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323" r:id="rId3"/>
    <p:sldId id="329" r:id="rId4"/>
    <p:sldId id="330" r:id="rId5"/>
    <p:sldId id="331" r:id="rId6"/>
    <p:sldId id="332" r:id="rId7"/>
    <p:sldId id="303" r:id="rId8"/>
    <p:sldId id="306" r:id="rId9"/>
    <p:sldId id="307" r:id="rId10"/>
    <p:sldId id="259" r:id="rId11"/>
    <p:sldId id="260" r:id="rId12"/>
    <p:sldId id="261" r:id="rId13"/>
    <p:sldId id="262" r:id="rId14"/>
    <p:sldId id="263" r:id="rId15"/>
    <p:sldId id="264" r:id="rId16"/>
    <p:sldId id="325" r:id="rId17"/>
    <p:sldId id="294" r:id="rId18"/>
    <p:sldId id="296" r:id="rId19"/>
    <p:sldId id="295" r:id="rId20"/>
    <p:sldId id="305" r:id="rId21"/>
    <p:sldId id="299" r:id="rId22"/>
    <p:sldId id="267" r:id="rId23"/>
    <p:sldId id="266" r:id="rId24"/>
    <p:sldId id="274" r:id="rId25"/>
    <p:sldId id="273" r:id="rId26"/>
    <p:sldId id="283" r:id="rId27"/>
    <p:sldId id="281" r:id="rId28"/>
    <p:sldId id="280" r:id="rId29"/>
    <p:sldId id="32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5C0D0-A24D-4733-8834-B477D01CD414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6B110-4BE9-46AB-9868-CFE675AF0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6BCE1-B6D4-984C-9ADA-2A5899A4689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41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D59A9A-0515-6B4C-85F5-93EFE24E349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94A81A-F6C5-8740-833D-89352E75106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D14990-4F3C-AE4A-8618-3DFC53FEDEC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6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E81166-5C33-4E64-9ED4-DB4F6213A78C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DBF5F9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DBF5F9"/>
                </a:solidFill>
              </a:rPr>
              <a:pPr/>
              <a:t>‹#›</a:t>
            </a:fld>
            <a:endParaRPr lang="en-US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10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1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87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317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01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56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51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7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>
                <a:solidFill>
                  <a:srgbClr val="04617B"/>
                </a:solidFill>
              </a:rPr>
              <a:pPr/>
              <a:t>‹#›</a:t>
            </a:fld>
            <a:endParaRPr lang="en-US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6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5227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1920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E81166-5C33-4E64-9ED4-DB4F6213A78C}" type="datetimeFigureOut">
              <a:rPr lang="en-US" smtClean="0">
                <a:solidFill>
                  <a:srgbClr val="04617B"/>
                </a:solidFill>
              </a:rPr>
              <a:pPr/>
              <a:t>6/16/2024</a:t>
            </a:fld>
            <a:endParaRPr lang="en-US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4617B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6.png"/><Relationship Id="rId4" Type="http://schemas.microsoft.com/office/2007/relationships/hdphoto" Target="../media/hdphoto2.wdp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rCO_eciSL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/>
              <a:t>N6 – Intro to the Nucleus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6360" y="2939845"/>
            <a:ext cx="11159613" cy="166199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rgbClr val="FF0000"/>
                </a:solidFill>
              </a:rPr>
              <a:t>Target:</a:t>
            </a:r>
            <a:r>
              <a:rPr lang="en-US" sz="5400" dirty="0">
                <a:solidFill>
                  <a:srgbClr val="FF0000"/>
                </a:solidFill>
              </a:rPr>
              <a:t>  </a:t>
            </a:r>
            <a:r>
              <a:rPr lang="en-US" sz="4800" dirty="0">
                <a:solidFill>
                  <a:srgbClr val="FF0000"/>
                </a:solidFill>
              </a:rPr>
              <a:t>I can describe how the nucleus can change to become more stable if needed. 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25B82-72EA-611B-EEBD-4C80144EB189}"/>
              </a:ext>
            </a:extLst>
          </p:cNvPr>
          <p:cNvSpPr txBox="1"/>
          <p:nvPr/>
        </p:nvSpPr>
        <p:spPr>
          <a:xfrm>
            <a:off x="203200" y="6309360"/>
            <a:ext cx="982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Link to YouTube Presentation: </a:t>
            </a:r>
            <a:r>
              <a:rPr lang="en-US" sz="2400" dirty="0">
                <a:hlinkClick r:id="rId2"/>
              </a:rPr>
              <a:t>https://youtu.be/LrCO_eciSLQ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210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8908208"/>
              </p:ext>
            </p:extLst>
          </p:nvPr>
        </p:nvGraphicFramePr>
        <p:xfrm>
          <a:off x="2136775" y="1600200"/>
          <a:ext cx="8153400" cy="373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Occur</a:t>
                      </a:r>
                      <a:r>
                        <a:rPr lang="en-US" sz="3600" baseline="0" dirty="0"/>
                        <a:t> when nuclei emit particles and/or rays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374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01632403"/>
              </p:ext>
            </p:extLst>
          </p:nvPr>
        </p:nvGraphicFramePr>
        <p:xfrm>
          <a:off x="2136775" y="1600200"/>
          <a:ext cx="81534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Particles in the nucleus often converted</a:t>
                      </a:r>
                      <a:r>
                        <a:rPr lang="en-US" sz="3600" baseline="0" dirty="0"/>
                        <a:t> into atoms of another element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680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5249590"/>
              </p:ext>
            </p:extLst>
          </p:nvPr>
        </p:nvGraphicFramePr>
        <p:xfrm>
          <a:off x="2136775" y="1600200"/>
          <a:ext cx="8153400" cy="427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often converted</a:t>
                      </a:r>
                      <a:r>
                        <a:rPr lang="en-US" sz="1800" baseline="0" dirty="0"/>
                        <a:t> into atoms of another element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Involve only valence</a:t>
                      </a:r>
                      <a:r>
                        <a:rPr lang="en-US" sz="3600" baseline="0" dirty="0"/>
                        <a:t> electrons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83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74478058"/>
              </p:ext>
            </p:extLst>
          </p:nvPr>
        </p:nvGraphicFramePr>
        <p:xfrm>
          <a:off x="2136775" y="1600200"/>
          <a:ext cx="8153400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often converted</a:t>
                      </a:r>
                      <a:r>
                        <a:rPr lang="en-US" sz="1800" baseline="0" dirty="0"/>
                        <a:t> into atoms of another element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 only valence</a:t>
                      </a:r>
                      <a:r>
                        <a:rPr lang="en-US" baseline="0" dirty="0"/>
                        <a:t>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/>
                        <a:t>Associated</a:t>
                      </a:r>
                      <a:r>
                        <a:rPr lang="en-US" sz="3600" baseline="0" dirty="0"/>
                        <a:t> with small energy changes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Associated with large energy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56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Chemical vs. Nuclear Reactions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6354918"/>
              </p:ext>
            </p:extLst>
          </p:nvPr>
        </p:nvGraphicFramePr>
        <p:xfrm>
          <a:off x="2136775" y="1600200"/>
          <a:ext cx="81534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Chemical Reactions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Nuclear Reactions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Occur when bonds are broken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</a:t>
                      </a:r>
                      <a:r>
                        <a:rPr lang="en-US" baseline="0" dirty="0"/>
                        <a:t> when nuclei emit particles and/or rays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remain unchanged, although they may be rearranged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Particles in the nucleus often converted</a:t>
                      </a:r>
                      <a:r>
                        <a:rPr lang="en-US" sz="1800" baseline="0" dirty="0"/>
                        <a:t> into atoms of another element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 only valence</a:t>
                      </a:r>
                      <a:r>
                        <a:rPr lang="en-US" baseline="0" dirty="0"/>
                        <a:t>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involve protons, neutrons, and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Associated</a:t>
                      </a:r>
                      <a:r>
                        <a:rPr lang="en-US" baseline="0" dirty="0"/>
                        <a:t> with small energy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with large energy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rate influenced by temperature, particle size, concentration, etc.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Reaction rate is not influenced by temperature, particle size, concentration, etc.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17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Nuclear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516544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Isotopes of one element are changed                        into isotopes of another element</a:t>
            </a:r>
          </a:p>
          <a:p>
            <a:pPr lvl="0"/>
            <a:r>
              <a:rPr lang="en-US" sz="4400" dirty="0"/>
              <a:t> Contents of the </a:t>
            </a:r>
            <a:r>
              <a:rPr lang="en-US" sz="4400" b="1" dirty="0">
                <a:solidFill>
                  <a:schemeClr val="accent1"/>
                </a:solidFill>
              </a:rPr>
              <a:t>nucleus</a:t>
            </a:r>
            <a:r>
              <a:rPr lang="en-US" sz="4400" dirty="0"/>
              <a:t> change</a:t>
            </a:r>
          </a:p>
          <a:p>
            <a:pPr lvl="0"/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b="1" u="sng" dirty="0">
                <a:solidFill>
                  <a:schemeClr val="accent1"/>
                </a:solidFill>
              </a:rPr>
              <a:t>Large</a:t>
            </a:r>
            <a:r>
              <a:rPr lang="en-US" sz="4400" b="1" dirty="0">
                <a:solidFill>
                  <a:schemeClr val="accent1"/>
                </a:solidFill>
              </a:rPr>
              <a:t> </a:t>
            </a:r>
            <a:r>
              <a:rPr lang="en-US" sz="4400" dirty="0"/>
              <a:t>amounts of energy released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43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Uses of Nuclear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600200"/>
            <a:ext cx="11906249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Uncontrolled reactions are dangerous, but when used properly they can be useful!</a:t>
            </a:r>
          </a:p>
          <a:p>
            <a:pPr lvl="0"/>
            <a:r>
              <a:rPr lang="en-US" sz="4400" dirty="0"/>
              <a:t> </a:t>
            </a:r>
            <a:r>
              <a:rPr lang="en-US" sz="3700" dirty="0"/>
              <a:t>Power plants</a:t>
            </a:r>
          </a:p>
          <a:p>
            <a:pPr lvl="0"/>
            <a:r>
              <a:rPr lang="en-US" sz="3700" dirty="0"/>
              <a:t> Tracking chemical reactions and biological processes</a:t>
            </a:r>
          </a:p>
          <a:p>
            <a:pPr lvl="0"/>
            <a:r>
              <a:rPr lang="en-US" sz="3700" dirty="0"/>
              <a:t> Radiation therapy for cancer</a:t>
            </a:r>
          </a:p>
          <a:p>
            <a:pPr lvl="0"/>
            <a:r>
              <a:rPr lang="en-US" sz="3700" dirty="0"/>
              <a:t> Determining the age of dead plants/animals, or even rocks.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7604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474" y="10668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600200"/>
            <a:ext cx="11743509" cy="51054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 </a:t>
            </a:r>
            <a:r>
              <a:rPr lang="en-US" sz="4600" b="1" dirty="0"/>
              <a:t>Splitting of a nucleus</a:t>
            </a:r>
          </a:p>
          <a:p>
            <a:pPr lvl="0"/>
            <a:r>
              <a:rPr lang="en-US" sz="4600" b="1" dirty="0"/>
              <a:t> Chain </a:t>
            </a:r>
            <a:r>
              <a:rPr lang="en-US" sz="4600" b="1" dirty="0" err="1"/>
              <a:t>Rxn</a:t>
            </a:r>
            <a:r>
              <a:rPr lang="en-US" sz="4600" b="1" dirty="0"/>
              <a:t> </a:t>
            </a:r>
            <a:r>
              <a:rPr lang="en-US" sz="4600" dirty="0"/>
              <a:t>– one released particle sets </a:t>
            </a:r>
            <a:br>
              <a:rPr lang="en-US" sz="4600" dirty="0"/>
            </a:br>
            <a:r>
              <a:rPr lang="en-US" sz="4600" dirty="0"/>
              <a:t>                  off another atom, keeps happening</a:t>
            </a:r>
          </a:p>
          <a:p>
            <a:r>
              <a:rPr lang="en-US" sz="3200" b="1" dirty="0"/>
              <a:t> </a:t>
            </a:r>
            <a:r>
              <a:rPr lang="en-US" sz="4600" b="1" dirty="0"/>
              <a:t>Nuclear Reactor </a:t>
            </a:r>
            <a:r>
              <a:rPr lang="en-US" sz="4600" dirty="0"/>
              <a:t>– controlled situation, energy </a:t>
            </a:r>
            <a:br>
              <a:rPr lang="en-US" sz="4600" dirty="0"/>
            </a:br>
            <a:r>
              <a:rPr lang="en-US" sz="4600" dirty="0"/>
              <a:t>                             released slowly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7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3" name="Picture 7" descr="File:Fission chain react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1730" y="0"/>
            <a:ext cx="4446270" cy="685800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</a:t>
            </a:r>
          </a:p>
        </p:txBody>
      </p:sp>
    </p:spTree>
    <p:extLst>
      <p:ext uri="{BB962C8B-B14F-4D97-AF65-F5344CB8AC3E}">
        <p14:creationId xmlns:p14="http://schemas.microsoft.com/office/powerpoint/2010/main" val="216976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1336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Fission </a:t>
            </a:r>
            <a:r>
              <a:rPr lang="en-US" sz="3200" b="1" dirty="0">
                <a:solidFill>
                  <a:srgbClr val="FF0000"/>
                </a:solidFill>
              </a:rPr>
              <a:t>(don’t need to write this)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9541081" cy="4495800"/>
          </a:xfrm>
        </p:spPr>
        <p:txBody>
          <a:bodyPr/>
          <a:lstStyle/>
          <a:p>
            <a:pPr marL="515938" indent="-515938"/>
            <a:r>
              <a:rPr lang="en-US" sz="4400" i="1" u="sng" dirty="0"/>
              <a:t>1</a:t>
            </a:r>
            <a:r>
              <a:rPr lang="en-US" sz="4400" i="1" u="sng" baseline="30000" dirty="0"/>
              <a:t>st</a:t>
            </a:r>
            <a:r>
              <a:rPr lang="en-US" sz="4400" i="1" u="sng" dirty="0"/>
              <a:t> controlled </a:t>
            </a:r>
            <a:r>
              <a:rPr lang="en-US" sz="4400" dirty="0"/>
              <a:t>nuclear reaction in December 1942.  </a:t>
            </a:r>
          </a:p>
          <a:p>
            <a:pPr marL="515938" indent="-515938"/>
            <a:r>
              <a:rPr lang="en-US" sz="4400" i="1" u="sng" dirty="0"/>
              <a:t>1</a:t>
            </a:r>
            <a:r>
              <a:rPr lang="en-US" sz="4400" i="1" u="sng" baseline="30000" dirty="0"/>
              <a:t>st</a:t>
            </a:r>
            <a:r>
              <a:rPr lang="en-US" sz="4400" i="1" u="sng" dirty="0"/>
              <a:t> uncontrolled</a:t>
            </a:r>
            <a:r>
              <a:rPr lang="en-US" sz="4400" dirty="0"/>
              <a:t> nuclear explosion occurred July 1945.</a:t>
            </a:r>
          </a:p>
          <a:p>
            <a:pPr marL="515938" indent="-515938"/>
            <a:r>
              <a:rPr lang="en-US" sz="4400" b="1" dirty="0"/>
              <a:t>Examples </a:t>
            </a:r>
            <a:r>
              <a:rPr lang="en-US" sz="4400" dirty="0"/>
              <a:t>– atomic bomb, current nuclear power plants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9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Not all atoms are stable!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4400" dirty="0"/>
              <a:t>Sometimes the nucleus of an atom is unstable and cannot stay together.</a:t>
            </a:r>
          </a:p>
          <a:p>
            <a:pPr marL="457200" indent="-457200"/>
            <a:r>
              <a:rPr lang="en-US" sz="4400" dirty="0"/>
              <a:t>This is called being </a:t>
            </a:r>
            <a:r>
              <a:rPr lang="en-US" sz="4400" b="1" dirty="0">
                <a:solidFill>
                  <a:srgbClr val="0070C0"/>
                </a:solidFill>
              </a:rPr>
              <a:t>radioactive.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69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Nuclear 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320" y="1600200"/>
            <a:ext cx="11534503" cy="5105400"/>
          </a:xfrm>
        </p:spPr>
        <p:txBody>
          <a:bodyPr>
            <a:normAutofit/>
          </a:bodyPr>
          <a:lstStyle/>
          <a:p>
            <a:pPr lvl="0"/>
            <a:r>
              <a:rPr lang="en-US" sz="4400" b="1" dirty="0"/>
              <a:t> </a:t>
            </a:r>
            <a:r>
              <a:rPr lang="en-US" sz="4600" b="1" dirty="0"/>
              <a:t>Combining nuclei</a:t>
            </a:r>
          </a:p>
          <a:p>
            <a:pPr lvl="0"/>
            <a:r>
              <a:rPr lang="en-US" sz="4600" b="1" dirty="0"/>
              <a:t> Doesn’t normally happen </a:t>
            </a:r>
            <a:r>
              <a:rPr lang="en-US" sz="4600" dirty="0"/>
              <a:t> (+ and + repel)</a:t>
            </a:r>
          </a:p>
          <a:p>
            <a:pPr lvl="0"/>
            <a:r>
              <a:rPr lang="en-US" sz="4600" b="1" dirty="0"/>
              <a:t> Pros </a:t>
            </a:r>
            <a:r>
              <a:rPr lang="en-US" sz="4600" dirty="0"/>
              <a:t>– Inexpensive, no radioactive waste</a:t>
            </a:r>
          </a:p>
          <a:p>
            <a:pPr lvl="0"/>
            <a:r>
              <a:rPr lang="en-US" sz="4600" dirty="0"/>
              <a:t> </a:t>
            </a:r>
            <a:r>
              <a:rPr lang="en-US" sz="4600" b="1" dirty="0"/>
              <a:t>Cons </a:t>
            </a:r>
            <a:r>
              <a:rPr lang="en-US" sz="4600" dirty="0"/>
              <a:t>– Hard to control, large startup energy</a:t>
            </a:r>
          </a:p>
          <a:p>
            <a:r>
              <a:rPr lang="en-US" sz="4800" dirty="0"/>
              <a:t> </a:t>
            </a:r>
            <a:r>
              <a:rPr lang="en-US" sz="4800" b="1" dirty="0"/>
              <a:t>Examples</a:t>
            </a:r>
            <a:r>
              <a:rPr lang="en-US" sz="4800" dirty="0"/>
              <a:t> – stars, hydrogen bomb, future </a:t>
            </a:r>
            <a:br>
              <a:rPr lang="en-US" sz="4800" dirty="0"/>
            </a:br>
            <a:r>
              <a:rPr lang="en-US" sz="4800" dirty="0"/>
              <a:t>                   nuclear power plants</a:t>
            </a:r>
          </a:p>
          <a:p>
            <a:pPr lvl="0"/>
            <a:endParaRPr lang="en-US" sz="4600" dirty="0"/>
          </a:p>
          <a:p>
            <a:endParaRPr lang="en-US" sz="46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0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9634" y="1600200"/>
            <a:ext cx="11348430" cy="4495800"/>
          </a:xfrm>
        </p:spPr>
        <p:txBody>
          <a:bodyPr/>
          <a:lstStyle/>
          <a:p>
            <a:pPr marL="457200" indent="-457200"/>
            <a:r>
              <a:rPr lang="en-US" sz="4400" dirty="0"/>
              <a:t>We will be writing our symbols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2864" y="373665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09564" y="3205118"/>
            <a:ext cx="68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3103717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14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0" y="2451542"/>
            <a:ext cx="2335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0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mass #</a:t>
            </a:r>
          </a:p>
        </p:txBody>
      </p:sp>
      <p:sp>
        <p:nvSpPr>
          <p:cNvPr id="8" name="Rectangle 7"/>
          <p:cNvSpPr/>
          <p:nvPr/>
        </p:nvSpPr>
        <p:spPr>
          <a:xfrm>
            <a:off x="2569076" y="3661812"/>
            <a:ext cx="2764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0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atomic #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5316982" y="3060095"/>
            <a:ext cx="228600" cy="228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181600" y="4059068"/>
            <a:ext cx="461264" cy="6887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Nuclear Atomic Symbols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24938" y="2681109"/>
            <a:ext cx="4289430" cy="18984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Remember…to find # of neutrons, subtract mass # - atomic #</a:t>
            </a:r>
          </a:p>
        </p:txBody>
      </p:sp>
    </p:spTree>
    <p:extLst>
      <p:ext uri="{BB962C8B-B14F-4D97-AF65-F5344CB8AC3E}">
        <p14:creationId xmlns:p14="http://schemas.microsoft.com/office/powerpoint/2010/main" val="2535819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522513" y="1538288"/>
            <a:ext cx="11543213" cy="410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US" sz="4000" dirty="0">
                <a:solidFill>
                  <a:prstClr val="black"/>
                </a:solidFill>
                <a:latin typeface="Tw Cen MT"/>
              </a:rPr>
              <a:t>Nucleus emits a particle made of </a:t>
            </a:r>
            <a:br>
              <a:rPr lang="en-US" sz="4000" dirty="0">
                <a:solidFill>
                  <a:prstClr val="black"/>
                </a:solidFill>
                <a:latin typeface="Tw Cen MT"/>
              </a:rPr>
            </a:br>
            <a:r>
              <a:rPr lang="en-US" sz="4000" dirty="0">
                <a:solidFill>
                  <a:prstClr val="black"/>
                </a:solidFill>
                <a:latin typeface="Tw Cen MT"/>
              </a:rPr>
              <a:t>two protons and two neutrons – like a helium nucleus (not a helium atom, because it doesn’t have any e</a:t>
            </a:r>
            <a:r>
              <a:rPr lang="en-US" sz="4000" baseline="30000" dirty="0">
                <a:solidFill>
                  <a:prstClr val="black"/>
                </a:solidFill>
                <a:latin typeface="Tw Cen MT"/>
              </a:rPr>
              <a:t>-</a:t>
            </a:r>
            <a:r>
              <a:rPr lang="en-US" sz="4000" dirty="0">
                <a:solidFill>
                  <a:prstClr val="black"/>
                </a:solidFill>
                <a:latin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  <a:defRPr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 algn="ctr">
              <a:spcBef>
                <a:spcPct val="20000"/>
              </a:spcBef>
              <a:buSzPct val="120000"/>
              <a:defRPr/>
            </a:pPr>
            <a:endParaRPr lang="en-US" sz="3000" b="1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46082" name="Rectangle 2"/>
          <p:cNvSpPr txBox="1">
            <a:spLocks noChangeArrowheads="1"/>
          </p:cNvSpPr>
          <p:nvPr/>
        </p:nvSpPr>
        <p:spPr bwMode="auto">
          <a:xfrm>
            <a:off x="411479" y="304480"/>
            <a:ext cx="1098902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Decay:  Alpha Decay</a:t>
            </a:r>
          </a:p>
        </p:txBody>
      </p:sp>
      <p:pic>
        <p:nvPicPr>
          <p:cNvPr id="46083" name="Picture 2" descr="19_Pg914_UnFigure_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1"/>
          <a:stretch>
            <a:fillRect/>
          </a:stretch>
        </p:blipFill>
        <p:spPr bwMode="auto">
          <a:xfrm>
            <a:off x="7842700" y="5388747"/>
            <a:ext cx="1103761" cy="1164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9" descr="19_Pg914_UnFigure_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7"/>
          <a:stretch>
            <a:fillRect/>
          </a:stretch>
        </p:blipFill>
        <p:spPr bwMode="auto">
          <a:xfrm>
            <a:off x="2501935" y="3643447"/>
            <a:ext cx="6808109" cy="166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275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08541"/>
              </p:ext>
            </p:extLst>
          </p:nvPr>
        </p:nvGraphicFramePr>
        <p:xfrm>
          <a:off x="1105244" y="1986244"/>
          <a:ext cx="10416196" cy="3519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468">
                  <a:extLst>
                    <a:ext uri="{9D8B030D-6E8A-4147-A177-3AD203B41FA5}">
                      <a16:colId xmlns:a16="http://schemas.microsoft.com/office/drawing/2014/main" val="3414594245"/>
                    </a:ext>
                  </a:extLst>
                </a:gridCol>
                <a:gridCol w="3203357">
                  <a:extLst>
                    <a:ext uri="{9D8B030D-6E8A-4147-A177-3AD203B41FA5}">
                      <a16:colId xmlns:a16="http://schemas.microsoft.com/office/drawing/2014/main" val="940068115"/>
                    </a:ext>
                  </a:extLst>
                </a:gridCol>
                <a:gridCol w="2427510">
                  <a:extLst>
                    <a:ext uri="{9D8B030D-6E8A-4147-A177-3AD203B41FA5}">
                      <a16:colId xmlns:a16="http://schemas.microsoft.com/office/drawing/2014/main" val="3683072638"/>
                    </a:ext>
                  </a:extLst>
                </a:gridCol>
                <a:gridCol w="2013861">
                  <a:extLst>
                    <a:ext uri="{9D8B030D-6E8A-4147-A177-3AD203B41FA5}">
                      <a16:colId xmlns:a16="http://schemas.microsoft.com/office/drawing/2014/main" val="140120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Composition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Symbol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Charge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Mass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16841"/>
                  </a:ext>
                </a:extLst>
              </a:tr>
              <a:tr h="928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helium nuclei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    He, </a:t>
                      </a:r>
                      <a:r>
                        <a:rPr lang="el-GR" sz="4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α</a:t>
                      </a:r>
                      <a:endParaRPr 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+2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4amu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5234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Shielding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Approx. Energy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Penetrating power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478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Paper, clothing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5 MeV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Low </a:t>
                      </a:r>
                      <a:br>
                        <a:rPr lang="en-US" sz="4000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4000" b="0" dirty="0">
                          <a:solidFill>
                            <a:srgbClr val="FF0000"/>
                          </a:solidFill>
                        </a:rPr>
                        <a:t>0.05mm</a:t>
                      </a:r>
                      <a:r>
                        <a:rPr lang="en-US" sz="4000" b="0" baseline="0" dirty="0">
                          <a:solidFill>
                            <a:srgbClr val="FF0000"/>
                          </a:solidFill>
                        </a:rPr>
                        <a:t> body tissue</a:t>
                      </a:r>
                      <a:endParaRPr lang="en-US" sz="4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556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909" y="220068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Alpha radiation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1594" y="2594878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w Cen MT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9986" y="3048250"/>
            <a:ext cx="22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w Cen M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19739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ChangeArrowheads="1"/>
          </p:cNvSpPr>
          <p:nvPr/>
        </p:nvSpPr>
        <p:spPr bwMode="auto">
          <a:xfrm>
            <a:off x="522515" y="1567545"/>
            <a:ext cx="11351622" cy="1632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Neutron is split into a proton an a “beta particle” which is like an electron</a:t>
            </a: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</a:pPr>
            <a:endParaRPr lang="en-US" sz="105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spcBef>
                <a:spcPct val="20000"/>
              </a:spcBef>
              <a:buSzPct val="120000"/>
              <a:buFontTx/>
              <a:buChar char="•"/>
            </a:pPr>
            <a:endParaRPr lang="en-US" sz="2400" dirty="0">
              <a:solidFill>
                <a:prstClr val="black"/>
              </a:solidFill>
              <a:latin typeface="Tw Cen MT"/>
            </a:endParaRPr>
          </a:p>
          <a:p>
            <a:pPr marL="342900" indent="-342900" algn="ctr">
              <a:spcBef>
                <a:spcPct val="20000"/>
              </a:spcBef>
              <a:buSzPct val="120000"/>
            </a:pPr>
            <a:endParaRPr lang="en-US" sz="3200" b="1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50178" name="Rectangle 2"/>
          <p:cNvSpPr txBox="1">
            <a:spLocks noChangeArrowheads="1"/>
          </p:cNvSpPr>
          <p:nvPr/>
        </p:nvSpPr>
        <p:spPr bwMode="auto">
          <a:xfrm>
            <a:off x="304799" y="381000"/>
            <a:ext cx="115693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Beta Decay</a:t>
            </a:r>
          </a:p>
        </p:txBody>
      </p:sp>
      <p:pic>
        <p:nvPicPr>
          <p:cNvPr id="50179" name="Picture 4" descr="19_Pg915_UnFigure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>
            <a:fillRect/>
          </a:stretch>
        </p:blipFill>
        <p:spPr bwMode="auto">
          <a:xfrm>
            <a:off x="8644301" y="4628824"/>
            <a:ext cx="3603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1" descr="0000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5" y="3510113"/>
            <a:ext cx="7480065" cy="85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3037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u="sng" dirty="0"/>
              <a:t>Beta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614805"/>
                  </p:ext>
                </p:extLst>
              </p:nvPr>
            </p:nvGraphicFramePr>
            <p:xfrm>
              <a:off x="816864" y="1793965"/>
              <a:ext cx="10315536" cy="3901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744685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385234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095560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209005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92824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Same as an electron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Pre>
                                <m:sPrePr>
                                  <m:ctrlPr>
                                    <a:rPr lang="en-US" sz="400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r>
                                    <a:rPr lang="en-US" sz="4000" b="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  <m:e>
                                  <m:r>
                                    <a:rPr lang="en-US" sz="4000" i="1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sPre>
                            </m:oMath>
                          </a14:m>
                          <a:r>
                            <a:rPr lang="en-US" sz="4000" baseline="300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, </a:t>
                          </a:r>
                          <a:r>
                            <a:rPr lang="el-GR" sz="4000" dirty="0">
                              <a:solidFill>
                                <a:srgbClr val="FF0000"/>
                              </a:solidFill>
                              <a:latin typeface="Times New Roman"/>
                              <a:cs typeface="Times New Roman"/>
                            </a:rPr>
                            <a:t>β</a:t>
                          </a:r>
                          <a:endParaRPr lang="en-US" sz="4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1/1837</a:t>
                          </a:r>
                          <a:r>
                            <a:rPr lang="en-US" sz="4000" baseline="30000" dirty="0">
                              <a:solidFill>
                                <a:srgbClr val="FF0000"/>
                              </a:solidFill>
                            </a:rPr>
                            <a:t>th</a:t>
                          </a: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solidFill>
                                <a:srgbClr val="FF0000"/>
                              </a:solidFill>
                            </a:rPr>
                            <a:t>(basically 0)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Aluminum foil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0.05-1MeV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Moderate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4mm body tissue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8614805"/>
                  </p:ext>
                </p:extLst>
              </p:nvPr>
            </p:nvGraphicFramePr>
            <p:xfrm>
              <a:off x="816864" y="1793965"/>
              <a:ext cx="10315536" cy="3901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744685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385234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095560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209005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Same as an electron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81295" t="-55556" r="-123921" b="-167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1/1837</a:t>
                          </a:r>
                          <a:r>
                            <a:rPr lang="en-US" sz="4000" baseline="30000" dirty="0">
                              <a:solidFill>
                                <a:srgbClr val="FF0000"/>
                              </a:solidFill>
                            </a:rPr>
                            <a:t>th</a:t>
                          </a: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 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>
                              <a:solidFill>
                                <a:srgbClr val="FF0000"/>
                              </a:solidFill>
                            </a:rPr>
                            <a:t>(basically 0)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Aluminum foil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0.05-1MeV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Moderate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4mm body tissue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30633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 txBox="1">
            <a:spLocks noChangeArrowheads="1"/>
          </p:cNvSpPr>
          <p:nvPr/>
        </p:nvSpPr>
        <p:spPr bwMode="auto">
          <a:xfrm>
            <a:off x="411163" y="360503"/>
            <a:ext cx="1178083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Positron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705394" y="1661160"/>
            <a:ext cx="10998926" cy="405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SzPct val="100000"/>
              <a:buFontTx/>
              <a:buChar char="•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Proton splits into a neutron and a positron. </a:t>
            </a:r>
          </a:p>
          <a:p>
            <a:pPr marL="342900" indent="-342900">
              <a:buSzPct val="100000"/>
              <a:buFontTx/>
              <a:buChar char="•"/>
              <a:defRPr/>
            </a:pPr>
            <a:r>
              <a:rPr lang="en-US" sz="4400" dirty="0">
                <a:solidFill>
                  <a:prstClr val="black"/>
                </a:solidFill>
                <a:latin typeface="Tw Cen MT"/>
              </a:rPr>
              <a:t>Like a beta particle, but has a charge of +1</a:t>
            </a:r>
            <a:endParaRPr lang="en-US" sz="1200" dirty="0">
              <a:solidFill>
                <a:prstClr val="black"/>
              </a:solidFill>
              <a:latin typeface="Tw Cen MT"/>
            </a:endParaRPr>
          </a:p>
        </p:txBody>
      </p:sp>
      <p:pic>
        <p:nvPicPr>
          <p:cNvPr id="5" name="Picture 2" descr="ADA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560" y="3680724"/>
            <a:ext cx="6323052" cy="104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19_Pg915_UnFigure_1.jpg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847"/>
          <a:stretch>
            <a:fillRect/>
          </a:stretch>
        </p:blipFill>
        <p:spPr bwMode="auto">
          <a:xfrm>
            <a:off x="8027818" y="4812665"/>
            <a:ext cx="3603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248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457201" y="1524000"/>
            <a:ext cx="11488736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High </a:t>
            </a:r>
            <a:r>
              <a:rPr lang="en-US" sz="3600">
                <a:solidFill>
                  <a:prstClr val="black"/>
                </a:solidFill>
                <a:latin typeface="Tw Cen MT"/>
              </a:rPr>
              <a:t>energy photons.</a:t>
            </a:r>
            <a:endParaRPr lang="en-US" sz="36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endParaRPr lang="en-US" sz="12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No loss of particles from the nucleus</a:t>
            </a:r>
          </a:p>
          <a:p>
            <a:pPr marL="342900" indent="-342900">
              <a:buSzPct val="120000"/>
              <a:buFontTx/>
              <a:buChar char="•"/>
              <a:defRPr/>
            </a:pPr>
            <a:endParaRPr lang="en-US" sz="1200" dirty="0">
              <a:solidFill>
                <a:prstClr val="black"/>
              </a:solidFill>
              <a:latin typeface="Tw Cen MT"/>
            </a:endParaRPr>
          </a:p>
          <a:p>
            <a:pPr marL="342900" indent="-342900">
              <a:buSzPct val="120000"/>
              <a:buFontTx/>
              <a:buChar char="•"/>
              <a:defRPr/>
            </a:pPr>
            <a:r>
              <a:rPr lang="en-US" sz="3600" dirty="0">
                <a:solidFill>
                  <a:prstClr val="black"/>
                </a:solidFill>
                <a:latin typeface="Tw Cen MT"/>
              </a:rPr>
              <a:t>Usually after the nucleus undergoes some other type of decay and the remaining particles rearrange</a:t>
            </a:r>
            <a:br>
              <a:rPr lang="en-US" sz="3600" dirty="0">
                <a:solidFill>
                  <a:prstClr val="black"/>
                </a:solidFill>
                <a:latin typeface="Tw Cen MT"/>
              </a:rPr>
            </a:br>
            <a:endParaRPr lang="en-US" sz="3600" dirty="0">
              <a:solidFill>
                <a:prstClr val="black"/>
              </a:solidFill>
              <a:latin typeface="Tw Cen MT"/>
            </a:endParaRPr>
          </a:p>
        </p:txBody>
      </p:sp>
      <p:pic>
        <p:nvPicPr>
          <p:cNvPr id="54274" name="Picture 1" descr="19_Pg915_UnFigure_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8"/>
          <a:stretch>
            <a:fillRect/>
          </a:stretch>
        </p:blipFill>
        <p:spPr bwMode="auto">
          <a:xfrm>
            <a:off x="8654142" y="5485318"/>
            <a:ext cx="1652407" cy="46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2"/>
          <p:cNvSpPr txBox="1">
            <a:spLocks noChangeArrowheads="1"/>
          </p:cNvSpPr>
          <p:nvPr/>
        </p:nvSpPr>
        <p:spPr bwMode="auto">
          <a:xfrm>
            <a:off x="457201" y="354550"/>
            <a:ext cx="1127759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72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u="sng" dirty="0">
                <a:solidFill>
                  <a:schemeClr val="tx2"/>
                </a:solidFill>
                <a:latin typeface="+mj-lt"/>
                <a:cs typeface="Arial" charset="0"/>
              </a:rPr>
              <a:t>Type of Decay - Gamma Emission</a:t>
            </a:r>
          </a:p>
        </p:txBody>
      </p:sp>
      <p:pic>
        <p:nvPicPr>
          <p:cNvPr id="54276" name="Picture 3" descr="AAQA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99" y="4515419"/>
            <a:ext cx="8123270" cy="89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38734" y="4135272"/>
            <a:ext cx="764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*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8030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/>
              <a:t>Gamma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0679974"/>
                  </p:ext>
                </p:extLst>
              </p:nvPr>
            </p:nvGraphicFramePr>
            <p:xfrm>
              <a:off x="706571" y="1600200"/>
              <a:ext cx="10981493" cy="4328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42701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240741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218764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197928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928245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dirty="0">
                              <a:solidFill>
                                <a:srgbClr val="FF0000"/>
                              </a:solidFill>
                            </a:rPr>
                            <a:t>High energy electromagnetic</a:t>
                          </a:r>
                          <a:r>
                            <a:rPr lang="en-US" sz="3600" baseline="0" dirty="0">
                              <a:solidFill>
                                <a:srgbClr val="FF0000"/>
                              </a:solidFill>
                            </a:rPr>
                            <a:t> radiation</a:t>
                          </a:r>
                          <a:endParaRPr lang="en-US" sz="3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l-GR" sz="400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4000" b="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4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  <m:e>
                                    <m:r>
                                      <a:rPr lang="el-GR" sz="4000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4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Lead,</a:t>
                          </a:r>
                        </a:p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Concrete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High 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Penetrates easily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0679974"/>
                  </p:ext>
                </p:extLst>
              </p:nvPr>
            </p:nvGraphicFramePr>
            <p:xfrm>
              <a:off x="706571" y="1600200"/>
              <a:ext cx="10981493" cy="4328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42701">
                      <a:extLst>
                        <a:ext uri="{9D8B030D-6E8A-4147-A177-3AD203B41FA5}">
                          <a16:colId xmlns:a16="http://schemas.microsoft.com/office/drawing/2014/main" val="3414594245"/>
                        </a:ext>
                      </a:extLst>
                    </a:gridCol>
                    <a:gridCol w="3240741">
                      <a:extLst>
                        <a:ext uri="{9D8B030D-6E8A-4147-A177-3AD203B41FA5}">
                          <a16:colId xmlns:a16="http://schemas.microsoft.com/office/drawing/2014/main" val="940068115"/>
                        </a:ext>
                      </a:extLst>
                    </a:gridCol>
                    <a:gridCol w="2218764">
                      <a:extLst>
                        <a:ext uri="{9D8B030D-6E8A-4147-A177-3AD203B41FA5}">
                          <a16:colId xmlns:a16="http://schemas.microsoft.com/office/drawing/2014/main" val="3683072638"/>
                        </a:ext>
                      </a:extLst>
                    </a:gridCol>
                    <a:gridCol w="1979287">
                      <a:extLst>
                        <a:ext uri="{9D8B030D-6E8A-4147-A177-3AD203B41FA5}">
                          <a16:colId xmlns:a16="http://schemas.microsoft.com/office/drawing/2014/main" val="1401202704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Composition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Symbol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Charge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b="1" dirty="0"/>
                            <a:t>Mass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59316841"/>
                      </a:ext>
                    </a:extLst>
                  </a:tr>
                  <a:tr h="173736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600" dirty="0">
                              <a:solidFill>
                                <a:srgbClr val="FF0000"/>
                              </a:solidFill>
                            </a:rPr>
                            <a:t>High energy electromagnetic</a:t>
                          </a:r>
                          <a:r>
                            <a:rPr lang="en-US" sz="3600" baseline="0" dirty="0">
                              <a:solidFill>
                                <a:srgbClr val="FF0000"/>
                              </a:solidFill>
                            </a:rPr>
                            <a:t> radiation</a:t>
                          </a:r>
                          <a:endParaRPr lang="en-US" sz="3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9586" t="-41958" r="-129887" b="-1265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4000" dirty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852348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Shielding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Approx. Energy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3600" b="1" dirty="0"/>
                            <a:t>Penetrating power</a:t>
                          </a:r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5478067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Lead,</a:t>
                          </a:r>
                        </a:p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Concrete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1MeV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High </a:t>
                          </a:r>
                          <a:b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</a:br>
                          <a:r>
                            <a:rPr lang="en-US" sz="4000" b="0" dirty="0">
                              <a:solidFill>
                                <a:srgbClr val="FF0000"/>
                              </a:solidFill>
                            </a:rPr>
                            <a:t>Penetrates easily</a:t>
                          </a: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3600" b="1" dirty="0"/>
                        </a:p>
                      </a:txBody>
                      <a:tcP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055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21200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https://youtu.be/LrCO_eciSLQ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067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What keeps nuclei together normally?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5279136" cy="44958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400" b="1" dirty="0">
                <a:solidFill>
                  <a:srgbClr val="0070C0"/>
                </a:solidFill>
              </a:rPr>
              <a:t>STRONG FORCE </a:t>
            </a:r>
            <a:r>
              <a:rPr lang="en-US" sz="4400" b="1" dirty="0"/>
              <a:t>– </a:t>
            </a:r>
            <a:r>
              <a:rPr lang="en-US" sz="4400" dirty="0"/>
              <a:t>Holds the nucleus together, even though the protons want to repel each other. </a:t>
            </a:r>
          </a:p>
        </p:txBody>
      </p:sp>
      <p:pic>
        <p:nvPicPr>
          <p:cNvPr id="1028" name="Picture 4" descr="Strong nuclear force - Energy Education">
            <a:extLst>
              <a:ext uri="{FF2B5EF4-FFF2-40B4-BE49-F238E27FC236}">
                <a16:creationId xmlns:a16="http://schemas.microsoft.com/office/drawing/2014/main" id="{7E36A89D-63F6-1281-EC90-140656F836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3521"/>
          <a:stretch/>
        </p:blipFill>
        <p:spPr bwMode="auto">
          <a:xfrm>
            <a:off x="6504432" y="1600200"/>
            <a:ext cx="3576442" cy="430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olker Crede's Homepage">
            <a:extLst>
              <a:ext uri="{FF2B5EF4-FFF2-40B4-BE49-F238E27FC236}">
                <a16:creationId xmlns:a16="http://schemas.microsoft.com/office/drawing/2014/main" id="{B87678F1-0444-5D9A-9939-601095A206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1" t="26027" r="24774" b="10796"/>
          <a:stretch/>
        </p:blipFill>
        <p:spPr bwMode="auto">
          <a:xfrm>
            <a:off x="9291484" y="3465871"/>
            <a:ext cx="2480427" cy="304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8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Why do nuclei come apart sometimes?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9580749" cy="44958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 Too many neutrons!</a:t>
            </a:r>
            <a:r>
              <a:rPr lang="en-US" sz="4400" b="1" dirty="0"/>
              <a:t> </a:t>
            </a:r>
          </a:p>
          <a:p>
            <a:r>
              <a:rPr lang="en-US" sz="4400" b="1" dirty="0"/>
              <a:t> </a:t>
            </a:r>
            <a:r>
              <a:rPr lang="en-US" sz="4400" dirty="0"/>
              <a:t>Strong force won’t be strong enough. </a:t>
            </a:r>
          </a:p>
          <a:p>
            <a:pPr marL="515938" indent="-515938"/>
            <a:r>
              <a:rPr lang="en-US" sz="4400" dirty="0"/>
              <a:t>Like a rubber band that is stretched too far...it will break!</a:t>
            </a:r>
          </a:p>
        </p:txBody>
      </p:sp>
      <p:pic>
        <p:nvPicPr>
          <p:cNvPr id="2050" name="Picture 2" descr="word usage - Do we say &quot;the rope, the hair or the rubber band are broken or  cut or split&quot;? - English Language Learners Stack Exchange">
            <a:extLst>
              <a:ext uri="{FF2B5EF4-FFF2-40B4-BE49-F238E27FC236}">
                <a16:creationId xmlns:a16="http://schemas.microsoft.com/office/drawing/2014/main" id="{BA3CEA2E-2B5A-2EA3-553F-7F9E74A6C8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30" b="24385"/>
          <a:stretch/>
        </p:blipFill>
        <p:spPr bwMode="auto">
          <a:xfrm>
            <a:off x="5607237" y="4306529"/>
            <a:ext cx="5903484" cy="1902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03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What happens when it comes apart?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7044027" cy="5029200"/>
          </a:xfrm>
        </p:spPr>
        <p:txBody>
          <a:bodyPr>
            <a:normAutofit fontScale="92500" lnSpcReduction="20000"/>
          </a:bodyPr>
          <a:lstStyle/>
          <a:p>
            <a:pPr marL="398463" indent="-398463"/>
            <a:r>
              <a:rPr lang="en-US" sz="4400" b="1" dirty="0">
                <a:solidFill>
                  <a:srgbClr val="0070C0"/>
                </a:solidFill>
              </a:rPr>
              <a:t> Radiation!</a:t>
            </a:r>
            <a:endParaRPr lang="en-US" sz="4400" b="1" dirty="0"/>
          </a:p>
          <a:p>
            <a:pPr marL="515938" indent="-515938"/>
            <a:r>
              <a:rPr lang="en-US" sz="4400" dirty="0"/>
              <a:t>Also called </a:t>
            </a:r>
            <a:br>
              <a:rPr lang="en-US" sz="4400" dirty="0"/>
            </a:br>
            <a:r>
              <a:rPr lang="en-US" sz="4400" b="1" dirty="0">
                <a:solidFill>
                  <a:srgbClr val="0070C0"/>
                </a:solidFill>
              </a:rPr>
              <a:t>Radioactive Decay</a:t>
            </a:r>
          </a:p>
          <a:p>
            <a:pPr marL="515938" indent="-515938"/>
            <a:r>
              <a:rPr lang="en-US" sz="4400" dirty="0"/>
              <a:t>Particles and energy </a:t>
            </a:r>
            <a:br>
              <a:rPr lang="en-US" sz="4400" dirty="0"/>
            </a:br>
            <a:r>
              <a:rPr lang="en-US" sz="4400" dirty="0"/>
              <a:t>come flying out of the </a:t>
            </a:r>
            <a:br>
              <a:rPr lang="en-US" sz="4400" dirty="0"/>
            </a:br>
            <a:r>
              <a:rPr lang="en-US" sz="4400" dirty="0"/>
              <a:t>nucleus at high    </a:t>
            </a:r>
            <a:br>
              <a:rPr lang="en-US" sz="4400" dirty="0"/>
            </a:br>
            <a:r>
              <a:rPr lang="en-US" sz="4400" dirty="0"/>
              <a:t>speeds/energies</a:t>
            </a:r>
          </a:p>
          <a:p>
            <a:pPr marL="515938" indent="-515938"/>
            <a:r>
              <a:rPr lang="en-US" sz="4400" dirty="0"/>
              <a:t>Radioactivity is these particles being released</a:t>
            </a:r>
          </a:p>
        </p:txBody>
      </p:sp>
      <p:pic>
        <p:nvPicPr>
          <p:cNvPr id="3074" name="Picture 2" descr="Properties of Alpha, Beta and Gamma Rays and Differences">
            <a:extLst>
              <a:ext uri="{FF2B5EF4-FFF2-40B4-BE49-F238E27FC236}">
                <a16:creationId xmlns:a16="http://schemas.microsoft.com/office/drawing/2014/main" id="{92EBF7CA-1B8C-6BD5-924C-CBF7342C80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1" t="13306" r="16973" b="13228"/>
          <a:stretch/>
        </p:blipFill>
        <p:spPr bwMode="auto">
          <a:xfrm>
            <a:off x="6504432" y="2285999"/>
            <a:ext cx="5541659" cy="266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37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How long does it take?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87522-455F-706B-A9F2-773D577DA3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3" y="1600200"/>
            <a:ext cx="6675318" cy="4495800"/>
          </a:xfrm>
        </p:spPr>
        <p:txBody>
          <a:bodyPr>
            <a:normAutofit/>
          </a:bodyPr>
          <a:lstStyle/>
          <a:p>
            <a:pPr marL="398463" indent="-398463"/>
            <a:r>
              <a:rPr lang="en-US" sz="4400" dirty="0"/>
              <a:t> Depends </a:t>
            </a:r>
            <a:r>
              <a:rPr lang="en-US" sz="4400" b="1" u="sng" dirty="0"/>
              <a:t>only</a:t>
            </a:r>
            <a:r>
              <a:rPr lang="en-US" sz="4400" dirty="0"/>
              <a:t> on which isotope you have. Each one is unique!</a:t>
            </a:r>
          </a:p>
          <a:p>
            <a:pPr marL="515938" indent="-515938"/>
            <a:r>
              <a:rPr lang="en-US" sz="4400" dirty="0"/>
              <a:t>The time it takes for ½ the particles to “decay” is called </a:t>
            </a:r>
            <a:r>
              <a:rPr lang="en-US" sz="4400" b="1" dirty="0">
                <a:solidFill>
                  <a:srgbClr val="0070C0"/>
                </a:solidFill>
              </a:rPr>
              <a:t>half life</a:t>
            </a:r>
          </a:p>
        </p:txBody>
      </p:sp>
      <p:pic>
        <p:nvPicPr>
          <p:cNvPr id="1026" name="Picture 2" descr="How long is the half life of carbon 14? | Socratic">
            <a:extLst>
              <a:ext uri="{FF2B5EF4-FFF2-40B4-BE49-F238E27FC236}">
                <a16:creationId xmlns:a16="http://schemas.microsoft.com/office/drawing/2014/main" id="{50F4696D-9A05-AD8C-91E5-6A2C5C7BC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294" y="1600200"/>
            <a:ext cx="4160705" cy="524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48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1375136" cy="990600"/>
          </a:xfrm>
        </p:spPr>
        <p:txBody>
          <a:bodyPr>
            <a:normAutofit fontScale="90000"/>
          </a:bodyPr>
          <a:lstStyle/>
          <a:p>
            <a:r>
              <a:rPr lang="en-US" sz="5400" b="1" u="sng" dirty="0"/>
              <a:t>Band of Stability and Island of Stability</a:t>
            </a:r>
          </a:p>
        </p:txBody>
      </p:sp>
      <p:pic>
        <p:nvPicPr>
          <p:cNvPr id="1026" name="Picture 2" descr="Image result for band of stabili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80049"/>
            <a:ext cx="5803119" cy="494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44AA82C5-F46E-1471-8915-E8A9A35352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5471" y="1600200"/>
            <a:ext cx="7595419" cy="4495800"/>
          </a:xfrm>
        </p:spPr>
        <p:txBody>
          <a:bodyPr>
            <a:normAutofit/>
          </a:bodyPr>
          <a:lstStyle/>
          <a:p>
            <a:r>
              <a:rPr lang="en-US" sz="4400" dirty="0"/>
              <a:t> Neutron : Proton </a:t>
            </a:r>
            <a:br>
              <a:rPr lang="en-US" sz="4400" dirty="0"/>
            </a:br>
            <a:r>
              <a:rPr lang="en-US" sz="4400" dirty="0"/>
              <a:t> ratio larger than </a:t>
            </a:r>
            <a:br>
              <a:rPr lang="en-US" sz="4400" dirty="0"/>
            </a:br>
            <a:r>
              <a:rPr lang="en-US" sz="4400" dirty="0"/>
              <a:t> 1:1 makes it more</a:t>
            </a:r>
            <a:br>
              <a:rPr lang="en-US" sz="4400" dirty="0"/>
            </a:br>
            <a:r>
              <a:rPr lang="en-US" sz="4400" dirty="0"/>
              <a:t> likely to be </a:t>
            </a:r>
            <a:br>
              <a:rPr lang="en-US" sz="4400" dirty="0"/>
            </a:br>
            <a:r>
              <a:rPr lang="en-US" sz="4400" dirty="0"/>
              <a:t> unstable, radioactive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792DBD-5683-20C4-377C-8F2740BE1DED}"/>
              </a:ext>
            </a:extLst>
          </p:cNvPr>
          <p:cNvSpPr txBox="1"/>
          <p:nvPr/>
        </p:nvSpPr>
        <p:spPr>
          <a:xfrm>
            <a:off x="265471" y="5265174"/>
            <a:ext cx="5324168" cy="1323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i="1" dirty="0"/>
              <a:t>(Clearly the 1:1 ratio is an over simplification – just go with it </a:t>
            </a:r>
            <a:r>
              <a:rPr lang="en-US" sz="2000" b="1" i="1" dirty="0">
                <a:sym typeface="Wingdings" panose="05000000000000000000" pitchFamily="2" charset="2"/>
              </a:rPr>
              <a:t> If asked which is most stable just calculate the ratio and pick the one closest to 1:1. That is good enough for this level of chemistry!)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36929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Nuclear Stability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47952"/>
              </p:ext>
            </p:extLst>
          </p:nvPr>
        </p:nvGraphicFramePr>
        <p:xfrm>
          <a:off x="396241" y="1999826"/>
          <a:ext cx="11291823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599">
                  <a:extLst>
                    <a:ext uri="{9D8B030D-6E8A-4147-A177-3AD203B41FA5}">
                      <a16:colId xmlns:a16="http://schemas.microsoft.com/office/drawing/2014/main" val="3010997320"/>
                    </a:ext>
                  </a:extLst>
                </a:gridCol>
                <a:gridCol w="3627120">
                  <a:extLst>
                    <a:ext uri="{9D8B030D-6E8A-4147-A177-3AD203B41FA5}">
                      <a16:colId xmlns:a16="http://schemas.microsoft.com/office/drawing/2014/main" val="2571680276"/>
                    </a:ext>
                  </a:extLst>
                </a:gridCol>
                <a:gridCol w="4388104">
                  <a:extLst>
                    <a:ext uri="{9D8B030D-6E8A-4147-A177-3AD203B41FA5}">
                      <a16:colId xmlns:a16="http://schemas.microsoft.com/office/drawing/2014/main" val="199307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Very Stable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Marginally Stable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Unstable/Radioactive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3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</a:t>
                      </a:r>
                      <a:r>
                        <a:rPr lang="en-US" sz="3200" b="1" baseline="0" dirty="0"/>
                        <a:t> #s 21-82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&gt; 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44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1:1 ratio </a:t>
                      </a:r>
                    </a:p>
                    <a:p>
                      <a:pPr algn="ctr"/>
                      <a:r>
                        <a:rPr lang="en-US" sz="3200" b="0" dirty="0"/>
                        <a:t>Protons :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/>
                        <a:t>1:1.5 ratio</a:t>
                      </a:r>
                    </a:p>
                    <a:p>
                      <a:pPr algn="ctr"/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&gt; 1:1.5</a:t>
                      </a:r>
                      <a:r>
                        <a:rPr lang="en-US" sz="3200" b="1" baseline="0" dirty="0"/>
                        <a:t> ratio</a:t>
                      </a:r>
                      <a:br>
                        <a:rPr lang="en-US" sz="3200" b="1" baseline="0" dirty="0"/>
                      </a:br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Carbon-12</a:t>
                      </a:r>
                      <a:br>
                        <a:rPr lang="en-US" sz="3200" b="0" dirty="0"/>
                      </a:br>
                      <a:r>
                        <a:rPr lang="en-US" sz="3200" b="0" dirty="0"/>
                        <a:t>6p : 6n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Mercury-200</a:t>
                      </a:r>
                    </a:p>
                    <a:p>
                      <a:pPr algn="ctr"/>
                      <a:r>
                        <a:rPr lang="en-US" sz="3200" b="0" dirty="0"/>
                        <a:t>80p</a:t>
                      </a:r>
                      <a:r>
                        <a:rPr lang="en-US" sz="3200" b="0" baseline="0" dirty="0"/>
                        <a:t> : 120n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Uranium</a:t>
                      </a:r>
                    </a:p>
                    <a:p>
                      <a:pPr algn="ctr"/>
                      <a:r>
                        <a:rPr lang="en-US" sz="3200" b="0" dirty="0"/>
                        <a:t>Plutonium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173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70560" y="2712720"/>
            <a:ext cx="2819400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" y="3261360"/>
            <a:ext cx="294132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0560" y="4294294"/>
            <a:ext cx="2819400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23360" y="2697480"/>
            <a:ext cx="3009308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01440" y="3246120"/>
            <a:ext cx="313944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23360" y="4279054"/>
            <a:ext cx="3009308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20778" y="2697480"/>
            <a:ext cx="3009308" cy="35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98858" y="3246120"/>
            <a:ext cx="313944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920778" y="4279054"/>
            <a:ext cx="3009308" cy="14545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2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Nuclear Stability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47952"/>
              </p:ext>
            </p:extLst>
          </p:nvPr>
        </p:nvGraphicFramePr>
        <p:xfrm>
          <a:off x="396241" y="1999826"/>
          <a:ext cx="11291823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599">
                  <a:extLst>
                    <a:ext uri="{9D8B030D-6E8A-4147-A177-3AD203B41FA5}">
                      <a16:colId xmlns:a16="http://schemas.microsoft.com/office/drawing/2014/main" val="3010997320"/>
                    </a:ext>
                  </a:extLst>
                </a:gridCol>
                <a:gridCol w="3627120">
                  <a:extLst>
                    <a:ext uri="{9D8B030D-6E8A-4147-A177-3AD203B41FA5}">
                      <a16:colId xmlns:a16="http://schemas.microsoft.com/office/drawing/2014/main" val="2571680276"/>
                    </a:ext>
                  </a:extLst>
                </a:gridCol>
                <a:gridCol w="4388104">
                  <a:extLst>
                    <a:ext uri="{9D8B030D-6E8A-4147-A177-3AD203B41FA5}">
                      <a16:colId xmlns:a16="http://schemas.microsoft.com/office/drawing/2014/main" val="199307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Very Stable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Marginally Stable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Unstable/Radioactive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03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</a:t>
                      </a:r>
                      <a:r>
                        <a:rPr lang="en-US" sz="3200" b="1" baseline="0" dirty="0"/>
                        <a:t> #s 21-82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Atomic #s &gt; 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44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1:1 ratio </a:t>
                      </a:r>
                    </a:p>
                    <a:p>
                      <a:pPr algn="ctr"/>
                      <a:r>
                        <a:rPr lang="en-US" sz="3200" b="0" dirty="0"/>
                        <a:t>Protons : Neutrons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/>
                        <a:t>1:1.5 ratio</a:t>
                      </a:r>
                    </a:p>
                    <a:p>
                      <a:pPr algn="ctr"/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&gt; 1:1.5</a:t>
                      </a:r>
                      <a:r>
                        <a:rPr lang="en-US" sz="3200" b="1" baseline="0" dirty="0"/>
                        <a:t> ratio</a:t>
                      </a:r>
                      <a:br>
                        <a:rPr lang="en-US" sz="3200" b="1" baseline="0" dirty="0"/>
                      </a:br>
                      <a:r>
                        <a:rPr lang="en-US" sz="3200" b="0" baseline="0" dirty="0"/>
                        <a:t>Protons : Neutrons</a:t>
                      </a:r>
                      <a:endParaRPr lang="en-US" sz="3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604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Carbon-12</a:t>
                      </a:r>
                      <a:br>
                        <a:rPr lang="en-US" sz="3200" b="0" dirty="0"/>
                      </a:br>
                      <a:r>
                        <a:rPr lang="en-US" sz="3200" b="0" dirty="0"/>
                        <a:t>6p : 6n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Mercury-200</a:t>
                      </a:r>
                    </a:p>
                    <a:p>
                      <a:pPr algn="ctr"/>
                      <a:r>
                        <a:rPr lang="en-US" sz="3200" b="0" dirty="0"/>
                        <a:t>80p</a:t>
                      </a:r>
                      <a:r>
                        <a:rPr lang="en-US" sz="3200" b="0" baseline="0" dirty="0"/>
                        <a:t> : 120n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Example:</a:t>
                      </a:r>
                    </a:p>
                    <a:p>
                      <a:pPr algn="ctr"/>
                      <a:r>
                        <a:rPr lang="en-US" sz="3200" b="0" dirty="0"/>
                        <a:t>Uranium</a:t>
                      </a:r>
                    </a:p>
                    <a:p>
                      <a:pPr algn="ctr"/>
                      <a:r>
                        <a:rPr lang="en-US" sz="3200" b="0" dirty="0"/>
                        <a:t>Plutonium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491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873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4097</TotalTime>
  <Words>1124</Words>
  <Application>Microsoft Office PowerPoint</Application>
  <PresentationFormat>Widescreen</PresentationFormat>
  <Paragraphs>218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Tw Cen MT</vt:lpstr>
      <vt:lpstr>Wingdings</vt:lpstr>
      <vt:lpstr>Wingdings 2</vt:lpstr>
      <vt:lpstr>Median</vt:lpstr>
      <vt:lpstr>N6 – Intro to the Nucleus</vt:lpstr>
      <vt:lpstr>Not all atoms are stable!</vt:lpstr>
      <vt:lpstr>What keeps nuclei together normally?</vt:lpstr>
      <vt:lpstr>Why do nuclei come apart sometimes?</vt:lpstr>
      <vt:lpstr>What happens when it comes apart?</vt:lpstr>
      <vt:lpstr>How long does it take?</vt:lpstr>
      <vt:lpstr>Band of Stability and Island of Stability</vt:lpstr>
      <vt:lpstr>Nuclear Stability</vt:lpstr>
      <vt:lpstr>Nuclear Stability</vt:lpstr>
      <vt:lpstr>Chemical vs. Nuclear Reactions</vt:lpstr>
      <vt:lpstr>Chemical vs. Nuclear Reactions</vt:lpstr>
      <vt:lpstr>Chemical vs. Nuclear Reactions</vt:lpstr>
      <vt:lpstr>Chemical vs. Nuclear Reactions</vt:lpstr>
      <vt:lpstr>Chemical vs. Nuclear Reactions</vt:lpstr>
      <vt:lpstr>Nuclear Reactions</vt:lpstr>
      <vt:lpstr>Uses of Nuclear Reactions</vt:lpstr>
      <vt:lpstr>Nuclear Fission</vt:lpstr>
      <vt:lpstr>Nuclear Fission</vt:lpstr>
      <vt:lpstr>Nuclear Fission (don’t need to write this)</vt:lpstr>
      <vt:lpstr>Nuclear Fusion</vt:lpstr>
      <vt:lpstr>Nuclear Atomic Symbols</vt:lpstr>
      <vt:lpstr>PowerPoint Presentation</vt:lpstr>
      <vt:lpstr>Alpha radiation</vt:lpstr>
      <vt:lpstr>PowerPoint Presentation</vt:lpstr>
      <vt:lpstr>Beta radiation</vt:lpstr>
      <vt:lpstr>PowerPoint Presentation</vt:lpstr>
      <vt:lpstr>PowerPoint Presentation</vt:lpstr>
      <vt:lpstr>Gamma radiation</vt:lpstr>
      <vt:lpstr>YouTube Link to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</dc:title>
  <dc:creator>Danny Farmer</dc:creator>
  <cp:lastModifiedBy>Farmer, Stephanie [DH]</cp:lastModifiedBy>
  <cp:revision>57</cp:revision>
  <dcterms:created xsi:type="dcterms:W3CDTF">2018-08-02T06:26:15Z</dcterms:created>
  <dcterms:modified xsi:type="dcterms:W3CDTF">2024-06-16T18:47:59Z</dcterms:modified>
</cp:coreProperties>
</file>