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18"/>
  </p:notesMasterIdLst>
  <p:sldIdLst>
    <p:sldId id="336" r:id="rId5"/>
    <p:sldId id="321" r:id="rId6"/>
    <p:sldId id="322" r:id="rId7"/>
    <p:sldId id="323" r:id="rId8"/>
    <p:sldId id="324" r:id="rId9"/>
    <p:sldId id="335" r:id="rId10"/>
    <p:sldId id="325" r:id="rId11"/>
    <p:sldId id="326" r:id="rId12"/>
    <p:sldId id="328" r:id="rId13"/>
    <p:sldId id="327" r:id="rId14"/>
    <p:sldId id="329" r:id="rId15"/>
    <p:sldId id="330" r:id="rId16"/>
    <p:sldId id="33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5"/>
    <p:restoredTop sz="94631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79F9E-343A-46AB-8725-C867DC732332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D264-76EE-4A59-BB62-C4BE53D7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7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5F13FA-BB88-B74B-9112-936D97BF98F7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05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E81166-5C33-4E64-9ED4-DB4F6213A78C}" type="datetimeFigureOut">
              <a:rPr lang="en-US" smtClean="0"/>
              <a:pPr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0BA59-2CE7-400B-88B7-66272D2AE1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152ocNo7k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534400" cy="1828800"/>
          </a:xfrm>
        </p:spPr>
        <p:txBody>
          <a:bodyPr>
            <a:noAutofit/>
          </a:bodyPr>
          <a:lstStyle/>
          <a:p>
            <a:pPr algn="r"/>
            <a:r>
              <a:rPr lang="en-US" sz="8800" dirty="0" smtClean="0"/>
              <a:t>N9 – half life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3900" y="2057400"/>
            <a:ext cx="7848600" cy="3508653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b="1" u="sng" dirty="0" smtClean="0">
                <a:solidFill>
                  <a:srgbClr val="FF0000"/>
                </a:solidFill>
              </a:rPr>
              <a:t>Target:</a:t>
            </a:r>
            <a:r>
              <a:rPr lang="en-US" sz="6000" dirty="0" smtClean="0">
                <a:solidFill>
                  <a:srgbClr val="FF0000"/>
                </a:solidFill>
              </a:rPr>
              <a:t>  </a:t>
            </a:r>
            <a:r>
              <a:rPr lang="en-US" sz="5400" dirty="0" smtClean="0">
                <a:solidFill>
                  <a:srgbClr val="FF0000"/>
                </a:solidFill>
              </a:rPr>
              <a:t>I can </a:t>
            </a:r>
            <a:r>
              <a:rPr lang="en-US" sz="5400" dirty="0" smtClean="0">
                <a:solidFill>
                  <a:srgbClr val="FF0000"/>
                </a:solidFill>
              </a:rPr>
              <a:t>perform calculations related to how quickly radioactive substances decay. 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Solve for Time/Half-life</a:t>
            </a:r>
            <a:endParaRPr lang="en-US" sz="5400" b="1" dirty="0"/>
          </a:p>
        </p:txBody>
      </p:sp>
      <p:sp>
        <p:nvSpPr>
          <p:cNvPr id="6" name="Rectangle 5"/>
          <p:cNvSpPr/>
          <p:nvPr/>
        </p:nvSpPr>
        <p:spPr>
          <a:xfrm>
            <a:off x="496349" y="1676400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4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A</a:t>
            </a:r>
            <a:r>
              <a:rPr lang="en-US" sz="4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x (0.5)</a:t>
            </a:r>
            <a:r>
              <a:rPr lang="en-US" sz="4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t/h</a:t>
            </a:r>
            <a:endParaRPr lang="en-US" sz="40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2648" y="2590800"/>
            <a:ext cx="270779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4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(0.5)</a:t>
            </a:r>
            <a:r>
              <a:rPr lang="en-US" sz="4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t/h</a:t>
            </a:r>
          </a:p>
          <a:p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4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endParaRPr lang="en-US" sz="4000" b="1" cap="none" spc="0" baseline="-25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60209" y="3276600"/>
            <a:ext cx="98759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90546" y="1739000"/>
            <a:ext cx="2393147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B050"/>
                </a:solidFill>
              </a:rPr>
              <a:t>Isolate (0.5)</a:t>
            </a:r>
            <a:r>
              <a:rPr lang="en-US" sz="3200" b="1" i="1" baseline="30000" dirty="0" smtClean="0">
                <a:solidFill>
                  <a:srgbClr val="00B050"/>
                </a:solidFill>
              </a:rPr>
              <a:t>t/h</a:t>
            </a:r>
            <a:endParaRPr lang="en-US" sz="3200" b="1" i="1" baseline="300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2676435"/>
            <a:ext cx="5137214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B050"/>
                </a:solidFill>
              </a:rPr>
              <a:t>Bring down exponent using logs</a:t>
            </a:r>
            <a:endParaRPr lang="en-US" sz="3200" b="1" i="1" baseline="30000" dirty="0">
              <a:solidFill>
                <a:srgbClr val="00B05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10142" y="4040145"/>
            <a:ext cx="5885858" cy="1323439"/>
            <a:chOff x="210142" y="4040145"/>
            <a:chExt cx="5885858" cy="1323439"/>
          </a:xfrm>
        </p:grpSpPr>
        <p:sp>
          <p:nvSpPr>
            <p:cNvPr id="9" name="Rectangle 8"/>
            <p:cNvSpPr/>
            <p:nvPr/>
          </p:nvSpPr>
          <p:spPr>
            <a:xfrm>
              <a:off x="210142" y="4040145"/>
              <a:ext cx="5885858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A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E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=   t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(0.5)</a:t>
              </a:r>
            </a:p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    A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s</a:t>
              </a:r>
              <a:r>
                <a:rPr lang="en-US" sz="40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</a:t>
              </a:r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h</a:t>
              </a:r>
              <a:endPara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62971" y="4724400"/>
              <a:ext cx="98759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158068" y="4724400"/>
              <a:ext cx="65193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Double Bracket 14"/>
            <p:cNvSpPr/>
            <p:nvPr/>
          </p:nvSpPr>
          <p:spPr>
            <a:xfrm>
              <a:off x="1186771" y="4040145"/>
              <a:ext cx="1175429" cy="1323439"/>
            </a:xfrm>
            <a:prstGeom prst="bracketPair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096000" y="3439979"/>
            <a:ext cx="2895561" cy="3046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00B050"/>
                </a:solidFill>
              </a:rPr>
              <a:t>Plug in your #’s then rearrange for t or h depending on what you want to solve for!</a:t>
            </a:r>
            <a:endParaRPr lang="en-US" sz="3200" b="1" i="1" baseline="30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1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5" grpId="0" animBg="1"/>
      <p:bldP spid="12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Example 4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half-life of polonium-218 is 3.0 min.  If you start with 20.0 g, how long before only 1.25 g remains?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00671" y="2667000"/>
            <a:ext cx="5885858" cy="1323439"/>
            <a:chOff x="210142" y="4040145"/>
            <a:chExt cx="5885858" cy="1323439"/>
          </a:xfrm>
        </p:grpSpPr>
        <p:sp>
          <p:nvSpPr>
            <p:cNvPr id="7" name="Rectangle 6"/>
            <p:cNvSpPr/>
            <p:nvPr/>
          </p:nvSpPr>
          <p:spPr>
            <a:xfrm>
              <a:off x="210142" y="4040145"/>
              <a:ext cx="5885858" cy="132343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A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E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=   t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(0.5)</a:t>
              </a:r>
            </a:p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    A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s</a:t>
              </a:r>
              <a:r>
                <a:rPr lang="en-US" sz="40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</a:t>
              </a:r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h</a:t>
              </a:r>
              <a:endPara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262971" y="4724400"/>
              <a:ext cx="98759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158068" y="4724400"/>
              <a:ext cx="65193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ouble Bracket 9"/>
            <p:cNvSpPr/>
            <p:nvPr/>
          </p:nvSpPr>
          <p:spPr>
            <a:xfrm>
              <a:off x="1186771" y="4040145"/>
              <a:ext cx="1175429" cy="1323439"/>
            </a:xfrm>
            <a:prstGeom prst="bracketPair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04800" y="4317890"/>
            <a:ext cx="6781800" cy="1323439"/>
            <a:chOff x="210142" y="4040145"/>
            <a:chExt cx="6781800" cy="1323439"/>
          </a:xfrm>
        </p:grpSpPr>
        <p:sp>
          <p:nvSpPr>
            <p:cNvPr id="14" name="Rectangle 13"/>
            <p:cNvSpPr/>
            <p:nvPr/>
          </p:nvSpPr>
          <p:spPr>
            <a:xfrm>
              <a:off x="210142" y="4040145"/>
              <a:ext cx="678180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1.25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=   t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(0.5)</a:t>
              </a:r>
            </a:p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    20.0      </a:t>
              </a:r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</a:t>
              </a:r>
              <a:r>
                <a:rPr lang="en-US" sz="32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3</a:t>
              </a:r>
              <a:endPara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262971" y="4724400"/>
              <a:ext cx="130937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90961" y="4724400"/>
              <a:ext cx="65193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Double Bracket 16"/>
            <p:cNvSpPr/>
            <p:nvPr/>
          </p:nvSpPr>
          <p:spPr>
            <a:xfrm>
              <a:off x="1186771" y="4040145"/>
              <a:ext cx="1461771" cy="1323439"/>
            </a:xfrm>
            <a:prstGeom prst="bracketPair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943600" y="5326559"/>
            <a:ext cx="2717815" cy="76944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 = 12min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658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Example 5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8763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sample initially contains 150.0 mg of radon-222.  After 11.4 days, it contains 18.75 mg of radon-222.  Calculate the half-life. </a:t>
            </a:r>
          </a:p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124200" y="2486561"/>
            <a:ext cx="5885858" cy="1323439"/>
            <a:chOff x="210142" y="4040145"/>
            <a:chExt cx="5885858" cy="1323439"/>
          </a:xfrm>
        </p:grpSpPr>
        <p:sp>
          <p:nvSpPr>
            <p:cNvPr id="7" name="Rectangle 6"/>
            <p:cNvSpPr/>
            <p:nvPr/>
          </p:nvSpPr>
          <p:spPr>
            <a:xfrm>
              <a:off x="210142" y="4040145"/>
              <a:ext cx="5885858" cy="132343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A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E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=   t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(0.5)</a:t>
              </a:r>
            </a:p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    A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s</a:t>
              </a:r>
              <a:r>
                <a:rPr lang="en-US" sz="40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</a:t>
              </a:r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h</a:t>
              </a:r>
              <a:endPara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262971" y="4724400"/>
              <a:ext cx="98759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158068" y="4724400"/>
              <a:ext cx="651932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Double Bracket 9"/>
            <p:cNvSpPr/>
            <p:nvPr/>
          </p:nvSpPr>
          <p:spPr>
            <a:xfrm>
              <a:off x="1186771" y="4040145"/>
              <a:ext cx="1175429" cy="1323439"/>
            </a:xfrm>
            <a:prstGeom prst="bracketPair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28600" y="4086761"/>
            <a:ext cx="7239000" cy="1323439"/>
            <a:chOff x="210142" y="4040145"/>
            <a:chExt cx="6781800" cy="1323439"/>
          </a:xfrm>
        </p:grpSpPr>
        <p:sp>
          <p:nvSpPr>
            <p:cNvPr id="12" name="Rectangle 11"/>
            <p:cNvSpPr/>
            <p:nvPr/>
          </p:nvSpPr>
          <p:spPr>
            <a:xfrm>
              <a:off x="210142" y="4040145"/>
              <a:ext cx="678180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18.75</a:t>
              </a:r>
              <a:r>
                <a:rPr lang="en-US" sz="4000" b="1" baseline="-2500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=   11.4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solidFill>
                    <a:srgbClr val="FF0000"/>
                  </a:solidFill>
                </a:rPr>
                <a:t>Log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(0.5)</a:t>
              </a:r>
            </a:p>
            <a:p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    150.0      </a:t>
              </a:r>
              <a:r>
                <a:rPr lang="en-US" sz="3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        </a:t>
              </a:r>
              <a:r>
                <a:rPr lang="en-US" sz="40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h</a:t>
              </a:r>
              <a:endPara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62971" y="4724400"/>
              <a:ext cx="1309371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943942" y="4724400"/>
              <a:ext cx="114300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Double Bracket 14"/>
            <p:cNvSpPr/>
            <p:nvPr/>
          </p:nvSpPr>
          <p:spPr>
            <a:xfrm>
              <a:off x="1186771" y="4040145"/>
              <a:ext cx="1766571" cy="1323439"/>
            </a:xfrm>
            <a:prstGeom prst="bracketPair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029200" y="5657895"/>
            <a:ext cx="3557069" cy="76944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h = 3.8days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8200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YouTube Link to Presentation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linkClick r:id="rId2"/>
              </a:rPr>
              <a:t>https://</a:t>
            </a:r>
            <a:r>
              <a:rPr lang="en-US" sz="4400" dirty="0" smtClean="0">
                <a:hlinkClick r:id="rId2"/>
              </a:rPr>
              <a:t>youtu.be/7152ocNo7ko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4482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Half-Life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91600" cy="449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Half Life is the time required for half of a radioisotope’s nuclei to decay into its products.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403538"/>
              </p:ext>
            </p:extLst>
          </p:nvPr>
        </p:nvGraphicFramePr>
        <p:xfrm>
          <a:off x="1143000" y="2816942"/>
          <a:ext cx="6553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# of ½ lives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% Remaining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12.5%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6.25%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3.125%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1.5625%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35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153400" cy="1143000"/>
          </a:xfrm>
        </p:spPr>
        <p:txBody>
          <a:bodyPr lIns="90488" tIns="44450" rIns="90488" bIns="44450"/>
          <a:lstStyle/>
          <a:p>
            <a:pPr marL="0" indent="0">
              <a:buFontTx/>
              <a:buNone/>
            </a:pPr>
            <a:r>
              <a:rPr lang="en-US" sz="3200" dirty="0">
                <a:latin typeface="Arial" charset="0"/>
              </a:rPr>
              <a:t>Half of the radioactive atoms decay each half-life.</a:t>
            </a:r>
          </a:p>
        </p:txBody>
      </p:sp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609600" y="294968"/>
            <a:ext cx="81534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Arial" charset="0"/>
              </a:rPr>
              <a:t>Graphing Half-Life</a:t>
            </a:r>
            <a:endParaRPr lang="en-US" sz="5400" b="1" dirty="0">
              <a:latin typeface="Arial" charset="0"/>
            </a:endParaRPr>
          </a:p>
        </p:txBody>
      </p:sp>
      <p:pic>
        <p:nvPicPr>
          <p:cNvPr id="99331" name="Picture 3" descr="19_09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0"/>
          <a:stretch>
            <a:fillRect/>
          </a:stretch>
        </p:blipFill>
        <p:spPr bwMode="auto">
          <a:xfrm>
            <a:off x="1981200" y="2133600"/>
            <a:ext cx="6005513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9242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Using a Table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>
            <a:normAutofit/>
          </a:bodyPr>
          <a:lstStyle/>
          <a:p>
            <a:r>
              <a:rPr lang="en-US" sz="3200" dirty="0"/>
              <a:t>S</a:t>
            </a:r>
            <a:r>
              <a:rPr lang="en-US" sz="3200" dirty="0" smtClean="0"/>
              <a:t>uppose you have 10.0 grams of strontium – 90, which has a half life of 29 years.  How much will be remaining after x number of years?  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99773"/>
              </p:ext>
            </p:extLst>
          </p:nvPr>
        </p:nvGraphicFramePr>
        <p:xfrm>
          <a:off x="955548" y="3200400"/>
          <a:ext cx="7467600" cy="344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3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49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of ½</a:t>
                      </a:r>
                      <a:r>
                        <a:rPr lang="en-US" sz="2400" baseline="0" dirty="0" smtClean="0"/>
                        <a:t> lives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Time (Years)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Amount Remaining (g)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29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2.5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87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1.25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116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0.625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2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Half-Life Equation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Use a handy </a:t>
            </a:r>
            <a:br>
              <a:rPr lang="en-US" sz="3600" dirty="0" smtClean="0"/>
            </a:br>
            <a:r>
              <a:rPr lang="en-US" sz="3600" dirty="0" smtClean="0"/>
              <a:t>dandy equation!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096815" y="2869406"/>
            <a:ext cx="4804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x (0.5)</a:t>
            </a:r>
            <a:r>
              <a:rPr lang="en-US" sz="5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</a:t>
            </a:r>
            <a:endParaRPr lang="en-US" sz="5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96086" y="4027378"/>
            <a:ext cx="309168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</a:rPr>
              <a:t>Amount </a:t>
            </a:r>
            <a:br>
              <a:rPr lang="en-US" sz="40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</a:rPr>
            </a:br>
            <a:r>
              <a:rPr lang="en-US" sz="40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</a:rPr>
              <a:t>Ending</a:t>
            </a:r>
          </a:p>
          <a:p>
            <a:pPr algn="ctr"/>
            <a:r>
              <a:rPr lang="en-US" sz="4000" b="1" cap="none" spc="0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  <a:effectLst/>
              </a:rPr>
              <a:t>Still </a:t>
            </a:r>
            <a:br>
              <a:rPr lang="en-US" sz="4000" b="1" cap="none" spc="0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  <a:effectLst/>
              </a:rPr>
            </a:br>
            <a:r>
              <a:rPr lang="en-US" sz="4000" b="1" cap="none" spc="0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  <a:effectLst/>
              </a:rPr>
              <a:t>Radioactive</a:t>
            </a:r>
            <a:endParaRPr lang="en-US" sz="4000" b="1" cap="none" spc="0" dirty="0">
              <a:ln w="10541" cmpd="sng">
                <a:noFill/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35502" y="1663608"/>
            <a:ext cx="40230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  <a:effectLst/>
              </a:rPr>
              <a:t>Amount Starting</a:t>
            </a:r>
            <a:endParaRPr lang="en-US" sz="4400" b="1" cap="none" spc="0" dirty="0">
              <a:ln w="10541" cmpd="sng">
                <a:noFill/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09735" y="2893053"/>
            <a:ext cx="2514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40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</a:rPr>
              <a:t># of </a:t>
            </a:r>
            <a:br>
              <a:rPr lang="en-US" sz="40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</a:rPr>
            </a:br>
            <a:r>
              <a:rPr lang="en-US" sz="4000" b="1" dirty="0" smtClean="0">
                <a:ln w="10541" cmpd="sng">
                  <a:noFill/>
                  <a:prstDash val="solid"/>
                </a:ln>
                <a:solidFill>
                  <a:srgbClr val="FF0000"/>
                </a:solidFill>
              </a:rPr>
              <a:t>half-lives</a:t>
            </a:r>
            <a:endParaRPr lang="en-US" sz="4000" b="1" cap="none" spc="0" dirty="0">
              <a:ln w="10541" cmpd="sng">
                <a:noFill/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962254" y="3678480"/>
            <a:ext cx="582378" cy="497355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286442" y="2364979"/>
            <a:ext cx="584308" cy="680484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901336" y="3200400"/>
            <a:ext cx="1099664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46433" y="4727925"/>
            <a:ext cx="32121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3000" b="1" dirty="0" smtClean="0"/>
              <a:t> = time passed</a:t>
            </a:r>
          </a:p>
          <a:p>
            <a:r>
              <a:rPr lang="en-US" sz="3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US" sz="3000" b="1" dirty="0" smtClean="0"/>
              <a:t> = length of </a:t>
            </a:r>
            <a:br>
              <a:rPr lang="en-US" sz="3000" b="1" dirty="0" smtClean="0"/>
            </a:br>
            <a:r>
              <a:rPr lang="en-US" sz="3000" b="1" dirty="0" smtClean="0"/>
              <a:t>       one half-life </a:t>
            </a:r>
            <a:endParaRPr lang="en-US" sz="3000" b="1" dirty="0"/>
          </a:p>
        </p:txBody>
      </p:sp>
      <p:sp>
        <p:nvSpPr>
          <p:cNvPr id="17" name="Rectangle 16"/>
          <p:cNvSpPr/>
          <p:nvPr/>
        </p:nvSpPr>
        <p:spPr>
          <a:xfrm>
            <a:off x="2472558" y="4083499"/>
            <a:ext cx="20265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 =  t</a:t>
            </a:r>
            <a:b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h</a:t>
            </a:r>
            <a:endParaRPr lang="en-US" sz="5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668249" y="4960662"/>
            <a:ext cx="90835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44632" y="4083499"/>
            <a:ext cx="2326118" cy="175432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356993" y="4693177"/>
            <a:ext cx="3401598" cy="175432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2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  <p:bldP spid="17" grpId="0"/>
      <p:bldP spid="13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Solving for % remaining 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2057400" y="1446894"/>
            <a:ext cx="48045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x (0.5)</a:t>
            </a:r>
            <a:r>
              <a:rPr lang="en-US" sz="5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</a:t>
            </a:r>
            <a:endParaRPr lang="en-US" sz="5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7324" y="2577136"/>
            <a:ext cx="8004048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% remaining = 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x 100  </a:t>
            </a:r>
          </a:p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				As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259324" y="3538628"/>
            <a:ext cx="90835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85800" y="4331462"/>
            <a:ext cx="3488455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(0.5)</a:t>
            </a:r>
            <a:r>
              <a:rPr lang="en-US" sz="5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</a:t>
            </a:r>
          </a:p>
          <a:p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996650" y="5257800"/>
            <a:ext cx="90835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11848" y="4450140"/>
            <a:ext cx="43539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Then multiply your answer by 100 to put it in % format!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0764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Example 1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4495800"/>
          </a:xfrm>
        </p:spPr>
        <p:txBody>
          <a:bodyPr/>
          <a:lstStyle/>
          <a:p>
            <a:r>
              <a:rPr lang="en-US" dirty="0" smtClean="0"/>
              <a:t>If gallium – 68 has a half-life of 68.3 minutes, how much of a 160.0 mg sample is left after 1 half life?  ________. After 2 half lives?  __________. After </a:t>
            </a:r>
            <a:br>
              <a:rPr lang="en-US" dirty="0" smtClean="0"/>
            </a:br>
            <a:r>
              <a:rPr lang="en-US" dirty="0" smtClean="0"/>
              <a:t>3 half lives? __________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1942" y="2460297"/>
            <a:ext cx="152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80 mg</a:t>
            </a:r>
            <a:endParaRPr lang="en-US" sz="2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638800" y="2460297"/>
            <a:ext cx="1143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40 mg</a:t>
            </a:r>
            <a:endParaRPr lang="en-US" sz="2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94371" y="2918875"/>
            <a:ext cx="1143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20 mg</a:t>
            </a:r>
            <a:endParaRPr lang="en-US" sz="2500" b="1" dirty="0"/>
          </a:p>
        </p:txBody>
      </p:sp>
      <p:sp>
        <p:nvSpPr>
          <p:cNvPr id="7" name="Rectangle 6"/>
          <p:cNvSpPr/>
          <p:nvPr/>
        </p:nvSpPr>
        <p:spPr>
          <a:xfrm>
            <a:off x="660896" y="3657600"/>
            <a:ext cx="4761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x (0.5)</a:t>
            </a:r>
            <a:r>
              <a:rPr lang="en-US" sz="5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</a:t>
            </a:r>
            <a:endParaRPr lang="en-US" sz="5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59077" y="4572000"/>
            <a:ext cx="5917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80 mg = 160.0 mg x (0.5)</a:t>
            </a:r>
            <a:r>
              <a:rPr lang="en-US" sz="4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endParaRPr lang="en-US" sz="40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5486400"/>
            <a:ext cx="5917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40 mg = 160.0 mg x (0.5)</a:t>
            </a:r>
            <a:r>
              <a:rPr lang="en-US" sz="4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endParaRPr lang="en-US" sz="40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077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Example 2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32648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Cobalt – 60, with a half-life of 5 years, is used in cancer radiation treatments.  If a hospital purchases a supply of 30.0 g, how much would be left after 15 years? ______________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8941" y="3733800"/>
            <a:ext cx="4713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54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A</a:t>
            </a:r>
            <a:r>
              <a:rPr lang="en-US" sz="5400" b="1" baseline="-25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x (0.5)</a:t>
            </a:r>
            <a:r>
              <a:rPr lang="en-US" sz="54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</a:t>
            </a:r>
            <a:endParaRPr lang="en-US" sz="54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800600"/>
            <a:ext cx="8706230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5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5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30.0g x (0.5)</a:t>
            </a:r>
            <a:r>
              <a:rPr lang="en-US" sz="5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(15/5) </a:t>
            </a:r>
            <a:r>
              <a:rPr lang="en-US" sz="5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3.75 g </a:t>
            </a:r>
            <a:endParaRPr lang="en-US" sz="50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2932629"/>
            <a:ext cx="1143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3.75 g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39070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Example 3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Iron-59 is used in medicine to diagnose blood circulation disorders.  The half-life of iron-59 is 44.5 days.  How much of a 2.000 mg sample will remain after 133.5 days? ______________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37509" y="3401943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4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A</a:t>
            </a:r>
            <a:r>
              <a:rPr lang="en-US" sz="4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x (0.5)</a:t>
            </a:r>
            <a:r>
              <a:rPr lang="en-US" sz="4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t/h</a:t>
            </a:r>
            <a:endParaRPr lang="en-US" sz="40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37509" y="4081671"/>
            <a:ext cx="66559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  <a:r>
              <a:rPr lang="en-US" sz="4000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= 2.000 mg x (0.5)</a:t>
            </a:r>
            <a:r>
              <a:rPr lang="en-US" sz="40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(133.5/44.5)</a:t>
            </a:r>
            <a:endParaRPr lang="en-US" sz="40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198" y="4953000"/>
            <a:ext cx="69108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0.2500 mg 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= 2.000 mg x 0.125</a:t>
            </a:r>
            <a:endParaRPr lang="en-US" sz="4000" b="1" cap="none" spc="0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675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E15530F9F60545B52DE8E9A53E995E" ma:contentTypeVersion="1" ma:contentTypeDescription="Create a new document." ma:contentTypeScope="" ma:versionID="1e94e28673f0d039f8c7f804c951847f">
  <xsd:schema xmlns:xsd="http://www.w3.org/2001/XMLSchema" xmlns:p="http://schemas.microsoft.com/office/2006/metadata/properties" xmlns:ns2="3dad766c-9e36-455d-8d7c-234eca89fec7" targetNamespace="http://schemas.microsoft.com/office/2006/metadata/properties" ma:root="true" ma:fieldsID="111b1d09fd174d8180c4ea5adcf5fafb" ns2:_="">
    <xsd:import namespace="3dad766c-9e36-455d-8d7c-234eca89fec7"/>
    <xsd:element name="properties">
      <xsd:complexType>
        <xsd:sequence>
          <xsd:element name="documentManagement">
            <xsd:complexType>
              <xsd:all>
                <xsd:element ref="ns2:Resource_x0020_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3dad766c-9e36-455d-8d7c-234eca89fec7" elementFormDefault="qualified">
    <xsd:import namespace="http://schemas.microsoft.com/office/2006/documentManagement/types"/>
    <xsd:element name="Resource_x0020_Type" ma:index="8" nillable="true" ma:displayName="Resource Type" ma:default="" ma:internalName="Resource_x0020_Type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cademic"/>
                        <xsd:enumeration value="AP"/>
                        <xsd:enumeration value="Pre AP"/>
                        <xsd:enumeration value="Parent Resource"/>
                        <xsd:enumeration value="Student Resource"/>
                        <xsd:enumeration value="Publications"/>
                        <xsd:enumeration value="Homework"/>
                        <xsd:enumeration value="Other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Resource_x0020_Type xmlns="3dad766c-9e36-455d-8d7c-234eca89fec7">
      <Value>Academic</Value>
    </Resource_x0020_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AAE2A8-72E6-40CA-8BA8-0018918D5F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d766c-9e36-455d-8d7c-234eca89fec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6F17AAF-C57F-408D-9A57-76A82F46F9DC}">
  <ds:schemaRefs>
    <ds:schemaRef ds:uri="http://schemas.microsoft.com/office/2006/metadata/properties"/>
    <ds:schemaRef ds:uri="3dad766c-9e36-455d-8d7c-234eca89fec7"/>
  </ds:schemaRefs>
</ds:datastoreItem>
</file>

<file path=customXml/itemProps3.xml><?xml version="1.0" encoding="utf-8"?>
<ds:datastoreItem xmlns:ds="http://schemas.openxmlformats.org/officeDocument/2006/customXml" ds:itemID="{E9E5A568-268E-4814-B3FD-9E79678F9D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6293</TotalTime>
  <Words>542</Words>
  <Application>Microsoft Office PowerPoint</Application>
  <PresentationFormat>On-screen Show (4:3)</PresentationFormat>
  <Paragraphs>103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Tw Cen MT</vt:lpstr>
      <vt:lpstr>Verdana</vt:lpstr>
      <vt:lpstr>Wingdings</vt:lpstr>
      <vt:lpstr>Wingdings 2</vt:lpstr>
      <vt:lpstr>Median</vt:lpstr>
      <vt:lpstr>N9 – half life</vt:lpstr>
      <vt:lpstr>Half-Life</vt:lpstr>
      <vt:lpstr>Graphing Half-Life</vt:lpstr>
      <vt:lpstr>Using a Table</vt:lpstr>
      <vt:lpstr>Half-Life Equation </vt:lpstr>
      <vt:lpstr>Solving for % remaining </vt:lpstr>
      <vt:lpstr>Example 1</vt:lpstr>
      <vt:lpstr>Example 2</vt:lpstr>
      <vt:lpstr>Example 3</vt:lpstr>
      <vt:lpstr>Solve for Time/Half-life</vt:lpstr>
      <vt:lpstr>Example 4</vt:lpstr>
      <vt:lpstr>Example 5</vt:lpstr>
      <vt:lpstr>YouTube Link to Presentation </vt:lpstr>
    </vt:vector>
  </TitlesOfParts>
  <Company>Katy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Chemistry powerpoint</dc:title>
  <dc:creator>Kristin Haase-Alvey</dc:creator>
  <cp:lastModifiedBy>Farmer, Stephanie [DH]</cp:lastModifiedBy>
  <cp:revision>187</cp:revision>
  <dcterms:created xsi:type="dcterms:W3CDTF">2010-05-03T12:03:31Z</dcterms:created>
  <dcterms:modified xsi:type="dcterms:W3CDTF">2021-08-19T17:32:01Z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0x0101008EE15530F9F60545B52DE8E9A53E995E</vt:lpwstr>
  </property>
</Properties>
</file>