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256" r:id="rId3"/>
    <p:sldId id="283" r:id="rId4"/>
    <p:sldId id="261" r:id="rId5"/>
    <p:sldId id="262" r:id="rId6"/>
    <p:sldId id="258" r:id="rId7"/>
    <p:sldId id="259" r:id="rId8"/>
    <p:sldId id="260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57" r:id="rId17"/>
    <p:sldId id="270" r:id="rId18"/>
    <p:sldId id="271" r:id="rId19"/>
    <p:sldId id="272" r:id="rId20"/>
    <p:sldId id="285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6" r:id="rId31"/>
    <p:sldId id="287" r:id="rId32"/>
    <p:sldId id="282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1" d="100"/>
          <a:sy n="61" d="100"/>
        </p:scale>
        <p:origin x="88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99171-4544-4C7E-9A0E-E098EBA284CC}" type="datetimeFigureOut">
              <a:rPr lang="en-US" smtClean="0"/>
              <a:t>6/16/2024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1E3E0-DBE0-49F7-B266-4610E61EC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331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99171-4544-4C7E-9A0E-E098EBA284CC}" type="datetimeFigureOut">
              <a:rPr lang="en-US" smtClean="0"/>
              <a:t>6/16/2024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1E3E0-DBE0-49F7-B266-4610E61EC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017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99171-4544-4C7E-9A0E-E098EBA284CC}" type="datetimeFigureOut">
              <a:rPr lang="en-US" smtClean="0"/>
              <a:t>6/16/2024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1E3E0-DBE0-49F7-B266-4610E61EC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383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99171-4544-4C7E-9A0E-E098EBA284CC}" type="datetimeFigureOut">
              <a:rPr lang="en-US" smtClean="0"/>
              <a:t>6/16/2024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1E3E0-DBE0-49F7-B266-4610E61EC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694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99171-4544-4C7E-9A0E-E098EBA284CC}" type="datetimeFigureOut">
              <a:rPr lang="en-US" smtClean="0"/>
              <a:t>6/16/2024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1E3E0-DBE0-49F7-B266-4610E61EC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564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99171-4544-4C7E-9A0E-E098EBA284CC}" type="datetimeFigureOut">
              <a:rPr lang="en-US" smtClean="0"/>
              <a:t>6/16/2024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1E3E0-DBE0-49F7-B266-4610E61EC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185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99171-4544-4C7E-9A0E-E098EBA284CC}" type="datetimeFigureOut">
              <a:rPr lang="en-US" smtClean="0"/>
              <a:t>6/16/2024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1E3E0-DBE0-49F7-B266-4610E61EC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999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99171-4544-4C7E-9A0E-E098EBA284CC}" type="datetimeFigureOut">
              <a:rPr lang="en-US" smtClean="0"/>
              <a:t>6/16/2024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1E3E0-DBE0-49F7-B266-4610E61EC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626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99171-4544-4C7E-9A0E-E098EBA284CC}" type="datetimeFigureOut">
              <a:rPr lang="en-US" smtClean="0"/>
              <a:t>6/16/2024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1E3E0-DBE0-49F7-B266-4610E61EC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427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99171-4544-4C7E-9A0E-E098EBA284CC}" type="datetimeFigureOut">
              <a:rPr lang="en-US" smtClean="0"/>
              <a:t>6/16/2024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1E3E0-DBE0-49F7-B266-4610E61EC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338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99171-4544-4C7E-9A0E-E098EBA284CC}" type="datetimeFigureOut">
              <a:rPr lang="en-US" smtClean="0"/>
              <a:t>6/16/2024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1E3E0-DBE0-49F7-B266-4610E61EC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470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99171-4544-4C7E-9A0E-E098EBA284CC}" type="datetimeFigureOut">
              <a:rPr lang="en-US" smtClean="0"/>
              <a:t>6/16/2024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71E3E0-DBE0-49F7-B266-4610E61EC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270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FjNpLz_Wxt4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FjNpLz_Wxt4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5760" y="326571"/>
            <a:ext cx="11403874" cy="61526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063931"/>
            <a:ext cx="9144000" cy="1789612"/>
          </a:xfrm>
        </p:spPr>
        <p:txBody>
          <a:bodyPr>
            <a:normAutofit/>
          </a:bodyPr>
          <a:lstStyle/>
          <a:p>
            <a:r>
              <a:rPr lang="en-US" u="sng" dirty="0">
                <a:latin typeface="Impact" panose="020B080603090205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N26 – THE MOLE RATIO AND STOICHIOMETRY</a:t>
            </a:r>
            <a:endParaRPr lang="en-US" dirty="0">
              <a:latin typeface="Impact" panose="020B080603090205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0106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79828" y="354707"/>
            <a:ext cx="11403874" cy="6152607"/>
          </a:xfrm>
          <a:prstGeom prst="rect">
            <a:avLst/>
          </a:prstGeom>
          <a:solidFill>
            <a:schemeClr val="bg1"/>
          </a:solidFill>
          <a:ln w="1905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0678" y="624134"/>
            <a:ext cx="10842171" cy="1795509"/>
          </a:xfrm>
        </p:spPr>
        <p:txBody>
          <a:bodyPr>
            <a:normAutofit/>
          </a:bodyPr>
          <a:lstStyle/>
          <a:p>
            <a:pPr algn="l"/>
            <a:r>
              <a:rPr lang="en-US" u="sng" dirty="0">
                <a:latin typeface="Impact" panose="020B080603090205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Mole Ratios</a:t>
            </a:r>
            <a:br>
              <a:rPr lang="en-US" u="sng" dirty="0">
                <a:latin typeface="Impact" panose="020B080603090205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dirty="0">
              <a:latin typeface="Impact" panose="020B080603090205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42587" y="628209"/>
            <a:ext cx="70006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/>
              <a:t>2H</a:t>
            </a:r>
            <a:r>
              <a:rPr lang="en-US" sz="6000" b="1" baseline="-25000" dirty="0"/>
              <a:t>2</a:t>
            </a:r>
            <a:r>
              <a:rPr lang="en-US" sz="6000" b="1" dirty="0"/>
              <a:t> + O</a:t>
            </a:r>
            <a:r>
              <a:rPr lang="en-US" sz="6000" b="1" baseline="-25000" dirty="0"/>
              <a:t>2</a:t>
            </a:r>
            <a:r>
              <a:rPr lang="en-US" sz="6000" b="1" dirty="0"/>
              <a:t> </a:t>
            </a:r>
            <a:r>
              <a:rPr lang="en-US" sz="6000" b="1" dirty="0">
                <a:sym typeface="Wingdings" panose="05000000000000000000" pitchFamily="2" charset="2"/>
              </a:rPr>
              <a:t> 2H</a:t>
            </a:r>
            <a:r>
              <a:rPr lang="en-US" sz="6000" b="1" baseline="-25000" dirty="0">
                <a:sym typeface="Wingdings" panose="05000000000000000000" pitchFamily="2" charset="2"/>
              </a:rPr>
              <a:t>2</a:t>
            </a:r>
            <a:r>
              <a:rPr lang="en-US" sz="6000" b="1" dirty="0">
                <a:sym typeface="Wingdings" panose="05000000000000000000" pitchFamily="2" charset="2"/>
              </a:rPr>
              <a:t>O</a:t>
            </a:r>
            <a:endParaRPr lang="en-US" sz="6000" b="1" dirty="0"/>
          </a:p>
        </p:txBody>
      </p:sp>
      <p:pic>
        <p:nvPicPr>
          <p:cNvPr id="6146" name="Picture 2" descr="Image result for key carto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86" y="1746987"/>
            <a:ext cx="4571169" cy="4605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11668" y="3878703"/>
            <a:ext cx="2574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Stoichiometry</a:t>
            </a:r>
          </a:p>
        </p:txBody>
      </p:sp>
      <p:sp>
        <p:nvSpPr>
          <p:cNvPr id="15" name="TextBox 14"/>
          <p:cNvSpPr txBox="1"/>
          <p:nvPr/>
        </p:nvSpPr>
        <p:spPr>
          <a:xfrm rot="19530506">
            <a:off x="2487637" y="5348134"/>
            <a:ext cx="2574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Mole Ratios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148775" y="1871003"/>
                <a:ext cx="2546253" cy="1617785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2 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𝑚𝑜𝑙𝑒𝑠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sz="3600" i="1" baseline="-250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1 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𝑚𝑜𝑙𝑒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  <m:r>
                            <a:rPr lang="en-US" sz="3600" i="1" baseline="-250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775" y="1871003"/>
                <a:ext cx="2546253" cy="161778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8142931" y="1871002"/>
                <a:ext cx="2787666" cy="1617785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2 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𝑚𝑜𝑙𝑒𝑠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sz="3600" i="1" baseline="-250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𝑚𝑜𝑙𝑒𝑠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sz="3600" b="0" i="1" baseline="-250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2931" y="1871002"/>
                <a:ext cx="2787666" cy="161778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6405570" y="3899944"/>
                <a:ext cx="2882997" cy="1617785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𝑚𝑜𝑙𝑒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  <m:r>
                            <a:rPr lang="en-US" sz="3600" i="1" baseline="-250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𝑚𝑜𝑙𝑒𝑠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sz="3600" b="0" i="1" baseline="-250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5570" y="3899944"/>
                <a:ext cx="2882997" cy="161778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89086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79828" y="354707"/>
            <a:ext cx="11403874" cy="6152607"/>
          </a:xfrm>
          <a:prstGeom prst="rect">
            <a:avLst/>
          </a:prstGeom>
          <a:solidFill>
            <a:schemeClr val="bg1"/>
          </a:solidFill>
          <a:ln w="1905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0678" y="624134"/>
            <a:ext cx="10842171" cy="1795509"/>
          </a:xfrm>
        </p:spPr>
        <p:txBody>
          <a:bodyPr>
            <a:normAutofit/>
          </a:bodyPr>
          <a:lstStyle/>
          <a:p>
            <a:pPr algn="l"/>
            <a:r>
              <a:rPr lang="en-US" u="sng" dirty="0">
                <a:latin typeface="Impact" panose="020B080603090205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Mole Ratios</a:t>
            </a:r>
            <a:br>
              <a:rPr lang="en-US" u="sng" dirty="0">
                <a:latin typeface="Impact" panose="020B080603090205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dirty="0">
              <a:latin typeface="Impact" panose="020B080603090205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82987" y="736570"/>
            <a:ext cx="67008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You can flip all mole ratios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041009" y="1730321"/>
                <a:ext cx="2546253" cy="1617785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2 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𝑚𝑜𝑙𝑒𝑠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sz="3600" i="1" baseline="-250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1 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𝑚𝑜𝑙𝑒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  <m:r>
                            <a:rPr lang="en-US" sz="3600" i="1" baseline="-250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1009" y="1730321"/>
                <a:ext cx="2546253" cy="161778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4550207" y="1758455"/>
                <a:ext cx="2787666" cy="1617785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2 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𝑚𝑜𝑙𝑒𝑠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sz="3600" i="1" baseline="-250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𝑚𝑜𝑙𝑒𝑠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sz="3600" b="0" i="1" baseline="-250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0207" y="1758455"/>
                <a:ext cx="2787666" cy="161778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8300818" y="1758455"/>
                <a:ext cx="2882997" cy="1617785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𝑚𝑜𝑙𝑒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  <m:r>
                            <a:rPr lang="en-US" sz="3600" i="1" baseline="-250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𝑚𝑜𝑙𝑒𝑠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sz="3600" b="0" i="1" baseline="-250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0818" y="1758455"/>
                <a:ext cx="2882997" cy="161778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041009" y="4175091"/>
                <a:ext cx="2546253" cy="1617785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𝑚𝑜𝑙𝑒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  <m:r>
                            <a:rPr lang="en-US" sz="3600" i="1" baseline="-250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𝑚𝑜𝑙𝑒𝑠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sz="3600" i="1" baseline="-250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1009" y="4175091"/>
                <a:ext cx="2546253" cy="161778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4550207" y="4203225"/>
                <a:ext cx="2787666" cy="1617785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2 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𝑚𝑜𝑙𝑒𝑠</m:t>
                          </m:r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sz="3600" i="1" baseline="-250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num>
                        <m:den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𝑚𝑜𝑙𝑒𝑠</m:t>
                          </m:r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sz="3600" i="1" baseline="-250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0207" y="4203225"/>
                <a:ext cx="2787666" cy="161778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8300818" y="4203225"/>
                <a:ext cx="2882997" cy="1617785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𝑚𝑜𝑙𝑒𝑠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sz="3600" i="1" baseline="-250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num>
                        <m:den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𝑚𝑜𝑙𝑒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  <m:r>
                            <a:rPr lang="en-US" sz="3600" b="0" i="1" baseline="-250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0818" y="4203225"/>
                <a:ext cx="2882997" cy="161778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/>
          <p:nvPr/>
        </p:nvCxnSpPr>
        <p:spPr>
          <a:xfrm>
            <a:off x="2278966" y="3376239"/>
            <a:ext cx="0" cy="822960"/>
          </a:xfrm>
          <a:prstGeom prst="straightConnector1">
            <a:avLst/>
          </a:prstGeom>
          <a:ln w="114300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5962357" y="3376239"/>
            <a:ext cx="0" cy="822960"/>
          </a:xfrm>
          <a:prstGeom prst="straightConnector1">
            <a:avLst/>
          </a:prstGeom>
          <a:ln w="114300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9774701" y="3376239"/>
            <a:ext cx="0" cy="822960"/>
          </a:xfrm>
          <a:prstGeom prst="straightConnector1">
            <a:avLst/>
          </a:prstGeom>
          <a:ln w="114300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96050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79828" y="354707"/>
            <a:ext cx="11403874" cy="6152607"/>
          </a:xfrm>
          <a:prstGeom prst="rect">
            <a:avLst/>
          </a:prstGeom>
          <a:solidFill>
            <a:schemeClr val="bg1"/>
          </a:solidFill>
          <a:ln w="1905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0678" y="624134"/>
            <a:ext cx="10842171" cy="1795509"/>
          </a:xfrm>
        </p:spPr>
        <p:txBody>
          <a:bodyPr>
            <a:normAutofit/>
          </a:bodyPr>
          <a:lstStyle/>
          <a:p>
            <a:pPr algn="l"/>
            <a:r>
              <a:rPr lang="en-US" u="sng" dirty="0">
                <a:latin typeface="Impact" panose="020B080603090205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Mole Ratios</a:t>
            </a:r>
            <a:br>
              <a:rPr lang="en-US" u="sng" dirty="0">
                <a:latin typeface="Impact" panose="020B080603090205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dirty="0">
              <a:latin typeface="Impact" panose="020B080603090205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82987" y="736570"/>
            <a:ext cx="67008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Write all the mole ratios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944547" y="2503364"/>
                <a:ext cx="2700997" cy="1617785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𝑚𝑜𝑙𝑒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sz="3600" b="0" i="1" baseline="-250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sz="3600" b="0" i="1" baseline="-250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𝑚𝑜𝑙𝑒𝑠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  <m:r>
                            <a:rPr lang="en-US" sz="3600" i="1" baseline="-250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547" y="2503364"/>
                <a:ext cx="2700997" cy="161778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4607482" y="2528094"/>
                <a:ext cx="2787666" cy="1617785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𝑚𝑜𝑙𝑒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sz="3600" b="0" i="1" baseline="-250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sz="3600" b="0" i="1" baseline="-250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𝑚𝑜𝑙𝑒𝑠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sz="3600" b="0" i="1" baseline="-250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7482" y="2528094"/>
                <a:ext cx="2787666" cy="161778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8374052" y="2469016"/>
                <a:ext cx="2882997" cy="1617785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𝑚𝑜𝑙𝑒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sz="3600" b="0" i="1" baseline="-250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sz="3600" b="0" i="1" baseline="-250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𝑚𝑜𝑙𝑒𝑠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𝐶𝑂</m:t>
                          </m:r>
                          <m:r>
                            <a:rPr lang="en-US" sz="3600" b="0" i="1" baseline="-250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4052" y="2469016"/>
                <a:ext cx="2882997" cy="161778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660678" y="1365198"/>
            <a:ext cx="108421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/>
              <a:t>2C</a:t>
            </a:r>
            <a:r>
              <a:rPr lang="en-US" sz="6000" b="1" baseline="-25000" dirty="0"/>
              <a:t>2</a:t>
            </a:r>
            <a:r>
              <a:rPr lang="en-US" sz="6000" b="1" dirty="0"/>
              <a:t>H</a:t>
            </a:r>
            <a:r>
              <a:rPr lang="en-US" sz="6000" b="1" baseline="-25000" dirty="0"/>
              <a:t>2</a:t>
            </a:r>
            <a:r>
              <a:rPr lang="en-US" sz="6000" b="1" dirty="0"/>
              <a:t> + 5O</a:t>
            </a:r>
            <a:r>
              <a:rPr lang="en-US" sz="6000" b="1" baseline="-25000" dirty="0"/>
              <a:t>2</a:t>
            </a:r>
            <a:r>
              <a:rPr lang="en-US" sz="6000" b="1" dirty="0"/>
              <a:t> </a:t>
            </a:r>
            <a:r>
              <a:rPr lang="en-US" sz="6000" b="1" dirty="0">
                <a:sym typeface="Wingdings" panose="05000000000000000000" pitchFamily="2" charset="2"/>
              </a:rPr>
              <a:t> 2H</a:t>
            </a:r>
            <a:r>
              <a:rPr lang="en-US" sz="6000" b="1" baseline="-25000" dirty="0">
                <a:sym typeface="Wingdings" panose="05000000000000000000" pitchFamily="2" charset="2"/>
              </a:rPr>
              <a:t>2</a:t>
            </a:r>
            <a:r>
              <a:rPr lang="en-US" sz="6000" b="1" dirty="0">
                <a:sym typeface="Wingdings" panose="05000000000000000000" pitchFamily="2" charset="2"/>
              </a:rPr>
              <a:t>O + 4CO</a:t>
            </a:r>
            <a:r>
              <a:rPr lang="en-US" sz="6000" b="1" baseline="-25000" dirty="0">
                <a:sym typeface="Wingdings" panose="05000000000000000000" pitchFamily="2" charset="2"/>
              </a:rPr>
              <a:t>2</a:t>
            </a:r>
            <a:endParaRPr lang="en-US" sz="6000" b="1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853546" y="4513001"/>
                <a:ext cx="2882997" cy="1617785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𝑚𝑜𝑙𝑒𝑠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  <m:r>
                            <a:rPr lang="en-US" sz="3600" b="0" i="1" baseline="-250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𝑚𝑜𝑙𝑒𝑠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sz="3600" b="0" i="1" baseline="-250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546" y="4513001"/>
                <a:ext cx="2882997" cy="161778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4715445" y="4547063"/>
                <a:ext cx="2679704" cy="1617785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𝑚𝑜𝑙𝑒𝑠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  <m:r>
                            <a:rPr lang="en-US" sz="3600" b="0" i="1" baseline="-250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𝑚𝑜𝑙𝑒𝑠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𝐶𝑂</m:t>
                          </m:r>
                          <m:r>
                            <a:rPr lang="en-US" sz="3600" b="0" i="1" baseline="-250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5445" y="4547063"/>
                <a:ext cx="2679704" cy="161778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8374051" y="4476932"/>
                <a:ext cx="2882997" cy="1617785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𝑚𝑜𝑙𝑒𝑠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sz="3600" b="0" i="1" baseline="-250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num>
                        <m:den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𝑚𝑜𝑙𝑒𝑠</m:t>
                          </m:r>
                          <m:r>
                            <a:rPr lang="en-US" sz="36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𝐶𝑂</m:t>
                          </m:r>
                          <m:r>
                            <a:rPr lang="en-US" sz="3600" b="0" i="1" baseline="-250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4051" y="4476932"/>
                <a:ext cx="2882997" cy="161778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57150">
                <a:solidFill>
                  <a:schemeClr val="tx1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8409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 animBg="1"/>
      <p:bldP spid="20" grpId="0" animBg="1"/>
      <p:bldP spid="21" grpId="0" animBg="1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79828" y="354707"/>
            <a:ext cx="11403874" cy="6152607"/>
          </a:xfrm>
          <a:prstGeom prst="rect">
            <a:avLst/>
          </a:prstGeom>
          <a:solidFill>
            <a:schemeClr val="bg1"/>
          </a:solidFill>
          <a:ln w="1905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0678" y="624134"/>
            <a:ext cx="10842171" cy="1795509"/>
          </a:xfrm>
        </p:spPr>
        <p:txBody>
          <a:bodyPr>
            <a:normAutofit/>
          </a:bodyPr>
          <a:lstStyle/>
          <a:p>
            <a:pPr algn="l"/>
            <a:r>
              <a:rPr lang="en-US" u="sng" dirty="0">
                <a:latin typeface="Impact" panose="020B080603090205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Mole Ratios</a:t>
            </a:r>
            <a:br>
              <a:rPr lang="en-US" u="sng" dirty="0">
                <a:latin typeface="Impact" panose="020B080603090205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dirty="0">
              <a:latin typeface="Impact" panose="020B080603090205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2679" y="1521888"/>
            <a:ext cx="86421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i="1" dirty="0"/>
              <a:t>Can be used as conversion factors!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728378" y="690891"/>
            <a:ext cx="108421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2C</a:t>
            </a:r>
            <a:r>
              <a:rPr lang="en-US" sz="4800" b="1" baseline="-25000" dirty="0"/>
              <a:t>2</a:t>
            </a:r>
            <a:r>
              <a:rPr lang="en-US" sz="4800" b="1" dirty="0"/>
              <a:t>H</a:t>
            </a:r>
            <a:r>
              <a:rPr lang="en-US" sz="4800" b="1" baseline="-25000" dirty="0"/>
              <a:t>2</a:t>
            </a:r>
            <a:r>
              <a:rPr lang="en-US" sz="4800" b="1" dirty="0"/>
              <a:t> + 5O</a:t>
            </a:r>
            <a:r>
              <a:rPr lang="en-US" sz="4800" b="1" baseline="-25000" dirty="0"/>
              <a:t>2</a:t>
            </a:r>
            <a:r>
              <a:rPr lang="en-US" sz="4800" b="1" dirty="0"/>
              <a:t> </a:t>
            </a:r>
            <a:r>
              <a:rPr lang="en-US" sz="4800" b="1" dirty="0">
                <a:sym typeface="Wingdings" panose="05000000000000000000" pitchFamily="2" charset="2"/>
              </a:rPr>
              <a:t> 2H</a:t>
            </a:r>
            <a:r>
              <a:rPr lang="en-US" sz="4800" b="1" baseline="-25000" dirty="0">
                <a:sym typeface="Wingdings" panose="05000000000000000000" pitchFamily="2" charset="2"/>
              </a:rPr>
              <a:t>2</a:t>
            </a:r>
            <a:r>
              <a:rPr lang="en-US" sz="4800" b="1" dirty="0">
                <a:sym typeface="Wingdings" panose="05000000000000000000" pitchFamily="2" charset="2"/>
              </a:rPr>
              <a:t>O + 4CO</a:t>
            </a:r>
            <a:r>
              <a:rPr lang="en-US" sz="4800" b="1" baseline="-25000" dirty="0">
                <a:sym typeface="Wingdings" panose="05000000000000000000" pitchFamily="2" charset="2"/>
              </a:rPr>
              <a:t>2</a:t>
            </a:r>
            <a:endParaRPr lang="en-US" sz="4800" b="1" baseline="-25000" dirty="0"/>
          </a:p>
        </p:txBody>
      </p:sp>
      <p:sp>
        <p:nvSpPr>
          <p:cNvPr id="12" name="TextBox 11"/>
          <p:cNvSpPr txBox="1"/>
          <p:nvPr/>
        </p:nvSpPr>
        <p:spPr>
          <a:xfrm>
            <a:off x="660677" y="2345679"/>
            <a:ext cx="9904159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/>
              <a:t>How many moles of carbon dioxide can be made from 19.46 moles of oxygen gas?</a:t>
            </a:r>
          </a:p>
        </p:txBody>
      </p:sp>
      <p:sp>
        <p:nvSpPr>
          <p:cNvPr id="6" name="Rectangle 5"/>
          <p:cNvSpPr/>
          <p:nvPr/>
        </p:nvSpPr>
        <p:spPr>
          <a:xfrm>
            <a:off x="660678" y="4047629"/>
            <a:ext cx="3742006" cy="7033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>
                <a:solidFill>
                  <a:schemeClr val="tx1"/>
                </a:solidFill>
              </a:rPr>
              <a:t>19.46 moles O</a:t>
            </a:r>
            <a:r>
              <a:rPr lang="en-US" sz="4400" baseline="-25000" dirty="0">
                <a:solidFill>
                  <a:schemeClr val="tx1"/>
                </a:solidFill>
              </a:rPr>
              <a:t>2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660677" y="4821354"/>
            <a:ext cx="704088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683534" y="4047629"/>
            <a:ext cx="2849" cy="175060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4803532" y="4933486"/>
            <a:ext cx="3742006" cy="7033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>
                <a:solidFill>
                  <a:schemeClr val="tx1"/>
                </a:solidFill>
              </a:rPr>
              <a:t>5 moles O</a:t>
            </a:r>
            <a:r>
              <a:rPr lang="en-US" sz="4400" baseline="-25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777513" y="4009222"/>
            <a:ext cx="3742006" cy="7033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>
                <a:solidFill>
                  <a:schemeClr val="tx1"/>
                </a:solidFill>
              </a:rPr>
              <a:t>4 moles CO</a:t>
            </a:r>
            <a:r>
              <a:rPr lang="en-US" sz="4400" baseline="-25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7" name="Rectangle 26"/>
          <p:cNvSpPr/>
          <p:nvPr/>
        </p:nvSpPr>
        <p:spPr>
          <a:xfrm>
            <a:off x="8211765" y="4347054"/>
            <a:ext cx="3291084" cy="7033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>
                <a:solidFill>
                  <a:srgbClr val="FF0000"/>
                </a:solidFill>
              </a:rPr>
              <a:t>=  15.57 </a:t>
            </a:r>
            <a:br>
              <a:rPr lang="en-US" sz="4400" b="1" dirty="0">
                <a:solidFill>
                  <a:srgbClr val="FF0000"/>
                </a:solidFill>
              </a:rPr>
            </a:br>
            <a:r>
              <a:rPr lang="en-US" sz="4400" b="1" dirty="0">
                <a:solidFill>
                  <a:srgbClr val="FF0000"/>
                </a:solidFill>
              </a:rPr>
              <a:t>    moles CO</a:t>
            </a:r>
            <a:r>
              <a:rPr lang="en-US" sz="4400" b="1" baseline="-25000" dirty="0">
                <a:solidFill>
                  <a:srgbClr val="FF0000"/>
                </a:solidFill>
              </a:rPr>
              <a:t>2</a:t>
            </a:r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2728378" y="3854824"/>
            <a:ext cx="767857" cy="1195615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5934604" y="4922930"/>
            <a:ext cx="980627" cy="1013032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5254454" y="3892805"/>
            <a:ext cx="2676458" cy="890142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82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" grpId="0" animBg="1"/>
      <p:bldP spid="24" grpId="0" animBg="1"/>
      <p:bldP spid="26" grpId="0" animBg="1"/>
      <p:bldP spid="27" grpId="0" animBg="1"/>
      <p:bldP spid="3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79828" y="354707"/>
            <a:ext cx="11403874" cy="6152607"/>
          </a:xfrm>
          <a:prstGeom prst="rect">
            <a:avLst/>
          </a:prstGeom>
          <a:solidFill>
            <a:schemeClr val="bg1"/>
          </a:solidFill>
          <a:ln w="1905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0678" y="624134"/>
            <a:ext cx="10842171" cy="1795509"/>
          </a:xfrm>
        </p:spPr>
        <p:txBody>
          <a:bodyPr>
            <a:normAutofit/>
          </a:bodyPr>
          <a:lstStyle/>
          <a:p>
            <a:pPr algn="l"/>
            <a:r>
              <a:rPr lang="en-US" u="sng" dirty="0">
                <a:latin typeface="Impact" panose="020B080603090205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Mole Ratios</a:t>
            </a:r>
            <a:br>
              <a:rPr lang="en-US" u="sng" dirty="0">
                <a:latin typeface="Impact" panose="020B080603090205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dirty="0">
              <a:latin typeface="Impact" panose="020B080603090205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2679" y="1521888"/>
            <a:ext cx="86421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i="1" dirty="0"/>
              <a:t>Can be used as conversion factors!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728378" y="690891"/>
            <a:ext cx="108421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2C</a:t>
            </a:r>
            <a:r>
              <a:rPr lang="en-US" sz="4800" b="1" baseline="-25000" dirty="0"/>
              <a:t>2</a:t>
            </a:r>
            <a:r>
              <a:rPr lang="en-US" sz="4800" b="1" dirty="0"/>
              <a:t>H</a:t>
            </a:r>
            <a:r>
              <a:rPr lang="en-US" sz="4800" b="1" baseline="-25000" dirty="0"/>
              <a:t>2</a:t>
            </a:r>
            <a:r>
              <a:rPr lang="en-US" sz="4800" b="1" dirty="0"/>
              <a:t> + 5O</a:t>
            </a:r>
            <a:r>
              <a:rPr lang="en-US" sz="4800" b="1" baseline="-25000" dirty="0"/>
              <a:t>2</a:t>
            </a:r>
            <a:r>
              <a:rPr lang="en-US" sz="4800" b="1" dirty="0"/>
              <a:t> </a:t>
            </a:r>
            <a:r>
              <a:rPr lang="en-US" sz="4800" b="1" dirty="0">
                <a:sym typeface="Wingdings" panose="05000000000000000000" pitchFamily="2" charset="2"/>
              </a:rPr>
              <a:t> 2H</a:t>
            </a:r>
            <a:r>
              <a:rPr lang="en-US" sz="4800" b="1" baseline="-25000" dirty="0">
                <a:sym typeface="Wingdings" panose="05000000000000000000" pitchFamily="2" charset="2"/>
              </a:rPr>
              <a:t>2</a:t>
            </a:r>
            <a:r>
              <a:rPr lang="en-US" sz="4800" b="1" dirty="0">
                <a:sym typeface="Wingdings" panose="05000000000000000000" pitchFamily="2" charset="2"/>
              </a:rPr>
              <a:t>O + 4CO</a:t>
            </a:r>
            <a:r>
              <a:rPr lang="en-US" sz="4800" b="1" baseline="-25000" dirty="0">
                <a:sym typeface="Wingdings" panose="05000000000000000000" pitchFamily="2" charset="2"/>
              </a:rPr>
              <a:t>2</a:t>
            </a:r>
            <a:endParaRPr lang="en-US" sz="4800" b="1" baseline="-25000" dirty="0"/>
          </a:p>
        </p:txBody>
      </p:sp>
      <p:sp>
        <p:nvSpPr>
          <p:cNvPr id="12" name="TextBox 11"/>
          <p:cNvSpPr txBox="1"/>
          <p:nvPr/>
        </p:nvSpPr>
        <p:spPr>
          <a:xfrm>
            <a:off x="660677" y="2345679"/>
            <a:ext cx="9904159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/>
              <a:t>If you made 13.42 moles of water, how many moles of oxygen gas did you start with?</a:t>
            </a:r>
          </a:p>
        </p:txBody>
      </p:sp>
      <p:sp>
        <p:nvSpPr>
          <p:cNvPr id="6" name="Rectangle 5"/>
          <p:cNvSpPr/>
          <p:nvPr/>
        </p:nvSpPr>
        <p:spPr>
          <a:xfrm>
            <a:off x="660678" y="4047629"/>
            <a:ext cx="4022856" cy="7033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>
                <a:solidFill>
                  <a:schemeClr val="tx1"/>
                </a:solidFill>
              </a:rPr>
              <a:t>13.42 moles H</a:t>
            </a:r>
            <a:r>
              <a:rPr lang="en-US" sz="4400" baseline="-25000" dirty="0">
                <a:solidFill>
                  <a:schemeClr val="tx1"/>
                </a:solidFill>
              </a:rPr>
              <a:t>2</a:t>
            </a:r>
            <a:r>
              <a:rPr lang="en-US" sz="4400" dirty="0">
                <a:solidFill>
                  <a:schemeClr val="tx1"/>
                </a:solidFill>
              </a:rPr>
              <a:t>O</a:t>
            </a:r>
            <a:endParaRPr lang="en-US" sz="4400" baseline="-25000" dirty="0">
              <a:solidFill>
                <a:schemeClr val="tx1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660677" y="4821354"/>
            <a:ext cx="704088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683534" y="4047629"/>
            <a:ext cx="2849" cy="175060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4803532" y="4933486"/>
            <a:ext cx="3742006" cy="7033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>
                <a:solidFill>
                  <a:schemeClr val="tx1"/>
                </a:solidFill>
              </a:rPr>
              <a:t>2 moles H</a:t>
            </a:r>
            <a:r>
              <a:rPr lang="en-US" sz="4400" baseline="-25000" dirty="0">
                <a:solidFill>
                  <a:schemeClr val="tx1"/>
                </a:solidFill>
              </a:rPr>
              <a:t>2</a:t>
            </a:r>
            <a:r>
              <a:rPr lang="en-US" sz="4400" dirty="0">
                <a:solidFill>
                  <a:schemeClr val="tx1"/>
                </a:solidFill>
              </a:rPr>
              <a:t>O</a:t>
            </a:r>
            <a:endParaRPr lang="en-US" sz="4400" baseline="-25000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777513" y="4009222"/>
            <a:ext cx="3742006" cy="7033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>
                <a:solidFill>
                  <a:schemeClr val="tx1"/>
                </a:solidFill>
              </a:rPr>
              <a:t>5 moles O</a:t>
            </a:r>
            <a:r>
              <a:rPr lang="en-US" sz="4400" baseline="-25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7" name="Rectangle 26"/>
          <p:cNvSpPr/>
          <p:nvPr/>
        </p:nvSpPr>
        <p:spPr>
          <a:xfrm>
            <a:off x="8211765" y="4347054"/>
            <a:ext cx="3291084" cy="7033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>
                <a:solidFill>
                  <a:srgbClr val="FF0000"/>
                </a:solidFill>
              </a:rPr>
              <a:t>=  33.55 </a:t>
            </a:r>
            <a:br>
              <a:rPr lang="en-US" sz="4400" b="1" dirty="0">
                <a:solidFill>
                  <a:srgbClr val="FF0000"/>
                </a:solidFill>
              </a:rPr>
            </a:br>
            <a:r>
              <a:rPr lang="en-US" sz="4400" b="1" dirty="0">
                <a:solidFill>
                  <a:srgbClr val="FF0000"/>
                </a:solidFill>
              </a:rPr>
              <a:t>    moles O</a:t>
            </a:r>
            <a:r>
              <a:rPr lang="en-US" sz="4400" b="1" baseline="-25000" dirty="0">
                <a:solidFill>
                  <a:srgbClr val="FF0000"/>
                </a:solidFill>
              </a:rPr>
              <a:t>2</a:t>
            </a: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2728378" y="3854824"/>
            <a:ext cx="767857" cy="1195615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5934604" y="4922930"/>
            <a:ext cx="980627" cy="1013032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5254454" y="3892805"/>
            <a:ext cx="2676458" cy="890142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585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" grpId="0" animBg="1"/>
      <p:bldP spid="24" grpId="0" animBg="1"/>
      <p:bldP spid="26" grpId="0" animBg="1"/>
      <p:bldP spid="27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79828" y="354707"/>
            <a:ext cx="11403874" cy="6152607"/>
          </a:xfrm>
          <a:prstGeom prst="rect">
            <a:avLst/>
          </a:prstGeom>
          <a:solidFill>
            <a:schemeClr val="bg1"/>
          </a:solidFill>
          <a:ln w="1905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0679" y="2004699"/>
            <a:ext cx="10842171" cy="1795509"/>
          </a:xfrm>
        </p:spPr>
        <p:txBody>
          <a:bodyPr>
            <a:normAutofit fontScale="90000"/>
          </a:bodyPr>
          <a:lstStyle/>
          <a:p>
            <a:r>
              <a:rPr lang="en-US" u="sng" dirty="0">
                <a:latin typeface="Impact" panose="020B080603090205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if you don’t want </a:t>
            </a:r>
            <a:br>
              <a:rPr lang="en-US" u="sng" dirty="0">
                <a:latin typeface="Impact" panose="020B080603090205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u="sng" dirty="0">
                <a:latin typeface="Impact" panose="020B080603090205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your answer in moles? </a:t>
            </a:r>
            <a:br>
              <a:rPr lang="en-US" u="sng" dirty="0">
                <a:latin typeface="Impact" panose="020B080603090205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u="sng" dirty="0">
                <a:latin typeface="Impact" panose="020B080603090205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if you weren’t given moles?</a:t>
            </a:r>
            <a:endParaRPr lang="en-US" dirty="0">
              <a:latin typeface="Impact" panose="020B080603090205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36770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5760" y="326571"/>
            <a:ext cx="11403874" cy="61526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95696" y="326571"/>
            <a:ext cx="9144000" cy="1789612"/>
          </a:xfrm>
        </p:spPr>
        <p:txBody>
          <a:bodyPr>
            <a:normAutofit/>
          </a:bodyPr>
          <a:lstStyle/>
          <a:p>
            <a:r>
              <a:rPr lang="en-US" sz="5400" u="sng" dirty="0">
                <a:latin typeface="Impact" panose="020B080603090205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MOLE HIGHWAY</a:t>
            </a:r>
            <a:br>
              <a:rPr lang="en-US" sz="5400" u="sng" dirty="0">
                <a:latin typeface="Impact" panose="020B080603090205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5400" dirty="0">
                <a:latin typeface="Impact" panose="020B080603090205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All roads lead to the mole!</a:t>
            </a:r>
          </a:p>
        </p:txBody>
      </p:sp>
      <p:pic>
        <p:nvPicPr>
          <p:cNvPr id="1028" name="Picture 4" descr="Image result for road carto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0439" y="2116183"/>
            <a:ext cx="7314515" cy="4114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mole cartoon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741" b="71667" l="11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831" b="27117"/>
          <a:stretch/>
        </p:blipFill>
        <p:spPr bwMode="auto">
          <a:xfrm>
            <a:off x="4404712" y="2677759"/>
            <a:ext cx="3243475" cy="1858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59817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79828" y="354707"/>
            <a:ext cx="11403874" cy="6152607"/>
          </a:xfrm>
          <a:prstGeom prst="rect">
            <a:avLst/>
          </a:prstGeom>
          <a:solidFill>
            <a:schemeClr val="bg1"/>
          </a:solidFill>
          <a:ln w="1905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7995" y="550437"/>
            <a:ext cx="7999040" cy="5761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9319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79828" y="354707"/>
            <a:ext cx="11403874" cy="6152607"/>
          </a:xfrm>
          <a:prstGeom prst="rect">
            <a:avLst/>
          </a:prstGeom>
          <a:solidFill>
            <a:schemeClr val="bg1"/>
          </a:solidFill>
          <a:ln w="1905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0679" y="2004699"/>
            <a:ext cx="10842171" cy="1795509"/>
          </a:xfrm>
        </p:spPr>
        <p:txBody>
          <a:bodyPr>
            <a:normAutofit/>
          </a:bodyPr>
          <a:lstStyle/>
          <a:p>
            <a:r>
              <a:rPr lang="en-US" u="sng" dirty="0">
                <a:latin typeface="Impact" panose="020B080603090205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Guided Stoichiometry </a:t>
            </a:r>
            <a:br>
              <a:rPr lang="en-US" u="sng" dirty="0">
                <a:latin typeface="Impact" panose="020B080603090205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u="sng" dirty="0">
                <a:latin typeface="Impact" panose="020B080603090205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Practice Problems </a:t>
            </a:r>
            <a:endParaRPr lang="en-US" dirty="0">
              <a:latin typeface="Impact" panose="020B080603090205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46333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79828" y="354707"/>
            <a:ext cx="11403874" cy="6152607"/>
          </a:xfrm>
          <a:prstGeom prst="rect">
            <a:avLst/>
          </a:prstGeom>
          <a:solidFill>
            <a:schemeClr val="bg1"/>
          </a:solidFill>
          <a:ln w="1905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0678" y="624134"/>
            <a:ext cx="10842171" cy="1795509"/>
          </a:xfrm>
        </p:spPr>
        <p:txBody>
          <a:bodyPr>
            <a:normAutofit/>
          </a:bodyPr>
          <a:lstStyle/>
          <a:p>
            <a:pPr algn="l"/>
            <a:r>
              <a:rPr lang="en-US" u="sng" dirty="0">
                <a:latin typeface="Impact" panose="020B080603090205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 #1</a:t>
            </a:r>
            <a:br>
              <a:rPr lang="en-US" u="sng" dirty="0">
                <a:latin typeface="Impact" panose="020B080603090205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dirty="0">
              <a:latin typeface="Impact" panose="020B080603090205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12756" y="620551"/>
            <a:ext cx="74207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N</a:t>
            </a:r>
            <a:r>
              <a:rPr lang="en-US" sz="4800" b="1" baseline="-25000" dirty="0"/>
              <a:t>2</a:t>
            </a:r>
            <a:r>
              <a:rPr lang="en-US" sz="4800" b="1" dirty="0"/>
              <a:t> + 3H</a:t>
            </a:r>
            <a:r>
              <a:rPr lang="en-US" sz="4800" b="1" baseline="-25000" dirty="0"/>
              <a:t>2</a:t>
            </a:r>
            <a:r>
              <a:rPr lang="en-US" sz="4800" b="1" dirty="0"/>
              <a:t> </a:t>
            </a:r>
            <a:r>
              <a:rPr lang="en-US" sz="4800" b="1" dirty="0">
                <a:sym typeface="Wingdings" panose="05000000000000000000" pitchFamily="2" charset="2"/>
              </a:rPr>
              <a:t> 2NH</a:t>
            </a:r>
            <a:r>
              <a:rPr lang="en-US" sz="4800" b="1" baseline="-25000" dirty="0">
                <a:sym typeface="Wingdings" panose="05000000000000000000" pitchFamily="2" charset="2"/>
              </a:rPr>
              <a:t>3</a:t>
            </a:r>
            <a:endParaRPr lang="en-US" sz="4800" b="1" baseline="-25000" dirty="0"/>
          </a:p>
        </p:txBody>
      </p:sp>
      <p:sp>
        <p:nvSpPr>
          <p:cNvPr id="12" name="TextBox 11"/>
          <p:cNvSpPr txBox="1"/>
          <p:nvPr/>
        </p:nvSpPr>
        <p:spPr>
          <a:xfrm>
            <a:off x="660677" y="1732373"/>
            <a:ext cx="6190609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/>
              <a:t>54 grams N</a:t>
            </a:r>
            <a:r>
              <a:rPr lang="en-US" sz="4000" baseline="-25000" dirty="0"/>
              <a:t>2</a:t>
            </a:r>
            <a:r>
              <a:rPr lang="en-US" sz="4000" dirty="0"/>
              <a:t> </a:t>
            </a:r>
            <a:r>
              <a:rPr lang="en-US" sz="4000" dirty="0">
                <a:sym typeface="Wingdings" panose="05000000000000000000" pitchFamily="2" charset="2"/>
              </a:rPr>
              <a:t> ? moles NH</a:t>
            </a:r>
            <a:r>
              <a:rPr lang="en-US" sz="4000" baseline="-25000" dirty="0">
                <a:sym typeface="Wingdings" panose="05000000000000000000" pitchFamily="2" charset="2"/>
              </a:rPr>
              <a:t>3</a:t>
            </a:r>
            <a:endParaRPr lang="en-US" sz="4000" baseline="-25000" dirty="0"/>
          </a:p>
        </p:txBody>
      </p:sp>
      <p:sp>
        <p:nvSpPr>
          <p:cNvPr id="7" name="Rectangle 6"/>
          <p:cNvSpPr/>
          <p:nvPr/>
        </p:nvSpPr>
        <p:spPr>
          <a:xfrm>
            <a:off x="660677" y="2721085"/>
            <a:ext cx="10176073" cy="12413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i="1" dirty="0">
                <a:solidFill>
                  <a:schemeClr val="tx1"/>
                </a:solidFill>
              </a:rPr>
              <a:t>Pathway:</a:t>
            </a:r>
            <a:endParaRPr lang="en-US" sz="4400" i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21072" y="2957022"/>
            <a:ext cx="276069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i="1" dirty="0"/>
              <a:t>grams A </a:t>
            </a:r>
            <a:r>
              <a:rPr lang="en-US" sz="4400" i="1" dirty="0">
                <a:sym typeface="Wingdings" panose="05000000000000000000" pitchFamily="2" charset="2"/>
              </a:rPr>
              <a:t></a:t>
            </a:r>
            <a:endParaRPr lang="en-US" sz="4400" i="1" dirty="0"/>
          </a:p>
        </p:txBody>
      </p:sp>
      <p:sp>
        <p:nvSpPr>
          <p:cNvPr id="10" name="Rectangle 9"/>
          <p:cNvSpPr/>
          <p:nvPr/>
        </p:nvSpPr>
        <p:spPr>
          <a:xfrm>
            <a:off x="6081763" y="2922658"/>
            <a:ext cx="267573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i="1" dirty="0">
                <a:sym typeface="Wingdings" panose="05000000000000000000" pitchFamily="2" charset="2"/>
              </a:rPr>
              <a:t>moles A </a:t>
            </a:r>
            <a:endParaRPr lang="en-US" sz="4400" i="1" dirty="0"/>
          </a:p>
        </p:txBody>
      </p:sp>
      <p:sp>
        <p:nvSpPr>
          <p:cNvPr id="11" name="Rectangle 10"/>
          <p:cNvSpPr/>
          <p:nvPr/>
        </p:nvSpPr>
        <p:spPr>
          <a:xfrm>
            <a:off x="8810313" y="2922658"/>
            <a:ext cx="19736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i="1" dirty="0">
                <a:sym typeface="Wingdings" panose="05000000000000000000" pitchFamily="2" charset="2"/>
              </a:rPr>
              <a:t>moles B</a:t>
            </a:r>
            <a:endParaRPr lang="en-US" sz="4400" i="1" dirty="0"/>
          </a:p>
        </p:txBody>
      </p:sp>
      <p:sp>
        <p:nvSpPr>
          <p:cNvPr id="28" name="Rectangle 27"/>
          <p:cNvSpPr/>
          <p:nvPr/>
        </p:nvSpPr>
        <p:spPr>
          <a:xfrm>
            <a:off x="4445877" y="3720080"/>
            <a:ext cx="233375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i="1" dirty="0">
                <a:sym typeface="Wingdings" panose="05000000000000000000" pitchFamily="2" charset="2"/>
              </a:rPr>
              <a:t>Molar </a:t>
            </a:r>
            <a:br>
              <a:rPr lang="en-US" sz="2800" b="1" i="1" dirty="0">
                <a:sym typeface="Wingdings" panose="05000000000000000000" pitchFamily="2" charset="2"/>
              </a:rPr>
            </a:br>
            <a:r>
              <a:rPr lang="en-US" sz="2800" b="1" i="1" dirty="0">
                <a:sym typeface="Wingdings" panose="05000000000000000000" pitchFamily="2" charset="2"/>
              </a:rPr>
              <a:t>mass of A</a:t>
            </a:r>
          </a:p>
          <a:p>
            <a:pPr algn="ctr"/>
            <a:r>
              <a:rPr lang="en-US" sz="2800" i="1" u="sng" dirty="0">
                <a:sym typeface="Wingdings" panose="05000000000000000000" pitchFamily="2" charset="2"/>
              </a:rPr>
              <a:t>X g A</a:t>
            </a:r>
          </a:p>
          <a:p>
            <a:pPr algn="ctr"/>
            <a:r>
              <a:rPr lang="en-US" sz="2800" i="1" dirty="0">
                <a:sym typeface="Wingdings" panose="05000000000000000000" pitchFamily="2" charset="2"/>
              </a:rPr>
              <a:t>1 mole A</a:t>
            </a:r>
            <a:endParaRPr lang="en-US" sz="2800" i="1" dirty="0"/>
          </a:p>
        </p:txBody>
      </p:sp>
      <p:sp>
        <p:nvSpPr>
          <p:cNvPr id="29" name="Rectangle 28"/>
          <p:cNvSpPr/>
          <p:nvPr/>
        </p:nvSpPr>
        <p:spPr>
          <a:xfrm>
            <a:off x="7504508" y="3692099"/>
            <a:ext cx="1909497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i="1" dirty="0">
                <a:sym typeface="Wingdings" panose="05000000000000000000" pitchFamily="2" charset="2"/>
              </a:rPr>
              <a:t>Mole Ratio </a:t>
            </a:r>
            <a:br>
              <a:rPr lang="en-US" sz="2800" i="1" dirty="0">
                <a:sym typeface="Wingdings" panose="05000000000000000000" pitchFamily="2" charset="2"/>
              </a:rPr>
            </a:br>
            <a:r>
              <a:rPr lang="en-US" sz="2800" i="1" u="sng" dirty="0">
                <a:sym typeface="Wingdings" panose="05000000000000000000" pitchFamily="2" charset="2"/>
              </a:rPr>
              <a:t>moles B</a:t>
            </a:r>
            <a:br>
              <a:rPr lang="en-US" sz="2800" i="1" dirty="0">
                <a:sym typeface="Wingdings" panose="05000000000000000000" pitchFamily="2" charset="2"/>
              </a:rPr>
            </a:br>
            <a:r>
              <a:rPr lang="en-US" sz="2800" i="1" dirty="0">
                <a:sym typeface="Wingdings" panose="05000000000000000000" pitchFamily="2" charset="2"/>
              </a:rPr>
              <a:t>moles A</a:t>
            </a:r>
            <a:endParaRPr lang="en-US" sz="2800" i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420D0D-F2B2-CC77-5D91-11E71A3B66DE}"/>
              </a:ext>
            </a:extLst>
          </p:cNvPr>
          <p:cNvSpPr txBox="1"/>
          <p:nvPr/>
        </p:nvSpPr>
        <p:spPr>
          <a:xfrm>
            <a:off x="7358258" y="1362562"/>
            <a:ext cx="899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A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A266EB-FFC6-BAC7-B2CE-7C2FDDAB4F66}"/>
              </a:ext>
            </a:extLst>
          </p:cNvPr>
          <p:cNvSpPr txBox="1"/>
          <p:nvPr/>
        </p:nvSpPr>
        <p:spPr>
          <a:xfrm>
            <a:off x="10631436" y="1362561"/>
            <a:ext cx="899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B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91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7" grpId="0" animBg="1"/>
      <p:bldP spid="9" grpId="0"/>
      <p:bldP spid="10" grpId="0"/>
      <p:bldP spid="11" grpId="0"/>
      <p:bldP spid="28" grpId="0"/>
      <p:bldP spid="29" grpId="0"/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5760" y="326571"/>
            <a:ext cx="11403874" cy="61526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95697" y="835633"/>
            <a:ext cx="9144000" cy="1789612"/>
          </a:xfrm>
        </p:spPr>
        <p:txBody>
          <a:bodyPr>
            <a:normAutofit/>
          </a:bodyPr>
          <a:lstStyle/>
          <a:p>
            <a:r>
              <a:rPr lang="en-US" u="sng" dirty="0">
                <a:latin typeface="Impact" panose="020B080603090205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N26 – THE MOLE RATIO AND STOICHIOMETRY</a:t>
            </a:r>
            <a:endParaRPr lang="en-US" dirty="0">
              <a:latin typeface="Impact" panose="020B080603090205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79120" y="2844051"/>
            <a:ext cx="1103375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</a:rPr>
              <a:t>Target: I can use a balanced equation to determine the “mole ratio” between various molecules in a reaction, so that I can perform “stoichiometry” where I convert from an amount of one molecule to an amount of a totally different molecule.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549808-EB44-32CF-3536-98993377F3C9}"/>
              </a:ext>
            </a:extLst>
          </p:cNvPr>
          <p:cNvSpPr txBox="1"/>
          <p:nvPr/>
        </p:nvSpPr>
        <p:spPr>
          <a:xfrm>
            <a:off x="543382" y="5854044"/>
            <a:ext cx="79641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Link to YouTube Presentation: </a:t>
            </a:r>
            <a:r>
              <a:rPr lang="en-US" sz="2400" dirty="0"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https://youtu.be/FjNpLz_Wxt4</a:t>
            </a:r>
            <a:r>
              <a:rPr lang="en-US" sz="24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867428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79828" y="354707"/>
            <a:ext cx="11403874" cy="6152607"/>
          </a:xfrm>
          <a:prstGeom prst="rect">
            <a:avLst/>
          </a:prstGeom>
          <a:solidFill>
            <a:schemeClr val="bg1"/>
          </a:solidFill>
          <a:ln w="1905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0678" y="624134"/>
            <a:ext cx="10842171" cy="1795509"/>
          </a:xfrm>
        </p:spPr>
        <p:txBody>
          <a:bodyPr>
            <a:normAutofit/>
          </a:bodyPr>
          <a:lstStyle/>
          <a:p>
            <a:pPr algn="l"/>
            <a:r>
              <a:rPr lang="en-US" u="sng" dirty="0">
                <a:latin typeface="Impact" panose="020B080603090205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 #1</a:t>
            </a:r>
            <a:br>
              <a:rPr lang="en-US" u="sng" dirty="0">
                <a:latin typeface="Impact" panose="020B080603090205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dirty="0">
              <a:latin typeface="Impact" panose="020B080603090205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12756" y="620551"/>
            <a:ext cx="74207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N</a:t>
            </a:r>
            <a:r>
              <a:rPr lang="en-US" sz="4800" b="1" baseline="-25000" dirty="0"/>
              <a:t>2</a:t>
            </a:r>
            <a:r>
              <a:rPr lang="en-US" sz="4800" b="1" dirty="0"/>
              <a:t> + 3H</a:t>
            </a:r>
            <a:r>
              <a:rPr lang="en-US" sz="4800" b="1" baseline="-25000" dirty="0"/>
              <a:t>2</a:t>
            </a:r>
            <a:r>
              <a:rPr lang="en-US" sz="4800" b="1" dirty="0"/>
              <a:t> </a:t>
            </a:r>
            <a:r>
              <a:rPr lang="en-US" sz="4800" b="1" dirty="0">
                <a:sym typeface="Wingdings" panose="05000000000000000000" pitchFamily="2" charset="2"/>
              </a:rPr>
              <a:t> 2NH</a:t>
            </a:r>
            <a:r>
              <a:rPr lang="en-US" sz="4800" b="1" baseline="-25000" dirty="0">
                <a:sym typeface="Wingdings" panose="05000000000000000000" pitchFamily="2" charset="2"/>
              </a:rPr>
              <a:t>3</a:t>
            </a:r>
            <a:endParaRPr lang="en-US" sz="4800" b="1" baseline="-25000" dirty="0"/>
          </a:p>
        </p:txBody>
      </p:sp>
      <p:sp>
        <p:nvSpPr>
          <p:cNvPr id="12" name="TextBox 11"/>
          <p:cNvSpPr txBox="1"/>
          <p:nvPr/>
        </p:nvSpPr>
        <p:spPr>
          <a:xfrm>
            <a:off x="660677" y="1732373"/>
            <a:ext cx="6190609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/>
              <a:t>54 grams N</a:t>
            </a:r>
            <a:r>
              <a:rPr lang="en-US" sz="4000" baseline="-25000" dirty="0"/>
              <a:t>2</a:t>
            </a:r>
            <a:r>
              <a:rPr lang="en-US" sz="4000" dirty="0"/>
              <a:t> </a:t>
            </a:r>
            <a:r>
              <a:rPr lang="en-US" sz="4000" dirty="0">
                <a:sym typeface="Wingdings" panose="05000000000000000000" pitchFamily="2" charset="2"/>
              </a:rPr>
              <a:t> ? moles NH</a:t>
            </a:r>
            <a:r>
              <a:rPr lang="en-US" sz="4000" baseline="-25000" dirty="0">
                <a:sym typeface="Wingdings" panose="05000000000000000000" pitchFamily="2" charset="2"/>
              </a:rPr>
              <a:t>3</a:t>
            </a:r>
            <a:endParaRPr lang="en-US" sz="4000" baseline="-25000" dirty="0"/>
          </a:p>
        </p:txBody>
      </p:sp>
      <p:sp>
        <p:nvSpPr>
          <p:cNvPr id="7" name="Rectangle 6"/>
          <p:cNvSpPr/>
          <p:nvPr/>
        </p:nvSpPr>
        <p:spPr>
          <a:xfrm>
            <a:off x="660677" y="2721085"/>
            <a:ext cx="10176073" cy="12413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i="1" dirty="0">
                <a:solidFill>
                  <a:schemeClr val="tx1"/>
                </a:solidFill>
              </a:rPr>
              <a:t>Pathway:</a:t>
            </a:r>
            <a:endParaRPr lang="en-US" sz="4400" i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21072" y="2957022"/>
            <a:ext cx="276069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i="1" dirty="0"/>
              <a:t>grams A </a:t>
            </a:r>
            <a:r>
              <a:rPr lang="en-US" sz="4400" i="1" dirty="0">
                <a:sym typeface="Wingdings" panose="05000000000000000000" pitchFamily="2" charset="2"/>
              </a:rPr>
              <a:t></a:t>
            </a:r>
            <a:endParaRPr lang="en-US" sz="4400" i="1" dirty="0"/>
          </a:p>
        </p:txBody>
      </p:sp>
      <p:sp>
        <p:nvSpPr>
          <p:cNvPr id="10" name="Rectangle 9"/>
          <p:cNvSpPr/>
          <p:nvPr/>
        </p:nvSpPr>
        <p:spPr>
          <a:xfrm>
            <a:off x="6081763" y="2922658"/>
            <a:ext cx="267573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i="1" dirty="0">
                <a:sym typeface="Wingdings" panose="05000000000000000000" pitchFamily="2" charset="2"/>
              </a:rPr>
              <a:t>moles A </a:t>
            </a:r>
            <a:endParaRPr lang="en-US" sz="4400" i="1" dirty="0"/>
          </a:p>
        </p:txBody>
      </p:sp>
      <p:sp>
        <p:nvSpPr>
          <p:cNvPr id="11" name="Rectangle 10"/>
          <p:cNvSpPr/>
          <p:nvPr/>
        </p:nvSpPr>
        <p:spPr>
          <a:xfrm>
            <a:off x="8810313" y="2922658"/>
            <a:ext cx="197361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i="1" dirty="0">
                <a:sym typeface="Wingdings" panose="05000000000000000000" pitchFamily="2" charset="2"/>
              </a:rPr>
              <a:t>moles B</a:t>
            </a:r>
            <a:endParaRPr lang="en-US" sz="4400" i="1" dirty="0"/>
          </a:p>
        </p:txBody>
      </p:sp>
      <p:sp>
        <p:nvSpPr>
          <p:cNvPr id="28" name="Rectangle 27"/>
          <p:cNvSpPr/>
          <p:nvPr/>
        </p:nvSpPr>
        <p:spPr>
          <a:xfrm>
            <a:off x="4445877" y="3720080"/>
            <a:ext cx="233375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i="1" dirty="0">
                <a:sym typeface="Wingdings" panose="05000000000000000000" pitchFamily="2" charset="2"/>
              </a:rPr>
              <a:t>Molar </a:t>
            </a:r>
            <a:br>
              <a:rPr lang="en-US" sz="2800" b="1" i="1" dirty="0">
                <a:sym typeface="Wingdings" panose="05000000000000000000" pitchFamily="2" charset="2"/>
              </a:rPr>
            </a:br>
            <a:r>
              <a:rPr lang="en-US" sz="2800" b="1" i="1" dirty="0">
                <a:sym typeface="Wingdings" panose="05000000000000000000" pitchFamily="2" charset="2"/>
              </a:rPr>
              <a:t>mass of A</a:t>
            </a:r>
          </a:p>
          <a:p>
            <a:pPr algn="ctr"/>
            <a:r>
              <a:rPr lang="en-US" sz="2800" i="1" u="sng" dirty="0">
                <a:sym typeface="Wingdings" panose="05000000000000000000" pitchFamily="2" charset="2"/>
              </a:rPr>
              <a:t>X g A</a:t>
            </a:r>
          </a:p>
          <a:p>
            <a:pPr algn="ctr"/>
            <a:r>
              <a:rPr lang="en-US" sz="2800" i="1" dirty="0">
                <a:sym typeface="Wingdings" panose="05000000000000000000" pitchFamily="2" charset="2"/>
              </a:rPr>
              <a:t>1 mole A</a:t>
            </a:r>
            <a:endParaRPr lang="en-US" sz="2800" i="1" dirty="0"/>
          </a:p>
        </p:txBody>
      </p:sp>
      <p:sp>
        <p:nvSpPr>
          <p:cNvPr id="29" name="Rectangle 28"/>
          <p:cNvSpPr/>
          <p:nvPr/>
        </p:nvSpPr>
        <p:spPr>
          <a:xfrm>
            <a:off x="7504508" y="3692099"/>
            <a:ext cx="1909497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i="1" dirty="0">
                <a:sym typeface="Wingdings" panose="05000000000000000000" pitchFamily="2" charset="2"/>
              </a:rPr>
              <a:t>Mole Ratio </a:t>
            </a:r>
            <a:br>
              <a:rPr lang="en-US" sz="2800" i="1" dirty="0">
                <a:sym typeface="Wingdings" panose="05000000000000000000" pitchFamily="2" charset="2"/>
              </a:rPr>
            </a:br>
            <a:r>
              <a:rPr lang="en-US" sz="2800" i="1" u="sng" dirty="0">
                <a:sym typeface="Wingdings" panose="05000000000000000000" pitchFamily="2" charset="2"/>
              </a:rPr>
              <a:t>moles B</a:t>
            </a:r>
            <a:br>
              <a:rPr lang="en-US" sz="2800" i="1" dirty="0">
                <a:sym typeface="Wingdings" panose="05000000000000000000" pitchFamily="2" charset="2"/>
              </a:rPr>
            </a:br>
            <a:r>
              <a:rPr lang="en-US" sz="2800" i="1" dirty="0">
                <a:sym typeface="Wingdings" panose="05000000000000000000" pitchFamily="2" charset="2"/>
              </a:rPr>
              <a:t>moles A</a:t>
            </a:r>
            <a:endParaRPr lang="en-US" sz="2800" i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F1182B3-DA42-08E1-CC14-BDACD94BD322}"/>
              </a:ext>
            </a:extLst>
          </p:cNvPr>
          <p:cNvSpPr txBox="1"/>
          <p:nvPr/>
        </p:nvSpPr>
        <p:spPr>
          <a:xfrm>
            <a:off x="7358258" y="1362562"/>
            <a:ext cx="899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A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0C8B5A-218B-099D-CD88-4BCB641C0235}"/>
              </a:ext>
            </a:extLst>
          </p:cNvPr>
          <p:cNvSpPr txBox="1"/>
          <p:nvPr/>
        </p:nvSpPr>
        <p:spPr>
          <a:xfrm>
            <a:off x="10631436" y="1362561"/>
            <a:ext cx="899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B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2323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79828" y="354707"/>
            <a:ext cx="11403874" cy="6152607"/>
          </a:xfrm>
          <a:prstGeom prst="rect">
            <a:avLst/>
          </a:prstGeom>
          <a:solidFill>
            <a:schemeClr val="bg1"/>
          </a:solidFill>
          <a:ln w="1905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0678" y="624134"/>
            <a:ext cx="10842171" cy="1795509"/>
          </a:xfrm>
        </p:spPr>
        <p:txBody>
          <a:bodyPr>
            <a:normAutofit/>
          </a:bodyPr>
          <a:lstStyle/>
          <a:p>
            <a:pPr algn="l"/>
            <a:r>
              <a:rPr lang="en-US" u="sng" dirty="0">
                <a:latin typeface="Impact" panose="020B080603090205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 #1</a:t>
            </a:r>
            <a:br>
              <a:rPr lang="en-US" u="sng" dirty="0">
                <a:latin typeface="Impact" panose="020B080603090205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dirty="0">
              <a:latin typeface="Impact" panose="020B080603090205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12756" y="620551"/>
            <a:ext cx="74207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N</a:t>
            </a:r>
            <a:r>
              <a:rPr lang="en-US" sz="4800" b="1" baseline="-25000" dirty="0"/>
              <a:t>2</a:t>
            </a:r>
            <a:r>
              <a:rPr lang="en-US" sz="4800" b="1" dirty="0"/>
              <a:t> + 3H</a:t>
            </a:r>
            <a:r>
              <a:rPr lang="en-US" sz="4800" b="1" baseline="-25000" dirty="0"/>
              <a:t>2</a:t>
            </a:r>
            <a:r>
              <a:rPr lang="en-US" sz="4800" b="1" dirty="0"/>
              <a:t> </a:t>
            </a:r>
            <a:r>
              <a:rPr lang="en-US" sz="4800" b="1" dirty="0">
                <a:sym typeface="Wingdings" panose="05000000000000000000" pitchFamily="2" charset="2"/>
              </a:rPr>
              <a:t> 2NH</a:t>
            </a:r>
            <a:r>
              <a:rPr lang="en-US" sz="4800" b="1" baseline="-25000" dirty="0">
                <a:sym typeface="Wingdings" panose="05000000000000000000" pitchFamily="2" charset="2"/>
              </a:rPr>
              <a:t>3</a:t>
            </a:r>
            <a:endParaRPr lang="en-US" sz="4800" b="1" baseline="-25000" dirty="0"/>
          </a:p>
        </p:txBody>
      </p:sp>
      <p:sp>
        <p:nvSpPr>
          <p:cNvPr id="12" name="TextBox 11"/>
          <p:cNvSpPr txBox="1"/>
          <p:nvPr/>
        </p:nvSpPr>
        <p:spPr>
          <a:xfrm>
            <a:off x="660677" y="1732373"/>
            <a:ext cx="6190609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/>
              <a:t>54 grams N</a:t>
            </a:r>
            <a:r>
              <a:rPr lang="en-US" sz="4000" baseline="-25000" dirty="0"/>
              <a:t>2</a:t>
            </a:r>
            <a:r>
              <a:rPr lang="en-US" sz="4000" dirty="0"/>
              <a:t> </a:t>
            </a:r>
            <a:r>
              <a:rPr lang="en-US" sz="4000" dirty="0">
                <a:sym typeface="Wingdings" panose="05000000000000000000" pitchFamily="2" charset="2"/>
              </a:rPr>
              <a:t> ? moles NH</a:t>
            </a:r>
            <a:r>
              <a:rPr lang="en-US" sz="4000" baseline="-25000" dirty="0">
                <a:sym typeface="Wingdings" panose="05000000000000000000" pitchFamily="2" charset="2"/>
              </a:rPr>
              <a:t>3</a:t>
            </a:r>
            <a:endParaRPr lang="en-US" sz="4000" baseline="-25000" dirty="0"/>
          </a:p>
        </p:txBody>
      </p:sp>
      <p:sp>
        <p:nvSpPr>
          <p:cNvPr id="6" name="Rectangle 5"/>
          <p:cNvSpPr/>
          <p:nvPr/>
        </p:nvSpPr>
        <p:spPr>
          <a:xfrm>
            <a:off x="660678" y="3169088"/>
            <a:ext cx="4022856" cy="7033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>
                <a:solidFill>
                  <a:schemeClr val="tx1"/>
                </a:solidFill>
              </a:rPr>
              <a:t>54 g N</a:t>
            </a:r>
            <a:r>
              <a:rPr lang="en-US" sz="4400" baseline="-25000" dirty="0">
                <a:solidFill>
                  <a:schemeClr val="tx1"/>
                </a:solidFill>
              </a:rPr>
              <a:t>2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660677" y="3942813"/>
            <a:ext cx="4952079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738074" y="2942623"/>
            <a:ext cx="2849" cy="175060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2947315" y="3984658"/>
            <a:ext cx="4529249" cy="7033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>
                <a:solidFill>
                  <a:schemeClr val="tx1"/>
                </a:solidFill>
              </a:rPr>
              <a:t>28.01 g N</a:t>
            </a:r>
            <a:r>
              <a:rPr lang="en-US" sz="4400" baseline="-25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986739" y="3163673"/>
            <a:ext cx="3742006" cy="7033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>
                <a:solidFill>
                  <a:schemeClr val="tx1"/>
                </a:solidFill>
              </a:rPr>
              <a:t>1 mole N</a:t>
            </a:r>
            <a:r>
              <a:rPr lang="en-US" sz="4400" baseline="-25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7" name="Rectangle 26"/>
          <p:cNvSpPr/>
          <p:nvPr/>
        </p:nvSpPr>
        <p:spPr>
          <a:xfrm>
            <a:off x="8294577" y="4830143"/>
            <a:ext cx="3208272" cy="7033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>
                <a:solidFill>
                  <a:srgbClr val="FF0000"/>
                </a:solidFill>
              </a:rPr>
              <a:t>=  3.9 </a:t>
            </a:r>
            <a:br>
              <a:rPr lang="en-US" sz="4400" b="1" dirty="0">
                <a:solidFill>
                  <a:srgbClr val="FF0000"/>
                </a:solidFill>
              </a:rPr>
            </a:br>
            <a:r>
              <a:rPr lang="en-US" sz="4400" b="1" dirty="0">
                <a:solidFill>
                  <a:srgbClr val="FF0000"/>
                </a:solidFill>
              </a:rPr>
              <a:t>    moles NH</a:t>
            </a:r>
            <a:r>
              <a:rPr lang="en-US" sz="4400" b="1" baseline="-25000" dirty="0">
                <a:solidFill>
                  <a:srgbClr val="FF0000"/>
                </a:solidFill>
              </a:rPr>
              <a:t>3</a:t>
            </a: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1602616" y="2976283"/>
            <a:ext cx="767857" cy="1195615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4070508" y="3829834"/>
            <a:ext cx="980627" cy="1013032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609907" y="2954532"/>
            <a:ext cx="2849" cy="175060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5609906" y="3924884"/>
            <a:ext cx="292608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5779141" y="4034641"/>
            <a:ext cx="2432624" cy="7033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>
                <a:solidFill>
                  <a:schemeClr val="tx1"/>
                </a:solidFill>
              </a:rPr>
              <a:t>1 mole N</a:t>
            </a:r>
            <a:r>
              <a:rPr lang="en-US" sz="4400" baseline="-25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798613" y="3048192"/>
            <a:ext cx="3094375" cy="7033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>
                <a:solidFill>
                  <a:schemeClr val="tx1"/>
                </a:solidFill>
              </a:rPr>
              <a:t>2 mole NH</a:t>
            </a:r>
            <a:r>
              <a:rPr lang="en-US" sz="4400" baseline="-25000" dirty="0">
                <a:solidFill>
                  <a:schemeClr val="tx1"/>
                </a:solidFill>
              </a:rPr>
              <a:t>3</a:t>
            </a:r>
          </a:p>
        </p:txBody>
      </p:sp>
      <p:cxnSp>
        <p:nvCxnSpPr>
          <p:cNvPr id="22" name="Straight Connector 21"/>
          <p:cNvCxnSpPr/>
          <p:nvPr/>
        </p:nvCxnSpPr>
        <p:spPr>
          <a:xfrm flipH="1">
            <a:off x="4021781" y="2990411"/>
            <a:ext cx="980627" cy="1013032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 flipV="1">
            <a:off x="6214289" y="2793449"/>
            <a:ext cx="2676458" cy="1062908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 flipH="1">
            <a:off x="6855486" y="3924408"/>
            <a:ext cx="980627" cy="1013032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B8BECAEC-BF0D-4366-80B3-952FEDE4AF7D}"/>
              </a:ext>
            </a:extLst>
          </p:cNvPr>
          <p:cNvSpPr txBox="1"/>
          <p:nvPr/>
        </p:nvSpPr>
        <p:spPr>
          <a:xfrm>
            <a:off x="7358258" y="1362562"/>
            <a:ext cx="899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A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A9C943-FEBF-8F2D-0CF9-1B069EB637D7}"/>
              </a:ext>
            </a:extLst>
          </p:cNvPr>
          <p:cNvSpPr txBox="1"/>
          <p:nvPr/>
        </p:nvSpPr>
        <p:spPr>
          <a:xfrm>
            <a:off x="10631436" y="1362561"/>
            <a:ext cx="899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B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044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" grpId="0" animBg="1"/>
      <p:bldP spid="24" grpId="0" animBg="1"/>
      <p:bldP spid="26" grpId="0" animBg="1"/>
      <p:bldP spid="27" grpId="0" animBg="1"/>
      <p:bldP spid="20" grpId="0" animBg="1"/>
      <p:bldP spid="21" grpId="0" animBg="1"/>
      <p:bldP spid="1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79828" y="354707"/>
            <a:ext cx="11403874" cy="6152607"/>
          </a:xfrm>
          <a:prstGeom prst="rect">
            <a:avLst/>
          </a:prstGeom>
          <a:solidFill>
            <a:schemeClr val="bg1"/>
          </a:solidFill>
          <a:ln w="1905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0678" y="624134"/>
            <a:ext cx="10842171" cy="1795509"/>
          </a:xfrm>
        </p:spPr>
        <p:txBody>
          <a:bodyPr>
            <a:normAutofit/>
          </a:bodyPr>
          <a:lstStyle/>
          <a:p>
            <a:pPr algn="l"/>
            <a:r>
              <a:rPr lang="en-US" u="sng" dirty="0">
                <a:latin typeface="Impact" panose="020B080603090205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 #2</a:t>
            </a:r>
            <a:br>
              <a:rPr lang="en-US" u="sng" dirty="0">
                <a:latin typeface="Impact" panose="020B080603090205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dirty="0">
              <a:latin typeface="Impact" panose="020B080603090205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12756" y="620551"/>
            <a:ext cx="74207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N</a:t>
            </a:r>
            <a:r>
              <a:rPr lang="en-US" sz="4800" b="1" baseline="-25000" dirty="0"/>
              <a:t>2</a:t>
            </a:r>
            <a:r>
              <a:rPr lang="en-US" sz="4800" b="1" dirty="0"/>
              <a:t> + 3H</a:t>
            </a:r>
            <a:r>
              <a:rPr lang="en-US" sz="4800" b="1" baseline="-25000" dirty="0"/>
              <a:t>2</a:t>
            </a:r>
            <a:r>
              <a:rPr lang="en-US" sz="4800" b="1" dirty="0"/>
              <a:t> </a:t>
            </a:r>
            <a:r>
              <a:rPr lang="en-US" sz="4800" b="1" dirty="0">
                <a:sym typeface="Wingdings" panose="05000000000000000000" pitchFamily="2" charset="2"/>
              </a:rPr>
              <a:t> 2NH</a:t>
            </a:r>
            <a:r>
              <a:rPr lang="en-US" sz="4800" b="1" baseline="-25000" dirty="0">
                <a:sym typeface="Wingdings" panose="05000000000000000000" pitchFamily="2" charset="2"/>
              </a:rPr>
              <a:t>3</a:t>
            </a:r>
            <a:endParaRPr lang="en-US" sz="4800" b="1" baseline="-25000" dirty="0"/>
          </a:p>
        </p:txBody>
      </p:sp>
      <p:sp>
        <p:nvSpPr>
          <p:cNvPr id="12" name="TextBox 11"/>
          <p:cNvSpPr txBox="1"/>
          <p:nvPr/>
        </p:nvSpPr>
        <p:spPr>
          <a:xfrm>
            <a:off x="660677" y="1732373"/>
            <a:ext cx="6190609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/>
              <a:t>75 grams NH</a:t>
            </a:r>
            <a:r>
              <a:rPr lang="en-US" sz="4000" baseline="-25000" dirty="0"/>
              <a:t>3</a:t>
            </a:r>
            <a:r>
              <a:rPr lang="en-US" sz="4000" dirty="0"/>
              <a:t> </a:t>
            </a:r>
            <a:r>
              <a:rPr lang="en-US" sz="4000" dirty="0">
                <a:sym typeface="Wingdings" panose="05000000000000000000" pitchFamily="2" charset="2"/>
              </a:rPr>
              <a:t> ? g H</a:t>
            </a:r>
            <a:r>
              <a:rPr lang="en-US" sz="4000" baseline="-25000" dirty="0">
                <a:sym typeface="Wingdings" panose="05000000000000000000" pitchFamily="2" charset="2"/>
              </a:rPr>
              <a:t>2</a:t>
            </a:r>
            <a:endParaRPr lang="en-US" sz="4000" baseline="-25000" dirty="0"/>
          </a:p>
        </p:txBody>
      </p:sp>
      <p:sp>
        <p:nvSpPr>
          <p:cNvPr id="7" name="Rectangle 6"/>
          <p:cNvSpPr/>
          <p:nvPr/>
        </p:nvSpPr>
        <p:spPr>
          <a:xfrm>
            <a:off x="660677" y="2514095"/>
            <a:ext cx="10176073" cy="12413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i="1" dirty="0">
                <a:solidFill>
                  <a:schemeClr val="tx1"/>
                </a:solidFill>
              </a:rPr>
              <a:t>Pathway:</a:t>
            </a:r>
            <a:endParaRPr lang="en-US" sz="4400" i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5376" y="3562246"/>
            <a:ext cx="276069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i="1" dirty="0"/>
              <a:t>grams A </a:t>
            </a:r>
            <a:r>
              <a:rPr lang="en-US" sz="4400" i="1" dirty="0">
                <a:sym typeface="Wingdings" panose="05000000000000000000" pitchFamily="2" charset="2"/>
              </a:rPr>
              <a:t></a:t>
            </a:r>
            <a:endParaRPr lang="en-US" sz="4400" i="1" dirty="0"/>
          </a:p>
        </p:txBody>
      </p:sp>
      <p:sp>
        <p:nvSpPr>
          <p:cNvPr id="10" name="Rectangle 9"/>
          <p:cNvSpPr/>
          <p:nvPr/>
        </p:nvSpPr>
        <p:spPr>
          <a:xfrm>
            <a:off x="3536067" y="3527882"/>
            <a:ext cx="267573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i="1" dirty="0">
                <a:sym typeface="Wingdings" panose="05000000000000000000" pitchFamily="2" charset="2"/>
              </a:rPr>
              <a:t>moles A </a:t>
            </a:r>
            <a:endParaRPr lang="en-US" sz="4400" i="1" dirty="0"/>
          </a:p>
        </p:txBody>
      </p:sp>
      <p:sp>
        <p:nvSpPr>
          <p:cNvPr id="11" name="Rectangle 10"/>
          <p:cNvSpPr/>
          <p:nvPr/>
        </p:nvSpPr>
        <p:spPr>
          <a:xfrm>
            <a:off x="6211799" y="3499901"/>
            <a:ext cx="272863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i="1" dirty="0">
                <a:sym typeface="Wingdings" panose="05000000000000000000" pitchFamily="2" charset="2"/>
              </a:rPr>
              <a:t>moles B </a:t>
            </a:r>
            <a:endParaRPr lang="en-US" sz="4400" i="1" dirty="0"/>
          </a:p>
        </p:txBody>
      </p:sp>
      <p:sp>
        <p:nvSpPr>
          <p:cNvPr id="28" name="Rectangle 27"/>
          <p:cNvSpPr/>
          <p:nvPr/>
        </p:nvSpPr>
        <p:spPr>
          <a:xfrm>
            <a:off x="1815302" y="4325304"/>
            <a:ext cx="233375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i="1" dirty="0">
                <a:sym typeface="Wingdings" panose="05000000000000000000" pitchFamily="2" charset="2"/>
              </a:rPr>
              <a:t>Molar </a:t>
            </a:r>
            <a:br>
              <a:rPr lang="en-US" sz="2800" b="1" i="1" dirty="0">
                <a:sym typeface="Wingdings" panose="05000000000000000000" pitchFamily="2" charset="2"/>
              </a:rPr>
            </a:br>
            <a:r>
              <a:rPr lang="en-US" sz="2800" b="1" i="1" dirty="0">
                <a:sym typeface="Wingdings" panose="05000000000000000000" pitchFamily="2" charset="2"/>
              </a:rPr>
              <a:t>mass of A</a:t>
            </a:r>
          </a:p>
          <a:p>
            <a:pPr algn="ctr"/>
            <a:r>
              <a:rPr lang="en-US" sz="2800" i="1" u="sng" dirty="0">
                <a:sym typeface="Wingdings" panose="05000000000000000000" pitchFamily="2" charset="2"/>
              </a:rPr>
              <a:t>X g A</a:t>
            </a:r>
          </a:p>
          <a:p>
            <a:pPr algn="ctr"/>
            <a:r>
              <a:rPr lang="en-US" sz="2800" i="1" dirty="0">
                <a:sym typeface="Wingdings" panose="05000000000000000000" pitchFamily="2" charset="2"/>
              </a:rPr>
              <a:t>1 mole A</a:t>
            </a:r>
            <a:endParaRPr lang="en-US" sz="2800" i="1" dirty="0"/>
          </a:p>
        </p:txBody>
      </p:sp>
      <p:sp>
        <p:nvSpPr>
          <p:cNvPr id="29" name="Rectangle 28"/>
          <p:cNvSpPr/>
          <p:nvPr/>
        </p:nvSpPr>
        <p:spPr>
          <a:xfrm>
            <a:off x="4873933" y="4297323"/>
            <a:ext cx="1909497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i="1" dirty="0">
                <a:sym typeface="Wingdings" panose="05000000000000000000" pitchFamily="2" charset="2"/>
              </a:rPr>
              <a:t>Mole Ratio </a:t>
            </a:r>
            <a:br>
              <a:rPr lang="en-US" sz="2800" i="1" dirty="0">
                <a:sym typeface="Wingdings" panose="05000000000000000000" pitchFamily="2" charset="2"/>
              </a:rPr>
            </a:br>
            <a:r>
              <a:rPr lang="en-US" sz="2800" i="1" u="sng" dirty="0">
                <a:sym typeface="Wingdings" panose="05000000000000000000" pitchFamily="2" charset="2"/>
              </a:rPr>
              <a:t>moles B</a:t>
            </a:r>
            <a:br>
              <a:rPr lang="en-US" sz="2800" i="1" dirty="0">
                <a:sym typeface="Wingdings" panose="05000000000000000000" pitchFamily="2" charset="2"/>
              </a:rPr>
            </a:br>
            <a:r>
              <a:rPr lang="en-US" sz="2800" i="1" dirty="0">
                <a:sym typeface="Wingdings" panose="05000000000000000000" pitchFamily="2" charset="2"/>
              </a:rPr>
              <a:t>moles A</a:t>
            </a:r>
            <a:endParaRPr lang="en-US" sz="2800" i="1" dirty="0"/>
          </a:p>
        </p:txBody>
      </p:sp>
      <p:sp>
        <p:nvSpPr>
          <p:cNvPr id="13" name="Rectangle 12"/>
          <p:cNvSpPr/>
          <p:nvPr/>
        </p:nvSpPr>
        <p:spPr>
          <a:xfrm>
            <a:off x="8956429" y="3410874"/>
            <a:ext cx="218681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i="1" dirty="0">
                <a:sym typeface="Wingdings" panose="05000000000000000000" pitchFamily="2" charset="2"/>
              </a:rPr>
              <a:t>grams B </a:t>
            </a:r>
            <a:endParaRPr lang="en-US" sz="4400" i="1" dirty="0"/>
          </a:p>
        </p:txBody>
      </p:sp>
      <p:sp>
        <p:nvSpPr>
          <p:cNvPr id="14" name="Rectangle 13"/>
          <p:cNvSpPr/>
          <p:nvPr/>
        </p:nvSpPr>
        <p:spPr>
          <a:xfrm>
            <a:off x="7508304" y="4297323"/>
            <a:ext cx="233375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i="1" dirty="0">
                <a:sym typeface="Wingdings" panose="05000000000000000000" pitchFamily="2" charset="2"/>
              </a:rPr>
              <a:t>Molar </a:t>
            </a:r>
            <a:br>
              <a:rPr lang="en-US" sz="2800" b="1" i="1" dirty="0">
                <a:sym typeface="Wingdings" panose="05000000000000000000" pitchFamily="2" charset="2"/>
              </a:rPr>
            </a:br>
            <a:r>
              <a:rPr lang="en-US" sz="2800" b="1" i="1" dirty="0">
                <a:sym typeface="Wingdings" panose="05000000000000000000" pitchFamily="2" charset="2"/>
              </a:rPr>
              <a:t>mass of B</a:t>
            </a:r>
          </a:p>
          <a:p>
            <a:pPr algn="ctr"/>
            <a:r>
              <a:rPr lang="en-US" sz="2800" i="1" u="sng" dirty="0">
                <a:sym typeface="Wingdings" panose="05000000000000000000" pitchFamily="2" charset="2"/>
              </a:rPr>
              <a:t>X g B</a:t>
            </a:r>
          </a:p>
          <a:p>
            <a:pPr algn="ctr"/>
            <a:r>
              <a:rPr lang="en-US" sz="2800" i="1" dirty="0">
                <a:sym typeface="Wingdings" panose="05000000000000000000" pitchFamily="2" charset="2"/>
              </a:rPr>
              <a:t>1 mole B</a:t>
            </a:r>
            <a:endParaRPr lang="en-US" sz="2800" i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37E6E7-0F07-A650-F84F-A8697A1670B0}"/>
              </a:ext>
            </a:extLst>
          </p:cNvPr>
          <p:cNvSpPr txBox="1"/>
          <p:nvPr/>
        </p:nvSpPr>
        <p:spPr>
          <a:xfrm>
            <a:off x="10631436" y="1376354"/>
            <a:ext cx="899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A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84AA07-87ED-D6E2-F522-F8BE6BBF2075}"/>
              </a:ext>
            </a:extLst>
          </p:cNvPr>
          <p:cNvSpPr txBox="1"/>
          <p:nvPr/>
        </p:nvSpPr>
        <p:spPr>
          <a:xfrm>
            <a:off x="8675182" y="1376354"/>
            <a:ext cx="899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B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349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7" grpId="0" animBg="1"/>
      <p:bldP spid="9" grpId="0"/>
      <p:bldP spid="10" grpId="0"/>
      <p:bldP spid="11" grpId="0"/>
      <p:bldP spid="28" grpId="0"/>
      <p:bldP spid="29" grpId="0"/>
      <p:bldP spid="13" grpId="0"/>
      <p:bldP spid="14" grpId="0"/>
      <p:bldP spid="3" grpId="0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79828" y="354707"/>
            <a:ext cx="11403874" cy="6152607"/>
          </a:xfrm>
          <a:prstGeom prst="rect">
            <a:avLst/>
          </a:prstGeom>
          <a:solidFill>
            <a:schemeClr val="bg1"/>
          </a:solidFill>
          <a:ln w="1905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0678" y="624134"/>
            <a:ext cx="10842171" cy="1795509"/>
          </a:xfrm>
        </p:spPr>
        <p:txBody>
          <a:bodyPr>
            <a:normAutofit/>
          </a:bodyPr>
          <a:lstStyle/>
          <a:p>
            <a:pPr algn="l"/>
            <a:r>
              <a:rPr lang="en-US" u="sng" dirty="0">
                <a:latin typeface="Impact" panose="020B080603090205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 #2</a:t>
            </a:r>
            <a:br>
              <a:rPr lang="en-US" u="sng" dirty="0">
                <a:latin typeface="Impact" panose="020B080603090205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dirty="0">
              <a:latin typeface="Impact" panose="020B080603090205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12756" y="620551"/>
            <a:ext cx="74207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N</a:t>
            </a:r>
            <a:r>
              <a:rPr lang="en-US" sz="4800" b="1" baseline="-25000" dirty="0"/>
              <a:t>2</a:t>
            </a:r>
            <a:r>
              <a:rPr lang="en-US" sz="4800" b="1" dirty="0"/>
              <a:t> + 3H</a:t>
            </a:r>
            <a:r>
              <a:rPr lang="en-US" sz="4800" b="1" baseline="-25000" dirty="0"/>
              <a:t>2</a:t>
            </a:r>
            <a:r>
              <a:rPr lang="en-US" sz="4800" b="1" dirty="0"/>
              <a:t> </a:t>
            </a:r>
            <a:r>
              <a:rPr lang="en-US" sz="4800" b="1" dirty="0">
                <a:sym typeface="Wingdings" panose="05000000000000000000" pitchFamily="2" charset="2"/>
              </a:rPr>
              <a:t> 2NH</a:t>
            </a:r>
            <a:r>
              <a:rPr lang="en-US" sz="4800" b="1" baseline="-25000" dirty="0">
                <a:sym typeface="Wingdings" panose="05000000000000000000" pitchFamily="2" charset="2"/>
              </a:rPr>
              <a:t>3</a:t>
            </a:r>
            <a:endParaRPr lang="en-US" sz="4800" b="1" baseline="-25000" dirty="0"/>
          </a:p>
        </p:txBody>
      </p:sp>
      <p:sp>
        <p:nvSpPr>
          <p:cNvPr id="12" name="TextBox 11"/>
          <p:cNvSpPr txBox="1"/>
          <p:nvPr/>
        </p:nvSpPr>
        <p:spPr>
          <a:xfrm>
            <a:off x="660677" y="1732373"/>
            <a:ext cx="6190609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/>
              <a:t>75 grams NH</a:t>
            </a:r>
            <a:r>
              <a:rPr lang="en-US" sz="4000" baseline="-25000" dirty="0"/>
              <a:t>3</a:t>
            </a:r>
            <a:r>
              <a:rPr lang="en-US" sz="4000" dirty="0"/>
              <a:t> </a:t>
            </a:r>
            <a:r>
              <a:rPr lang="en-US" sz="4000" dirty="0">
                <a:sym typeface="Wingdings" panose="05000000000000000000" pitchFamily="2" charset="2"/>
              </a:rPr>
              <a:t> ? g H</a:t>
            </a:r>
            <a:r>
              <a:rPr lang="en-US" sz="4000" baseline="-25000" dirty="0">
                <a:sym typeface="Wingdings" panose="05000000000000000000" pitchFamily="2" charset="2"/>
              </a:rPr>
              <a:t>2</a:t>
            </a:r>
            <a:endParaRPr lang="en-US" sz="4000" baseline="-25000" dirty="0"/>
          </a:p>
        </p:txBody>
      </p:sp>
      <p:sp>
        <p:nvSpPr>
          <p:cNvPr id="6" name="Rectangle 5"/>
          <p:cNvSpPr/>
          <p:nvPr/>
        </p:nvSpPr>
        <p:spPr>
          <a:xfrm>
            <a:off x="660678" y="3169088"/>
            <a:ext cx="4022856" cy="7033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>
                <a:solidFill>
                  <a:schemeClr val="tx1"/>
                </a:solidFill>
              </a:rPr>
              <a:t>75 g NH</a:t>
            </a:r>
            <a:r>
              <a:rPr lang="en-US" sz="4400" baseline="-25000" dirty="0">
                <a:solidFill>
                  <a:schemeClr val="tx1"/>
                </a:solidFill>
              </a:rPr>
              <a:t>3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660677" y="3942813"/>
            <a:ext cx="4952079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881506" y="2942623"/>
            <a:ext cx="2849" cy="175060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2947315" y="3984658"/>
            <a:ext cx="4529249" cy="7033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>
                <a:solidFill>
                  <a:schemeClr val="tx1"/>
                </a:solidFill>
              </a:rPr>
              <a:t>17.03 g NH</a:t>
            </a:r>
            <a:r>
              <a:rPr lang="en-US" sz="4400" baseline="-250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986739" y="3163673"/>
            <a:ext cx="3742006" cy="7033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>
                <a:solidFill>
                  <a:schemeClr val="tx1"/>
                </a:solidFill>
              </a:rPr>
              <a:t>1 mole NH</a:t>
            </a:r>
            <a:r>
              <a:rPr lang="en-US" sz="4400" baseline="-250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490447" y="5422840"/>
            <a:ext cx="5012402" cy="7033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>
                <a:solidFill>
                  <a:srgbClr val="FF0000"/>
                </a:solidFill>
              </a:rPr>
              <a:t>=  13.34 g H</a:t>
            </a:r>
            <a:r>
              <a:rPr lang="en-US" sz="4400" b="1" baseline="-25000" dirty="0">
                <a:solidFill>
                  <a:srgbClr val="FF0000"/>
                </a:solidFill>
              </a:rPr>
              <a:t>2</a:t>
            </a: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1602616" y="2976283"/>
            <a:ext cx="767857" cy="1195615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4070508" y="3829834"/>
            <a:ext cx="980627" cy="1013032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789197" y="2954532"/>
            <a:ext cx="2849" cy="175060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5609906" y="3924884"/>
            <a:ext cx="292608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5958431" y="4034641"/>
            <a:ext cx="2783384" cy="7033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>
                <a:solidFill>
                  <a:schemeClr val="tx1"/>
                </a:solidFill>
              </a:rPr>
              <a:t>2 mole NH</a:t>
            </a:r>
            <a:r>
              <a:rPr lang="en-US" sz="4400" baseline="-250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942045" y="3048192"/>
            <a:ext cx="3094375" cy="7033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>
                <a:solidFill>
                  <a:schemeClr val="tx1"/>
                </a:solidFill>
              </a:rPr>
              <a:t>3 mole H</a:t>
            </a:r>
            <a:r>
              <a:rPr lang="en-US" sz="4400" baseline="-25000" dirty="0">
                <a:solidFill>
                  <a:schemeClr val="tx1"/>
                </a:solidFill>
              </a:rPr>
              <a:t>2</a:t>
            </a:r>
          </a:p>
        </p:txBody>
      </p:sp>
      <p:cxnSp>
        <p:nvCxnSpPr>
          <p:cNvPr id="22" name="Straight Connector 21"/>
          <p:cNvCxnSpPr/>
          <p:nvPr/>
        </p:nvCxnSpPr>
        <p:spPr>
          <a:xfrm flipH="1">
            <a:off x="4021781" y="2990411"/>
            <a:ext cx="980627" cy="1013032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6855486" y="3924408"/>
            <a:ext cx="980627" cy="1013032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7025220" y="2873916"/>
            <a:ext cx="980627" cy="1013032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8669533" y="2950889"/>
            <a:ext cx="2849" cy="175060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8490242" y="3921241"/>
            <a:ext cx="292608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8785324" y="4158978"/>
            <a:ext cx="2717526" cy="7033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>
                <a:solidFill>
                  <a:schemeClr val="tx1"/>
                </a:solidFill>
              </a:rPr>
              <a:t>1 mole H</a:t>
            </a:r>
            <a:r>
              <a:rPr lang="en-US" sz="4400" baseline="-25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2" name="Rectangle 31"/>
          <p:cNvSpPr/>
          <p:nvPr/>
        </p:nvSpPr>
        <p:spPr>
          <a:xfrm>
            <a:off x="8872202" y="3074504"/>
            <a:ext cx="2717526" cy="7033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>
                <a:solidFill>
                  <a:schemeClr val="tx1"/>
                </a:solidFill>
              </a:rPr>
              <a:t>2.02 g H</a:t>
            </a:r>
            <a:r>
              <a:rPr lang="en-US" sz="4400" baseline="-25000" dirty="0">
                <a:solidFill>
                  <a:schemeClr val="tx1"/>
                </a:solidFill>
              </a:rPr>
              <a:t>2</a:t>
            </a:r>
          </a:p>
        </p:txBody>
      </p:sp>
      <p:cxnSp>
        <p:nvCxnSpPr>
          <p:cNvPr id="33" name="Straight Connector 32"/>
          <p:cNvCxnSpPr/>
          <p:nvPr/>
        </p:nvCxnSpPr>
        <p:spPr>
          <a:xfrm flipH="1">
            <a:off x="9954048" y="4090906"/>
            <a:ext cx="980627" cy="1013032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 flipV="1">
            <a:off x="9869840" y="2990410"/>
            <a:ext cx="1546482" cy="771379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64F3EED-A19F-29A0-BCB8-5D8680A22479}"/>
              </a:ext>
            </a:extLst>
          </p:cNvPr>
          <p:cNvSpPr txBox="1"/>
          <p:nvPr/>
        </p:nvSpPr>
        <p:spPr>
          <a:xfrm>
            <a:off x="10617088" y="1391981"/>
            <a:ext cx="899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A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E92785-EDA6-594B-A288-429E64F906D9}"/>
              </a:ext>
            </a:extLst>
          </p:cNvPr>
          <p:cNvSpPr txBox="1"/>
          <p:nvPr/>
        </p:nvSpPr>
        <p:spPr>
          <a:xfrm>
            <a:off x="8669533" y="1403360"/>
            <a:ext cx="899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B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688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" grpId="0" animBg="1"/>
      <p:bldP spid="24" grpId="0" animBg="1"/>
      <p:bldP spid="26" grpId="0" animBg="1"/>
      <p:bldP spid="27" grpId="0" animBg="1"/>
      <p:bldP spid="20" grpId="0" animBg="1"/>
      <p:bldP spid="21" grpId="0" animBg="1"/>
      <p:bldP spid="31" grpId="0" animBg="1"/>
      <p:bldP spid="32" grpId="0" animBg="1"/>
      <p:bldP spid="1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79828" y="354707"/>
            <a:ext cx="11403874" cy="6152607"/>
          </a:xfrm>
          <a:prstGeom prst="rect">
            <a:avLst/>
          </a:prstGeom>
          <a:solidFill>
            <a:schemeClr val="bg1"/>
          </a:solidFill>
          <a:ln w="1905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5090" y="627527"/>
            <a:ext cx="7315568" cy="3794311"/>
          </a:xfrm>
        </p:spPr>
        <p:txBody>
          <a:bodyPr anchor="t">
            <a:noAutofit/>
          </a:bodyPr>
          <a:lstStyle/>
          <a:p>
            <a:pPr algn="l"/>
            <a:r>
              <a:rPr lang="en-US" sz="5400" u="sng" dirty="0">
                <a:latin typeface="Impact" panose="020B080603090205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LOTS of possible routes!</a:t>
            </a:r>
            <a:br>
              <a:rPr lang="en-US" sz="5400" dirty="0">
                <a:latin typeface="Impact" panose="020B080603090205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5400" dirty="0">
                <a:latin typeface="Impact" panose="020B080603090205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</a:t>
            </a:r>
            <a:r>
              <a:rPr lang="en-US" sz="44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Just follow the mole highway</a:t>
            </a:r>
            <a:br>
              <a:rPr lang="en-US" sz="44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4400" dirty="0">
                <a:latin typeface="Impact" panose="020B080603090205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</a:t>
            </a:r>
            <a:r>
              <a:rPr lang="en-US" sz="44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Use dimensional analysis</a:t>
            </a:r>
            <a:br>
              <a:rPr lang="en-US" sz="44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4400" dirty="0">
                <a:latin typeface="Impact" panose="020B080603090205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</a:t>
            </a:r>
            <a:r>
              <a:rPr lang="en-US" sz="44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Flip conversion factors</a:t>
            </a:r>
            <a:br>
              <a:rPr lang="en-US" sz="44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4400" dirty="0">
                <a:latin typeface="Impact" panose="020B080603090205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</a:t>
            </a:r>
            <a:r>
              <a:rPr lang="en-US" sz="44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Cancel units</a:t>
            </a:r>
          </a:p>
        </p:txBody>
      </p:sp>
      <p:pic>
        <p:nvPicPr>
          <p:cNvPr id="9218" name="Picture 2" descr="Image result for subway 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971647" y="1616539"/>
            <a:ext cx="5551393" cy="3573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44025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5760" y="326571"/>
            <a:ext cx="11403874" cy="61526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7881" y="326571"/>
            <a:ext cx="11062447" cy="1753242"/>
          </a:xfrm>
        </p:spPr>
        <p:txBody>
          <a:bodyPr>
            <a:normAutofit/>
          </a:bodyPr>
          <a:lstStyle/>
          <a:p>
            <a:r>
              <a:rPr lang="en-US" sz="5400" u="sng" dirty="0">
                <a:latin typeface="Impact" panose="020B080603090205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Things don’t always work perfectly…</a:t>
            </a:r>
            <a:br>
              <a:rPr lang="en-US" sz="5400" u="sng" dirty="0">
                <a:latin typeface="Impact" panose="020B080603090205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sz="5400" dirty="0">
              <a:latin typeface="Impact" panose="020B080603090205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2532" name="Picture 4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697" y="1440049"/>
            <a:ext cx="5446761" cy="4835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88893" y="1440049"/>
            <a:ext cx="5023627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>
                <a:ea typeface="Verdana" panose="020B0604030504040204" pitchFamily="34" charset="0"/>
                <a:cs typeface="Verdana" panose="020B0604030504040204" pitchFamily="34" charset="0"/>
              </a:rPr>
              <a:t>In the lab sometimes you don’t make 100% of what your stoichiometry calculation says you should make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8687235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5760" y="326571"/>
            <a:ext cx="11403874" cy="61526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7881" y="470003"/>
            <a:ext cx="11062447" cy="1113478"/>
          </a:xfrm>
        </p:spPr>
        <p:txBody>
          <a:bodyPr>
            <a:normAutofit/>
          </a:bodyPr>
          <a:lstStyle/>
          <a:p>
            <a:r>
              <a:rPr lang="en-US" u="sng" dirty="0">
                <a:latin typeface="Impact" panose="020B080603090205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Theoretical Yield</a:t>
            </a:r>
            <a:endParaRPr lang="en-US" dirty="0">
              <a:latin typeface="Impact" panose="020B080603090205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88893" y="1583481"/>
            <a:ext cx="1052456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>
                <a:ea typeface="Verdana" panose="020B0604030504040204" pitchFamily="34" charset="0"/>
                <a:cs typeface="Verdana" panose="020B0604030504040204" pitchFamily="34" charset="0"/>
              </a:rPr>
              <a:t>The quantities that the stoichiometry calculations </a:t>
            </a:r>
            <a:br>
              <a:rPr lang="en-US" sz="5400" dirty="0"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5400" dirty="0">
                <a:ea typeface="Verdana" panose="020B0604030504040204" pitchFamily="34" charset="0"/>
                <a:cs typeface="Verdana" panose="020B0604030504040204" pitchFamily="34" charset="0"/>
              </a:rPr>
              <a:t>predict </a:t>
            </a:r>
            <a:r>
              <a:rPr lang="en-US" sz="5400" i="1" u="sng" dirty="0">
                <a:ea typeface="Verdana" panose="020B0604030504040204" pitchFamily="34" charset="0"/>
                <a:cs typeface="Verdana" panose="020B0604030504040204" pitchFamily="34" charset="0"/>
              </a:rPr>
              <a:t>should</a:t>
            </a:r>
            <a:r>
              <a:rPr lang="en-US" sz="5400" dirty="0">
                <a:ea typeface="Verdana" panose="020B0604030504040204" pitchFamily="34" charset="0"/>
                <a:cs typeface="Verdana" panose="020B0604030504040204" pitchFamily="34" charset="0"/>
              </a:rPr>
              <a:t> be made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0377983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5760" y="326571"/>
            <a:ext cx="11403874" cy="61526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7881" y="470003"/>
            <a:ext cx="11062447" cy="1113478"/>
          </a:xfrm>
        </p:spPr>
        <p:txBody>
          <a:bodyPr>
            <a:normAutofit/>
          </a:bodyPr>
          <a:lstStyle/>
          <a:p>
            <a:r>
              <a:rPr lang="en-US" u="sng" dirty="0">
                <a:latin typeface="Impact" panose="020B080603090205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Actual/Experimental Yield</a:t>
            </a:r>
            <a:endParaRPr lang="en-US" dirty="0">
              <a:latin typeface="Impact" panose="020B080603090205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88893" y="1583481"/>
            <a:ext cx="1052456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>
                <a:ea typeface="Verdana" panose="020B0604030504040204" pitchFamily="34" charset="0"/>
                <a:cs typeface="Verdana" panose="020B0604030504040204" pitchFamily="34" charset="0"/>
              </a:rPr>
              <a:t>The quantity that you </a:t>
            </a:r>
            <a:br>
              <a:rPr lang="en-US" sz="5400" dirty="0"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5400" i="1" u="sng" dirty="0">
                <a:ea typeface="Verdana" panose="020B0604030504040204" pitchFamily="34" charset="0"/>
                <a:cs typeface="Verdana" panose="020B0604030504040204" pitchFamily="34" charset="0"/>
              </a:rPr>
              <a:t>actually</a:t>
            </a:r>
            <a:r>
              <a:rPr lang="en-US" sz="5400" dirty="0">
                <a:ea typeface="Verdana" panose="020B0604030504040204" pitchFamily="34" charset="0"/>
                <a:cs typeface="Verdana" panose="020B0604030504040204" pitchFamily="34" charset="0"/>
              </a:rPr>
              <a:t> made in the lab experiment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383765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5760" y="326571"/>
            <a:ext cx="11403874" cy="61526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7881" y="470003"/>
            <a:ext cx="11062447" cy="1113478"/>
          </a:xfrm>
        </p:spPr>
        <p:txBody>
          <a:bodyPr>
            <a:normAutofit/>
          </a:bodyPr>
          <a:lstStyle/>
          <a:p>
            <a:r>
              <a:rPr lang="en-US" u="sng" dirty="0">
                <a:latin typeface="Impact" panose="020B080603090205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% Yield</a:t>
            </a:r>
            <a:endParaRPr lang="en-US" dirty="0">
              <a:latin typeface="Impact" panose="020B080603090205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88893" y="1583481"/>
            <a:ext cx="1052456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>
                <a:ea typeface="Verdana" panose="020B0604030504040204" pitchFamily="34" charset="0"/>
                <a:cs typeface="Verdana" panose="020B0604030504040204" pitchFamily="34" charset="0"/>
              </a:rPr>
              <a:t>How good did you do!?</a:t>
            </a:r>
            <a:endParaRPr lang="en-US" sz="5400" dirty="0"/>
          </a:p>
        </p:txBody>
      </p:sp>
      <p:pic>
        <p:nvPicPr>
          <p:cNvPr id="23554" name="Picture 2" descr="Image result for percent yiel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028" y="2878095"/>
            <a:ext cx="10387431" cy="2038042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EB6F98C-01A7-C07F-58FE-724B3FB3A998}"/>
              </a:ext>
            </a:extLst>
          </p:cNvPr>
          <p:cNvSpPr txBox="1"/>
          <p:nvPr/>
        </p:nvSpPr>
        <p:spPr>
          <a:xfrm>
            <a:off x="926028" y="5274519"/>
            <a:ext cx="101458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Not the same as % error!!!</a:t>
            </a:r>
          </a:p>
        </p:txBody>
      </p:sp>
    </p:spTree>
    <p:extLst>
      <p:ext uri="{BB962C8B-B14F-4D97-AF65-F5344CB8AC3E}">
        <p14:creationId xmlns:p14="http://schemas.microsoft.com/office/powerpoint/2010/main" val="2275957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5760" y="326571"/>
            <a:ext cx="11403874" cy="61526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7881" y="470003"/>
            <a:ext cx="11062447" cy="1113478"/>
          </a:xfrm>
        </p:spPr>
        <p:txBody>
          <a:bodyPr>
            <a:normAutofit/>
          </a:bodyPr>
          <a:lstStyle/>
          <a:p>
            <a:r>
              <a:rPr lang="en-US" u="sng" dirty="0">
                <a:latin typeface="Impact" panose="020B080603090205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Careful finding extra stuff online!</a:t>
            </a:r>
            <a:endParaRPr lang="en-US" dirty="0">
              <a:latin typeface="Impact" panose="020B080603090205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7882" y="1583481"/>
            <a:ext cx="1106244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ea typeface="Verdana" panose="020B0604030504040204" pitchFamily="34" charset="0"/>
                <a:cs typeface="Verdana" panose="020B0604030504040204" pitchFamily="34" charset="0"/>
              </a:rPr>
              <a:t>Do not do anything that says “limiting reagents” – we haven’t learned that yet. Don’t do problems that give you two starting values (you start with 15 grams of N</a:t>
            </a:r>
            <a:r>
              <a:rPr lang="en-US" sz="4400" baseline="-25000" dirty="0"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en-US" sz="4400" dirty="0">
                <a:ea typeface="Verdana" panose="020B0604030504040204" pitchFamily="34" charset="0"/>
                <a:cs typeface="Verdana" panose="020B0604030504040204" pitchFamily="34" charset="0"/>
              </a:rPr>
              <a:t> and 7 grams of H</a:t>
            </a:r>
            <a:r>
              <a:rPr lang="en-US" sz="4400" baseline="-25000" dirty="0"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en-US" sz="4400" dirty="0">
                <a:ea typeface="Verdana" panose="020B0604030504040204" pitchFamily="34" charset="0"/>
                <a:cs typeface="Verdana" panose="020B0604030504040204" pitchFamily="34" charset="0"/>
              </a:rPr>
              <a:t>, how much NH</a:t>
            </a:r>
            <a:r>
              <a:rPr lang="en-US" sz="4400" baseline="-25000" dirty="0"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  <a:r>
              <a:rPr lang="en-US" sz="4400" dirty="0">
                <a:ea typeface="Verdana" panose="020B0604030504040204" pitchFamily="34" charset="0"/>
                <a:cs typeface="Verdana" panose="020B0604030504040204" pitchFamily="34" charset="0"/>
              </a:rPr>
              <a:t> can you make?) – that is a limiting reagent problem. We will do limiting reagents after </a:t>
            </a:r>
            <a:r>
              <a:rPr lang="en-US" sz="4400">
                <a:ea typeface="Verdana" panose="020B0604030504040204" pitchFamily="34" charset="0"/>
                <a:cs typeface="Verdana" panose="020B0604030504040204" pitchFamily="34" charset="0"/>
              </a:rPr>
              <a:t>winter break!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7565692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5760" y="326571"/>
            <a:ext cx="11403874" cy="61526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43"/>
          <a:stretch/>
        </p:blipFill>
        <p:spPr>
          <a:xfrm>
            <a:off x="2855837" y="590562"/>
            <a:ext cx="6423719" cy="5624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4020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5760" y="326571"/>
            <a:ext cx="11403874" cy="61526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7881" y="470003"/>
            <a:ext cx="11062447" cy="1113478"/>
          </a:xfrm>
        </p:spPr>
        <p:txBody>
          <a:bodyPr>
            <a:normAutofit/>
          </a:bodyPr>
          <a:lstStyle/>
          <a:p>
            <a:r>
              <a:rPr lang="en-US" u="sng" dirty="0">
                <a:latin typeface="Impact" panose="020B080603090205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Class Group Practice</a:t>
            </a:r>
            <a:endParaRPr lang="en-US" dirty="0">
              <a:latin typeface="Impact" panose="020B080603090205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7882" y="1583481"/>
            <a:ext cx="1106244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ea typeface="Verdana" panose="020B0604030504040204" pitchFamily="34" charset="0"/>
                <a:cs typeface="Verdana" panose="020B0604030504040204" pitchFamily="34" charset="0"/>
              </a:rPr>
              <a:t>15 g sodium nitrate and excess calcium hydroxide react. How many grams of your calcium containing product can be made?</a:t>
            </a:r>
            <a:endParaRPr lang="en-US" sz="4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BF452A-4FC8-D0AC-CC77-1B0F3F8EB290}"/>
              </a:ext>
            </a:extLst>
          </p:cNvPr>
          <p:cNvSpPr txBox="1"/>
          <p:nvPr/>
        </p:nvSpPr>
        <p:spPr>
          <a:xfrm>
            <a:off x="5043016" y="4220452"/>
            <a:ext cx="20493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14.5 g Ca(NO</a:t>
            </a:r>
            <a:r>
              <a:rPr lang="en-US" sz="3600" b="1" baseline="-25000" dirty="0">
                <a:solidFill>
                  <a:srgbClr val="FF0000"/>
                </a:solidFill>
              </a:rPr>
              <a:t>3</a:t>
            </a:r>
            <a:r>
              <a:rPr lang="en-US" sz="3600" b="1" dirty="0">
                <a:solidFill>
                  <a:srgbClr val="FF0000"/>
                </a:solidFill>
              </a:rPr>
              <a:t>)</a:t>
            </a:r>
            <a:r>
              <a:rPr lang="en-US" sz="3600" b="1" baseline="-25000" dirty="0">
                <a:solidFill>
                  <a:srgbClr val="FF0000"/>
                </a:solidFill>
              </a:rPr>
              <a:t>2</a:t>
            </a:r>
            <a:endParaRPr lang="en-US" b="1" baseline="-25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401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5760" y="326571"/>
            <a:ext cx="11403874" cy="61526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7881" y="470003"/>
            <a:ext cx="11062447" cy="1113478"/>
          </a:xfrm>
        </p:spPr>
        <p:txBody>
          <a:bodyPr>
            <a:normAutofit/>
          </a:bodyPr>
          <a:lstStyle/>
          <a:p>
            <a:r>
              <a:rPr lang="en-US" u="sng" dirty="0">
                <a:latin typeface="Impact" panose="020B080603090205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Class Individual </a:t>
            </a:r>
            <a:r>
              <a:rPr lang="en-US" u="sng">
                <a:latin typeface="Impact" panose="020B080603090205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Practice – timed!</a:t>
            </a:r>
            <a:endParaRPr lang="en-US" dirty="0">
              <a:latin typeface="Impact" panose="020B080603090205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7882" y="1583481"/>
            <a:ext cx="1106244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ea typeface="Verdana" panose="020B0604030504040204" pitchFamily="34" charset="0"/>
                <a:cs typeface="Verdana" panose="020B0604030504040204" pitchFamily="34" charset="0"/>
              </a:rPr>
              <a:t>15 g magnesium nitrite and excess ammonium phosphate react. How many grams of your magnesium containing product can be made?</a:t>
            </a:r>
            <a:endParaRPr lang="en-US" sz="4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87D5A1-EA8A-7D1B-04CE-0F2091235302}"/>
              </a:ext>
            </a:extLst>
          </p:cNvPr>
          <p:cNvSpPr txBox="1"/>
          <p:nvPr/>
        </p:nvSpPr>
        <p:spPr>
          <a:xfrm>
            <a:off x="5043016" y="4220452"/>
            <a:ext cx="23847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11.3 g Mg</a:t>
            </a:r>
            <a:r>
              <a:rPr lang="en-US" sz="3600" b="1" baseline="-25000" dirty="0">
                <a:solidFill>
                  <a:srgbClr val="FF0000"/>
                </a:solidFill>
              </a:rPr>
              <a:t>3</a:t>
            </a:r>
            <a:r>
              <a:rPr lang="en-US" sz="3600" b="1" dirty="0">
                <a:solidFill>
                  <a:srgbClr val="FF0000"/>
                </a:solidFill>
              </a:rPr>
              <a:t>(PO</a:t>
            </a:r>
            <a:r>
              <a:rPr lang="en-US" sz="3600" b="1" baseline="-25000" dirty="0">
                <a:solidFill>
                  <a:srgbClr val="FF0000"/>
                </a:solidFill>
              </a:rPr>
              <a:t>4</a:t>
            </a:r>
            <a:r>
              <a:rPr lang="en-US" sz="3600" b="1" dirty="0">
                <a:solidFill>
                  <a:srgbClr val="FF0000"/>
                </a:solidFill>
              </a:rPr>
              <a:t>)</a:t>
            </a:r>
            <a:r>
              <a:rPr lang="en-US" sz="3600" b="1" baseline="-25000" dirty="0">
                <a:solidFill>
                  <a:srgbClr val="FF0000"/>
                </a:solidFill>
              </a:rPr>
              <a:t>2</a:t>
            </a:r>
            <a:endParaRPr lang="en-US" b="1" baseline="-25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003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5760" y="326571"/>
            <a:ext cx="11403874" cy="61526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7881" y="470003"/>
            <a:ext cx="11062447" cy="1113478"/>
          </a:xfrm>
        </p:spPr>
        <p:txBody>
          <a:bodyPr>
            <a:normAutofit/>
          </a:bodyPr>
          <a:lstStyle/>
          <a:p>
            <a:r>
              <a:rPr lang="en-US" dirty="0">
                <a:latin typeface="Impact" panose="020B080603090205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YouTube link </a:t>
            </a:r>
            <a:r>
              <a:rPr lang="en-US">
                <a:latin typeface="Impact" panose="020B080603090205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presentation</a:t>
            </a:r>
            <a:endParaRPr lang="en-US" dirty="0">
              <a:latin typeface="Impact" panose="020B080603090205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7882" y="1583481"/>
            <a:ext cx="1106244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https://youtu.be/FjNpLz_Wxt4</a:t>
            </a:r>
            <a:r>
              <a:rPr lang="en-US" sz="44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5959065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79828" y="354707"/>
            <a:ext cx="11403874" cy="6152607"/>
          </a:xfrm>
          <a:prstGeom prst="rect">
            <a:avLst/>
          </a:prstGeom>
          <a:solidFill>
            <a:schemeClr val="bg1"/>
          </a:solidFill>
          <a:ln w="1905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6437" y="2063930"/>
            <a:ext cx="11085341" cy="4168057"/>
          </a:xfrm>
        </p:spPr>
        <p:txBody>
          <a:bodyPr>
            <a:normAutofit fontScale="90000"/>
          </a:bodyPr>
          <a:lstStyle/>
          <a:p>
            <a:r>
              <a:rPr lang="en-US" sz="6700" u="sng" dirty="0">
                <a:latin typeface="Impact" panose="020B080603090205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Stoichiometry</a:t>
            </a:r>
            <a:br>
              <a:rPr lang="en-US" dirty="0">
                <a:latin typeface="Impact" panose="020B080603090205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Calculating the amounts of </a:t>
            </a:r>
            <a:br>
              <a:rPr lang="en-US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reactants and/or products that are involved in a reaction</a:t>
            </a:r>
            <a:br>
              <a:rPr lang="en-US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en-US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i="1" u="sng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How much do I have, need, or make?</a:t>
            </a:r>
            <a:br>
              <a:rPr lang="en-US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619852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79828" y="354707"/>
            <a:ext cx="11403874" cy="6152607"/>
          </a:xfrm>
          <a:prstGeom prst="rect">
            <a:avLst/>
          </a:prstGeom>
          <a:solidFill>
            <a:schemeClr val="bg1"/>
          </a:solidFill>
          <a:ln w="1905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298" y="492369"/>
            <a:ext cx="11010480" cy="5598942"/>
          </a:xfrm>
        </p:spPr>
        <p:txBody>
          <a:bodyPr>
            <a:normAutofit fontScale="90000"/>
          </a:bodyPr>
          <a:lstStyle/>
          <a:p>
            <a:r>
              <a:rPr lang="en-US" sz="6700" u="sng" dirty="0">
                <a:latin typeface="Impact" panose="020B080603090205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Stoichiometry</a:t>
            </a:r>
            <a:br>
              <a:rPr lang="en-US" dirty="0">
                <a:latin typeface="Impact" panose="020B080603090205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We need a balanced equation </a:t>
            </a:r>
            <a:br>
              <a:rPr lang="en-US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before we can do stoichiometry.</a:t>
            </a:r>
            <a:br>
              <a:rPr lang="en-US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br>
              <a:rPr lang="en-US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The coefficients in the balanced equation gives insight into how much of each thing we need or make</a:t>
            </a:r>
          </a:p>
        </p:txBody>
      </p:sp>
    </p:spTree>
    <p:extLst>
      <p:ext uri="{BB962C8B-B14F-4D97-AF65-F5344CB8AC3E}">
        <p14:creationId xmlns:p14="http://schemas.microsoft.com/office/powerpoint/2010/main" val="22201001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9828" y="354707"/>
            <a:ext cx="11403874" cy="6152607"/>
          </a:xfrm>
          <a:prstGeom prst="rect">
            <a:avLst/>
          </a:prstGeom>
          <a:solidFill>
            <a:schemeClr val="bg1"/>
          </a:solidFill>
          <a:ln w="1905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6611" y="130628"/>
            <a:ext cx="10842171" cy="2259875"/>
          </a:xfrm>
        </p:spPr>
        <p:txBody>
          <a:bodyPr>
            <a:normAutofit/>
          </a:bodyPr>
          <a:lstStyle/>
          <a:p>
            <a:r>
              <a:rPr lang="en-US" u="sng" dirty="0">
                <a:latin typeface="Impact" panose="020B080603090205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Balanced Equation Coefficients</a:t>
            </a:r>
            <a:br>
              <a:rPr lang="en-US" u="sng" dirty="0">
                <a:latin typeface="Impact" panose="020B080603090205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dirty="0">
              <a:latin typeface="Impact" panose="020B080603090205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5759" y="1830572"/>
            <a:ext cx="11403873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2H</a:t>
            </a:r>
            <a:r>
              <a:rPr lang="en-US" sz="4400" baseline="-25000" dirty="0"/>
              <a:t>2</a:t>
            </a:r>
            <a:r>
              <a:rPr lang="en-US" sz="4400" dirty="0"/>
              <a:t> + O</a:t>
            </a:r>
            <a:r>
              <a:rPr lang="en-US" sz="4400" baseline="-25000" dirty="0"/>
              <a:t>2</a:t>
            </a:r>
            <a:r>
              <a:rPr lang="en-US" sz="4400" dirty="0"/>
              <a:t> </a:t>
            </a:r>
            <a:r>
              <a:rPr lang="en-US" sz="4400" dirty="0">
                <a:sym typeface="Wingdings" panose="05000000000000000000" pitchFamily="2" charset="2"/>
              </a:rPr>
              <a:t> 2H</a:t>
            </a:r>
            <a:r>
              <a:rPr lang="en-US" sz="4400" baseline="-25000" dirty="0">
                <a:sym typeface="Wingdings" panose="05000000000000000000" pitchFamily="2" charset="2"/>
              </a:rPr>
              <a:t>2</a:t>
            </a:r>
            <a:r>
              <a:rPr lang="en-US" sz="4400" dirty="0">
                <a:sym typeface="Wingdings" panose="05000000000000000000" pitchFamily="2" charset="2"/>
              </a:rPr>
              <a:t>O</a:t>
            </a:r>
            <a:endParaRPr lang="en-US" sz="4400" dirty="0"/>
          </a:p>
          <a:p>
            <a:pPr algn="ctr"/>
            <a:r>
              <a:rPr lang="en-US" sz="3800" b="1" i="1" dirty="0"/>
              <a:t>Can be thought of as how many molecules are needed</a:t>
            </a:r>
          </a:p>
          <a:p>
            <a:r>
              <a:rPr lang="en-US" sz="4000" dirty="0"/>
              <a:t>		           - 2 hydrogen molecules</a:t>
            </a:r>
          </a:p>
          <a:p>
            <a:r>
              <a:rPr lang="en-US" sz="4000" dirty="0"/>
              <a:t>		           - 1 oxygen molecule</a:t>
            </a:r>
          </a:p>
          <a:p>
            <a:r>
              <a:rPr lang="en-US" sz="4000" dirty="0"/>
              <a:t>		           - 2 water molecules</a:t>
            </a:r>
          </a:p>
        </p:txBody>
      </p:sp>
    </p:spTree>
    <p:extLst>
      <p:ext uri="{BB962C8B-B14F-4D97-AF65-F5344CB8AC3E}">
        <p14:creationId xmlns:p14="http://schemas.microsoft.com/office/powerpoint/2010/main" val="20913350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79828" y="354707"/>
            <a:ext cx="11403874" cy="6152607"/>
          </a:xfrm>
          <a:prstGeom prst="rect">
            <a:avLst/>
          </a:prstGeom>
          <a:solidFill>
            <a:schemeClr val="bg1"/>
          </a:solidFill>
          <a:ln w="1905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6611" y="130628"/>
            <a:ext cx="10842171" cy="2259875"/>
          </a:xfrm>
        </p:spPr>
        <p:txBody>
          <a:bodyPr>
            <a:normAutofit/>
          </a:bodyPr>
          <a:lstStyle/>
          <a:p>
            <a:r>
              <a:rPr lang="en-US" u="sng" dirty="0">
                <a:latin typeface="Impact" panose="020B080603090205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Balanced Equation Coefficients</a:t>
            </a:r>
            <a:br>
              <a:rPr lang="en-US" u="sng" dirty="0">
                <a:latin typeface="Impact" panose="020B080603090205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dirty="0">
              <a:latin typeface="Impact" panose="020B080603090205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5759" y="1643910"/>
            <a:ext cx="11403873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2H</a:t>
            </a:r>
            <a:r>
              <a:rPr lang="en-US" sz="4400" baseline="-25000" dirty="0"/>
              <a:t>2</a:t>
            </a:r>
            <a:r>
              <a:rPr lang="en-US" sz="4400" dirty="0"/>
              <a:t> + O</a:t>
            </a:r>
            <a:r>
              <a:rPr lang="en-US" sz="4400" baseline="-25000" dirty="0"/>
              <a:t>2</a:t>
            </a:r>
            <a:r>
              <a:rPr lang="en-US" sz="4400" dirty="0"/>
              <a:t> </a:t>
            </a:r>
            <a:r>
              <a:rPr lang="en-US" sz="4400" dirty="0">
                <a:sym typeface="Wingdings" panose="05000000000000000000" pitchFamily="2" charset="2"/>
              </a:rPr>
              <a:t> 2H</a:t>
            </a:r>
            <a:r>
              <a:rPr lang="en-US" sz="4400" baseline="-25000" dirty="0">
                <a:sym typeface="Wingdings" panose="05000000000000000000" pitchFamily="2" charset="2"/>
              </a:rPr>
              <a:t>2</a:t>
            </a:r>
            <a:r>
              <a:rPr lang="en-US" sz="4400" dirty="0">
                <a:sym typeface="Wingdings" panose="05000000000000000000" pitchFamily="2" charset="2"/>
              </a:rPr>
              <a:t>O</a:t>
            </a:r>
            <a:endParaRPr lang="en-US" sz="4400" dirty="0"/>
          </a:p>
          <a:p>
            <a:pPr algn="ctr"/>
            <a:r>
              <a:rPr lang="en-US" sz="5400" b="1" i="1" dirty="0"/>
              <a:t>Can </a:t>
            </a:r>
            <a:r>
              <a:rPr lang="en-US" sz="5400" b="1" i="1" u="sng" dirty="0"/>
              <a:t>ALSO</a:t>
            </a:r>
            <a:r>
              <a:rPr lang="en-US" sz="5400" b="1" i="1" dirty="0"/>
              <a:t> be thought of as </a:t>
            </a:r>
            <a:br>
              <a:rPr lang="en-US" sz="5400" b="1" i="1" dirty="0"/>
            </a:br>
            <a:r>
              <a:rPr lang="en-US" sz="5400" b="1" i="1" dirty="0"/>
              <a:t>how many </a:t>
            </a:r>
            <a:r>
              <a:rPr lang="en-US" sz="5400" b="1" i="1" u="sng" dirty="0"/>
              <a:t>MOLES</a:t>
            </a:r>
            <a:r>
              <a:rPr lang="en-US" sz="5400" b="1" i="1" dirty="0"/>
              <a:t> of molecules</a:t>
            </a:r>
          </a:p>
          <a:p>
            <a:r>
              <a:rPr lang="en-US" sz="4000" dirty="0"/>
              <a:t>		           - 2 </a:t>
            </a:r>
            <a:r>
              <a:rPr lang="en-US" sz="4000" b="1" i="1" dirty="0"/>
              <a:t>moles</a:t>
            </a:r>
            <a:r>
              <a:rPr lang="en-US" sz="4000" i="1" dirty="0"/>
              <a:t> </a:t>
            </a:r>
            <a:r>
              <a:rPr lang="en-US" sz="4000" dirty="0"/>
              <a:t>hydrogen molecules</a:t>
            </a:r>
          </a:p>
          <a:p>
            <a:r>
              <a:rPr lang="en-US" sz="4000" dirty="0"/>
              <a:t>		           - 1 </a:t>
            </a:r>
            <a:r>
              <a:rPr lang="en-US" sz="4000" b="1" i="1" dirty="0"/>
              <a:t>moles</a:t>
            </a:r>
            <a:r>
              <a:rPr lang="en-US" sz="4000" i="1" dirty="0"/>
              <a:t> </a:t>
            </a:r>
            <a:r>
              <a:rPr lang="en-US" sz="4000" dirty="0"/>
              <a:t>oxygen molecule</a:t>
            </a:r>
          </a:p>
          <a:p>
            <a:r>
              <a:rPr lang="en-US" sz="4000" dirty="0"/>
              <a:t>		           - 2 </a:t>
            </a:r>
            <a:r>
              <a:rPr lang="en-US" sz="4000" b="1" i="1" dirty="0"/>
              <a:t>moles</a:t>
            </a:r>
            <a:r>
              <a:rPr lang="en-US" sz="4000" i="1" dirty="0"/>
              <a:t> </a:t>
            </a:r>
            <a:r>
              <a:rPr lang="en-US" sz="4000" dirty="0"/>
              <a:t>water molecules</a:t>
            </a:r>
          </a:p>
        </p:txBody>
      </p:sp>
    </p:spTree>
    <p:extLst>
      <p:ext uri="{BB962C8B-B14F-4D97-AF65-F5344CB8AC3E}">
        <p14:creationId xmlns:p14="http://schemas.microsoft.com/office/powerpoint/2010/main" val="8055594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79828" y="354707"/>
            <a:ext cx="11403874" cy="6152607"/>
          </a:xfrm>
          <a:prstGeom prst="rect">
            <a:avLst/>
          </a:prstGeom>
          <a:solidFill>
            <a:schemeClr val="bg1"/>
          </a:solidFill>
          <a:ln w="1905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0678" y="624134"/>
            <a:ext cx="10842171" cy="2259875"/>
          </a:xfrm>
        </p:spPr>
        <p:txBody>
          <a:bodyPr>
            <a:normAutofit fontScale="90000"/>
          </a:bodyPr>
          <a:lstStyle/>
          <a:p>
            <a:r>
              <a:rPr lang="en-US" u="sng" dirty="0">
                <a:latin typeface="Impact" panose="020B080603090205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Why use Molar Coefficients and not Grams for our calculations?</a:t>
            </a:r>
            <a:br>
              <a:rPr lang="en-US" u="sng" dirty="0">
                <a:latin typeface="Impact" panose="020B080603090205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dirty="0">
              <a:latin typeface="Impact" panose="020B080603090205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9828" y="2005782"/>
            <a:ext cx="114038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i="1" dirty="0"/>
              <a:t>Allows us to compare “apples to apples”</a:t>
            </a:r>
          </a:p>
        </p:txBody>
      </p:sp>
      <p:pic>
        <p:nvPicPr>
          <p:cNvPr id="2050" name="Picture 2" descr="Image result for comparing apples to orang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470" b="21198"/>
          <a:stretch/>
        </p:blipFill>
        <p:spPr bwMode="auto">
          <a:xfrm>
            <a:off x="781595" y="2895054"/>
            <a:ext cx="1937824" cy="205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 result for comparing apples to orang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93" t="12183" b="20316"/>
          <a:stretch/>
        </p:blipFill>
        <p:spPr bwMode="auto">
          <a:xfrm>
            <a:off x="3264034" y="3153437"/>
            <a:ext cx="1957925" cy="1800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56493" y="5206351"/>
            <a:ext cx="2188028" cy="4207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Grams of molecule A</a:t>
            </a:r>
          </a:p>
        </p:txBody>
      </p:sp>
      <p:sp>
        <p:nvSpPr>
          <p:cNvPr id="10" name="Rectangle 9"/>
          <p:cNvSpPr/>
          <p:nvPr/>
        </p:nvSpPr>
        <p:spPr>
          <a:xfrm>
            <a:off x="3033931" y="5189833"/>
            <a:ext cx="2188028" cy="4207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Grams of molecule B</a:t>
            </a:r>
          </a:p>
        </p:txBody>
      </p:sp>
      <p:pic>
        <p:nvPicPr>
          <p:cNvPr id="11" name="Picture 2" descr="Image result for comparing apples to orang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470" b="21198"/>
          <a:stretch/>
        </p:blipFill>
        <p:spPr bwMode="auto">
          <a:xfrm>
            <a:off x="7137253" y="2895054"/>
            <a:ext cx="1937824" cy="205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7012151" y="5206351"/>
            <a:ext cx="2188028" cy="4207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MOLES of molecule A</a:t>
            </a:r>
          </a:p>
        </p:txBody>
      </p:sp>
      <p:pic>
        <p:nvPicPr>
          <p:cNvPr id="13" name="Picture 2" descr="Image result for comparing apples to orang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470" b="21198"/>
          <a:stretch/>
        </p:blipFill>
        <p:spPr bwMode="auto">
          <a:xfrm>
            <a:off x="9540780" y="2895054"/>
            <a:ext cx="1937824" cy="205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9415678" y="5206351"/>
            <a:ext cx="2188028" cy="4207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MOLES of molecule B</a:t>
            </a:r>
          </a:p>
        </p:txBody>
      </p:sp>
    </p:spTree>
    <p:extLst>
      <p:ext uri="{BB962C8B-B14F-4D97-AF65-F5344CB8AC3E}">
        <p14:creationId xmlns:p14="http://schemas.microsoft.com/office/powerpoint/2010/main" val="17273859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79828" y="354707"/>
            <a:ext cx="11403874" cy="6152607"/>
          </a:xfrm>
          <a:prstGeom prst="rect">
            <a:avLst/>
          </a:prstGeom>
          <a:solidFill>
            <a:schemeClr val="bg1"/>
          </a:solidFill>
          <a:ln w="1905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0678" y="624134"/>
            <a:ext cx="10842171" cy="1795509"/>
          </a:xfrm>
        </p:spPr>
        <p:txBody>
          <a:bodyPr>
            <a:normAutofit/>
          </a:bodyPr>
          <a:lstStyle/>
          <a:p>
            <a:pPr algn="l"/>
            <a:r>
              <a:rPr lang="en-US" u="sng" dirty="0">
                <a:latin typeface="Impact" panose="020B080603090205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Mole Ratios</a:t>
            </a:r>
            <a:br>
              <a:rPr lang="en-US" u="sng" dirty="0">
                <a:latin typeface="Impact" panose="020B080603090205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dirty="0">
              <a:latin typeface="Impact" panose="020B080603090205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42588" y="800840"/>
            <a:ext cx="70006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i="1" dirty="0"/>
              <a:t>The “KEY” to stoichiometry!</a:t>
            </a:r>
          </a:p>
        </p:txBody>
      </p:sp>
      <p:pic>
        <p:nvPicPr>
          <p:cNvPr id="6146" name="Picture 2" descr="Image result for key carto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86" y="1746987"/>
            <a:ext cx="4571169" cy="4605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11668" y="3878703"/>
            <a:ext cx="2574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Stoichiometry</a:t>
            </a:r>
          </a:p>
        </p:txBody>
      </p:sp>
      <p:sp>
        <p:nvSpPr>
          <p:cNvPr id="15" name="TextBox 14"/>
          <p:cNvSpPr txBox="1"/>
          <p:nvPr/>
        </p:nvSpPr>
        <p:spPr>
          <a:xfrm rot="19530506">
            <a:off x="2487637" y="5348134"/>
            <a:ext cx="2574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Mole Ratios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088655" y="1870061"/>
            <a:ext cx="6108551" cy="1200329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If I have 3 moles of this, how many moles of that do I have?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063579" y="3295264"/>
            <a:ext cx="6108551" cy="1200329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If I have 2 moles of this, how many moles of that can I make?</a:t>
            </a:r>
          </a:p>
        </p:txBody>
      </p:sp>
    </p:spTree>
    <p:extLst>
      <p:ext uri="{BB962C8B-B14F-4D97-AF65-F5344CB8AC3E}">
        <p14:creationId xmlns:p14="http://schemas.microsoft.com/office/powerpoint/2010/main" val="35248103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995</TotalTime>
  <Words>974</Words>
  <Application>Microsoft Office PowerPoint</Application>
  <PresentationFormat>Widescreen</PresentationFormat>
  <Paragraphs>160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Arial</vt:lpstr>
      <vt:lpstr>Calibri</vt:lpstr>
      <vt:lpstr>Calibri Light</vt:lpstr>
      <vt:lpstr>Cambria Math</vt:lpstr>
      <vt:lpstr>Impact</vt:lpstr>
      <vt:lpstr>Verdana</vt:lpstr>
      <vt:lpstr>Wingdings</vt:lpstr>
      <vt:lpstr>Office Theme</vt:lpstr>
      <vt:lpstr>N26 – THE MOLE RATIO AND STOICHIOMETRY</vt:lpstr>
      <vt:lpstr>N26 – THE MOLE RATIO AND STOICHIOMETRY</vt:lpstr>
      <vt:lpstr>PowerPoint Presentation</vt:lpstr>
      <vt:lpstr>Stoichiometry Calculating the amounts of  reactants and/or products that are involved in a reaction  How much do I have, need, or make?  </vt:lpstr>
      <vt:lpstr>Stoichiometry We need a balanced equation  before we can do stoichiometry.   The coefficients in the balanced equation gives insight into how much of each thing we need or make</vt:lpstr>
      <vt:lpstr>Balanced Equation Coefficients </vt:lpstr>
      <vt:lpstr>Balanced Equation Coefficients </vt:lpstr>
      <vt:lpstr>Why use Molar Coefficients and not Grams for our calculations? </vt:lpstr>
      <vt:lpstr>Mole Ratios </vt:lpstr>
      <vt:lpstr>Mole Ratios </vt:lpstr>
      <vt:lpstr>Mole Ratios </vt:lpstr>
      <vt:lpstr>Mole Ratios </vt:lpstr>
      <vt:lpstr>Mole Ratios </vt:lpstr>
      <vt:lpstr>Mole Ratios </vt:lpstr>
      <vt:lpstr>What if you don’t want  your answer in moles?  What if you weren’t given moles?</vt:lpstr>
      <vt:lpstr>THE MOLE HIGHWAY All roads lead to the mole!</vt:lpstr>
      <vt:lpstr>PowerPoint Presentation</vt:lpstr>
      <vt:lpstr>Guided Stoichiometry  Practice Problems </vt:lpstr>
      <vt:lpstr>Q #1 </vt:lpstr>
      <vt:lpstr>Q #1 </vt:lpstr>
      <vt:lpstr>Q #1 </vt:lpstr>
      <vt:lpstr>Q #2 </vt:lpstr>
      <vt:lpstr>Q #2 </vt:lpstr>
      <vt:lpstr>LOTS of possible routes! - Just follow the mole highway - Use dimensional analysis - Flip conversion factors - Cancel units</vt:lpstr>
      <vt:lpstr>Things don’t always work perfectly… </vt:lpstr>
      <vt:lpstr>Theoretical Yield</vt:lpstr>
      <vt:lpstr>Actual/Experimental Yield</vt:lpstr>
      <vt:lpstr>% Yield</vt:lpstr>
      <vt:lpstr>Careful finding extra stuff online!</vt:lpstr>
      <vt:lpstr>Class Group Practice</vt:lpstr>
      <vt:lpstr>Class Individual Practice – timed!</vt:lpstr>
      <vt:lpstr>YouTube link to presentation</vt:lpstr>
    </vt:vector>
  </TitlesOfParts>
  <Company>SRVUSD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N26 – THE MOLE RATIO AND STOICHIOMETRY</dc:title>
  <dc:creator>Farmer, Stephanie [DH]</dc:creator>
  <cp:lastModifiedBy>Farmer, Stephanie [DH]</cp:lastModifiedBy>
  <cp:revision>24</cp:revision>
  <dcterms:created xsi:type="dcterms:W3CDTF">2018-11-25T06:49:39Z</dcterms:created>
  <dcterms:modified xsi:type="dcterms:W3CDTF">2024-06-16T19:34:19Z</dcterms:modified>
</cp:coreProperties>
</file>