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7" r:id="rId1"/>
    <p:sldMasterId id="2147483658" r:id="rId2"/>
  </p:sldMasterIdLst>
  <p:notesMasterIdLst>
    <p:notesMasterId r:id="rId41"/>
  </p:notesMasterIdLst>
  <p:sldIdLst>
    <p:sldId id="305" r:id="rId3"/>
    <p:sldId id="256" r:id="rId4"/>
    <p:sldId id="303" r:id="rId5"/>
    <p:sldId id="296" r:id="rId6"/>
    <p:sldId id="259" r:id="rId7"/>
    <p:sldId id="260" r:id="rId8"/>
    <p:sldId id="262" r:id="rId9"/>
    <p:sldId id="267" r:id="rId10"/>
    <p:sldId id="258" r:id="rId11"/>
    <p:sldId id="272" r:id="rId12"/>
    <p:sldId id="270" r:id="rId13"/>
    <p:sldId id="279" r:id="rId14"/>
    <p:sldId id="282" r:id="rId15"/>
    <p:sldId id="261" r:id="rId16"/>
    <p:sldId id="286" r:id="rId17"/>
    <p:sldId id="284" r:id="rId18"/>
    <p:sldId id="285" r:id="rId19"/>
    <p:sldId id="287" r:id="rId20"/>
    <p:sldId id="288" r:id="rId21"/>
    <p:sldId id="289" r:id="rId22"/>
    <p:sldId id="290" r:id="rId23"/>
    <p:sldId id="291" r:id="rId24"/>
    <p:sldId id="292" r:id="rId25"/>
    <p:sldId id="293" r:id="rId26"/>
    <p:sldId id="294" r:id="rId27"/>
    <p:sldId id="295" r:id="rId28"/>
    <p:sldId id="302" r:id="rId29"/>
    <p:sldId id="297" r:id="rId30"/>
    <p:sldId id="298" r:id="rId31"/>
    <p:sldId id="299" r:id="rId32"/>
    <p:sldId id="300" r:id="rId33"/>
    <p:sldId id="301" r:id="rId34"/>
    <p:sldId id="307" r:id="rId35"/>
    <p:sldId id="306" r:id="rId36"/>
    <p:sldId id="308" r:id="rId37"/>
    <p:sldId id="309" r:id="rId38"/>
    <p:sldId id="281" r:id="rId39"/>
    <p:sldId id="304" r:id="rId40"/>
  </p:sldIdLst>
  <p:sldSz cx="9144000" cy="5143500" type="screen16x9"/>
  <p:notesSz cx="6858000" cy="9144000"/>
  <p:embeddedFontLst>
    <p:embeddedFont>
      <p:font typeface="Karla" pitchFamily="2" charset="0"/>
      <p:regular r:id="rId42"/>
      <p:bold r:id="rId43"/>
      <p:italic r:id="rId44"/>
      <p:boldItalic r:id="rId45"/>
    </p:embeddedFont>
    <p:embeddedFont>
      <p:font typeface="Raleway" pitchFamily="2" charset="0"/>
      <p:regular r:id="rId46"/>
      <p:bold r:id="rId47"/>
      <p:italic r:id="rId48"/>
      <p:boldItalic r:id="rId4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E91"/>
    <a:srgbClr val="FF6600"/>
    <a:srgbClr val="004C52"/>
    <a:srgbClr val="8BC642"/>
    <a:srgbClr val="2ABBAD"/>
    <a:srgbClr val="BBE8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E9AB0F0-F2AE-4B1E-B4CC-64672CDD4D9F}">
  <a:tblStyle styleId="{0E9AB0F0-F2AE-4B1E-B4CC-64672CDD4D9F}"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50" autoAdjust="0"/>
    <p:restoredTop sz="94660"/>
  </p:normalViewPr>
  <p:slideViewPr>
    <p:cSldViewPr snapToGrid="0">
      <p:cViewPr varScale="1">
        <p:scale>
          <a:sx n="78" d="100"/>
          <a:sy n="78" d="100"/>
        </p:scale>
        <p:origin x="3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font" Target="fonts/font1.fntdata"/><Relationship Id="rId47" Type="http://schemas.openxmlformats.org/officeDocument/2006/relationships/font" Target="fonts/font6.fntdata"/><Relationship Id="rId50"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font" Target="fonts/font4.fntdata"/><Relationship Id="rId53"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font" Target="fonts/font3.fntdata"/><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font" Target="fonts/font2.fntdata"/><Relationship Id="rId48" Type="http://schemas.openxmlformats.org/officeDocument/2006/relationships/font" Target="fonts/font7.fntdata"/><Relationship Id="rId8" Type="http://schemas.openxmlformats.org/officeDocument/2006/relationships/slide" Target="slides/slide6.xml"/><Relationship Id="rId51"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font" Target="fonts/font5.fntdata"/><Relationship Id="rId20" Type="http://schemas.openxmlformats.org/officeDocument/2006/relationships/slide" Target="slides/slide1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891050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ed75ccf_0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ed75ccf_0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35ed75ccf_0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g35ed75ccf_0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35ed75ccf_0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g35694cd56_0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8" name="Google Shape;328;g35694cd56_0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384165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395670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4556472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87343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1221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125982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690423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605814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575806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38806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405800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047421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35ed75ccf_0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g35ed75ccf_0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71412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35ed75ccf_0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g35ed75ccf_0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88624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rgbClr val="004C52"/>
        </a:solidFill>
        <a:effectLst/>
      </p:bgPr>
    </p:bg>
    <p:spTree>
      <p:nvGrpSpPr>
        <p:cNvPr id="1" name="Shape 9"/>
        <p:cNvGrpSpPr/>
        <p:nvPr/>
      </p:nvGrpSpPr>
      <p:grpSpPr>
        <a:xfrm>
          <a:off x="0" y="0"/>
          <a:ext cx="0" cy="0"/>
          <a:chOff x="0" y="0"/>
          <a:chExt cx="0" cy="0"/>
        </a:xfrm>
      </p:grpSpPr>
      <p:sp>
        <p:nvSpPr>
          <p:cNvPr id="10" name="Google Shape;10;p2"/>
          <p:cNvSpPr/>
          <p:nvPr/>
        </p:nvSpPr>
        <p:spPr>
          <a:xfrm flipH="1">
            <a:off x="6025" y="301575"/>
            <a:ext cx="9150050" cy="4496748"/>
          </a:xfrm>
          <a:custGeom>
            <a:avLst/>
            <a:gdLst/>
            <a:ahLst/>
            <a:cxnLst/>
            <a:rect l="l" t="t" r="r" b="b"/>
            <a:pathLst>
              <a:path w="366002" h="149344" extrusionOk="0">
                <a:moveTo>
                  <a:pt x="0" y="55491"/>
                </a:moveTo>
                <a:lnTo>
                  <a:pt x="0" y="107122"/>
                </a:lnTo>
                <a:lnTo>
                  <a:pt x="96507" y="149344"/>
                </a:lnTo>
                <a:lnTo>
                  <a:pt x="366002" y="116290"/>
                </a:lnTo>
                <a:lnTo>
                  <a:pt x="366002" y="40050"/>
                </a:lnTo>
                <a:lnTo>
                  <a:pt x="274079" y="0"/>
                </a:lnTo>
                <a:close/>
              </a:path>
            </a:pathLst>
          </a:custGeom>
          <a:solidFill>
            <a:srgbClr val="00AE9D">
              <a:alpha val="83460"/>
            </a:srgbClr>
          </a:solidFill>
          <a:ln>
            <a:noFill/>
          </a:ln>
        </p:spPr>
      </p:sp>
      <p:sp>
        <p:nvSpPr>
          <p:cNvPr id="11" name="Google Shape;11;p2"/>
          <p:cNvSpPr/>
          <p:nvPr/>
        </p:nvSpPr>
        <p:spPr>
          <a:xfrm>
            <a:off x="-5900" y="759982"/>
            <a:ext cx="9144150" cy="3769800"/>
          </a:xfrm>
          <a:custGeom>
            <a:avLst/>
            <a:gdLst/>
            <a:ahLst/>
            <a:cxnLst/>
            <a:rect l="l" t="t" r="r" b="b"/>
            <a:pathLst>
              <a:path w="365766" h="150792" extrusionOk="0">
                <a:moveTo>
                  <a:pt x="365766" y="12416"/>
                </a:moveTo>
                <a:lnTo>
                  <a:pt x="289997" y="0"/>
                </a:lnTo>
                <a:lnTo>
                  <a:pt x="0" y="55421"/>
                </a:lnTo>
                <a:lnTo>
                  <a:pt x="0" y="127486"/>
                </a:lnTo>
                <a:lnTo>
                  <a:pt x="70927" y="150792"/>
                </a:lnTo>
                <a:lnTo>
                  <a:pt x="365766" y="122256"/>
                </a:lnTo>
                <a:close/>
              </a:path>
            </a:pathLst>
          </a:custGeom>
          <a:solidFill>
            <a:srgbClr val="00AE9D">
              <a:alpha val="26540"/>
            </a:srgbClr>
          </a:solidFill>
          <a:ln>
            <a:noFill/>
          </a:ln>
        </p:spPr>
      </p:sp>
      <p:sp>
        <p:nvSpPr>
          <p:cNvPr id="12" name="Google Shape;12;p2"/>
          <p:cNvSpPr/>
          <p:nvPr/>
        </p:nvSpPr>
        <p:spPr>
          <a:xfrm>
            <a:off x="0" y="1351100"/>
            <a:ext cx="9156075" cy="2889063"/>
          </a:xfrm>
          <a:custGeom>
            <a:avLst/>
            <a:gdLst/>
            <a:ahLst/>
            <a:cxnLst/>
            <a:rect l="l" t="t" r="r" b="b"/>
            <a:pathLst>
              <a:path w="366243" h="106157" extrusionOk="0">
                <a:moveTo>
                  <a:pt x="241" y="0"/>
                </a:moveTo>
                <a:lnTo>
                  <a:pt x="0" y="77929"/>
                </a:lnTo>
                <a:lnTo>
                  <a:pt x="366243" y="106157"/>
                </a:lnTo>
                <a:lnTo>
                  <a:pt x="366243" y="4102"/>
                </a:lnTo>
                <a:close/>
              </a:path>
            </a:pathLst>
          </a:custGeom>
          <a:solidFill>
            <a:srgbClr val="ABE33F">
              <a:alpha val="81150"/>
            </a:srgbClr>
          </a:solidFill>
          <a:ln>
            <a:noFill/>
          </a:ln>
        </p:spPr>
      </p:sp>
      <p:sp>
        <p:nvSpPr>
          <p:cNvPr id="13" name="Google Shape;13;p2"/>
          <p:cNvSpPr txBox="1">
            <a:spLocks noGrp="1"/>
          </p:cNvSpPr>
          <p:nvPr>
            <p:ph type="ctrTitle"/>
          </p:nvPr>
        </p:nvSpPr>
        <p:spPr>
          <a:xfrm>
            <a:off x="1719025" y="1991825"/>
            <a:ext cx="5706000" cy="1159800"/>
          </a:xfrm>
          <a:prstGeom prst="rect">
            <a:avLst/>
          </a:prstGeom>
        </p:spPr>
        <p:txBody>
          <a:bodyPr spcFirstLastPara="1" wrap="square" lIns="91425" tIns="91425" rIns="91425" bIns="91425" anchor="ctr" anchorCtr="0"/>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14953"/>
            <a:ext cx="7543800" cy="108806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59" y="1384301"/>
            <a:ext cx="3703320" cy="3017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384301"/>
            <a:ext cx="3703320" cy="3017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821300-718B-4D4D-B6C4-1DD407C198CD}" type="datetimeFigureOut">
              <a:rPr lang="en-US" smtClean="0"/>
              <a:t>6/16/2024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8249F2-3DC1-465B-987B-34FCD946AFED}" type="slidenum">
              <a:rPr lang="en-US" smtClean="0"/>
              <a:t>‹#›</a:t>
            </a:fld>
            <a:endParaRPr lang="en-US"/>
          </a:p>
        </p:txBody>
      </p:sp>
    </p:spTree>
    <p:extLst>
      <p:ext uri="{BB962C8B-B14F-4D97-AF65-F5344CB8AC3E}">
        <p14:creationId xmlns:p14="http://schemas.microsoft.com/office/powerpoint/2010/main" val="4255566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14953"/>
            <a:ext cx="7543800" cy="108806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384539"/>
            <a:ext cx="3703320" cy="55221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22960" y="1936751"/>
            <a:ext cx="3703320" cy="25336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384539"/>
            <a:ext cx="3703320" cy="55221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63440" y="1936751"/>
            <a:ext cx="3703320" cy="25336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821300-718B-4D4D-B6C4-1DD407C198CD}" type="datetimeFigureOut">
              <a:rPr lang="en-US" smtClean="0"/>
              <a:t>6/16/2024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8249F2-3DC1-465B-987B-34FCD946AFED}" type="slidenum">
              <a:rPr lang="en-US" smtClean="0"/>
              <a:t>‹#›</a:t>
            </a:fld>
            <a:endParaRPr lang="en-US"/>
          </a:p>
        </p:txBody>
      </p:sp>
    </p:spTree>
    <p:extLst>
      <p:ext uri="{BB962C8B-B14F-4D97-AF65-F5344CB8AC3E}">
        <p14:creationId xmlns:p14="http://schemas.microsoft.com/office/powerpoint/2010/main" val="27634990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821300-718B-4D4D-B6C4-1DD407C198CD}" type="datetimeFigureOut">
              <a:rPr lang="en-US" smtClean="0"/>
              <a:t>6/16/2024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8249F2-3DC1-465B-987B-34FCD946AFED}" type="slidenum">
              <a:rPr lang="en-US" smtClean="0"/>
              <a:t>‹#›</a:t>
            </a:fld>
            <a:endParaRPr lang="en-US"/>
          </a:p>
        </p:txBody>
      </p:sp>
    </p:spTree>
    <p:extLst>
      <p:ext uri="{BB962C8B-B14F-4D97-AF65-F5344CB8AC3E}">
        <p14:creationId xmlns:p14="http://schemas.microsoft.com/office/powerpoint/2010/main" val="35800316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6821300-718B-4D4D-B6C4-1DD407C198CD}" type="datetimeFigureOut">
              <a:rPr lang="en-US" smtClean="0"/>
              <a:t>6/16/2024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38249F2-3DC1-465B-987B-34FCD946AFED}" type="slidenum">
              <a:rPr lang="en-US" smtClean="0"/>
              <a:t>‹#›</a:t>
            </a:fld>
            <a:endParaRPr lang="en-US"/>
          </a:p>
        </p:txBody>
      </p:sp>
    </p:spTree>
    <p:extLst>
      <p:ext uri="{BB962C8B-B14F-4D97-AF65-F5344CB8AC3E}">
        <p14:creationId xmlns:p14="http://schemas.microsoft.com/office/powerpoint/2010/main" val="24621790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45769"/>
            <a:ext cx="2400300" cy="1714500"/>
          </a:xfrm>
        </p:spPr>
        <p:txBody>
          <a:bodyPr anchor="b">
            <a:normAutofit/>
          </a:bodyPr>
          <a:lstStyle>
            <a:lvl1pPr>
              <a:defRPr sz="27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548640"/>
            <a:ext cx="4869180" cy="39433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194560"/>
            <a:ext cx="2400300" cy="2534343"/>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a:xfrm>
            <a:off x="349134" y="4844839"/>
            <a:ext cx="1963883" cy="273844"/>
          </a:xfrm>
        </p:spPr>
        <p:txBody>
          <a:bodyPr/>
          <a:lstStyle>
            <a:lvl1pPr algn="l">
              <a:defRPr/>
            </a:lvl1pPr>
          </a:lstStyle>
          <a:p>
            <a:fld id="{26821300-718B-4D4D-B6C4-1DD407C198CD}" type="datetimeFigureOut">
              <a:rPr lang="en-US" smtClean="0"/>
              <a:t>6/16/2024</a:t>
            </a:fld>
            <a:endParaRPr lang="en-US"/>
          </a:p>
        </p:txBody>
      </p:sp>
      <p:sp>
        <p:nvSpPr>
          <p:cNvPr id="6" name="Footer Placeholder 5"/>
          <p:cNvSpPr>
            <a:spLocks noGrp="1"/>
          </p:cNvSpPr>
          <p:nvPr>
            <p:ph type="ftr" sz="quarter" idx="11"/>
          </p:nvPr>
        </p:nvSpPr>
        <p:spPr>
          <a:xfrm>
            <a:off x="3600450" y="4844839"/>
            <a:ext cx="3486150" cy="273844"/>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38249F2-3DC1-465B-987B-34FCD946AFED}" type="slidenum">
              <a:rPr lang="en-US" smtClean="0"/>
              <a:t>‹#›</a:t>
            </a:fld>
            <a:endParaRPr lang="en-US"/>
          </a:p>
        </p:txBody>
      </p:sp>
    </p:spTree>
    <p:extLst>
      <p:ext uri="{BB962C8B-B14F-4D97-AF65-F5344CB8AC3E}">
        <p14:creationId xmlns:p14="http://schemas.microsoft.com/office/powerpoint/2010/main" val="195954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714750"/>
            <a:ext cx="9141619" cy="142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368630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3806190"/>
            <a:ext cx="7585234" cy="617220"/>
          </a:xfrm>
        </p:spPr>
        <p:txBody>
          <a:bodyPr lIns="91440" tIns="0" rIns="91440" bIns="0" anchor="b">
            <a:noAutofit/>
          </a:bodyPr>
          <a:lstStyle>
            <a:lvl1pPr>
              <a:defRPr sz="27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3686307"/>
          </a:xfrm>
          <a:solidFill>
            <a:schemeClr val="bg2">
              <a:lumMod val="9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22960" y="4430268"/>
            <a:ext cx="7584948" cy="44577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26821300-718B-4D4D-B6C4-1DD407C198CD}" type="datetimeFigureOut">
              <a:rPr lang="en-US" smtClean="0"/>
              <a:t>6/16/2024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38249F2-3DC1-465B-987B-34FCD946AFED}" type="slidenum">
              <a:rPr lang="en-US" smtClean="0"/>
              <a:t>‹#›</a:t>
            </a:fld>
            <a:endParaRPr lang="en-US"/>
          </a:p>
        </p:txBody>
      </p:sp>
    </p:spTree>
    <p:extLst>
      <p:ext uri="{BB962C8B-B14F-4D97-AF65-F5344CB8AC3E}">
        <p14:creationId xmlns:p14="http://schemas.microsoft.com/office/powerpoint/2010/main" val="3870286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821300-718B-4D4D-B6C4-1DD407C198CD}" type="datetimeFigureOut">
              <a:rPr lang="en-US" smtClean="0"/>
              <a:t>6/16/2024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249F2-3DC1-465B-987B-34FCD946AFED}" type="slidenum">
              <a:rPr lang="en-US" smtClean="0"/>
              <a:t>‹#›</a:t>
            </a:fld>
            <a:endParaRPr lang="en-US"/>
          </a:p>
        </p:txBody>
      </p:sp>
    </p:spTree>
    <p:extLst>
      <p:ext uri="{BB962C8B-B14F-4D97-AF65-F5344CB8AC3E}">
        <p14:creationId xmlns:p14="http://schemas.microsoft.com/office/powerpoint/2010/main" val="25223437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309226"/>
            <a:ext cx="1971675" cy="431992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09226"/>
            <a:ext cx="5800725" cy="4319924"/>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821300-718B-4D4D-B6C4-1DD407C198CD}" type="datetimeFigureOut">
              <a:rPr lang="en-US" smtClean="0"/>
              <a:t>6/16/2024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249F2-3DC1-465B-987B-34FCD946AFED}" type="slidenum">
              <a:rPr lang="en-US" smtClean="0"/>
              <a:t>‹#›</a:t>
            </a:fld>
            <a:endParaRPr lang="en-US"/>
          </a:p>
        </p:txBody>
      </p:sp>
    </p:spTree>
    <p:extLst>
      <p:ext uri="{BB962C8B-B14F-4D97-AF65-F5344CB8AC3E}">
        <p14:creationId xmlns:p14="http://schemas.microsoft.com/office/powerpoint/2010/main" val="3510811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bg>
      <p:bgPr>
        <a:solidFill>
          <a:srgbClr val="ABE33F"/>
        </a:solidFill>
        <a:effectLst/>
      </p:bgPr>
    </p:bg>
    <p:spTree>
      <p:nvGrpSpPr>
        <p:cNvPr id="1" name="Shape 14"/>
        <p:cNvGrpSpPr/>
        <p:nvPr/>
      </p:nvGrpSpPr>
      <p:grpSpPr>
        <a:xfrm>
          <a:off x="0" y="0"/>
          <a:ext cx="0" cy="0"/>
          <a:chOff x="0" y="0"/>
          <a:chExt cx="0" cy="0"/>
        </a:xfrm>
      </p:grpSpPr>
      <p:sp>
        <p:nvSpPr>
          <p:cNvPr id="15" name="Google Shape;15;p3"/>
          <p:cNvSpPr/>
          <p:nvPr/>
        </p:nvSpPr>
        <p:spPr>
          <a:xfrm flipH="1">
            <a:off x="6025" y="301575"/>
            <a:ext cx="9150050" cy="4496748"/>
          </a:xfrm>
          <a:custGeom>
            <a:avLst/>
            <a:gdLst/>
            <a:ahLst/>
            <a:cxnLst/>
            <a:rect l="l" t="t" r="r" b="b"/>
            <a:pathLst>
              <a:path w="366002" h="149344" extrusionOk="0">
                <a:moveTo>
                  <a:pt x="0" y="55491"/>
                </a:moveTo>
                <a:lnTo>
                  <a:pt x="0" y="107122"/>
                </a:lnTo>
                <a:lnTo>
                  <a:pt x="96507" y="149344"/>
                </a:lnTo>
                <a:lnTo>
                  <a:pt x="366002" y="116290"/>
                </a:lnTo>
                <a:lnTo>
                  <a:pt x="366002" y="40050"/>
                </a:lnTo>
                <a:lnTo>
                  <a:pt x="274079" y="0"/>
                </a:lnTo>
                <a:close/>
              </a:path>
            </a:pathLst>
          </a:custGeom>
          <a:solidFill>
            <a:srgbClr val="004C52"/>
          </a:solidFill>
          <a:ln>
            <a:noFill/>
          </a:ln>
        </p:spPr>
      </p:sp>
      <p:sp>
        <p:nvSpPr>
          <p:cNvPr id="16" name="Google Shape;16;p3"/>
          <p:cNvSpPr/>
          <p:nvPr/>
        </p:nvSpPr>
        <p:spPr>
          <a:xfrm>
            <a:off x="-5900" y="753950"/>
            <a:ext cx="9144150" cy="3769800"/>
          </a:xfrm>
          <a:custGeom>
            <a:avLst/>
            <a:gdLst/>
            <a:ahLst/>
            <a:cxnLst/>
            <a:rect l="l" t="t" r="r" b="b"/>
            <a:pathLst>
              <a:path w="365766" h="150792" extrusionOk="0">
                <a:moveTo>
                  <a:pt x="365766" y="12416"/>
                </a:moveTo>
                <a:lnTo>
                  <a:pt x="289997" y="0"/>
                </a:lnTo>
                <a:lnTo>
                  <a:pt x="0" y="55421"/>
                </a:lnTo>
                <a:lnTo>
                  <a:pt x="0" y="127486"/>
                </a:lnTo>
                <a:lnTo>
                  <a:pt x="70927" y="150792"/>
                </a:lnTo>
                <a:lnTo>
                  <a:pt x="365766" y="122256"/>
                </a:lnTo>
                <a:close/>
              </a:path>
            </a:pathLst>
          </a:custGeom>
          <a:solidFill>
            <a:srgbClr val="00AE9D">
              <a:alpha val="26540"/>
            </a:srgbClr>
          </a:solidFill>
          <a:ln>
            <a:noFill/>
          </a:ln>
        </p:spPr>
      </p:sp>
      <p:sp>
        <p:nvSpPr>
          <p:cNvPr id="17" name="Google Shape;17;p3"/>
          <p:cNvSpPr/>
          <p:nvPr/>
        </p:nvSpPr>
        <p:spPr>
          <a:xfrm>
            <a:off x="0" y="1351100"/>
            <a:ext cx="9156075" cy="2889063"/>
          </a:xfrm>
          <a:custGeom>
            <a:avLst/>
            <a:gdLst/>
            <a:ahLst/>
            <a:cxnLst/>
            <a:rect l="l" t="t" r="r" b="b"/>
            <a:pathLst>
              <a:path w="366243" h="106157" extrusionOk="0">
                <a:moveTo>
                  <a:pt x="241" y="0"/>
                </a:moveTo>
                <a:lnTo>
                  <a:pt x="0" y="77929"/>
                </a:lnTo>
                <a:lnTo>
                  <a:pt x="366243" y="106157"/>
                </a:lnTo>
                <a:lnTo>
                  <a:pt x="366243" y="4102"/>
                </a:lnTo>
                <a:close/>
              </a:path>
            </a:pathLst>
          </a:custGeom>
          <a:solidFill>
            <a:srgbClr val="00AE9D">
              <a:alpha val="83460"/>
            </a:srgbClr>
          </a:solidFill>
          <a:ln>
            <a:noFill/>
          </a:ln>
        </p:spPr>
      </p:sp>
      <p:sp>
        <p:nvSpPr>
          <p:cNvPr id="18" name="Google Shape;18;p3"/>
          <p:cNvSpPr txBox="1">
            <a:spLocks noGrp="1"/>
          </p:cNvSpPr>
          <p:nvPr>
            <p:ph type="ctrTitle"/>
          </p:nvPr>
        </p:nvSpPr>
        <p:spPr>
          <a:xfrm>
            <a:off x="1815525" y="2040550"/>
            <a:ext cx="5513100" cy="1159800"/>
          </a:xfrm>
          <a:prstGeom prst="rect">
            <a:avLst/>
          </a:prstGeom>
        </p:spPr>
        <p:txBody>
          <a:bodyPr spcFirstLastPara="1" wrap="square" lIns="91425" tIns="91425" rIns="91425" bIns="91425" anchor="b" anchorCtr="0"/>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9" name="Google Shape;19;p3"/>
          <p:cNvSpPr txBox="1">
            <a:spLocks noGrp="1"/>
          </p:cNvSpPr>
          <p:nvPr>
            <p:ph type="subTitle" idx="1"/>
          </p:nvPr>
        </p:nvSpPr>
        <p:spPr>
          <a:xfrm>
            <a:off x="1815375" y="3068650"/>
            <a:ext cx="5513100" cy="784800"/>
          </a:xfrm>
          <a:prstGeom prst="rect">
            <a:avLst/>
          </a:prstGeom>
        </p:spPr>
        <p:txBody>
          <a:bodyPr spcFirstLastPara="1" wrap="square" lIns="91425" tIns="91425" rIns="91425" bIns="91425" anchor="t" anchorCtr="0"/>
          <a:lstStyle>
            <a:lvl1pPr lvl="0" algn="ctr" rtl="0">
              <a:spcBef>
                <a:spcPts val="0"/>
              </a:spcBef>
              <a:spcAft>
                <a:spcPts val="0"/>
              </a:spcAft>
              <a:buClr>
                <a:srgbClr val="004C52"/>
              </a:buClr>
              <a:buSzPts val="1800"/>
              <a:buNone/>
              <a:defRPr sz="1800" b="1"/>
            </a:lvl1pPr>
            <a:lvl2pPr lvl="1" algn="ctr" rtl="0">
              <a:spcBef>
                <a:spcPts val="0"/>
              </a:spcBef>
              <a:spcAft>
                <a:spcPts val="0"/>
              </a:spcAft>
              <a:buClr>
                <a:srgbClr val="004C52"/>
              </a:buClr>
              <a:buSzPts val="1800"/>
              <a:buNone/>
              <a:defRPr sz="1800" b="1"/>
            </a:lvl2pPr>
            <a:lvl3pPr lvl="2" algn="ctr" rtl="0">
              <a:spcBef>
                <a:spcPts val="0"/>
              </a:spcBef>
              <a:spcAft>
                <a:spcPts val="0"/>
              </a:spcAft>
              <a:buClr>
                <a:srgbClr val="004C52"/>
              </a:buClr>
              <a:buSzPts val="1800"/>
              <a:buNone/>
              <a:defRPr sz="1800" b="1"/>
            </a:lvl3pPr>
            <a:lvl4pPr lvl="3" algn="ctr" rtl="0">
              <a:spcBef>
                <a:spcPts val="0"/>
              </a:spcBef>
              <a:spcAft>
                <a:spcPts val="0"/>
              </a:spcAft>
              <a:buSzPts val="1800"/>
              <a:buNone/>
              <a:defRPr sz="1800" b="1"/>
            </a:lvl4pPr>
            <a:lvl5pPr lvl="4" algn="ctr" rtl="0">
              <a:spcBef>
                <a:spcPts val="0"/>
              </a:spcBef>
              <a:spcAft>
                <a:spcPts val="0"/>
              </a:spcAft>
              <a:buSzPts val="1800"/>
              <a:buNone/>
              <a:defRPr sz="1800" b="1"/>
            </a:lvl5pPr>
            <a:lvl6pPr lvl="5" algn="ctr" rtl="0">
              <a:spcBef>
                <a:spcPts val="0"/>
              </a:spcBef>
              <a:spcAft>
                <a:spcPts val="0"/>
              </a:spcAft>
              <a:buSzPts val="1800"/>
              <a:buNone/>
              <a:defRPr sz="1800" b="1"/>
            </a:lvl6pPr>
            <a:lvl7pPr lvl="6" algn="ctr" rtl="0">
              <a:spcBef>
                <a:spcPts val="0"/>
              </a:spcBef>
              <a:spcAft>
                <a:spcPts val="0"/>
              </a:spcAft>
              <a:buSzPts val="1800"/>
              <a:buNone/>
              <a:defRPr sz="1800" b="1"/>
            </a:lvl7pPr>
            <a:lvl8pPr lvl="7" algn="ctr" rtl="0">
              <a:spcBef>
                <a:spcPts val="0"/>
              </a:spcBef>
              <a:spcAft>
                <a:spcPts val="0"/>
              </a:spcAft>
              <a:buSzPts val="1800"/>
              <a:buNone/>
              <a:defRPr sz="1800" b="1"/>
            </a:lvl8pPr>
            <a:lvl9pPr lvl="8" algn="ctr" rtl="0">
              <a:spcBef>
                <a:spcPts val="0"/>
              </a:spcBef>
              <a:spcAft>
                <a:spcPts val="0"/>
              </a:spcAft>
              <a:buSzPts val="1800"/>
              <a:buNone/>
              <a:defRPr sz="1800" b="1"/>
            </a:lvl9pPr>
          </a:lstStyle>
          <a:p>
            <a:endParaRPr/>
          </a:p>
        </p:txBody>
      </p:sp>
      <p:sp>
        <p:nvSpPr>
          <p:cNvPr id="20" name="Google Shape;20;p3"/>
          <p:cNvSpPr txBox="1">
            <a:spLocks noGrp="1"/>
          </p:cNvSpPr>
          <p:nvPr>
            <p:ph type="sldNum" idx="12"/>
          </p:nvPr>
        </p:nvSpPr>
        <p:spPr>
          <a:xfrm>
            <a:off x="27122"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21"/>
        <p:cNvGrpSpPr/>
        <p:nvPr/>
      </p:nvGrpSpPr>
      <p:grpSpPr>
        <a:xfrm>
          <a:off x="0" y="0"/>
          <a:ext cx="0" cy="0"/>
          <a:chOff x="0" y="0"/>
          <a:chExt cx="0" cy="0"/>
        </a:xfrm>
      </p:grpSpPr>
      <p:sp>
        <p:nvSpPr>
          <p:cNvPr id="22" name="Google Shape;22;p4"/>
          <p:cNvSpPr/>
          <p:nvPr/>
        </p:nvSpPr>
        <p:spPr>
          <a:xfrm>
            <a:off x="6025" y="301575"/>
            <a:ext cx="9150050" cy="4496748"/>
          </a:xfrm>
          <a:custGeom>
            <a:avLst/>
            <a:gdLst/>
            <a:ahLst/>
            <a:cxnLst/>
            <a:rect l="l" t="t" r="r" b="b"/>
            <a:pathLst>
              <a:path w="366002" h="149344" extrusionOk="0">
                <a:moveTo>
                  <a:pt x="0" y="55491"/>
                </a:moveTo>
                <a:lnTo>
                  <a:pt x="0" y="107122"/>
                </a:lnTo>
                <a:lnTo>
                  <a:pt x="96507" y="149344"/>
                </a:lnTo>
                <a:lnTo>
                  <a:pt x="366002" y="116290"/>
                </a:lnTo>
                <a:lnTo>
                  <a:pt x="366002" y="40050"/>
                </a:lnTo>
                <a:lnTo>
                  <a:pt x="274079" y="0"/>
                </a:lnTo>
                <a:close/>
              </a:path>
            </a:pathLst>
          </a:custGeom>
          <a:solidFill>
            <a:srgbClr val="004C52"/>
          </a:solidFill>
          <a:ln>
            <a:noFill/>
          </a:ln>
        </p:spPr>
      </p:sp>
      <p:sp>
        <p:nvSpPr>
          <p:cNvPr id="23" name="Google Shape;23;p4"/>
          <p:cNvSpPr/>
          <p:nvPr/>
        </p:nvSpPr>
        <p:spPr>
          <a:xfrm>
            <a:off x="0" y="1580113"/>
            <a:ext cx="9144000" cy="3341668"/>
          </a:xfrm>
          <a:custGeom>
            <a:avLst/>
            <a:gdLst/>
            <a:ahLst/>
            <a:cxnLst/>
            <a:rect l="l" t="t" r="r" b="b"/>
            <a:pathLst>
              <a:path w="365760" h="110982" extrusionOk="0">
                <a:moveTo>
                  <a:pt x="0" y="0"/>
                </a:moveTo>
                <a:lnTo>
                  <a:pt x="0" y="54526"/>
                </a:lnTo>
                <a:lnTo>
                  <a:pt x="317748" y="110982"/>
                </a:lnTo>
                <a:lnTo>
                  <a:pt x="365760" y="84202"/>
                </a:lnTo>
                <a:lnTo>
                  <a:pt x="365760" y="26780"/>
                </a:lnTo>
                <a:close/>
              </a:path>
            </a:pathLst>
          </a:custGeom>
          <a:solidFill>
            <a:srgbClr val="00AE9D">
              <a:alpha val="83460"/>
            </a:srgbClr>
          </a:solidFill>
          <a:ln>
            <a:noFill/>
          </a:ln>
        </p:spPr>
      </p:sp>
      <p:sp>
        <p:nvSpPr>
          <p:cNvPr id="24" name="Google Shape;24;p4"/>
          <p:cNvSpPr/>
          <p:nvPr/>
        </p:nvSpPr>
        <p:spPr>
          <a:xfrm>
            <a:off x="-5900" y="410541"/>
            <a:ext cx="9144152" cy="4453148"/>
          </a:xfrm>
          <a:custGeom>
            <a:avLst/>
            <a:gdLst/>
            <a:ahLst/>
            <a:cxnLst/>
            <a:rect l="l" t="t" r="r" b="b"/>
            <a:pathLst>
              <a:path w="365036" h="147896" extrusionOk="0">
                <a:moveTo>
                  <a:pt x="365036" y="21714"/>
                </a:moveTo>
                <a:lnTo>
                  <a:pt x="87097" y="0"/>
                </a:lnTo>
                <a:lnTo>
                  <a:pt x="0" y="57421"/>
                </a:lnTo>
                <a:lnTo>
                  <a:pt x="0" y="117255"/>
                </a:lnTo>
                <a:lnTo>
                  <a:pt x="241266" y="147896"/>
                </a:lnTo>
                <a:lnTo>
                  <a:pt x="365036" y="112913"/>
                </a:lnTo>
                <a:close/>
              </a:path>
            </a:pathLst>
          </a:custGeom>
          <a:solidFill>
            <a:srgbClr val="ABE33F">
              <a:alpha val="81150"/>
            </a:srgbClr>
          </a:solidFill>
          <a:ln>
            <a:noFill/>
          </a:ln>
        </p:spPr>
      </p:sp>
      <p:sp>
        <p:nvSpPr>
          <p:cNvPr id="25" name="Google Shape;25;p4"/>
          <p:cNvSpPr txBox="1">
            <a:spLocks noGrp="1"/>
          </p:cNvSpPr>
          <p:nvPr>
            <p:ph type="body" idx="1"/>
          </p:nvPr>
        </p:nvSpPr>
        <p:spPr>
          <a:xfrm>
            <a:off x="1833775" y="2314200"/>
            <a:ext cx="5476500" cy="819900"/>
          </a:xfrm>
          <a:prstGeom prst="rect">
            <a:avLst/>
          </a:prstGeom>
        </p:spPr>
        <p:txBody>
          <a:bodyPr spcFirstLastPara="1" wrap="square" lIns="91425" tIns="91425" rIns="91425" bIns="91425" anchor="ctr" anchorCtr="0"/>
          <a:lstStyle>
            <a:lvl1pPr marL="457200" lvl="0" indent="-381000" algn="ctr" rtl="0">
              <a:spcBef>
                <a:spcPts val="600"/>
              </a:spcBef>
              <a:spcAft>
                <a:spcPts val="0"/>
              </a:spcAft>
              <a:buClr>
                <a:srgbClr val="FFFFFF"/>
              </a:buClr>
              <a:buSzPts val="2400"/>
              <a:buChar char="◆"/>
              <a:defRPr b="1" i="1">
                <a:solidFill>
                  <a:srgbClr val="FFFFFF"/>
                </a:solidFill>
              </a:defRPr>
            </a:lvl1pPr>
            <a:lvl2pPr marL="914400" lvl="1" indent="-381000" algn="ctr" rtl="0">
              <a:spcBef>
                <a:spcPts val="0"/>
              </a:spcBef>
              <a:spcAft>
                <a:spcPts val="0"/>
              </a:spcAft>
              <a:buClr>
                <a:srgbClr val="FFFFFF"/>
              </a:buClr>
              <a:buSzPts val="2400"/>
              <a:buChar char="◆"/>
              <a:defRPr b="1" i="1">
                <a:solidFill>
                  <a:srgbClr val="FFFFFF"/>
                </a:solidFill>
              </a:defRPr>
            </a:lvl2pPr>
            <a:lvl3pPr marL="1371600" lvl="2" indent="-381000" algn="ctr" rtl="0">
              <a:spcBef>
                <a:spcPts val="0"/>
              </a:spcBef>
              <a:spcAft>
                <a:spcPts val="0"/>
              </a:spcAft>
              <a:buClr>
                <a:srgbClr val="FFFFFF"/>
              </a:buClr>
              <a:buSzPts val="2400"/>
              <a:buChar char="◇"/>
              <a:defRPr b="1" i="1">
                <a:solidFill>
                  <a:srgbClr val="FFFFFF"/>
                </a:solidFill>
              </a:defRPr>
            </a:lvl3pPr>
            <a:lvl4pPr marL="1828800" lvl="3" indent="-381000" algn="ctr" rtl="0">
              <a:spcBef>
                <a:spcPts val="0"/>
              </a:spcBef>
              <a:spcAft>
                <a:spcPts val="0"/>
              </a:spcAft>
              <a:buClr>
                <a:srgbClr val="FFFFFF"/>
              </a:buClr>
              <a:buSzPts val="2400"/>
              <a:buChar char="●"/>
              <a:defRPr b="1" i="1">
                <a:solidFill>
                  <a:srgbClr val="FFFFFF"/>
                </a:solidFill>
              </a:defRPr>
            </a:lvl4pPr>
            <a:lvl5pPr marL="2286000" lvl="4" indent="-381000" algn="ctr" rtl="0">
              <a:spcBef>
                <a:spcPts val="0"/>
              </a:spcBef>
              <a:spcAft>
                <a:spcPts val="0"/>
              </a:spcAft>
              <a:buClr>
                <a:srgbClr val="FFFFFF"/>
              </a:buClr>
              <a:buSzPts val="2400"/>
              <a:buChar char="○"/>
              <a:defRPr b="1" i="1">
                <a:solidFill>
                  <a:srgbClr val="FFFFFF"/>
                </a:solidFill>
              </a:defRPr>
            </a:lvl5pPr>
            <a:lvl6pPr marL="2743200" lvl="5" indent="-381000" algn="ctr" rtl="0">
              <a:spcBef>
                <a:spcPts val="0"/>
              </a:spcBef>
              <a:spcAft>
                <a:spcPts val="0"/>
              </a:spcAft>
              <a:buClr>
                <a:srgbClr val="FFFFFF"/>
              </a:buClr>
              <a:buSzPts val="2400"/>
              <a:buChar char="■"/>
              <a:defRPr b="1" i="1">
                <a:solidFill>
                  <a:srgbClr val="FFFFFF"/>
                </a:solidFill>
              </a:defRPr>
            </a:lvl6pPr>
            <a:lvl7pPr marL="3200400" lvl="6" indent="-381000" algn="ctr" rtl="0">
              <a:spcBef>
                <a:spcPts val="0"/>
              </a:spcBef>
              <a:spcAft>
                <a:spcPts val="0"/>
              </a:spcAft>
              <a:buClr>
                <a:srgbClr val="FFFFFF"/>
              </a:buClr>
              <a:buSzPts val="2400"/>
              <a:buChar char="●"/>
              <a:defRPr b="1" i="1">
                <a:solidFill>
                  <a:srgbClr val="FFFFFF"/>
                </a:solidFill>
              </a:defRPr>
            </a:lvl7pPr>
            <a:lvl8pPr marL="3657600" lvl="7" indent="-381000" algn="ctr" rtl="0">
              <a:spcBef>
                <a:spcPts val="0"/>
              </a:spcBef>
              <a:spcAft>
                <a:spcPts val="0"/>
              </a:spcAft>
              <a:buClr>
                <a:srgbClr val="FFFFFF"/>
              </a:buClr>
              <a:buSzPts val="2400"/>
              <a:buChar char="○"/>
              <a:defRPr b="1" i="1">
                <a:solidFill>
                  <a:srgbClr val="FFFFFF"/>
                </a:solidFill>
              </a:defRPr>
            </a:lvl8pPr>
            <a:lvl9pPr marL="4114800" lvl="8" indent="-381000" algn="ctr">
              <a:spcBef>
                <a:spcPts val="0"/>
              </a:spcBef>
              <a:spcAft>
                <a:spcPts val="0"/>
              </a:spcAft>
              <a:buClr>
                <a:srgbClr val="FFFFFF"/>
              </a:buClr>
              <a:buSzPts val="2400"/>
              <a:buChar char="■"/>
              <a:defRPr b="1" i="1">
                <a:solidFill>
                  <a:srgbClr val="FFFFFF"/>
                </a:solidFill>
              </a:defRPr>
            </a:lvl9pPr>
          </a:lstStyle>
          <a:p>
            <a:endParaRPr/>
          </a:p>
        </p:txBody>
      </p:sp>
      <p:sp>
        <p:nvSpPr>
          <p:cNvPr id="26" name="Google Shape;26;p4"/>
          <p:cNvSpPr txBox="1"/>
          <p:nvPr/>
        </p:nvSpPr>
        <p:spPr>
          <a:xfrm>
            <a:off x="3593400" y="1086169"/>
            <a:ext cx="1957200" cy="653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6000" b="1">
                <a:solidFill>
                  <a:srgbClr val="FFFFFF"/>
                </a:solidFill>
                <a:latin typeface="Raleway"/>
                <a:ea typeface="Raleway"/>
                <a:cs typeface="Raleway"/>
                <a:sym typeface="Raleway"/>
              </a:rPr>
              <a:t>“</a:t>
            </a:r>
            <a:endParaRPr sz="6000" b="1">
              <a:solidFill>
                <a:srgbClr val="FFFFFF"/>
              </a:solidFill>
              <a:latin typeface="Raleway"/>
              <a:ea typeface="Raleway"/>
              <a:cs typeface="Raleway"/>
              <a:sym typeface="Raleway"/>
            </a:endParaRPr>
          </a:p>
        </p:txBody>
      </p:sp>
      <p:sp>
        <p:nvSpPr>
          <p:cNvPr id="27" name="Google Shape;27;p4"/>
          <p:cNvSpPr/>
          <p:nvPr/>
        </p:nvSpPr>
        <p:spPr>
          <a:xfrm>
            <a:off x="4179900" y="1041875"/>
            <a:ext cx="784200" cy="784200"/>
          </a:xfrm>
          <a:prstGeom prst="diamond">
            <a:avLst/>
          </a:prstGeom>
          <a:noFill/>
          <a:ln w="28575" cap="flat" cmpd="sng">
            <a:solidFill>
              <a:srgbClr val="FFFFFF"/>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4"/>
          <p:cNvSpPr txBox="1">
            <a:spLocks noGrp="1"/>
          </p:cNvSpPr>
          <p:nvPr>
            <p:ph type="sldNum" idx="12"/>
          </p:nvPr>
        </p:nvSpPr>
        <p:spPr>
          <a:xfrm>
            <a:off x="27122" y="4749851"/>
            <a:ext cx="548700" cy="393600"/>
          </a:xfrm>
          <a:prstGeom prst="rect">
            <a:avLst/>
          </a:prstGeom>
        </p:spPr>
        <p:txBody>
          <a:bodyPr spcFirstLastPara="1" wrap="square" lIns="91425" tIns="91425" rIns="91425" bIns="91425" anchor="t" anchorCtr="0">
            <a:noAutofit/>
          </a:bodyPr>
          <a:lstStyle>
            <a:lvl1pPr lvl="0">
              <a:buNone/>
              <a:defRPr>
                <a:solidFill>
                  <a:srgbClr val="FFFFFF"/>
                </a:solidFill>
              </a:defRPr>
            </a:lvl1pPr>
            <a:lvl2pPr lvl="1">
              <a:buNone/>
              <a:defRPr>
                <a:solidFill>
                  <a:srgbClr val="FFFFFF"/>
                </a:solidFill>
              </a:defRPr>
            </a:lvl2pPr>
            <a:lvl3pPr lvl="2">
              <a:buNone/>
              <a:defRPr>
                <a:solidFill>
                  <a:srgbClr val="FFFFFF"/>
                </a:solidFill>
              </a:defRPr>
            </a:lvl3pPr>
            <a:lvl4pPr lvl="3">
              <a:buNone/>
              <a:defRPr>
                <a:solidFill>
                  <a:srgbClr val="FFFFFF"/>
                </a:solidFill>
              </a:defRPr>
            </a:lvl4pPr>
            <a:lvl5pPr lvl="4">
              <a:buNone/>
              <a:defRPr>
                <a:solidFill>
                  <a:srgbClr val="FFFFFF"/>
                </a:solidFill>
              </a:defRPr>
            </a:lvl5pPr>
            <a:lvl6pPr lvl="5">
              <a:buNone/>
              <a:defRPr>
                <a:solidFill>
                  <a:srgbClr val="FFFFFF"/>
                </a:solidFill>
              </a:defRPr>
            </a:lvl6pPr>
            <a:lvl7pPr lvl="6">
              <a:buNone/>
              <a:defRPr>
                <a:solidFill>
                  <a:srgbClr val="FFFFFF"/>
                </a:solidFill>
              </a:defRPr>
            </a:lvl7pPr>
            <a:lvl8pPr lvl="7">
              <a:buNone/>
              <a:defRPr>
                <a:solidFill>
                  <a:srgbClr val="FFFFFF"/>
                </a:solidFill>
              </a:defRPr>
            </a:lvl8pPr>
            <a:lvl9pPr lvl="8">
              <a:buNone/>
              <a:defRPr>
                <a:solidFill>
                  <a:srgbClr val="FFFFFF"/>
                </a:solidFill>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29"/>
        <p:cNvGrpSpPr/>
        <p:nvPr/>
      </p:nvGrpSpPr>
      <p:grpSpPr>
        <a:xfrm>
          <a:off x="0" y="0"/>
          <a:ext cx="0" cy="0"/>
          <a:chOff x="0" y="0"/>
          <a:chExt cx="0" cy="0"/>
        </a:xfrm>
      </p:grpSpPr>
      <p:grpSp>
        <p:nvGrpSpPr>
          <p:cNvPr id="30" name="Google Shape;30;p5"/>
          <p:cNvGrpSpPr/>
          <p:nvPr/>
        </p:nvGrpSpPr>
        <p:grpSpPr>
          <a:xfrm>
            <a:off x="-6025" y="0"/>
            <a:ext cx="9168125" cy="5163100"/>
            <a:chOff x="-6025" y="0"/>
            <a:chExt cx="9168125" cy="5163100"/>
          </a:xfrm>
        </p:grpSpPr>
        <p:sp>
          <p:nvSpPr>
            <p:cNvPr id="31" name="Google Shape;31;p5"/>
            <p:cNvSpPr/>
            <p:nvPr/>
          </p:nvSpPr>
          <p:spPr>
            <a:xfrm>
              <a:off x="0" y="0"/>
              <a:ext cx="8552900" cy="1333000"/>
            </a:xfrm>
            <a:custGeom>
              <a:avLst/>
              <a:gdLst/>
              <a:ahLst/>
              <a:cxnLst/>
              <a:rect l="l" t="t" r="r" b="b"/>
              <a:pathLst>
                <a:path w="342116" h="53320" extrusionOk="0">
                  <a:moveTo>
                    <a:pt x="0" y="0"/>
                  </a:moveTo>
                  <a:lnTo>
                    <a:pt x="0" y="53320"/>
                  </a:lnTo>
                  <a:lnTo>
                    <a:pt x="342116" y="0"/>
                  </a:lnTo>
                  <a:close/>
                </a:path>
              </a:pathLst>
            </a:custGeom>
            <a:solidFill>
              <a:srgbClr val="004C52"/>
            </a:solidFill>
            <a:ln>
              <a:noFill/>
            </a:ln>
          </p:spPr>
        </p:sp>
        <p:sp>
          <p:nvSpPr>
            <p:cNvPr id="32" name="Google Shape;32;p5"/>
            <p:cNvSpPr/>
            <p:nvPr/>
          </p:nvSpPr>
          <p:spPr>
            <a:xfrm>
              <a:off x="2563450" y="0"/>
              <a:ext cx="6580550" cy="1272675"/>
            </a:xfrm>
            <a:custGeom>
              <a:avLst/>
              <a:gdLst/>
              <a:ahLst/>
              <a:cxnLst/>
              <a:rect l="l" t="t" r="r" b="b"/>
              <a:pathLst>
                <a:path w="263222" h="50907" extrusionOk="0">
                  <a:moveTo>
                    <a:pt x="0" y="0"/>
                  </a:moveTo>
                  <a:lnTo>
                    <a:pt x="217381" y="50907"/>
                  </a:lnTo>
                  <a:lnTo>
                    <a:pt x="263222" y="10133"/>
                  </a:lnTo>
                  <a:lnTo>
                    <a:pt x="263222" y="0"/>
                  </a:lnTo>
                  <a:close/>
                </a:path>
              </a:pathLst>
            </a:custGeom>
            <a:solidFill>
              <a:srgbClr val="00AE9D">
                <a:alpha val="83460"/>
              </a:srgbClr>
            </a:solidFill>
            <a:ln>
              <a:noFill/>
            </a:ln>
          </p:spPr>
        </p:sp>
        <p:sp>
          <p:nvSpPr>
            <p:cNvPr id="33" name="Google Shape;33;p5"/>
            <p:cNvSpPr/>
            <p:nvPr/>
          </p:nvSpPr>
          <p:spPr>
            <a:xfrm>
              <a:off x="-6025" y="2"/>
              <a:ext cx="7298300" cy="1471709"/>
            </a:xfrm>
            <a:custGeom>
              <a:avLst/>
              <a:gdLst/>
              <a:ahLst/>
              <a:cxnLst/>
              <a:rect l="l" t="t" r="r" b="b"/>
              <a:pathLst>
                <a:path w="291932" h="58628" extrusionOk="0">
                  <a:moveTo>
                    <a:pt x="0" y="18578"/>
                  </a:moveTo>
                  <a:lnTo>
                    <a:pt x="241" y="34019"/>
                  </a:lnTo>
                  <a:lnTo>
                    <a:pt x="221482" y="58628"/>
                  </a:lnTo>
                  <a:lnTo>
                    <a:pt x="291932" y="0"/>
                  </a:lnTo>
                  <a:close/>
                </a:path>
              </a:pathLst>
            </a:custGeom>
            <a:solidFill>
              <a:srgbClr val="ABE33F">
                <a:alpha val="81150"/>
              </a:srgbClr>
            </a:solidFill>
            <a:ln>
              <a:noFill/>
            </a:ln>
          </p:spPr>
        </p:sp>
        <p:sp>
          <p:nvSpPr>
            <p:cNvPr id="34" name="Google Shape;34;p5"/>
            <p:cNvSpPr/>
            <p:nvPr/>
          </p:nvSpPr>
          <p:spPr>
            <a:xfrm>
              <a:off x="3596100" y="4667000"/>
              <a:ext cx="5090700" cy="476500"/>
            </a:xfrm>
            <a:custGeom>
              <a:avLst/>
              <a:gdLst/>
              <a:ahLst/>
              <a:cxnLst/>
              <a:rect l="l" t="t" r="r" b="b"/>
              <a:pathLst>
                <a:path w="203628" h="19060" extrusionOk="0">
                  <a:moveTo>
                    <a:pt x="0" y="19060"/>
                  </a:moveTo>
                  <a:lnTo>
                    <a:pt x="203628" y="19060"/>
                  </a:lnTo>
                  <a:lnTo>
                    <a:pt x="157305" y="0"/>
                  </a:lnTo>
                  <a:close/>
                </a:path>
              </a:pathLst>
            </a:custGeom>
            <a:solidFill>
              <a:srgbClr val="004C52"/>
            </a:solidFill>
            <a:ln>
              <a:noFill/>
            </a:ln>
          </p:spPr>
        </p:sp>
        <p:sp>
          <p:nvSpPr>
            <p:cNvPr id="35" name="Google Shape;35;p5"/>
            <p:cNvSpPr/>
            <p:nvPr/>
          </p:nvSpPr>
          <p:spPr>
            <a:xfrm>
              <a:off x="5525000" y="4692625"/>
              <a:ext cx="3637100" cy="470475"/>
            </a:xfrm>
            <a:custGeom>
              <a:avLst/>
              <a:gdLst/>
              <a:ahLst/>
              <a:cxnLst/>
              <a:rect l="l" t="t" r="r" b="b"/>
              <a:pathLst>
                <a:path w="145484" h="18819" extrusionOk="0">
                  <a:moveTo>
                    <a:pt x="145484" y="0"/>
                  </a:moveTo>
                  <a:lnTo>
                    <a:pt x="145484" y="18819"/>
                  </a:lnTo>
                  <a:lnTo>
                    <a:pt x="0" y="18819"/>
                  </a:lnTo>
                  <a:close/>
                </a:path>
              </a:pathLst>
            </a:custGeom>
            <a:solidFill>
              <a:srgbClr val="00AE9D">
                <a:alpha val="83460"/>
              </a:srgbClr>
            </a:solidFill>
            <a:ln>
              <a:noFill/>
            </a:ln>
          </p:spPr>
        </p:sp>
        <p:sp>
          <p:nvSpPr>
            <p:cNvPr id="36" name="Google Shape;36;p5"/>
            <p:cNvSpPr/>
            <p:nvPr/>
          </p:nvSpPr>
          <p:spPr>
            <a:xfrm>
              <a:off x="7521475" y="4023125"/>
              <a:ext cx="1634600" cy="1139975"/>
            </a:xfrm>
            <a:custGeom>
              <a:avLst/>
              <a:gdLst/>
              <a:ahLst/>
              <a:cxnLst/>
              <a:rect l="l" t="t" r="r" b="b"/>
              <a:pathLst>
                <a:path w="65384" h="45599" extrusionOk="0">
                  <a:moveTo>
                    <a:pt x="65384" y="27022"/>
                  </a:moveTo>
                  <a:lnTo>
                    <a:pt x="65384" y="0"/>
                  </a:lnTo>
                  <a:lnTo>
                    <a:pt x="0" y="45599"/>
                  </a:lnTo>
                  <a:close/>
                </a:path>
              </a:pathLst>
            </a:custGeom>
            <a:solidFill>
              <a:srgbClr val="ABE33F">
                <a:alpha val="81150"/>
              </a:srgbClr>
            </a:solidFill>
            <a:ln>
              <a:noFill/>
            </a:ln>
          </p:spPr>
        </p:sp>
      </p:grpSp>
      <p:sp>
        <p:nvSpPr>
          <p:cNvPr id="37" name="Google Shape;37;p5"/>
          <p:cNvSpPr txBox="1">
            <a:spLocks noGrp="1"/>
          </p:cNvSpPr>
          <p:nvPr>
            <p:ph type="title"/>
          </p:nvPr>
        </p:nvSpPr>
        <p:spPr>
          <a:xfrm>
            <a:off x="886650" y="398400"/>
            <a:ext cx="7370700" cy="857400"/>
          </a:xfrm>
          <a:prstGeom prst="rect">
            <a:avLst/>
          </a:prstGeom>
        </p:spPr>
        <p:txBody>
          <a:bodyPr spcFirstLastPara="1" wrap="square" lIns="91425" tIns="91425" rIns="91425" bIns="91425" anchor="t" anchorCtr="0"/>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38" name="Google Shape;38;p5"/>
          <p:cNvSpPr txBox="1">
            <a:spLocks noGrp="1"/>
          </p:cNvSpPr>
          <p:nvPr>
            <p:ph type="body" idx="1"/>
          </p:nvPr>
        </p:nvSpPr>
        <p:spPr>
          <a:xfrm>
            <a:off x="886650" y="1598408"/>
            <a:ext cx="7370700" cy="3327300"/>
          </a:xfrm>
          <a:prstGeom prst="rect">
            <a:avLst/>
          </a:prstGeom>
        </p:spPr>
        <p:txBody>
          <a:bodyPr spcFirstLastPara="1" wrap="square" lIns="91425" tIns="91425" rIns="91425" bIns="91425" anchor="t" anchorCtr="0"/>
          <a:lstStyle>
            <a:lvl1pPr marL="457200" lvl="0" indent="-381000">
              <a:spcBef>
                <a:spcPts val="600"/>
              </a:spcBef>
              <a:spcAft>
                <a:spcPts val="0"/>
              </a:spcAft>
              <a:buSzPts val="24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81000">
              <a:spcBef>
                <a:spcPts val="0"/>
              </a:spcBef>
              <a:spcAft>
                <a:spcPts val="0"/>
              </a:spcAft>
              <a:buSzPts val="2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sp>
        <p:nvSpPr>
          <p:cNvPr id="39" name="Google Shape;39;p5"/>
          <p:cNvSpPr txBox="1">
            <a:spLocks noGrp="1"/>
          </p:cNvSpPr>
          <p:nvPr>
            <p:ph type="sldNum" idx="12"/>
          </p:nvPr>
        </p:nvSpPr>
        <p:spPr>
          <a:xfrm>
            <a:off x="27122"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5"/>
        <p:cNvGrpSpPr/>
        <p:nvPr/>
      </p:nvGrpSpPr>
      <p:grpSpPr>
        <a:xfrm>
          <a:off x="0" y="0"/>
          <a:ext cx="0" cy="0"/>
          <a:chOff x="0" y="0"/>
          <a:chExt cx="0" cy="0"/>
        </a:xfrm>
      </p:grpSpPr>
      <p:grpSp>
        <p:nvGrpSpPr>
          <p:cNvPr id="66" name="Google Shape;66;p8"/>
          <p:cNvGrpSpPr/>
          <p:nvPr/>
        </p:nvGrpSpPr>
        <p:grpSpPr>
          <a:xfrm>
            <a:off x="-6025" y="0"/>
            <a:ext cx="9168125" cy="5163100"/>
            <a:chOff x="-6025" y="0"/>
            <a:chExt cx="9168125" cy="5163100"/>
          </a:xfrm>
        </p:grpSpPr>
        <p:sp>
          <p:nvSpPr>
            <p:cNvPr id="67" name="Google Shape;67;p8"/>
            <p:cNvSpPr/>
            <p:nvPr/>
          </p:nvSpPr>
          <p:spPr>
            <a:xfrm>
              <a:off x="0" y="0"/>
              <a:ext cx="8552900" cy="1333000"/>
            </a:xfrm>
            <a:custGeom>
              <a:avLst/>
              <a:gdLst/>
              <a:ahLst/>
              <a:cxnLst/>
              <a:rect l="l" t="t" r="r" b="b"/>
              <a:pathLst>
                <a:path w="342116" h="53320" extrusionOk="0">
                  <a:moveTo>
                    <a:pt x="0" y="0"/>
                  </a:moveTo>
                  <a:lnTo>
                    <a:pt x="0" y="53320"/>
                  </a:lnTo>
                  <a:lnTo>
                    <a:pt x="342116" y="0"/>
                  </a:lnTo>
                  <a:close/>
                </a:path>
              </a:pathLst>
            </a:custGeom>
            <a:solidFill>
              <a:srgbClr val="004C52"/>
            </a:solidFill>
            <a:ln>
              <a:noFill/>
            </a:ln>
          </p:spPr>
        </p:sp>
        <p:sp>
          <p:nvSpPr>
            <p:cNvPr id="68" name="Google Shape;68;p8"/>
            <p:cNvSpPr/>
            <p:nvPr/>
          </p:nvSpPr>
          <p:spPr>
            <a:xfrm>
              <a:off x="2563450" y="0"/>
              <a:ext cx="6580550" cy="1272675"/>
            </a:xfrm>
            <a:custGeom>
              <a:avLst/>
              <a:gdLst/>
              <a:ahLst/>
              <a:cxnLst/>
              <a:rect l="l" t="t" r="r" b="b"/>
              <a:pathLst>
                <a:path w="263222" h="50907" extrusionOk="0">
                  <a:moveTo>
                    <a:pt x="0" y="0"/>
                  </a:moveTo>
                  <a:lnTo>
                    <a:pt x="217381" y="50907"/>
                  </a:lnTo>
                  <a:lnTo>
                    <a:pt x="263222" y="10133"/>
                  </a:lnTo>
                  <a:lnTo>
                    <a:pt x="263222" y="0"/>
                  </a:lnTo>
                  <a:close/>
                </a:path>
              </a:pathLst>
            </a:custGeom>
            <a:solidFill>
              <a:srgbClr val="00AE9D">
                <a:alpha val="83460"/>
              </a:srgbClr>
            </a:solidFill>
            <a:ln>
              <a:noFill/>
            </a:ln>
          </p:spPr>
        </p:sp>
        <p:sp>
          <p:nvSpPr>
            <p:cNvPr id="69" name="Google Shape;69;p8"/>
            <p:cNvSpPr/>
            <p:nvPr/>
          </p:nvSpPr>
          <p:spPr>
            <a:xfrm>
              <a:off x="-6025" y="2"/>
              <a:ext cx="7298300" cy="1471709"/>
            </a:xfrm>
            <a:custGeom>
              <a:avLst/>
              <a:gdLst/>
              <a:ahLst/>
              <a:cxnLst/>
              <a:rect l="l" t="t" r="r" b="b"/>
              <a:pathLst>
                <a:path w="291932" h="58628" extrusionOk="0">
                  <a:moveTo>
                    <a:pt x="0" y="18578"/>
                  </a:moveTo>
                  <a:lnTo>
                    <a:pt x="241" y="34019"/>
                  </a:lnTo>
                  <a:lnTo>
                    <a:pt x="221482" y="58628"/>
                  </a:lnTo>
                  <a:lnTo>
                    <a:pt x="291932" y="0"/>
                  </a:lnTo>
                  <a:close/>
                </a:path>
              </a:pathLst>
            </a:custGeom>
            <a:solidFill>
              <a:srgbClr val="ABE33F">
                <a:alpha val="81150"/>
              </a:srgbClr>
            </a:solidFill>
            <a:ln>
              <a:noFill/>
            </a:ln>
          </p:spPr>
        </p:sp>
        <p:sp>
          <p:nvSpPr>
            <p:cNvPr id="70" name="Google Shape;70;p8"/>
            <p:cNvSpPr/>
            <p:nvPr/>
          </p:nvSpPr>
          <p:spPr>
            <a:xfrm>
              <a:off x="3596100" y="4667000"/>
              <a:ext cx="5090700" cy="476500"/>
            </a:xfrm>
            <a:custGeom>
              <a:avLst/>
              <a:gdLst/>
              <a:ahLst/>
              <a:cxnLst/>
              <a:rect l="l" t="t" r="r" b="b"/>
              <a:pathLst>
                <a:path w="203628" h="19060" extrusionOk="0">
                  <a:moveTo>
                    <a:pt x="0" y="19060"/>
                  </a:moveTo>
                  <a:lnTo>
                    <a:pt x="203628" y="19060"/>
                  </a:lnTo>
                  <a:lnTo>
                    <a:pt x="157305" y="0"/>
                  </a:lnTo>
                  <a:close/>
                </a:path>
              </a:pathLst>
            </a:custGeom>
            <a:solidFill>
              <a:srgbClr val="004C52"/>
            </a:solidFill>
            <a:ln>
              <a:noFill/>
            </a:ln>
          </p:spPr>
        </p:sp>
        <p:sp>
          <p:nvSpPr>
            <p:cNvPr id="71" name="Google Shape;71;p8"/>
            <p:cNvSpPr/>
            <p:nvPr/>
          </p:nvSpPr>
          <p:spPr>
            <a:xfrm>
              <a:off x="5525000" y="4692625"/>
              <a:ext cx="3637100" cy="470475"/>
            </a:xfrm>
            <a:custGeom>
              <a:avLst/>
              <a:gdLst/>
              <a:ahLst/>
              <a:cxnLst/>
              <a:rect l="l" t="t" r="r" b="b"/>
              <a:pathLst>
                <a:path w="145484" h="18819" extrusionOk="0">
                  <a:moveTo>
                    <a:pt x="145484" y="0"/>
                  </a:moveTo>
                  <a:lnTo>
                    <a:pt x="145484" y="18819"/>
                  </a:lnTo>
                  <a:lnTo>
                    <a:pt x="0" y="18819"/>
                  </a:lnTo>
                  <a:close/>
                </a:path>
              </a:pathLst>
            </a:custGeom>
            <a:solidFill>
              <a:srgbClr val="00AE9D">
                <a:alpha val="83460"/>
              </a:srgbClr>
            </a:solidFill>
            <a:ln>
              <a:noFill/>
            </a:ln>
          </p:spPr>
        </p:sp>
        <p:sp>
          <p:nvSpPr>
            <p:cNvPr id="72" name="Google Shape;72;p8"/>
            <p:cNvSpPr/>
            <p:nvPr/>
          </p:nvSpPr>
          <p:spPr>
            <a:xfrm>
              <a:off x="7521475" y="4023125"/>
              <a:ext cx="1634600" cy="1139975"/>
            </a:xfrm>
            <a:custGeom>
              <a:avLst/>
              <a:gdLst/>
              <a:ahLst/>
              <a:cxnLst/>
              <a:rect l="l" t="t" r="r" b="b"/>
              <a:pathLst>
                <a:path w="65384" h="45599" extrusionOk="0">
                  <a:moveTo>
                    <a:pt x="65384" y="27022"/>
                  </a:moveTo>
                  <a:lnTo>
                    <a:pt x="65384" y="0"/>
                  </a:lnTo>
                  <a:lnTo>
                    <a:pt x="0" y="45599"/>
                  </a:lnTo>
                  <a:close/>
                </a:path>
              </a:pathLst>
            </a:custGeom>
            <a:solidFill>
              <a:srgbClr val="ABE33F">
                <a:alpha val="81150"/>
              </a:srgbClr>
            </a:solidFill>
            <a:ln>
              <a:noFill/>
            </a:ln>
          </p:spPr>
        </p:sp>
      </p:grpSp>
      <p:sp>
        <p:nvSpPr>
          <p:cNvPr id="73" name="Google Shape;73;p8"/>
          <p:cNvSpPr txBox="1">
            <a:spLocks noGrp="1"/>
          </p:cNvSpPr>
          <p:nvPr>
            <p:ph type="title"/>
          </p:nvPr>
        </p:nvSpPr>
        <p:spPr>
          <a:xfrm>
            <a:off x="886650" y="398400"/>
            <a:ext cx="7370700" cy="857400"/>
          </a:xfrm>
          <a:prstGeom prst="rect">
            <a:avLst/>
          </a:prstGeom>
        </p:spPr>
        <p:txBody>
          <a:bodyPr spcFirstLastPara="1" wrap="square" lIns="91425" tIns="91425" rIns="91425" bIns="91425" anchor="t" anchorCtr="0"/>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74" name="Google Shape;74;p8"/>
          <p:cNvSpPr txBox="1">
            <a:spLocks noGrp="1"/>
          </p:cNvSpPr>
          <p:nvPr>
            <p:ph type="sldNum" idx="12"/>
          </p:nvPr>
        </p:nvSpPr>
        <p:spPr>
          <a:xfrm>
            <a:off x="27122"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4"/>
        <p:cNvGrpSpPr/>
        <p:nvPr/>
      </p:nvGrpSpPr>
      <p:grpSpPr>
        <a:xfrm>
          <a:off x="0" y="0"/>
          <a:ext cx="0" cy="0"/>
          <a:chOff x="0" y="0"/>
          <a:chExt cx="0" cy="0"/>
        </a:xfrm>
      </p:grpSpPr>
      <p:sp>
        <p:nvSpPr>
          <p:cNvPr id="85" name="Google Shape;85;p10"/>
          <p:cNvSpPr/>
          <p:nvPr/>
        </p:nvSpPr>
        <p:spPr>
          <a:xfrm>
            <a:off x="-2355" y="0"/>
            <a:ext cx="5209571" cy="983354"/>
          </a:xfrm>
          <a:custGeom>
            <a:avLst/>
            <a:gdLst/>
            <a:ahLst/>
            <a:cxnLst/>
            <a:rect l="l" t="t" r="r" b="b"/>
            <a:pathLst>
              <a:path w="342116" h="53320" extrusionOk="0">
                <a:moveTo>
                  <a:pt x="0" y="0"/>
                </a:moveTo>
                <a:lnTo>
                  <a:pt x="0" y="53320"/>
                </a:lnTo>
                <a:lnTo>
                  <a:pt x="342116" y="0"/>
                </a:lnTo>
                <a:close/>
              </a:path>
            </a:pathLst>
          </a:custGeom>
          <a:solidFill>
            <a:srgbClr val="004C52"/>
          </a:solidFill>
          <a:ln>
            <a:noFill/>
          </a:ln>
        </p:spPr>
      </p:sp>
      <p:sp>
        <p:nvSpPr>
          <p:cNvPr id="86" name="Google Shape;86;p10"/>
          <p:cNvSpPr/>
          <p:nvPr/>
        </p:nvSpPr>
        <p:spPr>
          <a:xfrm>
            <a:off x="-6025" y="2"/>
            <a:ext cx="4445394" cy="1085644"/>
          </a:xfrm>
          <a:custGeom>
            <a:avLst/>
            <a:gdLst/>
            <a:ahLst/>
            <a:cxnLst/>
            <a:rect l="l" t="t" r="r" b="b"/>
            <a:pathLst>
              <a:path w="291932" h="58628" extrusionOk="0">
                <a:moveTo>
                  <a:pt x="0" y="18578"/>
                </a:moveTo>
                <a:lnTo>
                  <a:pt x="241" y="34019"/>
                </a:lnTo>
                <a:lnTo>
                  <a:pt x="221482" y="58628"/>
                </a:lnTo>
                <a:lnTo>
                  <a:pt x="291932" y="0"/>
                </a:lnTo>
                <a:close/>
              </a:path>
            </a:pathLst>
          </a:custGeom>
          <a:solidFill>
            <a:srgbClr val="ABE33F">
              <a:alpha val="81150"/>
            </a:srgbClr>
          </a:solidFill>
          <a:ln>
            <a:noFill/>
          </a:ln>
        </p:spPr>
      </p:sp>
      <p:sp>
        <p:nvSpPr>
          <p:cNvPr id="87" name="Google Shape;87;p10"/>
          <p:cNvSpPr/>
          <p:nvPr/>
        </p:nvSpPr>
        <p:spPr>
          <a:xfrm>
            <a:off x="6375475" y="4745747"/>
            <a:ext cx="2548913" cy="400879"/>
          </a:xfrm>
          <a:custGeom>
            <a:avLst/>
            <a:gdLst/>
            <a:ahLst/>
            <a:cxnLst/>
            <a:rect l="l" t="t" r="r" b="b"/>
            <a:pathLst>
              <a:path w="203628" h="19060" extrusionOk="0">
                <a:moveTo>
                  <a:pt x="0" y="19060"/>
                </a:moveTo>
                <a:lnTo>
                  <a:pt x="203628" y="19060"/>
                </a:lnTo>
                <a:lnTo>
                  <a:pt x="157305" y="0"/>
                </a:lnTo>
                <a:close/>
              </a:path>
            </a:pathLst>
          </a:custGeom>
          <a:solidFill>
            <a:srgbClr val="004C52"/>
          </a:solidFill>
          <a:ln>
            <a:noFill/>
          </a:ln>
        </p:spPr>
      </p:sp>
      <p:sp>
        <p:nvSpPr>
          <p:cNvPr id="88" name="Google Shape;88;p10"/>
          <p:cNvSpPr/>
          <p:nvPr/>
        </p:nvSpPr>
        <p:spPr>
          <a:xfrm>
            <a:off x="7341180" y="4767304"/>
            <a:ext cx="1821096" cy="395811"/>
          </a:xfrm>
          <a:custGeom>
            <a:avLst/>
            <a:gdLst/>
            <a:ahLst/>
            <a:cxnLst/>
            <a:rect l="l" t="t" r="r" b="b"/>
            <a:pathLst>
              <a:path w="145484" h="18819" extrusionOk="0">
                <a:moveTo>
                  <a:pt x="145484" y="0"/>
                </a:moveTo>
                <a:lnTo>
                  <a:pt x="145484" y="18819"/>
                </a:lnTo>
                <a:lnTo>
                  <a:pt x="0" y="18819"/>
                </a:lnTo>
                <a:close/>
              </a:path>
            </a:pathLst>
          </a:custGeom>
          <a:solidFill>
            <a:srgbClr val="00AE9D">
              <a:alpha val="83460"/>
            </a:srgbClr>
          </a:solidFill>
          <a:ln>
            <a:noFill/>
          </a:ln>
        </p:spPr>
      </p:sp>
      <p:sp>
        <p:nvSpPr>
          <p:cNvPr id="89" name="Google Shape;89;p10"/>
          <p:cNvSpPr/>
          <p:nvPr/>
        </p:nvSpPr>
        <p:spPr>
          <a:xfrm>
            <a:off x="8340717" y="4204075"/>
            <a:ext cx="818444" cy="959061"/>
          </a:xfrm>
          <a:custGeom>
            <a:avLst/>
            <a:gdLst/>
            <a:ahLst/>
            <a:cxnLst/>
            <a:rect l="l" t="t" r="r" b="b"/>
            <a:pathLst>
              <a:path w="65384" h="45599" extrusionOk="0">
                <a:moveTo>
                  <a:pt x="65384" y="27022"/>
                </a:moveTo>
                <a:lnTo>
                  <a:pt x="65384" y="0"/>
                </a:lnTo>
                <a:lnTo>
                  <a:pt x="0" y="45599"/>
                </a:lnTo>
                <a:close/>
              </a:path>
            </a:pathLst>
          </a:custGeom>
          <a:solidFill>
            <a:srgbClr val="ABE33F">
              <a:alpha val="81150"/>
            </a:srgbClr>
          </a:solidFill>
          <a:ln>
            <a:noFill/>
          </a:ln>
        </p:spPr>
      </p:sp>
      <p:sp>
        <p:nvSpPr>
          <p:cNvPr id="90" name="Google Shape;90;p10"/>
          <p:cNvSpPr/>
          <p:nvPr/>
        </p:nvSpPr>
        <p:spPr>
          <a:xfrm>
            <a:off x="1559025" y="-6025"/>
            <a:ext cx="4116775" cy="944875"/>
          </a:xfrm>
          <a:custGeom>
            <a:avLst/>
            <a:gdLst/>
            <a:ahLst/>
            <a:cxnLst/>
            <a:rect l="l" t="t" r="r" b="b"/>
            <a:pathLst>
              <a:path w="164671" h="37795" extrusionOk="0">
                <a:moveTo>
                  <a:pt x="0" y="241"/>
                </a:moveTo>
                <a:lnTo>
                  <a:pt x="132407" y="37795"/>
                </a:lnTo>
                <a:lnTo>
                  <a:pt x="164671" y="0"/>
                </a:lnTo>
                <a:lnTo>
                  <a:pt x="160329" y="241"/>
                </a:lnTo>
                <a:close/>
              </a:path>
            </a:pathLst>
          </a:custGeom>
          <a:solidFill>
            <a:srgbClr val="00AE9D">
              <a:alpha val="83460"/>
            </a:srgbClr>
          </a:solidFill>
          <a:ln>
            <a:noFill/>
          </a:ln>
        </p:spPr>
      </p:sp>
      <p:sp>
        <p:nvSpPr>
          <p:cNvPr id="91" name="Google Shape;91;p10"/>
          <p:cNvSpPr txBox="1">
            <a:spLocks noGrp="1"/>
          </p:cNvSpPr>
          <p:nvPr>
            <p:ph type="sldNum" idx="12"/>
          </p:nvPr>
        </p:nvSpPr>
        <p:spPr>
          <a:xfrm>
            <a:off x="27122"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569214"/>
            <a:ext cx="7543800" cy="2674620"/>
          </a:xfrm>
        </p:spPr>
        <p:txBody>
          <a:bodyPr anchor="b">
            <a:normAutofit/>
          </a:bodyPr>
          <a:lstStyle>
            <a:lvl1pPr algn="l">
              <a:lnSpc>
                <a:spcPct val="85000"/>
              </a:lnSpc>
              <a:defRPr sz="6000" spc="-38"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3341716"/>
            <a:ext cx="7543800" cy="85725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6821300-718B-4D4D-B6C4-1DD407C198CD}" type="datetimeFigureOut">
              <a:rPr lang="en-US" smtClean="0"/>
              <a:t>6/16/2024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249F2-3DC1-465B-987B-34FCD946AFED}" type="slidenum">
              <a:rPr lang="en-US" smtClean="0"/>
              <a:t>‹#›</a:t>
            </a:fld>
            <a:endParaRPr lang="en-US"/>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505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821300-718B-4D4D-B6C4-1DD407C198CD}" type="datetimeFigureOut">
              <a:rPr lang="en-US" smtClean="0"/>
              <a:t>6/16/2024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249F2-3DC1-465B-987B-34FCD946AFED}" type="slidenum">
              <a:rPr lang="en-US" smtClean="0"/>
              <a:t>‹#›</a:t>
            </a:fld>
            <a:endParaRPr lang="en-US"/>
          </a:p>
        </p:txBody>
      </p:sp>
    </p:spTree>
    <p:extLst>
      <p:ext uri="{BB962C8B-B14F-4D97-AF65-F5344CB8AC3E}">
        <p14:creationId xmlns:p14="http://schemas.microsoft.com/office/powerpoint/2010/main" val="4182895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69214"/>
            <a:ext cx="7543800" cy="2674620"/>
          </a:xfrm>
        </p:spPr>
        <p:txBody>
          <a:bodyPr anchor="b" anchorCtr="0">
            <a:normAutofit/>
          </a:bodyPr>
          <a:lstStyle>
            <a:lvl1pPr>
              <a:lnSpc>
                <a:spcPct val="85000"/>
              </a:lnSpc>
              <a:defRPr sz="6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3339846"/>
            <a:ext cx="7543800" cy="85725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821300-718B-4D4D-B6C4-1DD407C198CD}" type="datetimeFigureOut">
              <a:rPr lang="en-US" smtClean="0"/>
              <a:t>6/16/2024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249F2-3DC1-465B-987B-34FCD946AFED}" type="slidenum">
              <a:rPr lang="en-US" smtClean="0"/>
              <a:t>‹#›</a:t>
            </a:fld>
            <a:endParaRPr lang="en-US"/>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8852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body" idx="1"/>
          </p:nvPr>
        </p:nvSpPr>
        <p:spPr>
          <a:xfrm>
            <a:off x="886650" y="1598408"/>
            <a:ext cx="7370700" cy="3327300"/>
          </a:xfrm>
          <a:prstGeom prst="rect">
            <a:avLst/>
          </a:prstGeom>
          <a:noFill/>
          <a:ln>
            <a:noFill/>
          </a:ln>
        </p:spPr>
        <p:txBody>
          <a:bodyPr spcFirstLastPara="1" wrap="square" lIns="91425" tIns="91425" rIns="91425" bIns="91425" anchor="t" anchorCtr="0"/>
          <a:lstStyle>
            <a:lvl1pPr marL="457200" lvl="0" indent="-381000">
              <a:spcBef>
                <a:spcPts val="600"/>
              </a:spcBef>
              <a:spcAft>
                <a:spcPts val="0"/>
              </a:spcAft>
              <a:buClr>
                <a:srgbClr val="ABE33F"/>
              </a:buClr>
              <a:buSzPts val="2400"/>
              <a:buFont typeface="Karla"/>
              <a:buChar char="◆"/>
              <a:defRPr sz="2400">
                <a:solidFill>
                  <a:srgbClr val="004C52"/>
                </a:solidFill>
                <a:latin typeface="Karla"/>
                <a:ea typeface="Karla"/>
                <a:cs typeface="Karla"/>
                <a:sym typeface="Karla"/>
              </a:defRPr>
            </a:lvl1pPr>
            <a:lvl2pPr marL="914400" lvl="1" indent="-381000">
              <a:spcBef>
                <a:spcPts val="0"/>
              </a:spcBef>
              <a:spcAft>
                <a:spcPts val="0"/>
              </a:spcAft>
              <a:buClr>
                <a:srgbClr val="ABE33F"/>
              </a:buClr>
              <a:buSzPts val="2400"/>
              <a:buFont typeface="Karla"/>
              <a:buChar char="◆"/>
              <a:defRPr sz="2400">
                <a:solidFill>
                  <a:srgbClr val="004C52"/>
                </a:solidFill>
                <a:latin typeface="Karla"/>
                <a:ea typeface="Karla"/>
                <a:cs typeface="Karla"/>
                <a:sym typeface="Karla"/>
              </a:defRPr>
            </a:lvl2pPr>
            <a:lvl3pPr marL="1371600" lvl="2" indent="-381000">
              <a:spcBef>
                <a:spcPts val="0"/>
              </a:spcBef>
              <a:spcAft>
                <a:spcPts val="0"/>
              </a:spcAft>
              <a:buClr>
                <a:srgbClr val="ABE33F"/>
              </a:buClr>
              <a:buSzPts val="2400"/>
              <a:buFont typeface="Karla"/>
              <a:buChar char="◇"/>
              <a:defRPr sz="2400">
                <a:solidFill>
                  <a:srgbClr val="004C52"/>
                </a:solidFill>
                <a:latin typeface="Karla"/>
                <a:ea typeface="Karla"/>
                <a:cs typeface="Karla"/>
                <a:sym typeface="Karla"/>
              </a:defRPr>
            </a:lvl3pPr>
            <a:lvl4pPr marL="1828800" lvl="3" indent="-381000">
              <a:spcBef>
                <a:spcPts val="0"/>
              </a:spcBef>
              <a:spcAft>
                <a:spcPts val="0"/>
              </a:spcAft>
              <a:buClr>
                <a:srgbClr val="004C52"/>
              </a:buClr>
              <a:buSzPts val="2400"/>
              <a:buFont typeface="Karla"/>
              <a:buChar char="●"/>
              <a:defRPr sz="2400">
                <a:solidFill>
                  <a:srgbClr val="004C52"/>
                </a:solidFill>
                <a:latin typeface="Karla"/>
                <a:ea typeface="Karla"/>
                <a:cs typeface="Karla"/>
                <a:sym typeface="Karla"/>
              </a:defRPr>
            </a:lvl4pPr>
            <a:lvl5pPr marL="2286000" lvl="4" indent="-381000">
              <a:spcBef>
                <a:spcPts val="0"/>
              </a:spcBef>
              <a:spcAft>
                <a:spcPts val="0"/>
              </a:spcAft>
              <a:buClr>
                <a:srgbClr val="004C52"/>
              </a:buClr>
              <a:buSzPts val="2400"/>
              <a:buFont typeface="Karla"/>
              <a:buChar char="○"/>
              <a:defRPr sz="2400">
                <a:solidFill>
                  <a:srgbClr val="004C52"/>
                </a:solidFill>
                <a:latin typeface="Karla"/>
                <a:ea typeface="Karla"/>
                <a:cs typeface="Karla"/>
                <a:sym typeface="Karla"/>
              </a:defRPr>
            </a:lvl5pPr>
            <a:lvl6pPr marL="2743200" lvl="5" indent="-381000">
              <a:spcBef>
                <a:spcPts val="0"/>
              </a:spcBef>
              <a:spcAft>
                <a:spcPts val="0"/>
              </a:spcAft>
              <a:buClr>
                <a:srgbClr val="004C52"/>
              </a:buClr>
              <a:buSzPts val="2400"/>
              <a:buFont typeface="Karla"/>
              <a:buChar char="■"/>
              <a:defRPr sz="2400">
                <a:solidFill>
                  <a:srgbClr val="004C52"/>
                </a:solidFill>
                <a:latin typeface="Karla"/>
                <a:ea typeface="Karla"/>
                <a:cs typeface="Karla"/>
                <a:sym typeface="Karla"/>
              </a:defRPr>
            </a:lvl6pPr>
            <a:lvl7pPr marL="3200400" lvl="6" indent="-381000">
              <a:spcBef>
                <a:spcPts val="0"/>
              </a:spcBef>
              <a:spcAft>
                <a:spcPts val="0"/>
              </a:spcAft>
              <a:buClr>
                <a:srgbClr val="004C52"/>
              </a:buClr>
              <a:buSzPts val="2400"/>
              <a:buFont typeface="Karla"/>
              <a:buChar char="●"/>
              <a:defRPr sz="2400">
                <a:solidFill>
                  <a:srgbClr val="004C52"/>
                </a:solidFill>
                <a:latin typeface="Karla"/>
                <a:ea typeface="Karla"/>
                <a:cs typeface="Karla"/>
                <a:sym typeface="Karla"/>
              </a:defRPr>
            </a:lvl7pPr>
            <a:lvl8pPr marL="3657600" lvl="7" indent="-381000">
              <a:spcBef>
                <a:spcPts val="0"/>
              </a:spcBef>
              <a:spcAft>
                <a:spcPts val="0"/>
              </a:spcAft>
              <a:buClr>
                <a:srgbClr val="004C52"/>
              </a:buClr>
              <a:buSzPts val="2400"/>
              <a:buFont typeface="Karla"/>
              <a:buChar char="○"/>
              <a:defRPr sz="2400">
                <a:solidFill>
                  <a:srgbClr val="004C52"/>
                </a:solidFill>
                <a:latin typeface="Karla"/>
                <a:ea typeface="Karla"/>
                <a:cs typeface="Karla"/>
                <a:sym typeface="Karla"/>
              </a:defRPr>
            </a:lvl8pPr>
            <a:lvl9pPr marL="4114800" lvl="8" indent="-381000">
              <a:spcBef>
                <a:spcPts val="0"/>
              </a:spcBef>
              <a:spcAft>
                <a:spcPts val="0"/>
              </a:spcAft>
              <a:buClr>
                <a:srgbClr val="004C52"/>
              </a:buClr>
              <a:buSzPts val="2400"/>
              <a:buFont typeface="Karla"/>
              <a:buChar char="■"/>
              <a:defRPr sz="2400">
                <a:solidFill>
                  <a:srgbClr val="004C52"/>
                </a:solidFill>
                <a:latin typeface="Karla"/>
                <a:ea typeface="Karla"/>
                <a:cs typeface="Karla"/>
                <a:sym typeface="Karla"/>
              </a:defRPr>
            </a:lvl9pPr>
          </a:lstStyle>
          <a:p>
            <a:endParaRPr/>
          </a:p>
        </p:txBody>
      </p:sp>
      <p:sp>
        <p:nvSpPr>
          <p:cNvPr id="7" name="Google Shape;7;p1"/>
          <p:cNvSpPr txBox="1">
            <a:spLocks noGrp="1"/>
          </p:cNvSpPr>
          <p:nvPr>
            <p:ph type="title"/>
          </p:nvPr>
        </p:nvSpPr>
        <p:spPr>
          <a:xfrm>
            <a:off x="886650" y="398400"/>
            <a:ext cx="7370700" cy="857400"/>
          </a:xfrm>
          <a:prstGeom prst="rect">
            <a:avLst/>
          </a:prstGeom>
          <a:noFill/>
          <a:ln>
            <a:noFill/>
          </a:ln>
        </p:spPr>
        <p:txBody>
          <a:bodyPr spcFirstLastPara="1" wrap="square" lIns="91425" tIns="91425" rIns="91425" bIns="91425" anchor="t" anchorCtr="0"/>
          <a:lstStyle>
            <a:lvl1pPr lvl="0">
              <a:spcBef>
                <a:spcPts val="0"/>
              </a:spcBef>
              <a:spcAft>
                <a:spcPts val="0"/>
              </a:spcAft>
              <a:buClr>
                <a:srgbClr val="FFFFFF"/>
              </a:buClr>
              <a:buSzPts val="2400"/>
              <a:buFont typeface="Raleway"/>
              <a:buNone/>
              <a:defRPr sz="2400" b="1">
                <a:solidFill>
                  <a:srgbClr val="FFFFFF"/>
                </a:solidFill>
                <a:latin typeface="Raleway"/>
                <a:ea typeface="Raleway"/>
                <a:cs typeface="Raleway"/>
                <a:sym typeface="Raleway"/>
              </a:defRPr>
            </a:lvl1pPr>
            <a:lvl2pPr lvl="1">
              <a:spcBef>
                <a:spcPts val="0"/>
              </a:spcBef>
              <a:spcAft>
                <a:spcPts val="0"/>
              </a:spcAft>
              <a:buClr>
                <a:srgbClr val="FFFFFF"/>
              </a:buClr>
              <a:buSzPts val="2400"/>
              <a:buFont typeface="Raleway"/>
              <a:buNone/>
              <a:defRPr sz="2400" b="1">
                <a:solidFill>
                  <a:srgbClr val="FFFFFF"/>
                </a:solidFill>
                <a:latin typeface="Raleway"/>
                <a:ea typeface="Raleway"/>
                <a:cs typeface="Raleway"/>
                <a:sym typeface="Raleway"/>
              </a:defRPr>
            </a:lvl2pPr>
            <a:lvl3pPr lvl="2">
              <a:spcBef>
                <a:spcPts val="0"/>
              </a:spcBef>
              <a:spcAft>
                <a:spcPts val="0"/>
              </a:spcAft>
              <a:buClr>
                <a:srgbClr val="FFFFFF"/>
              </a:buClr>
              <a:buSzPts val="2400"/>
              <a:buFont typeface="Raleway"/>
              <a:buNone/>
              <a:defRPr sz="2400" b="1">
                <a:solidFill>
                  <a:srgbClr val="FFFFFF"/>
                </a:solidFill>
                <a:latin typeface="Raleway"/>
                <a:ea typeface="Raleway"/>
                <a:cs typeface="Raleway"/>
                <a:sym typeface="Raleway"/>
              </a:defRPr>
            </a:lvl3pPr>
            <a:lvl4pPr lvl="3">
              <a:spcBef>
                <a:spcPts val="0"/>
              </a:spcBef>
              <a:spcAft>
                <a:spcPts val="0"/>
              </a:spcAft>
              <a:buClr>
                <a:srgbClr val="FFFFFF"/>
              </a:buClr>
              <a:buSzPts val="2400"/>
              <a:buFont typeface="Raleway"/>
              <a:buNone/>
              <a:defRPr sz="2400" b="1">
                <a:solidFill>
                  <a:srgbClr val="FFFFFF"/>
                </a:solidFill>
                <a:latin typeface="Raleway"/>
                <a:ea typeface="Raleway"/>
                <a:cs typeface="Raleway"/>
                <a:sym typeface="Raleway"/>
              </a:defRPr>
            </a:lvl4pPr>
            <a:lvl5pPr lvl="4">
              <a:spcBef>
                <a:spcPts val="0"/>
              </a:spcBef>
              <a:spcAft>
                <a:spcPts val="0"/>
              </a:spcAft>
              <a:buClr>
                <a:srgbClr val="FFFFFF"/>
              </a:buClr>
              <a:buSzPts val="2400"/>
              <a:buFont typeface="Raleway"/>
              <a:buNone/>
              <a:defRPr sz="2400" b="1">
                <a:solidFill>
                  <a:srgbClr val="FFFFFF"/>
                </a:solidFill>
                <a:latin typeface="Raleway"/>
                <a:ea typeface="Raleway"/>
                <a:cs typeface="Raleway"/>
                <a:sym typeface="Raleway"/>
              </a:defRPr>
            </a:lvl5pPr>
            <a:lvl6pPr lvl="5">
              <a:spcBef>
                <a:spcPts val="0"/>
              </a:spcBef>
              <a:spcAft>
                <a:spcPts val="0"/>
              </a:spcAft>
              <a:buClr>
                <a:srgbClr val="FFFFFF"/>
              </a:buClr>
              <a:buSzPts val="2400"/>
              <a:buFont typeface="Raleway"/>
              <a:buNone/>
              <a:defRPr sz="2400" b="1">
                <a:solidFill>
                  <a:srgbClr val="FFFFFF"/>
                </a:solidFill>
                <a:latin typeface="Raleway"/>
                <a:ea typeface="Raleway"/>
                <a:cs typeface="Raleway"/>
                <a:sym typeface="Raleway"/>
              </a:defRPr>
            </a:lvl6pPr>
            <a:lvl7pPr lvl="6">
              <a:spcBef>
                <a:spcPts val="0"/>
              </a:spcBef>
              <a:spcAft>
                <a:spcPts val="0"/>
              </a:spcAft>
              <a:buClr>
                <a:srgbClr val="FFFFFF"/>
              </a:buClr>
              <a:buSzPts val="2400"/>
              <a:buFont typeface="Raleway"/>
              <a:buNone/>
              <a:defRPr sz="2400" b="1">
                <a:solidFill>
                  <a:srgbClr val="FFFFFF"/>
                </a:solidFill>
                <a:latin typeface="Raleway"/>
                <a:ea typeface="Raleway"/>
                <a:cs typeface="Raleway"/>
                <a:sym typeface="Raleway"/>
              </a:defRPr>
            </a:lvl7pPr>
            <a:lvl8pPr lvl="7">
              <a:spcBef>
                <a:spcPts val="0"/>
              </a:spcBef>
              <a:spcAft>
                <a:spcPts val="0"/>
              </a:spcAft>
              <a:buClr>
                <a:srgbClr val="FFFFFF"/>
              </a:buClr>
              <a:buSzPts val="2400"/>
              <a:buFont typeface="Raleway"/>
              <a:buNone/>
              <a:defRPr sz="2400" b="1">
                <a:solidFill>
                  <a:srgbClr val="FFFFFF"/>
                </a:solidFill>
                <a:latin typeface="Raleway"/>
                <a:ea typeface="Raleway"/>
                <a:cs typeface="Raleway"/>
                <a:sym typeface="Raleway"/>
              </a:defRPr>
            </a:lvl8pPr>
            <a:lvl9pPr lvl="8">
              <a:spcBef>
                <a:spcPts val="0"/>
              </a:spcBef>
              <a:spcAft>
                <a:spcPts val="0"/>
              </a:spcAft>
              <a:buClr>
                <a:srgbClr val="FFFFFF"/>
              </a:buClr>
              <a:buSzPts val="2400"/>
              <a:buFont typeface="Raleway"/>
              <a:buNone/>
              <a:defRPr sz="2400" b="1">
                <a:solidFill>
                  <a:srgbClr val="FFFFFF"/>
                </a:solidFill>
                <a:latin typeface="Raleway"/>
                <a:ea typeface="Raleway"/>
                <a:cs typeface="Raleway"/>
                <a:sym typeface="Raleway"/>
              </a:defRPr>
            </a:lvl9pPr>
          </a:lstStyle>
          <a:p>
            <a:endParaRPr/>
          </a:p>
        </p:txBody>
      </p:sp>
      <p:sp>
        <p:nvSpPr>
          <p:cNvPr id="8" name="Google Shape;8;p1"/>
          <p:cNvSpPr txBox="1">
            <a:spLocks noGrp="1"/>
          </p:cNvSpPr>
          <p:nvPr>
            <p:ph type="sldNum" idx="12"/>
          </p:nvPr>
        </p:nvSpPr>
        <p:spPr>
          <a:xfrm>
            <a:off x="27122" y="4749851"/>
            <a:ext cx="548700" cy="393600"/>
          </a:xfrm>
          <a:prstGeom prst="rect">
            <a:avLst/>
          </a:prstGeom>
          <a:noFill/>
          <a:ln>
            <a:noFill/>
          </a:ln>
        </p:spPr>
        <p:txBody>
          <a:bodyPr spcFirstLastPara="1" wrap="square" lIns="91425" tIns="91425" rIns="91425" bIns="91425" anchor="t" anchorCtr="0">
            <a:noAutofit/>
          </a:bodyPr>
          <a:lstStyle>
            <a:lvl1pPr lvl="0">
              <a:buNone/>
              <a:defRPr sz="1200">
                <a:solidFill>
                  <a:srgbClr val="00AE9D"/>
                </a:solidFill>
                <a:latin typeface="Karla"/>
                <a:ea typeface="Karla"/>
                <a:cs typeface="Karla"/>
                <a:sym typeface="Karla"/>
              </a:defRPr>
            </a:lvl1pPr>
            <a:lvl2pPr lvl="1">
              <a:buNone/>
              <a:defRPr sz="1200">
                <a:solidFill>
                  <a:srgbClr val="00AE9D"/>
                </a:solidFill>
                <a:latin typeface="Karla"/>
                <a:ea typeface="Karla"/>
                <a:cs typeface="Karla"/>
                <a:sym typeface="Karla"/>
              </a:defRPr>
            </a:lvl2pPr>
            <a:lvl3pPr lvl="2">
              <a:buNone/>
              <a:defRPr sz="1200">
                <a:solidFill>
                  <a:srgbClr val="00AE9D"/>
                </a:solidFill>
                <a:latin typeface="Karla"/>
                <a:ea typeface="Karla"/>
                <a:cs typeface="Karla"/>
                <a:sym typeface="Karla"/>
              </a:defRPr>
            </a:lvl3pPr>
            <a:lvl4pPr lvl="3">
              <a:buNone/>
              <a:defRPr sz="1200">
                <a:solidFill>
                  <a:srgbClr val="00AE9D"/>
                </a:solidFill>
                <a:latin typeface="Karla"/>
                <a:ea typeface="Karla"/>
                <a:cs typeface="Karla"/>
                <a:sym typeface="Karla"/>
              </a:defRPr>
            </a:lvl4pPr>
            <a:lvl5pPr lvl="4">
              <a:buNone/>
              <a:defRPr sz="1200">
                <a:solidFill>
                  <a:srgbClr val="00AE9D"/>
                </a:solidFill>
                <a:latin typeface="Karla"/>
                <a:ea typeface="Karla"/>
                <a:cs typeface="Karla"/>
                <a:sym typeface="Karla"/>
              </a:defRPr>
            </a:lvl5pPr>
            <a:lvl6pPr lvl="5">
              <a:buNone/>
              <a:defRPr sz="1200">
                <a:solidFill>
                  <a:srgbClr val="00AE9D"/>
                </a:solidFill>
                <a:latin typeface="Karla"/>
                <a:ea typeface="Karla"/>
                <a:cs typeface="Karla"/>
                <a:sym typeface="Karla"/>
              </a:defRPr>
            </a:lvl6pPr>
            <a:lvl7pPr lvl="6">
              <a:buNone/>
              <a:defRPr sz="1200">
                <a:solidFill>
                  <a:srgbClr val="00AE9D"/>
                </a:solidFill>
                <a:latin typeface="Karla"/>
                <a:ea typeface="Karla"/>
                <a:cs typeface="Karla"/>
                <a:sym typeface="Karla"/>
              </a:defRPr>
            </a:lvl7pPr>
            <a:lvl8pPr lvl="7">
              <a:buNone/>
              <a:defRPr sz="1200">
                <a:solidFill>
                  <a:srgbClr val="00AE9D"/>
                </a:solidFill>
                <a:latin typeface="Karla"/>
                <a:ea typeface="Karla"/>
                <a:cs typeface="Karla"/>
                <a:sym typeface="Karla"/>
              </a:defRPr>
            </a:lvl8pPr>
            <a:lvl9pPr lvl="8">
              <a:buNone/>
              <a:defRPr sz="1200">
                <a:solidFill>
                  <a:srgbClr val="00AE9D"/>
                </a:solidFill>
                <a:latin typeface="Karla"/>
                <a:ea typeface="Karla"/>
                <a:cs typeface="Karla"/>
                <a:sym typeface="Karla"/>
              </a:defRPr>
            </a:lvl9pPr>
          </a:lstStyle>
          <a:p>
            <a:pPr marL="0" lvl="0" indent="0" algn="l"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4" r:id="rId5"/>
    <p:sldLayoutId id="2147483656" r:id="rId6"/>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4800600"/>
            <a:ext cx="91440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750737"/>
            <a:ext cx="9143989" cy="498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14953"/>
            <a:ext cx="7543800" cy="1088068"/>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60" y="1384301"/>
            <a:ext cx="7543800" cy="301752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4844839"/>
            <a:ext cx="1854203" cy="273844"/>
          </a:xfrm>
          <a:prstGeom prst="rect">
            <a:avLst/>
          </a:prstGeom>
        </p:spPr>
        <p:txBody>
          <a:bodyPr vert="horz" lIns="91440" tIns="45720" rIns="91440" bIns="45720" rtlCol="0" anchor="ctr"/>
          <a:lstStyle>
            <a:lvl1pPr algn="l">
              <a:defRPr sz="675">
                <a:solidFill>
                  <a:srgbClr val="FFFFFF"/>
                </a:solidFill>
              </a:defRPr>
            </a:lvl1pPr>
          </a:lstStyle>
          <a:p>
            <a:fld id="{26821300-718B-4D4D-B6C4-1DD407C198CD}" type="datetimeFigureOut">
              <a:rPr lang="en-US" smtClean="0"/>
              <a:t>6/16/2024</a:t>
            </a:fld>
            <a:endParaRPr lang="en-US"/>
          </a:p>
        </p:txBody>
      </p:sp>
      <p:sp>
        <p:nvSpPr>
          <p:cNvPr id="5" name="Footer Placeholder 4"/>
          <p:cNvSpPr>
            <a:spLocks noGrp="1"/>
          </p:cNvSpPr>
          <p:nvPr>
            <p:ph type="ftr" sz="quarter" idx="3"/>
          </p:nvPr>
        </p:nvSpPr>
        <p:spPr>
          <a:xfrm>
            <a:off x="2764639" y="4844839"/>
            <a:ext cx="3617103" cy="273844"/>
          </a:xfrm>
          <a:prstGeom prst="rect">
            <a:avLst/>
          </a:prstGeom>
        </p:spPr>
        <p:txBody>
          <a:bodyPr vert="horz" lIns="91440" tIns="45720" rIns="91440" bIns="45720" rtlCol="0" anchor="ctr"/>
          <a:lstStyle>
            <a:lvl1pPr algn="ctr">
              <a:defRPr sz="675"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4844839"/>
            <a:ext cx="984019" cy="273844"/>
          </a:xfrm>
          <a:prstGeom prst="rect">
            <a:avLst/>
          </a:prstGeom>
        </p:spPr>
        <p:txBody>
          <a:bodyPr vert="horz" lIns="91440" tIns="45720" rIns="91440" bIns="45720" rtlCol="0" anchor="ctr"/>
          <a:lstStyle>
            <a:lvl1pPr algn="r">
              <a:defRPr sz="788">
                <a:solidFill>
                  <a:srgbClr val="FFFFFF"/>
                </a:solidFill>
              </a:defRPr>
            </a:lvl1pPr>
          </a:lstStyle>
          <a:p>
            <a:fld id="{838249F2-3DC1-465B-987B-34FCD946AFED}" type="slidenum">
              <a:rPr lang="en-US" smtClean="0"/>
              <a:t>‹#›</a:t>
            </a:fld>
            <a:endParaRPr lang="en-US"/>
          </a:p>
        </p:txBody>
      </p:sp>
      <p:cxnSp>
        <p:nvCxnSpPr>
          <p:cNvPr id="10" name="Straight Connector 9"/>
          <p:cNvCxnSpPr/>
          <p:nvPr/>
        </p:nvCxnSpPr>
        <p:spPr>
          <a:xfrm>
            <a:off x="895149" y="1303384"/>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5293765"/>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iUjL9AVeSnU"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37.xml.rels><?xml version="1.0" encoding="UTF-8" standalone="yes"?>
<Relationships xmlns="http://schemas.openxmlformats.org/package/2006/relationships"><Relationship Id="rId3" Type="http://schemas.openxmlformats.org/officeDocument/2006/relationships/hyperlink" Target="https://youtu.be/1E4YmuSY4Ek" TargetMode="External"/><Relationship Id="rId2" Type="http://schemas.openxmlformats.org/officeDocument/2006/relationships/slideLayout" Target="../slideLayouts/slideLayout13.xml"/><Relationship Id="rId1" Type="http://schemas.openxmlformats.org/officeDocument/2006/relationships/video" Target="https://www.youtube.com/embed/1E4YmuSY4Ek" TargetMode="External"/><Relationship Id="rId4" Type="http://schemas.openxmlformats.org/officeDocument/2006/relationships/image" Target="../media/image5.png"/></Relationships>
</file>

<file path=ppt/slides/_rels/slide38.xml.rels><?xml version="1.0" encoding="UTF-8" standalone="yes"?>
<Relationships xmlns="http://schemas.openxmlformats.org/package/2006/relationships"><Relationship Id="rId2" Type="http://schemas.openxmlformats.org/officeDocument/2006/relationships/hyperlink" Target="https://youtu.be/iUjL9AVeSnU"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1"/>
          <p:cNvSpPr txBox="1">
            <a:spLocks noGrp="1"/>
          </p:cNvSpPr>
          <p:nvPr>
            <p:ph type="ctrTitle"/>
          </p:nvPr>
        </p:nvSpPr>
        <p:spPr>
          <a:xfrm>
            <a:off x="1719025" y="1991825"/>
            <a:ext cx="5706000" cy="1159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u="sng" dirty="0"/>
              <a:t>N-28</a:t>
            </a:r>
            <a:r>
              <a:rPr lang="en" dirty="0"/>
              <a:t> </a:t>
            </a:r>
            <a:br>
              <a:rPr lang="en" dirty="0"/>
            </a:br>
            <a:r>
              <a:rPr lang="en" dirty="0"/>
              <a:t>Limiting Reagent Stoichiometry</a:t>
            </a:r>
            <a:endParaRPr dirty="0"/>
          </a:p>
        </p:txBody>
      </p:sp>
    </p:spTree>
    <p:extLst>
      <p:ext uri="{BB962C8B-B14F-4D97-AF65-F5344CB8AC3E}">
        <p14:creationId xmlns:p14="http://schemas.microsoft.com/office/powerpoint/2010/main" val="37371885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7" name="Google Shape;247;p27"/>
          <p:cNvSpPr/>
          <p:nvPr/>
        </p:nvSpPr>
        <p:spPr>
          <a:xfrm>
            <a:off x="457200" y="1951461"/>
            <a:ext cx="2743200" cy="2377440"/>
          </a:xfrm>
          <a:prstGeom prst="homePlate">
            <a:avLst>
              <a:gd name="adj" fmla="val 211909"/>
            </a:avLst>
          </a:prstGeom>
          <a:solidFill>
            <a:srgbClr val="ABE33F">
              <a:alpha val="81150"/>
            </a:srgbClr>
          </a:solidFill>
          <a:ln>
            <a:noFill/>
          </a:ln>
        </p:spPr>
        <p:txBody>
          <a:bodyPr spcFirstLastPara="1" wrap="square" lIns="91440" tIns="0" rIns="0" bIns="0" anchor="ctr" anchorCtr="0">
            <a:noAutofit/>
          </a:bodyPr>
          <a:lstStyle/>
          <a:p>
            <a:pPr marL="0" lvl="0" indent="0" rtl="0">
              <a:spcBef>
                <a:spcPts val="0"/>
              </a:spcBef>
              <a:spcAft>
                <a:spcPts val="0"/>
              </a:spcAft>
              <a:buNone/>
            </a:pPr>
            <a:r>
              <a:rPr lang="en" sz="2400" b="1" dirty="0">
                <a:solidFill>
                  <a:srgbClr val="004C52"/>
                </a:solidFill>
                <a:latin typeface="Karla"/>
                <a:ea typeface="Karla"/>
                <a:cs typeface="Karla"/>
                <a:sym typeface="Karla"/>
              </a:rPr>
              <a:t>Find Limiting Reagent</a:t>
            </a:r>
            <a:endParaRPr sz="2400" b="1" dirty="0">
              <a:solidFill>
                <a:srgbClr val="004C52"/>
              </a:solidFill>
              <a:latin typeface="Karla"/>
              <a:ea typeface="Karla"/>
              <a:cs typeface="Karla"/>
              <a:sym typeface="Karla"/>
            </a:endParaRPr>
          </a:p>
        </p:txBody>
      </p:sp>
      <p:sp>
        <p:nvSpPr>
          <p:cNvPr id="244" name="Google Shape;244;p27"/>
          <p:cNvSpPr txBox="1">
            <a:spLocks noGrp="1"/>
          </p:cNvSpPr>
          <p:nvPr>
            <p:ph type="title"/>
          </p:nvPr>
        </p:nvSpPr>
        <p:spPr>
          <a:xfrm>
            <a:off x="886650" y="398400"/>
            <a:ext cx="7370700" cy="85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800" dirty="0"/>
              <a:t>Usually 3 types of problems:</a:t>
            </a:r>
            <a:endParaRPr sz="2800" dirty="0"/>
          </a:p>
        </p:txBody>
      </p:sp>
      <p:sp>
        <p:nvSpPr>
          <p:cNvPr id="246" name="Google Shape;246;p27"/>
          <p:cNvSpPr/>
          <p:nvPr/>
        </p:nvSpPr>
        <p:spPr>
          <a:xfrm>
            <a:off x="3200400" y="1951461"/>
            <a:ext cx="2743200" cy="2377440"/>
          </a:xfrm>
          <a:prstGeom prst="homePlate">
            <a:avLst>
              <a:gd name="adj" fmla="val 211909"/>
            </a:avLst>
          </a:prstGeom>
          <a:solidFill>
            <a:srgbClr val="00AE9D"/>
          </a:solidFill>
          <a:ln>
            <a:noFill/>
          </a:ln>
        </p:spPr>
        <p:txBody>
          <a:bodyPr spcFirstLastPara="1" wrap="none" lIns="91425" tIns="0" rIns="0" bIns="0" anchor="ctr" anchorCtr="0">
            <a:noAutofit/>
          </a:bodyPr>
          <a:lstStyle/>
          <a:p>
            <a:pPr marL="0" lvl="0" indent="0" rtl="0">
              <a:spcBef>
                <a:spcPts val="0"/>
              </a:spcBef>
              <a:spcAft>
                <a:spcPts val="0"/>
              </a:spcAft>
              <a:buNone/>
            </a:pPr>
            <a:r>
              <a:rPr lang="en" sz="2400" b="1" dirty="0">
                <a:solidFill>
                  <a:srgbClr val="004C52"/>
                </a:solidFill>
                <a:latin typeface="Karla"/>
                <a:ea typeface="Karla"/>
                <a:cs typeface="Karla"/>
                <a:sym typeface="Karla"/>
              </a:rPr>
              <a:t>Find </a:t>
            </a:r>
            <a:br>
              <a:rPr lang="en" sz="2400" b="1" dirty="0">
                <a:solidFill>
                  <a:srgbClr val="004C52"/>
                </a:solidFill>
                <a:latin typeface="Karla"/>
                <a:ea typeface="Karla"/>
                <a:cs typeface="Karla"/>
                <a:sym typeface="Karla"/>
              </a:rPr>
            </a:br>
            <a:r>
              <a:rPr lang="en" sz="2400" b="1" dirty="0">
                <a:solidFill>
                  <a:srgbClr val="004C52"/>
                </a:solidFill>
                <a:latin typeface="Karla"/>
                <a:ea typeface="Karla"/>
                <a:cs typeface="Karla"/>
                <a:sym typeface="Karla"/>
              </a:rPr>
              <a:t>Amounts </a:t>
            </a:r>
            <a:br>
              <a:rPr lang="en" sz="2400" b="1" dirty="0">
                <a:solidFill>
                  <a:srgbClr val="004C52"/>
                </a:solidFill>
                <a:latin typeface="Karla"/>
                <a:ea typeface="Karla"/>
                <a:cs typeface="Karla"/>
                <a:sym typeface="Karla"/>
              </a:rPr>
            </a:br>
            <a:r>
              <a:rPr lang="en" sz="2400" b="1" dirty="0">
                <a:solidFill>
                  <a:srgbClr val="004C52"/>
                </a:solidFill>
                <a:latin typeface="Karla"/>
                <a:ea typeface="Karla"/>
                <a:cs typeface="Karla"/>
                <a:sym typeface="Karla"/>
              </a:rPr>
              <a:t>Made </a:t>
            </a:r>
            <a:endParaRPr sz="2400" b="1" dirty="0">
              <a:solidFill>
                <a:srgbClr val="004C52"/>
              </a:solidFill>
              <a:latin typeface="Karla"/>
              <a:ea typeface="Karla"/>
              <a:cs typeface="Karla"/>
              <a:sym typeface="Karla"/>
            </a:endParaRPr>
          </a:p>
        </p:txBody>
      </p:sp>
      <p:sp>
        <p:nvSpPr>
          <p:cNvPr id="245" name="Google Shape;245;p27"/>
          <p:cNvSpPr/>
          <p:nvPr/>
        </p:nvSpPr>
        <p:spPr>
          <a:xfrm>
            <a:off x="5900907" y="1951461"/>
            <a:ext cx="2743200" cy="2377440"/>
          </a:xfrm>
          <a:prstGeom prst="homePlate">
            <a:avLst>
              <a:gd name="adj" fmla="val 211909"/>
            </a:avLst>
          </a:prstGeom>
          <a:solidFill>
            <a:srgbClr val="004C52"/>
          </a:solidFill>
          <a:ln>
            <a:noFill/>
          </a:ln>
        </p:spPr>
        <p:txBody>
          <a:bodyPr spcFirstLastPara="1" wrap="none" lIns="91425" tIns="0" rIns="0" bIns="0" anchor="ctr" anchorCtr="0">
            <a:noAutofit/>
          </a:bodyPr>
          <a:lstStyle/>
          <a:p>
            <a:pPr marL="0" lvl="0" indent="0" rtl="0">
              <a:spcBef>
                <a:spcPts val="0"/>
              </a:spcBef>
              <a:spcAft>
                <a:spcPts val="0"/>
              </a:spcAft>
              <a:buNone/>
            </a:pPr>
            <a:r>
              <a:rPr lang="en" sz="2400" b="1" dirty="0">
                <a:solidFill>
                  <a:srgbClr val="FFFFFF"/>
                </a:solidFill>
                <a:latin typeface="Karla"/>
                <a:ea typeface="Karla"/>
                <a:cs typeface="Karla"/>
                <a:sym typeface="Karla"/>
              </a:rPr>
              <a:t>Find how </a:t>
            </a:r>
            <a:br>
              <a:rPr lang="en" sz="2400" b="1" dirty="0">
                <a:solidFill>
                  <a:srgbClr val="FFFFFF"/>
                </a:solidFill>
                <a:latin typeface="Karla"/>
                <a:ea typeface="Karla"/>
                <a:cs typeface="Karla"/>
                <a:sym typeface="Karla"/>
              </a:rPr>
            </a:br>
            <a:r>
              <a:rPr lang="en" sz="2400" b="1" dirty="0">
                <a:solidFill>
                  <a:srgbClr val="FFFFFF"/>
                </a:solidFill>
                <a:latin typeface="Karla"/>
                <a:ea typeface="Karla"/>
                <a:cs typeface="Karla"/>
                <a:sym typeface="Karla"/>
              </a:rPr>
              <a:t>much XS </a:t>
            </a:r>
            <a:br>
              <a:rPr lang="en" sz="2400" b="1" dirty="0">
                <a:solidFill>
                  <a:srgbClr val="FFFFFF"/>
                </a:solidFill>
                <a:latin typeface="Karla"/>
                <a:ea typeface="Karla"/>
                <a:cs typeface="Karla"/>
                <a:sym typeface="Karla"/>
              </a:rPr>
            </a:br>
            <a:r>
              <a:rPr lang="en" sz="2400" b="1" dirty="0">
                <a:solidFill>
                  <a:srgbClr val="FFFFFF"/>
                </a:solidFill>
                <a:latin typeface="Karla"/>
                <a:ea typeface="Karla"/>
                <a:cs typeface="Karla"/>
                <a:sym typeface="Karla"/>
              </a:rPr>
              <a:t>left over</a:t>
            </a:r>
            <a:endParaRPr sz="2400" b="1" dirty="0">
              <a:solidFill>
                <a:srgbClr val="FFFFFF"/>
              </a:solidFill>
              <a:latin typeface="Karla"/>
              <a:ea typeface="Karla"/>
              <a:cs typeface="Karla"/>
              <a:sym typeface="Karla"/>
            </a:endParaRPr>
          </a:p>
        </p:txBody>
      </p:sp>
      <p:sp>
        <p:nvSpPr>
          <p:cNvPr id="2" name="Oval 1"/>
          <p:cNvSpPr/>
          <p:nvPr/>
        </p:nvSpPr>
        <p:spPr>
          <a:xfrm>
            <a:off x="204385" y="1661530"/>
            <a:ext cx="591015" cy="5798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4C52"/>
                </a:solidFill>
              </a:rPr>
              <a:t>1</a:t>
            </a:r>
            <a:endParaRPr lang="en-US" b="1" dirty="0">
              <a:solidFill>
                <a:srgbClr val="004C52"/>
              </a:solidFill>
            </a:endParaRPr>
          </a:p>
        </p:txBody>
      </p:sp>
      <p:sp>
        <p:nvSpPr>
          <p:cNvPr id="8" name="Oval 7"/>
          <p:cNvSpPr/>
          <p:nvPr/>
        </p:nvSpPr>
        <p:spPr>
          <a:xfrm>
            <a:off x="2947585" y="1661529"/>
            <a:ext cx="591015" cy="5798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4C52"/>
                </a:solidFill>
              </a:rPr>
              <a:t>2</a:t>
            </a:r>
            <a:endParaRPr lang="en-US" b="1" dirty="0">
              <a:solidFill>
                <a:srgbClr val="004C52"/>
              </a:solidFill>
            </a:endParaRPr>
          </a:p>
        </p:txBody>
      </p:sp>
      <p:sp>
        <p:nvSpPr>
          <p:cNvPr id="9" name="Oval 8"/>
          <p:cNvSpPr/>
          <p:nvPr/>
        </p:nvSpPr>
        <p:spPr>
          <a:xfrm>
            <a:off x="5690785" y="1661528"/>
            <a:ext cx="591015" cy="5798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4C52"/>
                </a:solidFill>
              </a:rPr>
              <a:t>3</a:t>
            </a:r>
            <a:endParaRPr lang="en-US" b="1" dirty="0">
              <a:solidFill>
                <a:srgbClr val="004C5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 grpId="0" animBg="1"/>
      <p:bldP spid="246" grpId="0" animBg="1"/>
      <p:bldP spid="245" grpId="0" animBg="1"/>
      <p:bldP spid="2" grpId="0" animBg="1"/>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AE9D"/>
        </a:solidFill>
        <a:effectLst/>
      </p:bgPr>
    </p:bg>
    <p:spTree>
      <p:nvGrpSpPr>
        <p:cNvPr id="1" name="Shape 225"/>
        <p:cNvGrpSpPr/>
        <p:nvPr/>
      </p:nvGrpSpPr>
      <p:grpSpPr>
        <a:xfrm>
          <a:off x="0" y="0"/>
          <a:ext cx="0" cy="0"/>
          <a:chOff x="0" y="0"/>
          <a:chExt cx="0" cy="0"/>
        </a:xfrm>
      </p:grpSpPr>
      <p:sp>
        <p:nvSpPr>
          <p:cNvPr id="5" name="Google Shape;227;p25"/>
          <p:cNvSpPr txBox="1">
            <a:spLocks/>
          </p:cNvSpPr>
          <p:nvPr/>
        </p:nvSpPr>
        <p:spPr>
          <a:xfrm>
            <a:off x="0" y="2896977"/>
            <a:ext cx="9144000" cy="1048521"/>
          </a:xfrm>
          <a:prstGeom prst="rect">
            <a:avLst/>
          </a:prstGeom>
          <a:solidFill>
            <a:schemeClr val="bg1"/>
          </a:solid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rgbClr val="ABE33F"/>
              </a:buClr>
              <a:buSzPts val="2400"/>
              <a:buFont typeface="Karla"/>
              <a:buChar char="◆"/>
              <a:defRPr sz="2400" b="0" i="0" u="none" strike="noStrike" cap="none">
                <a:solidFill>
                  <a:srgbClr val="004C52"/>
                </a:solidFill>
                <a:latin typeface="Karla"/>
                <a:ea typeface="Karla"/>
                <a:cs typeface="Karla"/>
                <a:sym typeface="Karla"/>
              </a:defRPr>
            </a:lvl1pPr>
            <a:lvl2pPr marL="914400" marR="0" lvl="1" indent="-381000" algn="l" rtl="0">
              <a:lnSpc>
                <a:spcPct val="100000"/>
              </a:lnSpc>
              <a:spcBef>
                <a:spcPts val="0"/>
              </a:spcBef>
              <a:spcAft>
                <a:spcPts val="0"/>
              </a:spcAft>
              <a:buClr>
                <a:srgbClr val="ABE33F"/>
              </a:buClr>
              <a:buSzPts val="2400"/>
              <a:buFont typeface="Karla"/>
              <a:buChar char="◆"/>
              <a:defRPr sz="2400" b="0" i="0" u="none" strike="noStrike" cap="none">
                <a:solidFill>
                  <a:srgbClr val="004C52"/>
                </a:solidFill>
                <a:latin typeface="Karla"/>
                <a:ea typeface="Karla"/>
                <a:cs typeface="Karla"/>
                <a:sym typeface="Karla"/>
              </a:defRPr>
            </a:lvl2pPr>
            <a:lvl3pPr marL="1371600" marR="0" lvl="2" indent="-381000" algn="l" rtl="0">
              <a:lnSpc>
                <a:spcPct val="100000"/>
              </a:lnSpc>
              <a:spcBef>
                <a:spcPts val="0"/>
              </a:spcBef>
              <a:spcAft>
                <a:spcPts val="0"/>
              </a:spcAft>
              <a:buClr>
                <a:srgbClr val="ABE33F"/>
              </a:buClr>
              <a:buSzPts val="2400"/>
              <a:buFont typeface="Karla"/>
              <a:buChar char="◇"/>
              <a:defRPr sz="2400" b="0" i="0" u="none" strike="noStrike" cap="none">
                <a:solidFill>
                  <a:srgbClr val="004C52"/>
                </a:solidFill>
                <a:latin typeface="Karla"/>
                <a:ea typeface="Karla"/>
                <a:cs typeface="Karla"/>
                <a:sym typeface="Karla"/>
              </a:defRPr>
            </a:lvl3pPr>
            <a:lvl4pPr marL="1828800" marR="0" lvl="3" indent="-381000" algn="l" rtl="0">
              <a:lnSpc>
                <a:spcPct val="100000"/>
              </a:lnSpc>
              <a:spcBef>
                <a:spcPts val="0"/>
              </a:spcBef>
              <a:spcAft>
                <a:spcPts val="0"/>
              </a:spcAft>
              <a:buClr>
                <a:srgbClr val="004C52"/>
              </a:buClr>
              <a:buSzPts val="2400"/>
              <a:buFont typeface="Karla"/>
              <a:buChar char="●"/>
              <a:defRPr sz="2400" b="0" i="0" u="none" strike="noStrike" cap="none">
                <a:solidFill>
                  <a:srgbClr val="004C52"/>
                </a:solidFill>
                <a:latin typeface="Karla"/>
                <a:ea typeface="Karla"/>
                <a:cs typeface="Karla"/>
                <a:sym typeface="Karla"/>
              </a:defRPr>
            </a:lvl4pPr>
            <a:lvl5pPr marL="2286000" marR="0" lvl="4" indent="-381000" algn="l" rtl="0">
              <a:lnSpc>
                <a:spcPct val="100000"/>
              </a:lnSpc>
              <a:spcBef>
                <a:spcPts val="0"/>
              </a:spcBef>
              <a:spcAft>
                <a:spcPts val="0"/>
              </a:spcAft>
              <a:buClr>
                <a:srgbClr val="004C52"/>
              </a:buClr>
              <a:buSzPts val="2400"/>
              <a:buFont typeface="Karla"/>
              <a:buChar char="○"/>
              <a:defRPr sz="2400" b="0" i="0" u="none" strike="noStrike" cap="none">
                <a:solidFill>
                  <a:srgbClr val="004C52"/>
                </a:solidFill>
                <a:latin typeface="Karla"/>
                <a:ea typeface="Karla"/>
                <a:cs typeface="Karla"/>
                <a:sym typeface="Karla"/>
              </a:defRPr>
            </a:lvl5pPr>
            <a:lvl6pPr marL="2743200" marR="0" lvl="5" indent="-381000" algn="l" rtl="0">
              <a:lnSpc>
                <a:spcPct val="100000"/>
              </a:lnSpc>
              <a:spcBef>
                <a:spcPts val="0"/>
              </a:spcBef>
              <a:spcAft>
                <a:spcPts val="0"/>
              </a:spcAft>
              <a:buClr>
                <a:srgbClr val="004C52"/>
              </a:buClr>
              <a:buSzPts val="2400"/>
              <a:buFont typeface="Karla"/>
              <a:buChar char="■"/>
              <a:defRPr sz="2400" b="0" i="0" u="none" strike="noStrike" cap="none">
                <a:solidFill>
                  <a:srgbClr val="004C52"/>
                </a:solidFill>
                <a:latin typeface="Karla"/>
                <a:ea typeface="Karla"/>
                <a:cs typeface="Karla"/>
                <a:sym typeface="Karla"/>
              </a:defRPr>
            </a:lvl6pPr>
            <a:lvl7pPr marL="3200400" marR="0" lvl="6" indent="-381000" algn="l" rtl="0">
              <a:lnSpc>
                <a:spcPct val="100000"/>
              </a:lnSpc>
              <a:spcBef>
                <a:spcPts val="0"/>
              </a:spcBef>
              <a:spcAft>
                <a:spcPts val="0"/>
              </a:spcAft>
              <a:buClr>
                <a:srgbClr val="004C52"/>
              </a:buClr>
              <a:buSzPts val="2400"/>
              <a:buFont typeface="Karla"/>
              <a:buChar char="●"/>
              <a:defRPr sz="2400" b="0" i="0" u="none" strike="noStrike" cap="none">
                <a:solidFill>
                  <a:srgbClr val="004C52"/>
                </a:solidFill>
                <a:latin typeface="Karla"/>
                <a:ea typeface="Karla"/>
                <a:cs typeface="Karla"/>
                <a:sym typeface="Karla"/>
              </a:defRPr>
            </a:lvl7pPr>
            <a:lvl8pPr marL="3657600" marR="0" lvl="7" indent="-381000" algn="l" rtl="0">
              <a:lnSpc>
                <a:spcPct val="100000"/>
              </a:lnSpc>
              <a:spcBef>
                <a:spcPts val="0"/>
              </a:spcBef>
              <a:spcAft>
                <a:spcPts val="0"/>
              </a:spcAft>
              <a:buClr>
                <a:srgbClr val="004C52"/>
              </a:buClr>
              <a:buSzPts val="2400"/>
              <a:buFont typeface="Karla"/>
              <a:buChar char="○"/>
              <a:defRPr sz="2400" b="0" i="0" u="none" strike="noStrike" cap="none">
                <a:solidFill>
                  <a:srgbClr val="004C52"/>
                </a:solidFill>
                <a:latin typeface="Karla"/>
                <a:ea typeface="Karla"/>
                <a:cs typeface="Karla"/>
                <a:sym typeface="Karla"/>
              </a:defRPr>
            </a:lvl8pPr>
            <a:lvl9pPr marL="4114800" marR="0" lvl="8" indent="-381000" algn="l" rtl="0">
              <a:lnSpc>
                <a:spcPct val="100000"/>
              </a:lnSpc>
              <a:spcBef>
                <a:spcPts val="0"/>
              </a:spcBef>
              <a:spcAft>
                <a:spcPts val="0"/>
              </a:spcAft>
              <a:buClr>
                <a:srgbClr val="004C52"/>
              </a:buClr>
              <a:buSzPts val="2400"/>
              <a:buFont typeface="Karla"/>
              <a:buChar char="■"/>
              <a:defRPr sz="2400" b="0" i="0" u="none" strike="noStrike" cap="none">
                <a:solidFill>
                  <a:srgbClr val="004C52"/>
                </a:solidFill>
                <a:latin typeface="Karla"/>
                <a:ea typeface="Karla"/>
                <a:cs typeface="Karla"/>
                <a:sym typeface="Karla"/>
              </a:defRPr>
            </a:lvl9pPr>
          </a:lstStyle>
          <a:p>
            <a:pPr marL="0" indent="0" algn="ctr">
              <a:buFont typeface="Karla"/>
              <a:buNone/>
            </a:pPr>
            <a:r>
              <a:rPr lang="en-US" sz="3200" b="1" i="1" dirty="0">
                <a:solidFill>
                  <a:srgbClr val="8BC642"/>
                </a:solidFill>
              </a:rPr>
              <a:t>Dimensional Analysis, units, labeling, </a:t>
            </a:r>
            <a:r>
              <a:rPr lang="en-US" sz="3200" b="1" i="1" dirty="0" err="1">
                <a:solidFill>
                  <a:srgbClr val="8BC642"/>
                </a:solidFill>
              </a:rPr>
              <a:t>etc</a:t>
            </a:r>
            <a:r>
              <a:rPr lang="en-US" sz="3200" b="1" i="1" dirty="0">
                <a:solidFill>
                  <a:srgbClr val="8BC642"/>
                </a:solidFill>
              </a:rPr>
              <a:t> r</a:t>
            </a:r>
            <a:r>
              <a:rPr lang="en-US" sz="3200" b="1" i="1" u="sng" dirty="0">
                <a:solidFill>
                  <a:srgbClr val="8BC642"/>
                </a:solidFill>
              </a:rPr>
              <a:t>equired</a:t>
            </a:r>
            <a:r>
              <a:rPr lang="en-US" sz="3200" b="1" i="1" dirty="0">
                <a:solidFill>
                  <a:srgbClr val="8BC642"/>
                </a:solidFill>
              </a:rPr>
              <a:t>!</a:t>
            </a:r>
          </a:p>
        </p:txBody>
      </p:sp>
      <p:sp>
        <p:nvSpPr>
          <p:cNvPr id="227" name="Google Shape;227;p25"/>
          <p:cNvSpPr txBox="1">
            <a:spLocks noGrp="1"/>
          </p:cNvSpPr>
          <p:nvPr>
            <p:ph type="subTitle" idx="4294967295"/>
          </p:nvPr>
        </p:nvSpPr>
        <p:spPr>
          <a:xfrm>
            <a:off x="0" y="1362180"/>
            <a:ext cx="9144000" cy="1682103"/>
          </a:xfrm>
          <a:prstGeom prst="rect">
            <a:avLst/>
          </a:prstGeom>
          <a:solidFill>
            <a:schemeClr val="bg1"/>
          </a:solidFill>
        </p:spPr>
        <p:txBody>
          <a:bodyPr spcFirstLastPara="1" wrap="square" lIns="91425" tIns="91425" rIns="91425" bIns="91425" anchor="b" anchorCtr="0">
            <a:noAutofit/>
          </a:bodyPr>
          <a:lstStyle/>
          <a:p>
            <a:pPr marL="0" lvl="0" indent="0" algn="ctr" rtl="0">
              <a:spcBef>
                <a:spcPts val="600"/>
              </a:spcBef>
              <a:spcAft>
                <a:spcPts val="0"/>
              </a:spcAft>
              <a:buNone/>
            </a:pPr>
            <a:br>
              <a:rPr lang="en" sz="4400" b="1" dirty="0"/>
            </a:br>
            <a:r>
              <a:rPr lang="en" sz="4400" b="1" dirty="0"/>
              <a:t>“</a:t>
            </a:r>
            <a:r>
              <a:rPr lang="en-US" sz="4400" b="1" dirty="0"/>
              <a:t>The</a:t>
            </a:r>
            <a:r>
              <a:rPr lang="en" sz="4400" b="1" dirty="0"/>
              <a:t> KEY to Stoichiometry!”</a:t>
            </a:r>
            <a:endParaRPr sz="4400" b="1" dirty="0"/>
          </a:p>
        </p:txBody>
      </p:sp>
      <p:sp>
        <p:nvSpPr>
          <p:cNvPr id="226" name="Google Shape;226;p25"/>
          <p:cNvSpPr txBox="1">
            <a:spLocks noGrp="1"/>
          </p:cNvSpPr>
          <p:nvPr>
            <p:ph type="ctrTitle" idx="4294967295"/>
          </p:nvPr>
        </p:nvSpPr>
        <p:spPr>
          <a:xfrm>
            <a:off x="0" y="1362179"/>
            <a:ext cx="9144000" cy="957275"/>
          </a:xfrm>
          <a:prstGeom prst="rect">
            <a:avLst/>
          </a:prstGeom>
          <a:solidFill>
            <a:schemeClr val="bg1"/>
          </a:solidFill>
        </p:spPr>
        <p:txBody>
          <a:bodyPr spcFirstLastPara="1" wrap="square" lIns="91425" tIns="91425" rIns="91425" bIns="91425" anchor="t" anchorCtr="0">
            <a:noAutofit/>
          </a:bodyPr>
          <a:lstStyle/>
          <a:p>
            <a:pPr marL="0" lvl="0" indent="0" algn="ctr" rtl="0">
              <a:spcBef>
                <a:spcPts val="0"/>
              </a:spcBef>
              <a:spcAft>
                <a:spcPts val="0"/>
              </a:spcAft>
              <a:buNone/>
            </a:pPr>
            <a:r>
              <a:rPr lang="en" sz="5400" dirty="0">
                <a:solidFill>
                  <a:srgbClr val="ABE33F"/>
                </a:solidFill>
                <a:latin typeface="Karla"/>
                <a:ea typeface="Karla"/>
                <a:cs typeface="Karla"/>
                <a:sym typeface="Karla"/>
              </a:rPr>
              <a:t>ALL ABOUT MOLE RATIOS! </a:t>
            </a:r>
            <a:endParaRPr sz="5400" dirty="0">
              <a:solidFill>
                <a:srgbClr val="ABE33F"/>
              </a:solidFill>
              <a:latin typeface="Karla"/>
              <a:ea typeface="Karla"/>
              <a:cs typeface="Karla"/>
              <a:sym typeface="Karl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34"/>
          <p:cNvSpPr txBox="1">
            <a:spLocks noGrp="1"/>
          </p:cNvSpPr>
          <p:nvPr>
            <p:ph type="ctrTitle" idx="4294967295"/>
          </p:nvPr>
        </p:nvSpPr>
        <p:spPr>
          <a:xfrm>
            <a:off x="0" y="1114741"/>
            <a:ext cx="9144000" cy="1159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000" dirty="0">
                <a:solidFill>
                  <a:srgbClr val="ABE33F"/>
                </a:solidFill>
              </a:rPr>
              <a:t>Use mole ratios and </a:t>
            </a:r>
            <a:br>
              <a:rPr lang="en" sz="4000" dirty="0">
                <a:solidFill>
                  <a:srgbClr val="ABE33F"/>
                </a:solidFill>
              </a:rPr>
            </a:br>
            <a:r>
              <a:rPr lang="en" sz="4000" dirty="0">
                <a:solidFill>
                  <a:srgbClr val="ABE33F"/>
                </a:solidFill>
              </a:rPr>
              <a:t>dimensional analysis to compare… </a:t>
            </a:r>
            <a:br>
              <a:rPr lang="en" sz="4000" dirty="0">
                <a:solidFill>
                  <a:srgbClr val="ABE33F"/>
                </a:solidFill>
              </a:rPr>
            </a:br>
            <a:endParaRPr sz="4000" dirty="0">
              <a:solidFill>
                <a:srgbClr val="004C52"/>
              </a:solidFill>
            </a:endParaRPr>
          </a:p>
        </p:txBody>
      </p:sp>
      <p:sp>
        <p:nvSpPr>
          <p:cNvPr id="9" name="Google Shape;227;p25"/>
          <p:cNvSpPr txBox="1">
            <a:spLocks/>
          </p:cNvSpPr>
          <p:nvPr/>
        </p:nvSpPr>
        <p:spPr>
          <a:xfrm>
            <a:off x="0" y="2463674"/>
            <a:ext cx="9144000" cy="104852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rgbClr val="ABE33F"/>
              </a:buClr>
              <a:buSzPts val="2400"/>
              <a:buFont typeface="Karla"/>
              <a:buChar char="◆"/>
              <a:defRPr sz="2400" b="0" i="0" u="none" strike="noStrike" cap="none">
                <a:solidFill>
                  <a:srgbClr val="004C52"/>
                </a:solidFill>
                <a:latin typeface="Karla"/>
                <a:ea typeface="Karla"/>
                <a:cs typeface="Karla"/>
                <a:sym typeface="Karla"/>
              </a:defRPr>
            </a:lvl1pPr>
            <a:lvl2pPr marL="914400" marR="0" lvl="1" indent="-381000" algn="l" rtl="0">
              <a:lnSpc>
                <a:spcPct val="100000"/>
              </a:lnSpc>
              <a:spcBef>
                <a:spcPts val="0"/>
              </a:spcBef>
              <a:spcAft>
                <a:spcPts val="0"/>
              </a:spcAft>
              <a:buClr>
                <a:srgbClr val="ABE33F"/>
              </a:buClr>
              <a:buSzPts val="2400"/>
              <a:buFont typeface="Karla"/>
              <a:buChar char="◆"/>
              <a:defRPr sz="2400" b="0" i="0" u="none" strike="noStrike" cap="none">
                <a:solidFill>
                  <a:srgbClr val="004C52"/>
                </a:solidFill>
                <a:latin typeface="Karla"/>
                <a:ea typeface="Karla"/>
                <a:cs typeface="Karla"/>
                <a:sym typeface="Karla"/>
              </a:defRPr>
            </a:lvl2pPr>
            <a:lvl3pPr marL="1371600" marR="0" lvl="2" indent="-381000" algn="l" rtl="0">
              <a:lnSpc>
                <a:spcPct val="100000"/>
              </a:lnSpc>
              <a:spcBef>
                <a:spcPts val="0"/>
              </a:spcBef>
              <a:spcAft>
                <a:spcPts val="0"/>
              </a:spcAft>
              <a:buClr>
                <a:srgbClr val="ABE33F"/>
              </a:buClr>
              <a:buSzPts val="2400"/>
              <a:buFont typeface="Karla"/>
              <a:buChar char="◇"/>
              <a:defRPr sz="2400" b="0" i="0" u="none" strike="noStrike" cap="none">
                <a:solidFill>
                  <a:srgbClr val="004C52"/>
                </a:solidFill>
                <a:latin typeface="Karla"/>
                <a:ea typeface="Karla"/>
                <a:cs typeface="Karla"/>
                <a:sym typeface="Karla"/>
              </a:defRPr>
            </a:lvl3pPr>
            <a:lvl4pPr marL="1828800" marR="0" lvl="3" indent="-381000" algn="l" rtl="0">
              <a:lnSpc>
                <a:spcPct val="100000"/>
              </a:lnSpc>
              <a:spcBef>
                <a:spcPts val="0"/>
              </a:spcBef>
              <a:spcAft>
                <a:spcPts val="0"/>
              </a:spcAft>
              <a:buClr>
                <a:srgbClr val="004C52"/>
              </a:buClr>
              <a:buSzPts val="2400"/>
              <a:buFont typeface="Karla"/>
              <a:buChar char="●"/>
              <a:defRPr sz="2400" b="0" i="0" u="none" strike="noStrike" cap="none">
                <a:solidFill>
                  <a:srgbClr val="004C52"/>
                </a:solidFill>
                <a:latin typeface="Karla"/>
                <a:ea typeface="Karla"/>
                <a:cs typeface="Karla"/>
                <a:sym typeface="Karla"/>
              </a:defRPr>
            </a:lvl4pPr>
            <a:lvl5pPr marL="2286000" marR="0" lvl="4" indent="-381000" algn="l" rtl="0">
              <a:lnSpc>
                <a:spcPct val="100000"/>
              </a:lnSpc>
              <a:spcBef>
                <a:spcPts val="0"/>
              </a:spcBef>
              <a:spcAft>
                <a:spcPts val="0"/>
              </a:spcAft>
              <a:buClr>
                <a:srgbClr val="004C52"/>
              </a:buClr>
              <a:buSzPts val="2400"/>
              <a:buFont typeface="Karla"/>
              <a:buChar char="○"/>
              <a:defRPr sz="2400" b="0" i="0" u="none" strike="noStrike" cap="none">
                <a:solidFill>
                  <a:srgbClr val="004C52"/>
                </a:solidFill>
                <a:latin typeface="Karla"/>
                <a:ea typeface="Karla"/>
                <a:cs typeface="Karla"/>
                <a:sym typeface="Karla"/>
              </a:defRPr>
            </a:lvl5pPr>
            <a:lvl6pPr marL="2743200" marR="0" lvl="5" indent="-381000" algn="l" rtl="0">
              <a:lnSpc>
                <a:spcPct val="100000"/>
              </a:lnSpc>
              <a:spcBef>
                <a:spcPts val="0"/>
              </a:spcBef>
              <a:spcAft>
                <a:spcPts val="0"/>
              </a:spcAft>
              <a:buClr>
                <a:srgbClr val="004C52"/>
              </a:buClr>
              <a:buSzPts val="2400"/>
              <a:buFont typeface="Karla"/>
              <a:buChar char="■"/>
              <a:defRPr sz="2400" b="0" i="0" u="none" strike="noStrike" cap="none">
                <a:solidFill>
                  <a:srgbClr val="004C52"/>
                </a:solidFill>
                <a:latin typeface="Karla"/>
                <a:ea typeface="Karla"/>
                <a:cs typeface="Karla"/>
                <a:sym typeface="Karla"/>
              </a:defRPr>
            </a:lvl6pPr>
            <a:lvl7pPr marL="3200400" marR="0" lvl="6" indent="-381000" algn="l" rtl="0">
              <a:lnSpc>
                <a:spcPct val="100000"/>
              </a:lnSpc>
              <a:spcBef>
                <a:spcPts val="0"/>
              </a:spcBef>
              <a:spcAft>
                <a:spcPts val="0"/>
              </a:spcAft>
              <a:buClr>
                <a:srgbClr val="004C52"/>
              </a:buClr>
              <a:buSzPts val="2400"/>
              <a:buFont typeface="Karla"/>
              <a:buChar char="●"/>
              <a:defRPr sz="2400" b="0" i="0" u="none" strike="noStrike" cap="none">
                <a:solidFill>
                  <a:srgbClr val="004C52"/>
                </a:solidFill>
                <a:latin typeface="Karla"/>
                <a:ea typeface="Karla"/>
                <a:cs typeface="Karla"/>
                <a:sym typeface="Karla"/>
              </a:defRPr>
            </a:lvl7pPr>
            <a:lvl8pPr marL="3657600" marR="0" lvl="7" indent="-381000" algn="l" rtl="0">
              <a:lnSpc>
                <a:spcPct val="100000"/>
              </a:lnSpc>
              <a:spcBef>
                <a:spcPts val="0"/>
              </a:spcBef>
              <a:spcAft>
                <a:spcPts val="0"/>
              </a:spcAft>
              <a:buClr>
                <a:srgbClr val="004C52"/>
              </a:buClr>
              <a:buSzPts val="2400"/>
              <a:buFont typeface="Karla"/>
              <a:buChar char="○"/>
              <a:defRPr sz="2400" b="0" i="0" u="none" strike="noStrike" cap="none">
                <a:solidFill>
                  <a:srgbClr val="004C52"/>
                </a:solidFill>
                <a:latin typeface="Karla"/>
                <a:ea typeface="Karla"/>
                <a:cs typeface="Karla"/>
                <a:sym typeface="Karla"/>
              </a:defRPr>
            </a:lvl8pPr>
            <a:lvl9pPr marL="4114800" marR="0" lvl="8" indent="-381000" algn="l" rtl="0">
              <a:lnSpc>
                <a:spcPct val="100000"/>
              </a:lnSpc>
              <a:spcBef>
                <a:spcPts val="0"/>
              </a:spcBef>
              <a:spcAft>
                <a:spcPts val="0"/>
              </a:spcAft>
              <a:buClr>
                <a:srgbClr val="004C52"/>
              </a:buClr>
              <a:buSzPts val="2400"/>
              <a:buFont typeface="Karla"/>
              <a:buChar char="■"/>
              <a:defRPr sz="2400" b="0" i="0" u="none" strike="noStrike" cap="none">
                <a:solidFill>
                  <a:srgbClr val="004C52"/>
                </a:solidFill>
                <a:latin typeface="Karla"/>
                <a:ea typeface="Karla"/>
                <a:cs typeface="Karla"/>
                <a:sym typeface="Karla"/>
              </a:defRPr>
            </a:lvl9pPr>
          </a:lstStyle>
          <a:p>
            <a:pPr marL="0" indent="0" algn="ctr">
              <a:buNone/>
            </a:pPr>
            <a:r>
              <a:rPr lang="en-US" sz="3600" dirty="0"/>
              <a:t>What you *HAVE*            What you *NEED*</a:t>
            </a:r>
          </a:p>
        </p:txBody>
      </p:sp>
      <p:sp>
        <p:nvSpPr>
          <p:cNvPr id="2" name="Oval 1"/>
          <p:cNvSpPr/>
          <p:nvPr/>
        </p:nvSpPr>
        <p:spPr>
          <a:xfrm>
            <a:off x="4002909" y="2620164"/>
            <a:ext cx="1138181" cy="546410"/>
          </a:xfrm>
          <a:prstGeom prst="ellipse">
            <a:avLst/>
          </a:prstGeom>
          <a:solidFill>
            <a:schemeClr val="bg1"/>
          </a:solidFill>
          <a:ln w="57150">
            <a:solidFill>
              <a:srgbClr val="009E9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i="1" dirty="0">
                <a:solidFill>
                  <a:srgbClr val="004C52"/>
                </a:solidFill>
              </a:rPr>
              <a:t>versus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4C52"/>
        </a:solidFill>
        <a:effectLst/>
      </p:bgPr>
    </p:bg>
    <p:spTree>
      <p:nvGrpSpPr>
        <p:cNvPr id="1" name="Shape 329"/>
        <p:cNvGrpSpPr/>
        <p:nvPr/>
      </p:nvGrpSpPr>
      <p:grpSpPr>
        <a:xfrm>
          <a:off x="0" y="0"/>
          <a:ext cx="0" cy="0"/>
          <a:chOff x="0" y="0"/>
          <a:chExt cx="0" cy="0"/>
        </a:xfrm>
      </p:grpSpPr>
      <p:sp>
        <p:nvSpPr>
          <p:cNvPr id="2" name="Rectangle 1"/>
          <p:cNvSpPr/>
          <p:nvPr/>
        </p:nvSpPr>
        <p:spPr>
          <a:xfrm>
            <a:off x="1048214" y="1248937"/>
            <a:ext cx="6423103" cy="3490332"/>
          </a:xfrm>
          <a:prstGeom prst="rect">
            <a:avLst/>
          </a:prstGeom>
          <a:solidFill>
            <a:schemeClr val="bg1"/>
          </a:solidFill>
          <a:ln w="76200">
            <a:solidFill>
              <a:srgbClr val="8BC64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800" b="1" u="sng" dirty="0">
                <a:solidFill>
                  <a:schemeClr val="bg1"/>
                </a:solidFill>
              </a:rPr>
              <a:t> </a:t>
            </a:r>
            <a:r>
              <a:rPr lang="en-US" sz="3600" b="1" u="sng" dirty="0">
                <a:solidFill>
                  <a:srgbClr val="004C52"/>
                </a:solidFill>
              </a:rPr>
              <a:t>     Steps                                 </a:t>
            </a:r>
            <a:r>
              <a:rPr lang="en-US" sz="1050" b="1" u="sng" dirty="0">
                <a:solidFill>
                  <a:schemeClr val="bg1"/>
                </a:solidFill>
              </a:rPr>
              <a:t>.</a:t>
            </a:r>
            <a:endParaRPr lang="en-US" sz="3600" b="1" u="sng" dirty="0">
              <a:solidFill>
                <a:schemeClr val="bg1"/>
              </a:solidFill>
            </a:endParaRPr>
          </a:p>
          <a:p>
            <a:pPr marL="742950" indent="-742950">
              <a:buFont typeface="+mj-lt"/>
              <a:buAutoNum type="arabicPeriod"/>
            </a:pPr>
            <a:r>
              <a:rPr lang="en-US" sz="3600" dirty="0">
                <a:solidFill>
                  <a:srgbClr val="004C52"/>
                </a:solidFill>
              </a:rPr>
              <a:t>Grams to moles</a:t>
            </a:r>
          </a:p>
          <a:p>
            <a:pPr marL="742950" indent="-742950">
              <a:buFont typeface="+mj-lt"/>
              <a:buAutoNum type="arabicPeriod"/>
            </a:pPr>
            <a:r>
              <a:rPr lang="en-US" sz="3600" dirty="0">
                <a:solidFill>
                  <a:srgbClr val="004C52"/>
                </a:solidFill>
              </a:rPr>
              <a:t>Have vs. need</a:t>
            </a:r>
          </a:p>
          <a:p>
            <a:pPr marL="742950" indent="-742950">
              <a:buFont typeface="+mj-lt"/>
              <a:buAutoNum type="arabicPeriod"/>
            </a:pPr>
            <a:r>
              <a:rPr lang="en-US" sz="3600" dirty="0">
                <a:solidFill>
                  <a:srgbClr val="004C52"/>
                </a:solidFill>
              </a:rPr>
              <a:t>Identify limiting</a:t>
            </a:r>
          </a:p>
          <a:p>
            <a:pPr marL="742950" indent="-742950">
              <a:buFont typeface="+mj-lt"/>
              <a:buAutoNum type="arabicPeriod"/>
            </a:pPr>
            <a:r>
              <a:rPr lang="en-US" sz="3600" dirty="0" err="1">
                <a:solidFill>
                  <a:srgbClr val="004C52"/>
                </a:solidFill>
              </a:rPr>
              <a:t>Stoich</a:t>
            </a:r>
            <a:r>
              <a:rPr lang="en-US" sz="3600" dirty="0">
                <a:solidFill>
                  <a:srgbClr val="004C52"/>
                </a:solidFill>
              </a:rPr>
              <a:t> with limiting  </a:t>
            </a:r>
            <a:r>
              <a:rPr lang="en-US" sz="2400" dirty="0">
                <a:solidFill>
                  <a:srgbClr val="004C52"/>
                </a:solidFill>
              </a:rPr>
              <a:t>( </a:t>
            </a:r>
            <a:r>
              <a:rPr lang="en-US" sz="2400" i="1" dirty="0">
                <a:solidFill>
                  <a:srgbClr val="004C52"/>
                </a:solidFill>
              </a:rPr>
              <a:t>if asked </a:t>
            </a:r>
            <a:r>
              <a:rPr lang="en-US" sz="2400" dirty="0">
                <a:solidFill>
                  <a:srgbClr val="004C52"/>
                </a:solidFill>
              </a:rPr>
              <a:t>)</a:t>
            </a:r>
            <a:endParaRPr lang="en-US" sz="3600" dirty="0">
              <a:solidFill>
                <a:srgbClr val="004C52"/>
              </a:solidFill>
            </a:endParaRPr>
          </a:p>
          <a:p>
            <a:pPr marL="742950" indent="-742950">
              <a:buFont typeface="+mj-lt"/>
              <a:buAutoNum type="arabicPeriod"/>
            </a:pPr>
            <a:r>
              <a:rPr lang="en-US" sz="3600" dirty="0">
                <a:solidFill>
                  <a:srgbClr val="004C52"/>
                </a:solidFill>
              </a:rPr>
              <a:t>Find </a:t>
            </a:r>
            <a:r>
              <a:rPr lang="en-US" sz="3600" dirty="0" err="1">
                <a:solidFill>
                  <a:srgbClr val="004C52"/>
                </a:solidFill>
              </a:rPr>
              <a:t>xs</a:t>
            </a:r>
            <a:r>
              <a:rPr lang="en-US" sz="3600" dirty="0">
                <a:solidFill>
                  <a:srgbClr val="004C52"/>
                </a:solidFill>
              </a:rPr>
              <a:t> left  </a:t>
            </a:r>
            <a:r>
              <a:rPr lang="en-US" sz="2400" dirty="0">
                <a:solidFill>
                  <a:srgbClr val="004C52"/>
                </a:solidFill>
              </a:rPr>
              <a:t>( </a:t>
            </a:r>
            <a:r>
              <a:rPr lang="en-US" sz="2400" i="1" dirty="0">
                <a:solidFill>
                  <a:srgbClr val="004C52"/>
                </a:solidFill>
              </a:rPr>
              <a:t>if asked </a:t>
            </a:r>
            <a:r>
              <a:rPr lang="en-US" sz="2400" dirty="0">
                <a:solidFill>
                  <a:srgbClr val="004C52"/>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8" name="Google Shape;138;p16"/>
          <p:cNvSpPr txBox="1">
            <a:spLocks noGrp="1"/>
          </p:cNvSpPr>
          <p:nvPr>
            <p:ph type="body" idx="1"/>
          </p:nvPr>
        </p:nvSpPr>
        <p:spPr>
          <a:xfrm>
            <a:off x="0" y="1"/>
            <a:ext cx="9144000" cy="1729850"/>
          </a:xfrm>
          <a:prstGeom prst="rect">
            <a:avLst/>
          </a:prstGeom>
          <a:solidFill>
            <a:schemeClr val="bg1"/>
          </a:solidFill>
        </p:spPr>
        <p:txBody>
          <a:bodyPr spcFirstLastPara="1" wrap="square" lIns="91425" tIns="91425" rIns="91425" bIns="91425" anchor="t" anchorCtr="0">
            <a:noAutofit/>
          </a:bodyPr>
          <a:lstStyle/>
          <a:p>
            <a:pPr marL="76200" lvl="0" indent="0" algn="ctr" rtl="0">
              <a:spcBef>
                <a:spcPts val="600"/>
              </a:spcBef>
              <a:spcAft>
                <a:spcPts val="0"/>
              </a:spcAft>
              <a:buSzPts val="2400"/>
              <a:buNone/>
            </a:pPr>
            <a:r>
              <a:rPr lang="en-US" sz="2800" dirty="0"/>
              <a:t>If you reacted 150 g of K with 225 g of Br</a:t>
            </a:r>
            <a:r>
              <a:rPr lang="en-US" sz="2800" baseline="-25000" dirty="0"/>
              <a:t>2</a:t>
            </a:r>
            <a:r>
              <a:rPr lang="en-US" sz="2800" dirty="0"/>
              <a:t>, how many g of </a:t>
            </a:r>
            <a:r>
              <a:rPr lang="en-US" sz="2800" dirty="0" err="1"/>
              <a:t>KBr</a:t>
            </a:r>
            <a:r>
              <a:rPr lang="en-US" sz="2800" dirty="0"/>
              <a:t> can be made? How much excess reagent is left?</a:t>
            </a:r>
            <a:br>
              <a:rPr lang="en-US" sz="4000" dirty="0"/>
            </a:br>
            <a:r>
              <a:rPr lang="en-US" sz="4000" dirty="0"/>
              <a:t>2K + Br</a:t>
            </a:r>
            <a:r>
              <a:rPr lang="en-US" sz="4000" baseline="-25000" dirty="0"/>
              <a:t>2</a:t>
            </a:r>
            <a:r>
              <a:rPr lang="en-US" sz="4000" dirty="0"/>
              <a:t> </a:t>
            </a:r>
            <a:r>
              <a:rPr lang="en-US" sz="4000" dirty="0">
                <a:sym typeface="Wingdings" panose="05000000000000000000" pitchFamily="2" charset="2"/>
              </a:rPr>
              <a:t> 2KBr</a:t>
            </a:r>
            <a:endParaRPr sz="4000" dirty="0"/>
          </a:p>
        </p:txBody>
      </p:sp>
      <p:sp>
        <p:nvSpPr>
          <p:cNvPr id="6" name="Google Shape;247;p27"/>
          <p:cNvSpPr/>
          <p:nvPr/>
        </p:nvSpPr>
        <p:spPr>
          <a:xfrm>
            <a:off x="572947" y="2019784"/>
            <a:ext cx="2743200" cy="2377440"/>
          </a:xfrm>
          <a:prstGeom prst="homePlate">
            <a:avLst>
              <a:gd name="adj" fmla="val 211909"/>
            </a:avLst>
          </a:prstGeom>
          <a:solidFill>
            <a:srgbClr val="ABE33F">
              <a:alpha val="81150"/>
            </a:srgbClr>
          </a:solidFill>
          <a:ln>
            <a:noFill/>
          </a:ln>
        </p:spPr>
        <p:txBody>
          <a:bodyPr spcFirstLastPara="1" wrap="square" lIns="91440" tIns="0" rIns="0" bIns="0" anchor="ctr" anchorCtr="0">
            <a:noAutofit/>
          </a:bodyPr>
          <a:lstStyle/>
          <a:p>
            <a:pPr marL="0" lvl="0" indent="0" rtl="0">
              <a:spcBef>
                <a:spcPts val="0"/>
              </a:spcBef>
              <a:spcAft>
                <a:spcPts val="0"/>
              </a:spcAft>
              <a:buNone/>
            </a:pPr>
            <a:r>
              <a:rPr lang="en" sz="2400" b="1" dirty="0">
                <a:solidFill>
                  <a:srgbClr val="004C52"/>
                </a:solidFill>
                <a:latin typeface="Karla"/>
                <a:ea typeface="Karla"/>
                <a:cs typeface="Karla"/>
                <a:sym typeface="Karla"/>
              </a:rPr>
              <a:t>Find Limiting Reagent</a:t>
            </a:r>
            <a:endParaRPr sz="2400" b="1" dirty="0">
              <a:solidFill>
                <a:srgbClr val="004C52"/>
              </a:solidFill>
              <a:latin typeface="Karla"/>
              <a:ea typeface="Karla"/>
              <a:cs typeface="Karla"/>
              <a:sym typeface="Karla"/>
            </a:endParaRPr>
          </a:p>
        </p:txBody>
      </p:sp>
      <p:sp>
        <p:nvSpPr>
          <p:cNvPr id="7" name="Google Shape;246;p27"/>
          <p:cNvSpPr/>
          <p:nvPr/>
        </p:nvSpPr>
        <p:spPr>
          <a:xfrm>
            <a:off x="3316147" y="2019784"/>
            <a:ext cx="2743200" cy="2377440"/>
          </a:xfrm>
          <a:prstGeom prst="homePlate">
            <a:avLst>
              <a:gd name="adj" fmla="val 211909"/>
            </a:avLst>
          </a:prstGeom>
          <a:solidFill>
            <a:srgbClr val="00AE9D"/>
          </a:solidFill>
          <a:ln>
            <a:noFill/>
          </a:ln>
        </p:spPr>
        <p:txBody>
          <a:bodyPr spcFirstLastPara="1" wrap="none" lIns="91425" tIns="0" rIns="0" bIns="0" anchor="ctr" anchorCtr="0">
            <a:noAutofit/>
          </a:bodyPr>
          <a:lstStyle/>
          <a:p>
            <a:pPr marL="0" lvl="0" indent="0" rtl="0">
              <a:spcBef>
                <a:spcPts val="0"/>
              </a:spcBef>
              <a:spcAft>
                <a:spcPts val="0"/>
              </a:spcAft>
              <a:buNone/>
            </a:pPr>
            <a:r>
              <a:rPr lang="en" sz="2400" b="1" dirty="0">
                <a:solidFill>
                  <a:srgbClr val="004C52"/>
                </a:solidFill>
                <a:latin typeface="Karla"/>
                <a:ea typeface="Karla"/>
                <a:cs typeface="Karla"/>
                <a:sym typeface="Karla"/>
              </a:rPr>
              <a:t>Find </a:t>
            </a:r>
            <a:br>
              <a:rPr lang="en" sz="2400" b="1" dirty="0">
                <a:solidFill>
                  <a:srgbClr val="004C52"/>
                </a:solidFill>
                <a:latin typeface="Karla"/>
                <a:ea typeface="Karla"/>
                <a:cs typeface="Karla"/>
                <a:sym typeface="Karla"/>
              </a:rPr>
            </a:br>
            <a:r>
              <a:rPr lang="en" sz="2400" b="1" dirty="0">
                <a:solidFill>
                  <a:srgbClr val="004C52"/>
                </a:solidFill>
                <a:latin typeface="Karla"/>
                <a:ea typeface="Karla"/>
                <a:cs typeface="Karla"/>
                <a:sym typeface="Karla"/>
              </a:rPr>
              <a:t>Amounts </a:t>
            </a:r>
            <a:br>
              <a:rPr lang="en" sz="2400" b="1" dirty="0">
                <a:solidFill>
                  <a:srgbClr val="004C52"/>
                </a:solidFill>
                <a:latin typeface="Karla"/>
                <a:ea typeface="Karla"/>
                <a:cs typeface="Karla"/>
                <a:sym typeface="Karla"/>
              </a:rPr>
            </a:br>
            <a:r>
              <a:rPr lang="en" sz="2400" b="1" dirty="0">
                <a:solidFill>
                  <a:srgbClr val="004C52"/>
                </a:solidFill>
                <a:latin typeface="Karla"/>
                <a:ea typeface="Karla"/>
                <a:cs typeface="Karla"/>
                <a:sym typeface="Karla"/>
              </a:rPr>
              <a:t>Made </a:t>
            </a:r>
            <a:endParaRPr sz="2400" b="1" dirty="0">
              <a:solidFill>
                <a:srgbClr val="004C52"/>
              </a:solidFill>
              <a:latin typeface="Karla"/>
              <a:ea typeface="Karla"/>
              <a:cs typeface="Karla"/>
              <a:sym typeface="Karla"/>
            </a:endParaRPr>
          </a:p>
        </p:txBody>
      </p:sp>
      <p:sp>
        <p:nvSpPr>
          <p:cNvPr id="8" name="Google Shape;245;p27"/>
          <p:cNvSpPr/>
          <p:nvPr/>
        </p:nvSpPr>
        <p:spPr>
          <a:xfrm>
            <a:off x="6016654" y="2019784"/>
            <a:ext cx="2743200" cy="2377440"/>
          </a:xfrm>
          <a:prstGeom prst="homePlate">
            <a:avLst>
              <a:gd name="adj" fmla="val 211909"/>
            </a:avLst>
          </a:prstGeom>
          <a:solidFill>
            <a:srgbClr val="004C52"/>
          </a:solidFill>
          <a:ln>
            <a:noFill/>
          </a:ln>
        </p:spPr>
        <p:txBody>
          <a:bodyPr spcFirstLastPara="1" wrap="none" lIns="91425" tIns="0" rIns="0" bIns="0" anchor="ctr" anchorCtr="0">
            <a:noAutofit/>
          </a:bodyPr>
          <a:lstStyle/>
          <a:p>
            <a:pPr marL="0" lvl="0" indent="0" rtl="0">
              <a:spcBef>
                <a:spcPts val="0"/>
              </a:spcBef>
              <a:spcAft>
                <a:spcPts val="0"/>
              </a:spcAft>
              <a:buNone/>
            </a:pPr>
            <a:r>
              <a:rPr lang="en" sz="2400" b="1" dirty="0">
                <a:solidFill>
                  <a:srgbClr val="FFFFFF"/>
                </a:solidFill>
                <a:latin typeface="Karla"/>
                <a:ea typeface="Karla"/>
                <a:cs typeface="Karla"/>
                <a:sym typeface="Karla"/>
              </a:rPr>
              <a:t>Find how </a:t>
            </a:r>
            <a:br>
              <a:rPr lang="en" sz="2400" b="1" dirty="0">
                <a:solidFill>
                  <a:srgbClr val="FFFFFF"/>
                </a:solidFill>
                <a:latin typeface="Karla"/>
                <a:ea typeface="Karla"/>
                <a:cs typeface="Karla"/>
                <a:sym typeface="Karla"/>
              </a:rPr>
            </a:br>
            <a:r>
              <a:rPr lang="en" sz="2400" b="1" dirty="0">
                <a:solidFill>
                  <a:srgbClr val="FFFFFF"/>
                </a:solidFill>
                <a:latin typeface="Karla"/>
                <a:ea typeface="Karla"/>
                <a:cs typeface="Karla"/>
                <a:sym typeface="Karla"/>
              </a:rPr>
              <a:t>much XS </a:t>
            </a:r>
            <a:br>
              <a:rPr lang="en" sz="2400" b="1" dirty="0">
                <a:solidFill>
                  <a:srgbClr val="FFFFFF"/>
                </a:solidFill>
                <a:latin typeface="Karla"/>
                <a:ea typeface="Karla"/>
                <a:cs typeface="Karla"/>
                <a:sym typeface="Karla"/>
              </a:rPr>
            </a:br>
            <a:r>
              <a:rPr lang="en" sz="2400" b="1" dirty="0">
                <a:solidFill>
                  <a:srgbClr val="FFFFFF"/>
                </a:solidFill>
                <a:latin typeface="Karla"/>
                <a:ea typeface="Karla"/>
                <a:cs typeface="Karla"/>
                <a:sym typeface="Karla"/>
              </a:rPr>
              <a:t>left over</a:t>
            </a:r>
            <a:endParaRPr sz="2400" b="1" dirty="0">
              <a:solidFill>
                <a:srgbClr val="FFFFFF"/>
              </a:solidFill>
              <a:latin typeface="Karla"/>
              <a:ea typeface="Karla"/>
              <a:cs typeface="Karla"/>
              <a:sym typeface="Karla"/>
            </a:endParaRPr>
          </a:p>
        </p:txBody>
      </p:sp>
      <p:sp>
        <p:nvSpPr>
          <p:cNvPr id="9" name="Oval 8"/>
          <p:cNvSpPr/>
          <p:nvPr/>
        </p:nvSpPr>
        <p:spPr>
          <a:xfrm>
            <a:off x="320132" y="1729853"/>
            <a:ext cx="591015" cy="5798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4C52"/>
                </a:solidFill>
              </a:rPr>
              <a:t>1</a:t>
            </a:r>
            <a:endParaRPr lang="en-US" b="1" dirty="0">
              <a:solidFill>
                <a:srgbClr val="004C52"/>
              </a:solidFill>
            </a:endParaRPr>
          </a:p>
        </p:txBody>
      </p:sp>
      <p:sp>
        <p:nvSpPr>
          <p:cNvPr id="10" name="Oval 9"/>
          <p:cNvSpPr/>
          <p:nvPr/>
        </p:nvSpPr>
        <p:spPr>
          <a:xfrm>
            <a:off x="3063332" y="1729852"/>
            <a:ext cx="591015" cy="5798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4C52"/>
                </a:solidFill>
              </a:rPr>
              <a:t>2</a:t>
            </a:r>
            <a:endParaRPr lang="en-US" b="1" dirty="0">
              <a:solidFill>
                <a:srgbClr val="004C52"/>
              </a:solidFill>
            </a:endParaRPr>
          </a:p>
        </p:txBody>
      </p:sp>
      <p:sp>
        <p:nvSpPr>
          <p:cNvPr id="11" name="Oval 10"/>
          <p:cNvSpPr/>
          <p:nvPr/>
        </p:nvSpPr>
        <p:spPr>
          <a:xfrm>
            <a:off x="5806532" y="1729851"/>
            <a:ext cx="591015" cy="5798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4C52"/>
                </a:solidFill>
              </a:rPr>
              <a:t>3</a:t>
            </a:r>
            <a:endParaRPr lang="en-US" b="1" dirty="0">
              <a:solidFill>
                <a:srgbClr val="004C5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8" name="Google Shape;138;p16"/>
          <p:cNvSpPr txBox="1">
            <a:spLocks noGrp="1"/>
          </p:cNvSpPr>
          <p:nvPr>
            <p:ph type="body" idx="1"/>
          </p:nvPr>
        </p:nvSpPr>
        <p:spPr>
          <a:xfrm>
            <a:off x="0" y="2"/>
            <a:ext cx="9144000" cy="1741004"/>
          </a:xfrm>
          <a:prstGeom prst="rect">
            <a:avLst/>
          </a:prstGeom>
          <a:solidFill>
            <a:schemeClr val="bg1"/>
          </a:solidFill>
        </p:spPr>
        <p:txBody>
          <a:bodyPr spcFirstLastPara="1" wrap="square" lIns="91425" tIns="91425" rIns="91425" bIns="91425" anchor="t" anchorCtr="0">
            <a:noAutofit/>
          </a:bodyPr>
          <a:lstStyle/>
          <a:p>
            <a:pPr marL="76200" lvl="0" indent="0" algn="ctr" rtl="0">
              <a:spcBef>
                <a:spcPts val="600"/>
              </a:spcBef>
              <a:spcAft>
                <a:spcPts val="0"/>
              </a:spcAft>
              <a:buSzPts val="2400"/>
              <a:buNone/>
            </a:pPr>
            <a:r>
              <a:rPr lang="en-US" sz="2800" dirty="0"/>
              <a:t>If you reacted 150 g of K with 225 g of Br</a:t>
            </a:r>
            <a:r>
              <a:rPr lang="en-US" sz="2800" baseline="-25000" dirty="0"/>
              <a:t>2</a:t>
            </a:r>
            <a:r>
              <a:rPr lang="en-US" sz="2800" dirty="0"/>
              <a:t>, how many g of </a:t>
            </a:r>
            <a:r>
              <a:rPr lang="en-US" sz="2800" dirty="0" err="1"/>
              <a:t>KBr</a:t>
            </a:r>
            <a:r>
              <a:rPr lang="en-US" sz="2800" dirty="0"/>
              <a:t> can be made? How much excess reagent is left?</a:t>
            </a:r>
            <a:br>
              <a:rPr lang="en-US" sz="4000" dirty="0"/>
            </a:br>
            <a:r>
              <a:rPr lang="en-US" sz="4000" dirty="0"/>
              <a:t>2K + Br</a:t>
            </a:r>
            <a:r>
              <a:rPr lang="en-US" sz="4000" baseline="-25000" dirty="0"/>
              <a:t>2</a:t>
            </a:r>
            <a:r>
              <a:rPr lang="en-US" sz="4000" dirty="0"/>
              <a:t> </a:t>
            </a:r>
            <a:r>
              <a:rPr lang="en-US" sz="4000" dirty="0">
                <a:sym typeface="Wingdings" panose="05000000000000000000" pitchFamily="2" charset="2"/>
              </a:rPr>
              <a:t> 2KBr</a:t>
            </a:r>
            <a:endParaRPr sz="4000" dirty="0"/>
          </a:p>
        </p:txBody>
      </p:sp>
      <p:sp>
        <p:nvSpPr>
          <p:cNvPr id="6" name="Google Shape;247;p27"/>
          <p:cNvSpPr/>
          <p:nvPr/>
        </p:nvSpPr>
        <p:spPr>
          <a:xfrm>
            <a:off x="572947" y="2030937"/>
            <a:ext cx="2743200" cy="2377440"/>
          </a:xfrm>
          <a:prstGeom prst="homePlate">
            <a:avLst>
              <a:gd name="adj" fmla="val 211909"/>
            </a:avLst>
          </a:prstGeom>
          <a:solidFill>
            <a:srgbClr val="ABE33F">
              <a:alpha val="81150"/>
            </a:srgbClr>
          </a:solidFill>
          <a:ln>
            <a:noFill/>
          </a:ln>
        </p:spPr>
        <p:txBody>
          <a:bodyPr spcFirstLastPara="1" wrap="square" lIns="91440" tIns="0" rIns="0" bIns="0" anchor="ctr" anchorCtr="0">
            <a:noAutofit/>
          </a:bodyPr>
          <a:lstStyle/>
          <a:p>
            <a:pPr marL="0" lvl="0" indent="0" rtl="0">
              <a:spcBef>
                <a:spcPts val="0"/>
              </a:spcBef>
              <a:spcAft>
                <a:spcPts val="0"/>
              </a:spcAft>
              <a:buNone/>
            </a:pPr>
            <a:r>
              <a:rPr lang="en" sz="2400" b="1" dirty="0">
                <a:solidFill>
                  <a:srgbClr val="004C52"/>
                </a:solidFill>
                <a:latin typeface="Karla"/>
                <a:ea typeface="Karla"/>
                <a:cs typeface="Karla"/>
                <a:sym typeface="Karla"/>
              </a:rPr>
              <a:t>Find Limiting Reagent</a:t>
            </a:r>
            <a:endParaRPr sz="2400" b="1" dirty="0">
              <a:solidFill>
                <a:srgbClr val="004C52"/>
              </a:solidFill>
              <a:latin typeface="Karla"/>
              <a:ea typeface="Karla"/>
              <a:cs typeface="Karla"/>
              <a:sym typeface="Karla"/>
            </a:endParaRPr>
          </a:p>
        </p:txBody>
      </p:sp>
      <p:sp>
        <p:nvSpPr>
          <p:cNvPr id="9" name="Oval 8"/>
          <p:cNvSpPr/>
          <p:nvPr/>
        </p:nvSpPr>
        <p:spPr>
          <a:xfrm>
            <a:off x="320132" y="1741006"/>
            <a:ext cx="591015" cy="5798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4C52"/>
                </a:solidFill>
              </a:rPr>
              <a:t>1</a:t>
            </a:r>
            <a:endParaRPr lang="en-US" b="1" dirty="0">
              <a:solidFill>
                <a:srgbClr val="004C52"/>
              </a:solidFill>
            </a:endParaRPr>
          </a:p>
        </p:txBody>
      </p:sp>
    </p:spTree>
    <p:extLst>
      <p:ext uri="{BB962C8B-B14F-4D97-AF65-F5344CB8AC3E}">
        <p14:creationId xmlns:p14="http://schemas.microsoft.com/office/powerpoint/2010/main" val="40478264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8" name="Google Shape;138;p16"/>
          <p:cNvSpPr txBox="1">
            <a:spLocks noGrp="1"/>
          </p:cNvSpPr>
          <p:nvPr>
            <p:ph type="body" idx="1"/>
          </p:nvPr>
        </p:nvSpPr>
        <p:spPr>
          <a:xfrm>
            <a:off x="0" y="11152"/>
            <a:ext cx="9144000" cy="3980985"/>
          </a:xfrm>
          <a:prstGeom prst="rect">
            <a:avLst/>
          </a:prstGeom>
          <a:solidFill>
            <a:schemeClr val="bg1"/>
          </a:solidFill>
        </p:spPr>
        <p:txBody>
          <a:bodyPr spcFirstLastPara="1" wrap="square" lIns="91425" tIns="91425" rIns="91425" bIns="91425" anchor="t" anchorCtr="0">
            <a:noAutofit/>
          </a:bodyPr>
          <a:lstStyle/>
          <a:p>
            <a:pPr marL="76200" lvl="0" indent="0" rtl="0">
              <a:spcBef>
                <a:spcPts val="600"/>
              </a:spcBef>
              <a:spcAft>
                <a:spcPts val="0"/>
              </a:spcAft>
              <a:buSzPts val="2400"/>
              <a:buNone/>
            </a:pPr>
            <a:r>
              <a:rPr lang="en-US" dirty="0"/>
              <a:t>If you reacted 150.0 g of K with 225 g of Br</a:t>
            </a:r>
            <a:r>
              <a:rPr lang="en-US" baseline="-25000" dirty="0"/>
              <a:t>2</a:t>
            </a:r>
            <a:r>
              <a:rPr lang="en-US" dirty="0"/>
              <a:t>, how many g of </a:t>
            </a:r>
            <a:r>
              <a:rPr lang="en-US" dirty="0" err="1"/>
              <a:t>KBr</a:t>
            </a:r>
            <a:r>
              <a:rPr lang="en-US" dirty="0"/>
              <a:t> can be made? How much excess reagent is left?</a:t>
            </a:r>
            <a:br>
              <a:rPr lang="en-US" sz="4000" dirty="0"/>
            </a:br>
            <a:r>
              <a:rPr lang="en-US" sz="4000" dirty="0"/>
              <a:t>             2K + Br</a:t>
            </a:r>
            <a:r>
              <a:rPr lang="en-US" sz="4000" baseline="-25000" dirty="0"/>
              <a:t>2</a:t>
            </a:r>
            <a:r>
              <a:rPr lang="en-US" sz="4000" dirty="0"/>
              <a:t> </a:t>
            </a:r>
            <a:r>
              <a:rPr lang="en-US" sz="4000" dirty="0">
                <a:sym typeface="Wingdings" panose="05000000000000000000" pitchFamily="2" charset="2"/>
              </a:rPr>
              <a:t> 2KBr</a:t>
            </a:r>
            <a:endParaRPr sz="4000" dirty="0"/>
          </a:p>
        </p:txBody>
      </p:sp>
      <p:sp>
        <p:nvSpPr>
          <p:cNvPr id="12" name="Rectangle 11"/>
          <p:cNvSpPr/>
          <p:nvPr/>
        </p:nvSpPr>
        <p:spPr>
          <a:xfrm>
            <a:off x="6445406" y="1207071"/>
            <a:ext cx="2520175" cy="2037936"/>
          </a:xfrm>
          <a:prstGeom prst="rect">
            <a:avLst/>
          </a:prstGeom>
          <a:solidFill>
            <a:schemeClr val="bg1"/>
          </a:solidFill>
          <a:ln w="76200">
            <a:solidFill>
              <a:srgbClr val="8BC64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b="1" u="sng" dirty="0">
                <a:solidFill>
                  <a:srgbClr val="004C52"/>
                </a:solidFill>
              </a:rPr>
              <a:t>Steps                   </a:t>
            </a:r>
            <a:r>
              <a:rPr lang="en-US" sz="700" b="1" u="sng" dirty="0">
                <a:solidFill>
                  <a:schemeClr val="bg1"/>
                </a:solidFill>
              </a:rPr>
              <a:t>.</a:t>
            </a:r>
            <a:endParaRPr lang="en-US" sz="2000" b="1" u="sng" dirty="0">
              <a:solidFill>
                <a:schemeClr val="bg1"/>
              </a:solidFill>
            </a:endParaRPr>
          </a:p>
          <a:p>
            <a:pPr marL="234950" indent="-234950">
              <a:buFont typeface="+mj-lt"/>
              <a:buAutoNum type="arabicPeriod"/>
            </a:pPr>
            <a:r>
              <a:rPr lang="en-US" sz="2000" b="1" dirty="0">
                <a:solidFill>
                  <a:srgbClr val="FF0000"/>
                </a:solidFill>
              </a:rPr>
              <a:t>Grams to moles</a:t>
            </a:r>
          </a:p>
          <a:p>
            <a:pPr marL="234950" indent="-234950">
              <a:buFont typeface="+mj-lt"/>
              <a:buAutoNum type="arabicPeriod"/>
            </a:pPr>
            <a:r>
              <a:rPr lang="en-US" sz="2000" dirty="0">
                <a:solidFill>
                  <a:srgbClr val="004C52"/>
                </a:solidFill>
              </a:rPr>
              <a:t>Have vs. need</a:t>
            </a:r>
          </a:p>
          <a:p>
            <a:pPr marL="234950" indent="-234950">
              <a:buFont typeface="+mj-lt"/>
              <a:buAutoNum type="arabicPeriod"/>
            </a:pPr>
            <a:r>
              <a:rPr lang="en-US" sz="2000" dirty="0">
                <a:solidFill>
                  <a:srgbClr val="004C52"/>
                </a:solidFill>
              </a:rPr>
              <a:t>Identify limiting</a:t>
            </a:r>
          </a:p>
          <a:p>
            <a:pPr marL="234950" indent="-234950">
              <a:buFont typeface="+mj-lt"/>
              <a:buAutoNum type="arabicPeriod"/>
            </a:pPr>
            <a:r>
              <a:rPr lang="en-US" sz="2000" dirty="0" err="1">
                <a:solidFill>
                  <a:srgbClr val="004C52"/>
                </a:solidFill>
              </a:rPr>
              <a:t>Stoich</a:t>
            </a:r>
            <a:r>
              <a:rPr lang="en-US" sz="2000" dirty="0">
                <a:solidFill>
                  <a:srgbClr val="004C52"/>
                </a:solidFill>
              </a:rPr>
              <a:t> with limiting  </a:t>
            </a:r>
          </a:p>
          <a:p>
            <a:pPr marL="234950" indent="-234950">
              <a:buFont typeface="+mj-lt"/>
              <a:buAutoNum type="arabicPeriod"/>
            </a:pPr>
            <a:r>
              <a:rPr lang="en-US" sz="2000" dirty="0">
                <a:solidFill>
                  <a:srgbClr val="004C52"/>
                </a:solidFill>
              </a:rPr>
              <a:t>Find </a:t>
            </a:r>
            <a:r>
              <a:rPr lang="en-US" sz="2000" dirty="0" err="1">
                <a:solidFill>
                  <a:srgbClr val="004C52"/>
                </a:solidFill>
              </a:rPr>
              <a:t>xs</a:t>
            </a:r>
            <a:r>
              <a:rPr lang="en-US" sz="2000" dirty="0">
                <a:solidFill>
                  <a:srgbClr val="004C52"/>
                </a:solidFill>
              </a:rPr>
              <a:t> left</a:t>
            </a:r>
            <a:endParaRPr lang="en-US" dirty="0">
              <a:solidFill>
                <a:srgbClr val="004C52"/>
              </a:solidFill>
            </a:endParaRPr>
          </a:p>
        </p:txBody>
      </p:sp>
      <p:sp>
        <p:nvSpPr>
          <p:cNvPr id="3" name="Rectangle 2"/>
          <p:cNvSpPr/>
          <p:nvPr/>
        </p:nvSpPr>
        <p:spPr>
          <a:xfrm>
            <a:off x="133811" y="1395282"/>
            <a:ext cx="1672682" cy="769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150.0 g K</a:t>
            </a:r>
          </a:p>
        </p:txBody>
      </p:sp>
      <p:sp>
        <p:nvSpPr>
          <p:cNvPr id="13" name="Rectangle 12"/>
          <p:cNvSpPr/>
          <p:nvPr/>
        </p:nvSpPr>
        <p:spPr>
          <a:xfrm>
            <a:off x="1672679" y="1395282"/>
            <a:ext cx="1505415" cy="769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 </a:t>
            </a:r>
            <a:r>
              <a:rPr lang="en-US" sz="2400" b="1" dirty="0" err="1">
                <a:solidFill>
                  <a:schemeClr val="tx1"/>
                </a:solidFill>
              </a:rPr>
              <a:t>mol</a:t>
            </a:r>
            <a:r>
              <a:rPr lang="en-US" sz="2400" b="1" dirty="0">
                <a:solidFill>
                  <a:schemeClr val="tx1"/>
                </a:solidFill>
              </a:rPr>
              <a:t> K</a:t>
            </a:r>
          </a:p>
        </p:txBody>
      </p:sp>
      <p:sp>
        <p:nvSpPr>
          <p:cNvPr id="14" name="Rectangle 13"/>
          <p:cNvSpPr/>
          <p:nvPr/>
        </p:nvSpPr>
        <p:spPr>
          <a:xfrm>
            <a:off x="1795342" y="1902661"/>
            <a:ext cx="1572324" cy="769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39.10 g K</a:t>
            </a:r>
          </a:p>
        </p:txBody>
      </p:sp>
      <p:cxnSp>
        <p:nvCxnSpPr>
          <p:cNvPr id="5" name="Straight Connector 4"/>
          <p:cNvCxnSpPr/>
          <p:nvPr/>
        </p:nvCxnSpPr>
        <p:spPr>
          <a:xfrm>
            <a:off x="1739585" y="1550029"/>
            <a:ext cx="0" cy="94785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75060" y="2036965"/>
            <a:ext cx="3092608"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3468024" y="1396652"/>
            <a:ext cx="2430966" cy="769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  3.836 </a:t>
            </a:r>
            <a:r>
              <a:rPr lang="en-US" sz="2400" b="1" dirty="0" err="1">
                <a:solidFill>
                  <a:schemeClr val="tx1"/>
                </a:solidFill>
              </a:rPr>
              <a:t>mol</a:t>
            </a:r>
            <a:r>
              <a:rPr lang="en-US" sz="2400" b="1" dirty="0">
                <a:solidFill>
                  <a:schemeClr val="tx1"/>
                </a:solidFill>
              </a:rPr>
              <a:t> K</a:t>
            </a:r>
          </a:p>
        </p:txBody>
      </p:sp>
      <p:sp>
        <p:nvSpPr>
          <p:cNvPr id="19" name="Rectangle 18"/>
          <p:cNvSpPr/>
          <p:nvPr/>
        </p:nvSpPr>
        <p:spPr>
          <a:xfrm>
            <a:off x="118945" y="2595893"/>
            <a:ext cx="1672682" cy="769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225 g Br</a:t>
            </a:r>
            <a:r>
              <a:rPr lang="en-US" sz="2400" b="1" baseline="-25000" dirty="0">
                <a:solidFill>
                  <a:schemeClr val="tx1"/>
                </a:solidFill>
              </a:rPr>
              <a:t>2</a:t>
            </a:r>
          </a:p>
        </p:txBody>
      </p:sp>
      <p:sp>
        <p:nvSpPr>
          <p:cNvPr id="20" name="Rectangle 19"/>
          <p:cNvSpPr/>
          <p:nvPr/>
        </p:nvSpPr>
        <p:spPr>
          <a:xfrm>
            <a:off x="1657813" y="2595893"/>
            <a:ext cx="1616926" cy="769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 </a:t>
            </a:r>
            <a:r>
              <a:rPr lang="en-US" sz="2400" b="1" dirty="0" err="1">
                <a:solidFill>
                  <a:schemeClr val="tx1"/>
                </a:solidFill>
              </a:rPr>
              <a:t>mol</a:t>
            </a:r>
            <a:r>
              <a:rPr lang="en-US" sz="2400" b="1" dirty="0">
                <a:solidFill>
                  <a:schemeClr val="tx1"/>
                </a:solidFill>
              </a:rPr>
              <a:t> Br</a:t>
            </a:r>
            <a:r>
              <a:rPr lang="en-US" sz="2400" b="1" baseline="-25000" dirty="0">
                <a:solidFill>
                  <a:schemeClr val="tx1"/>
                </a:solidFill>
              </a:rPr>
              <a:t>2</a:t>
            </a:r>
            <a:endParaRPr lang="en-US" sz="2400" b="1" dirty="0">
              <a:solidFill>
                <a:schemeClr val="tx1"/>
              </a:solidFill>
            </a:endParaRPr>
          </a:p>
        </p:txBody>
      </p:sp>
      <p:sp>
        <p:nvSpPr>
          <p:cNvPr id="21" name="Rectangle 20"/>
          <p:cNvSpPr/>
          <p:nvPr/>
        </p:nvSpPr>
        <p:spPr>
          <a:xfrm>
            <a:off x="1713565" y="3091640"/>
            <a:ext cx="1877124" cy="769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159.8 g Br</a:t>
            </a:r>
            <a:r>
              <a:rPr lang="en-US" sz="2400" b="1" baseline="-25000" dirty="0">
                <a:solidFill>
                  <a:schemeClr val="tx1"/>
                </a:solidFill>
              </a:rPr>
              <a:t>2</a:t>
            </a:r>
            <a:endParaRPr lang="en-US" sz="2400" b="1" dirty="0">
              <a:solidFill>
                <a:schemeClr val="tx1"/>
              </a:solidFill>
            </a:endParaRPr>
          </a:p>
        </p:txBody>
      </p:sp>
      <p:cxnSp>
        <p:nvCxnSpPr>
          <p:cNvPr id="22" name="Straight Connector 21"/>
          <p:cNvCxnSpPr/>
          <p:nvPr/>
        </p:nvCxnSpPr>
        <p:spPr>
          <a:xfrm>
            <a:off x="1724719" y="2750640"/>
            <a:ext cx="0" cy="94785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60194" y="3237576"/>
            <a:ext cx="3092608"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3453157" y="2597263"/>
            <a:ext cx="2590803" cy="769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  1.408 </a:t>
            </a:r>
            <a:r>
              <a:rPr lang="en-US" sz="2400" b="1" dirty="0" err="1">
                <a:solidFill>
                  <a:schemeClr val="tx1"/>
                </a:solidFill>
              </a:rPr>
              <a:t>mol</a:t>
            </a:r>
            <a:r>
              <a:rPr lang="en-US" sz="2400" b="1" dirty="0">
                <a:solidFill>
                  <a:schemeClr val="tx1"/>
                </a:solidFill>
              </a:rPr>
              <a:t> Br</a:t>
            </a:r>
            <a:r>
              <a:rPr lang="en-US" sz="2400" b="1" baseline="-25000" dirty="0">
                <a:solidFill>
                  <a:schemeClr val="tx1"/>
                </a:solidFill>
              </a:rPr>
              <a:t>2</a:t>
            </a:r>
          </a:p>
        </p:txBody>
      </p:sp>
    </p:spTree>
    <p:extLst>
      <p:ext uri="{BB962C8B-B14F-4D97-AF65-F5344CB8AC3E}">
        <p14:creationId xmlns:p14="http://schemas.microsoft.com/office/powerpoint/2010/main" val="179453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P spid="14" grpId="0"/>
      <p:bldP spid="18" grpId="0"/>
      <p:bldP spid="19" grpId="0"/>
      <p:bldP spid="20" grpId="0"/>
      <p:bldP spid="21" grpId="0"/>
      <p:bldP spid="2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8" name="Google Shape;138;p16"/>
          <p:cNvSpPr txBox="1">
            <a:spLocks noGrp="1"/>
          </p:cNvSpPr>
          <p:nvPr>
            <p:ph type="body" idx="1"/>
          </p:nvPr>
        </p:nvSpPr>
        <p:spPr>
          <a:xfrm>
            <a:off x="11151" y="11205"/>
            <a:ext cx="9144000" cy="4059849"/>
          </a:xfrm>
          <a:prstGeom prst="rect">
            <a:avLst/>
          </a:prstGeom>
          <a:solidFill>
            <a:schemeClr val="bg1"/>
          </a:solidFill>
        </p:spPr>
        <p:txBody>
          <a:bodyPr spcFirstLastPara="1" wrap="square" lIns="91425" tIns="91425" rIns="91425" bIns="91425" anchor="t" anchorCtr="0">
            <a:noAutofit/>
          </a:bodyPr>
          <a:lstStyle/>
          <a:p>
            <a:pPr marL="76200" lvl="0" indent="0" rtl="0">
              <a:spcBef>
                <a:spcPts val="600"/>
              </a:spcBef>
              <a:spcAft>
                <a:spcPts val="0"/>
              </a:spcAft>
              <a:buSzPts val="2400"/>
              <a:buNone/>
            </a:pPr>
            <a:r>
              <a:rPr lang="en-US" dirty="0"/>
              <a:t>If you reacted 150.0 g of K with 225 g of Br</a:t>
            </a:r>
            <a:r>
              <a:rPr lang="en-US" baseline="-25000" dirty="0"/>
              <a:t>2</a:t>
            </a:r>
            <a:r>
              <a:rPr lang="en-US" dirty="0"/>
              <a:t>, how may g of </a:t>
            </a:r>
            <a:r>
              <a:rPr lang="en-US" dirty="0" err="1"/>
              <a:t>KBr</a:t>
            </a:r>
            <a:r>
              <a:rPr lang="en-US" dirty="0"/>
              <a:t> can be made? How much excess reagent is left?</a:t>
            </a:r>
            <a:br>
              <a:rPr lang="en-US" sz="4000" dirty="0"/>
            </a:br>
            <a:r>
              <a:rPr lang="en-US" sz="4000" dirty="0"/>
              <a:t>             2K   +  Br</a:t>
            </a:r>
            <a:r>
              <a:rPr lang="en-US" sz="4000" baseline="-25000" dirty="0"/>
              <a:t>2</a:t>
            </a:r>
            <a:r>
              <a:rPr lang="en-US" sz="4000" dirty="0"/>
              <a:t> </a:t>
            </a:r>
            <a:r>
              <a:rPr lang="en-US" sz="4000" dirty="0">
                <a:sym typeface="Wingdings" panose="05000000000000000000" pitchFamily="2" charset="2"/>
              </a:rPr>
              <a:t> 2KBr</a:t>
            </a:r>
            <a:endParaRPr sz="4000" dirty="0"/>
          </a:p>
        </p:txBody>
      </p:sp>
      <p:sp>
        <p:nvSpPr>
          <p:cNvPr id="12" name="Rectangle 11"/>
          <p:cNvSpPr/>
          <p:nvPr/>
        </p:nvSpPr>
        <p:spPr>
          <a:xfrm>
            <a:off x="6866376" y="962602"/>
            <a:ext cx="2187497" cy="1595115"/>
          </a:xfrm>
          <a:prstGeom prst="rect">
            <a:avLst/>
          </a:prstGeom>
          <a:solidFill>
            <a:schemeClr val="bg1"/>
          </a:solidFill>
          <a:ln w="76200">
            <a:solidFill>
              <a:srgbClr val="8BC64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u="sng" dirty="0">
                <a:solidFill>
                  <a:srgbClr val="004C52"/>
                </a:solidFill>
              </a:rPr>
              <a:t>Steps                   </a:t>
            </a:r>
            <a:r>
              <a:rPr lang="en-US" sz="500" b="1" u="sng" dirty="0">
                <a:solidFill>
                  <a:schemeClr val="bg1"/>
                </a:solidFill>
              </a:rPr>
              <a:t>.</a:t>
            </a:r>
            <a:endParaRPr lang="en-US" sz="1600" b="1" u="sng" dirty="0">
              <a:solidFill>
                <a:schemeClr val="bg1"/>
              </a:solidFill>
            </a:endParaRPr>
          </a:p>
          <a:p>
            <a:pPr marL="234950" indent="-234950">
              <a:buFont typeface="+mj-lt"/>
              <a:buAutoNum type="arabicPeriod"/>
            </a:pPr>
            <a:r>
              <a:rPr lang="en-US" sz="1600" dirty="0">
                <a:solidFill>
                  <a:srgbClr val="004C52"/>
                </a:solidFill>
              </a:rPr>
              <a:t>Grams to moles</a:t>
            </a:r>
          </a:p>
          <a:p>
            <a:pPr marL="234950" indent="-234950">
              <a:buFont typeface="+mj-lt"/>
              <a:buAutoNum type="arabicPeriod"/>
            </a:pPr>
            <a:r>
              <a:rPr lang="en-US" sz="1600" b="1" dirty="0">
                <a:solidFill>
                  <a:srgbClr val="FF0000"/>
                </a:solidFill>
              </a:rPr>
              <a:t>Have vs. need</a:t>
            </a:r>
          </a:p>
          <a:p>
            <a:pPr marL="234950" indent="-234950">
              <a:buFont typeface="+mj-lt"/>
              <a:buAutoNum type="arabicPeriod"/>
            </a:pPr>
            <a:r>
              <a:rPr lang="en-US" sz="1600" dirty="0">
                <a:solidFill>
                  <a:srgbClr val="004C52"/>
                </a:solidFill>
              </a:rPr>
              <a:t>Identify limiting</a:t>
            </a:r>
          </a:p>
          <a:p>
            <a:pPr marL="234950" indent="-234950">
              <a:buFont typeface="+mj-lt"/>
              <a:buAutoNum type="arabicPeriod"/>
            </a:pPr>
            <a:r>
              <a:rPr lang="en-US" sz="1600" dirty="0" err="1">
                <a:solidFill>
                  <a:srgbClr val="004C52"/>
                </a:solidFill>
              </a:rPr>
              <a:t>Stoich</a:t>
            </a:r>
            <a:r>
              <a:rPr lang="en-US" sz="1600" dirty="0">
                <a:solidFill>
                  <a:srgbClr val="004C52"/>
                </a:solidFill>
              </a:rPr>
              <a:t> with limiting  </a:t>
            </a:r>
          </a:p>
          <a:p>
            <a:pPr marL="234950" indent="-234950">
              <a:buFont typeface="+mj-lt"/>
              <a:buAutoNum type="arabicPeriod"/>
            </a:pPr>
            <a:r>
              <a:rPr lang="en-US" sz="1600" dirty="0">
                <a:solidFill>
                  <a:srgbClr val="004C52"/>
                </a:solidFill>
              </a:rPr>
              <a:t>Find </a:t>
            </a:r>
            <a:r>
              <a:rPr lang="en-US" sz="1600" dirty="0" err="1">
                <a:solidFill>
                  <a:srgbClr val="004C52"/>
                </a:solidFill>
              </a:rPr>
              <a:t>xs</a:t>
            </a:r>
            <a:r>
              <a:rPr lang="en-US" sz="1600" dirty="0">
                <a:solidFill>
                  <a:srgbClr val="004C52"/>
                </a:solidFill>
              </a:rPr>
              <a:t> left</a:t>
            </a:r>
            <a:endParaRPr lang="en-US" sz="1100" dirty="0">
              <a:solidFill>
                <a:srgbClr val="004C52"/>
              </a:solidFill>
            </a:endParaRPr>
          </a:p>
        </p:txBody>
      </p:sp>
      <p:sp>
        <p:nvSpPr>
          <p:cNvPr id="18" name="Rectangle 17"/>
          <p:cNvSpPr/>
          <p:nvPr/>
        </p:nvSpPr>
        <p:spPr>
          <a:xfrm>
            <a:off x="1535149" y="1594629"/>
            <a:ext cx="137160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3.836 </a:t>
            </a:r>
            <a:r>
              <a:rPr lang="en-US" sz="1600" dirty="0" err="1">
                <a:solidFill>
                  <a:schemeClr val="tx1"/>
                </a:solidFill>
              </a:rPr>
              <a:t>mol</a:t>
            </a:r>
            <a:endParaRPr lang="en-US" sz="2400" dirty="0">
              <a:solidFill>
                <a:schemeClr val="tx1"/>
              </a:solidFill>
            </a:endParaRPr>
          </a:p>
        </p:txBody>
      </p:sp>
      <p:sp>
        <p:nvSpPr>
          <p:cNvPr id="24" name="Rectangle 23"/>
          <p:cNvSpPr/>
          <p:nvPr/>
        </p:nvSpPr>
        <p:spPr>
          <a:xfrm>
            <a:off x="3070299" y="1572512"/>
            <a:ext cx="1396706" cy="4358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1.408</a:t>
            </a:r>
            <a:r>
              <a:rPr lang="en-US" sz="2400" dirty="0">
                <a:solidFill>
                  <a:schemeClr val="tx1"/>
                </a:solidFill>
              </a:rPr>
              <a:t> </a:t>
            </a:r>
            <a:r>
              <a:rPr lang="en-US" sz="1600" dirty="0" err="1">
                <a:solidFill>
                  <a:schemeClr val="tx1"/>
                </a:solidFill>
              </a:rPr>
              <a:t>mol</a:t>
            </a:r>
            <a:endParaRPr lang="en-US" sz="2400" b="1" baseline="-25000" dirty="0">
              <a:solidFill>
                <a:schemeClr val="tx1"/>
              </a:solidFill>
            </a:endParaRPr>
          </a:p>
        </p:txBody>
      </p:sp>
      <p:cxnSp>
        <p:nvCxnSpPr>
          <p:cNvPr id="34" name="Straight Connector 33"/>
          <p:cNvCxnSpPr/>
          <p:nvPr/>
        </p:nvCxnSpPr>
        <p:spPr>
          <a:xfrm>
            <a:off x="263906" y="2101158"/>
            <a:ext cx="4185431"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67625" y="1606753"/>
            <a:ext cx="118575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HAVE:</a:t>
            </a:r>
          </a:p>
        </p:txBody>
      </p:sp>
      <p:sp>
        <p:nvSpPr>
          <p:cNvPr id="25" name="Rectangle 24"/>
          <p:cNvSpPr/>
          <p:nvPr/>
        </p:nvSpPr>
        <p:spPr>
          <a:xfrm>
            <a:off x="263906" y="2214891"/>
            <a:ext cx="118575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NEED:</a:t>
            </a:r>
          </a:p>
        </p:txBody>
      </p:sp>
      <p:sp>
        <p:nvSpPr>
          <p:cNvPr id="26" name="Rectangle 25"/>
          <p:cNvSpPr/>
          <p:nvPr/>
        </p:nvSpPr>
        <p:spPr>
          <a:xfrm>
            <a:off x="490657" y="2832416"/>
            <a:ext cx="1906859"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3.836 </a:t>
            </a:r>
            <a:r>
              <a:rPr lang="en-US" sz="2400" b="1" dirty="0" err="1">
                <a:solidFill>
                  <a:schemeClr val="tx1"/>
                </a:solidFill>
              </a:rPr>
              <a:t>mol</a:t>
            </a:r>
            <a:r>
              <a:rPr lang="en-US" sz="2400" b="1" dirty="0">
                <a:solidFill>
                  <a:schemeClr val="tx1"/>
                </a:solidFill>
              </a:rPr>
              <a:t> K</a:t>
            </a:r>
          </a:p>
        </p:txBody>
      </p:sp>
      <p:cxnSp>
        <p:nvCxnSpPr>
          <p:cNvPr id="4" name="Straight Arrow Connector 3"/>
          <p:cNvCxnSpPr>
            <a:cxnSpLocks/>
          </p:cNvCxnSpPr>
          <p:nvPr/>
        </p:nvCxnSpPr>
        <p:spPr>
          <a:xfrm>
            <a:off x="2049965" y="2014169"/>
            <a:ext cx="0" cy="881932"/>
          </a:xfrm>
          <a:prstGeom prst="straightConnector1">
            <a:avLst/>
          </a:prstGeom>
          <a:ln w="76200">
            <a:solidFill>
              <a:srgbClr val="8BC642"/>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404942" y="2772462"/>
            <a:ext cx="0" cy="94785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90657" y="3251956"/>
            <a:ext cx="3542368" cy="7442"/>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2458850" y="3296563"/>
            <a:ext cx="1488686"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2 </a:t>
            </a:r>
            <a:r>
              <a:rPr lang="en-US" sz="2400" b="1" dirty="0" err="1">
                <a:solidFill>
                  <a:schemeClr val="tx1"/>
                </a:solidFill>
              </a:rPr>
              <a:t>mol</a:t>
            </a:r>
            <a:r>
              <a:rPr lang="en-US" sz="2400" b="1" dirty="0">
                <a:solidFill>
                  <a:schemeClr val="tx1"/>
                </a:solidFill>
              </a:rPr>
              <a:t> K</a:t>
            </a:r>
          </a:p>
        </p:txBody>
      </p:sp>
      <p:sp>
        <p:nvSpPr>
          <p:cNvPr id="30" name="Rectangle 29"/>
          <p:cNvSpPr/>
          <p:nvPr/>
        </p:nvSpPr>
        <p:spPr>
          <a:xfrm>
            <a:off x="2458849" y="2791038"/>
            <a:ext cx="1574175"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 </a:t>
            </a:r>
            <a:r>
              <a:rPr lang="en-US" sz="2400" b="1" dirty="0" err="1">
                <a:solidFill>
                  <a:schemeClr val="tx1"/>
                </a:solidFill>
              </a:rPr>
              <a:t>mol</a:t>
            </a:r>
            <a:r>
              <a:rPr lang="en-US" sz="2400" b="1" dirty="0">
                <a:solidFill>
                  <a:schemeClr val="tx1"/>
                </a:solidFill>
              </a:rPr>
              <a:t> Br</a:t>
            </a:r>
            <a:r>
              <a:rPr lang="en-US" sz="2400" b="1" baseline="-25000" dirty="0">
                <a:solidFill>
                  <a:schemeClr val="tx1"/>
                </a:solidFill>
              </a:rPr>
              <a:t>2</a:t>
            </a:r>
          </a:p>
        </p:txBody>
      </p:sp>
      <p:sp>
        <p:nvSpPr>
          <p:cNvPr id="31" name="Rectangle 30"/>
          <p:cNvSpPr/>
          <p:nvPr/>
        </p:nvSpPr>
        <p:spPr>
          <a:xfrm>
            <a:off x="3941963" y="2557717"/>
            <a:ext cx="4791307" cy="15133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 1.918 </a:t>
            </a:r>
            <a:r>
              <a:rPr lang="en-US" sz="2400" b="1" dirty="0" err="1">
                <a:solidFill>
                  <a:schemeClr val="tx1"/>
                </a:solidFill>
              </a:rPr>
              <a:t>mol</a:t>
            </a:r>
            <a:r>
              <a:rPr lang="en-US" sz="2400" b="1" dirty="0">
                <a:solidFill>
                  <a:schemeClr val="tx1"/>
                </a:solidFill>
              </a:rPr>
              <a:t> Br</a:t>
            </a:r>
            <a:r>
              <a:rPr lang="en-US" sz="2400" b="1" baseline="-25000" dirty="0">
                <a:solidFill>
                  <a:schemeClr val="tx1"/>
                </a:solidFill>
              </a:rPr>
              <a:t>2</a:t>
            </a:r>
            <a:r>
              <a:rPr lang="en-US" sz="2400" b="1" dirty="0">
                <a:solidFill>
                  <a:schemeClr val="tx1"/>
                </a:solidFill>
              </a:rPr>
              <a:t> NEEDED to </a:t>
            </a:r>
            <a:br>
              <a:rPr lang="en-US" sz="2400" b="1" dirty="0">
                <a:solidFill>
                  <a:schemeClr val="tx1"/>
                </a:solidFill>
              </a:rPr>
            </a:br>
            <a:r>
              <a:rPr lang="en-US" sz="2400" b="1" dirty="0">
                <a:solidFill>
                  <a:schemeClr val="tx1"/>
                </a:solidFill>
              </a:rPr>
              <a:t>use up all the K you have!</a:t>
            </a:r>
          </a:p>
        </p:txBody>
      </p:sp>
      <p:cxnSp>
        <p:nvCxnSpPr>
          <p:cNvPr id="32" name="Straight Arrow Connector 31"/>
          <p:cNvCxnSpPr>
            <a:cxnSpLocks/>
          </p:cNvCxnSpPr>
          <p:nvPr/>
        </p:nvCxnSpPr>
        <p:spPr>
          <a:xfrm flipH="1" flipV="1">
            <a:off x="4449337" y="2537028"/>
            <a:ext cx="740638" cy="359074"/>
          </a:xfrm>
          <a:prstGeom prst="straightConnector1">
            <a:avLst/>
          </a:prstGeom>
          <a:ln w="76200">
            <a:solidFill>
              <a:srgbClr val="8BC642"/>
            </a:solidFill>
            <a:tailEnd type="triangle"/>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3022910" y="2101158"/>
            <a:ext cx="1535152" cy="4358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1.918 </a:t>
            </a:r>
            <a:r>
              <a:rPr lang="en-US" sz="1600" dirty="0" err="1">
                <a:solidFill>
                  <a:schemeClr val="tx1"/>
                </a:solidFill>
              </a:rPr>
              <a:t>mol</a:t>
            </a:r>
            <a:endParaRPr lang="en-US" sz="2400" b="1" baseline="-25000" dirty="0">
              <a:solidFill>
                <a:schemeClr val="tx1"/>
              </a:solidFill>
            </a:endParaRPr>
          </a:p>
        </p:txBody>
      </p:sp>
      <p:cxnSp>
        <p:nvCxnSpPr>
          <p:cNvPr id="36" name="Straight Connector 35"/>
          <p:cNvCxnSpPr/>
          <p:nvPr/>
        </p:nvCxnSpPr>
        <p:spPr>
          <a:xfrm flipH="1" flipV="1">
            <a:off x="1464523" y="1616687"/>
            <a:ext cx="0" cy="998398"/>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flipV="1">
            <a:off x="2906749" y="1636033"/>
            <a:ext cx="0" cy="998398"/>
          </a:xfrm>
          <a:prstGeom prst="line">
            <a:avLst/>
          </a:prstGeom>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263906" y="3880624"/>
            <a:ext cx="5088679" cy="74713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4C52"/>
                </a:solidFill>
              </a:rPr>
              <a:t>Nice thing – it doesn’t matter which starting value you try first! Cuts down the length of the problems/work a lot! You could have started with 1.408 moles of Br</a:t>
            </a:r>
            <a:r>
              <a:rPr lang="en-US" b="1" baseline="-25000" dirty="0">
                <a:solidFill>
                  <a:srgbClr val="004C52"/>
                </a:solidFill>
              </a:rPr>
              <a:t>2</a:t>
            </a:r>
            <a:r>
              <a:rPr lang="en-US" b="1" dirty="0">
                <a:solidFill>
                  <a:srgbClr val="004C52"/>
                </a:solidFill>
              </a:rPr>
              <a:t> instead!</a:t>
            </a:r>
          </a:p>
        </p:txBody>
      </p:sp>
    </p:spTree>
    <p:extLst>
      <p:ext uri="{BB962C8B-B14F-4D97-AF65-F5344CB8AC3E}">
        <p14:creationId xmlns:p14="http://schemas.microsoft.com/office/powerpoint/2010/main" val="653634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4" grpId="0"/>
      <p:bldP spid="17" grpId="0"/>
      <p:bldP spid="25" grpId="0"/>
      <p:bldP spid="26" grpId="0"/>
      <p:bldP spid="29" grpId="0"/>
      <p:bldP spid="30" grpId="0"/>
      <p:bldP spid="31" grpId="0"/>
      <p:bldP spid="33" grpId="0"/>
      <p:bldP spid="3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8" name="Google Shape;138;p16"/>
          <p:cNvSpPr txBox="1">
            <a:spLocks noGrp="1"/>
          </p:cNvSpPr>
          <p:nvPr>
            <p:ph type="body" idx="1"/>
          </p:nvPr>
        </p:nvSpPr>
        <p:spPr>
          <a:xfrm>
            <a:off x="0" y="55"/>
            <a:ext cx="9144000" cy="1515082"/>
          </a:xfrm>
          <a:prstGeom prst="rect">
            <a:avLst/>
          </a:prstGeom>
          <a:solidFill>
            <a:schemeClr val="bg1"/>
          </a:solidFill>
        </p:spPr>
        <p:txBody>
          <a:bodyPr spcFirstLastPara="1" wrap="square" lIns="91425" tIns="91425" rIns="91425" bIns="91425" anchor="t" anchorCtr="0">
            <a:noAutofit/>
          </a:bodyPr>
          <a:lstStyle/>
          <a:p>
            <a:pPr marL="76200" lvl="0" indent="0" rtl="0">
              <a:spcBef>
                <a:spcPts val="600"/>
              </a:spcBef>
              <a:spcAft>
                <a:spcPts val="0"/>
              </a:spcAft>
              <a:buSzPts val="2400"/>
              <a:buNone/>
            </a:pPr>
            <a:r>
              <a:rPr lang="en-US" dirty="0"/>
              <a:t>If you reacted 150.0 g of K with 225 g of Br</a:t>
            </a:r>
            <a:r>
              <a:rPr lang="en-US" baseline="-25000" dirty="0"/>
              <a:t>2</a:t>
            </a:r>
            <a:r>
              <a:rPr lang="en-US" dirty="0"/>
              <a:t>, how much </a:t>
            </a:r>
            <a:r>
              <a:rPr lang="en-US" dirty="0" err="1"/>
              <a:t>KBr</a:t>
            </a:r>
            <a:r>
              <a:rPr lang="en-US" dirty="0"/>
              <a:t> can be made? How much excess reagent is left?</a:t>
            </a:r>
            <a:br>
              <a:rPr lang="en-US" sz="4000" dirty="0"/>
            </a:br>
            <a:r>
              <a:rPr lang="en-US" sz="4000" dirty="0"/>
              <a:t>             2K   +  Br</a:t>
            </a:r>
            <a:r>
              <a:rPr lang="en-US" sz="4000" baseline="-25000" dirty="0"/>
              <a:t>2</a:t>
            </a:r>
            <a:r>
              <a:rPr lang="en-US" sz="4000" dirty="0"/>
              <a:t> </a:t>
            </a:r>
            <a:r>
              <a:rPr lang="en-US" sz="4000" dirty="0">
                <a:sym typeface="Wingdings" panose="05000000000000000000" pitchFamily="2" charset="2"/>
              </a:rPr>
              <a:t> 2KBr</a:t>
            </a:r>
            <a:endParaRPr sz="4000" dirty="0"/>
          </a:p>
        </p:txBody>
      </p:sp>
      <p:sp>
        <p:nvSpPr>
          <p:cNvPr id="12" name="Rectangle 11"/>
          <p:cNvSpPr/>
          <p:nvPr/>
        </p:nvSpPr>
        <p:spPr>
          <a:xfrm>
            <a:off x="6757640" y="608625"/>
            <a:ext cx="2187497" cy="1595115"/>
          </a:xfrm>
          <a:prstGeom prst="rect">
            <a:avLst/>
          </a:prstGeom>
          <a:solidFill>
            <a:schemeClr val="bg1"/>
          </a:solidFill>
          <a:ln w="76200">
            <a:solidFill>
              <a:srgbClr val="8BC64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u="sng" dirty="0">
                <a:solidFill>
                  <a:srgbClr val="004C52"/>
                </a:solidFill>
              </a:rPr>
              <a:t>Steps                   </a:t>
            </a:r>
            <a:r>
              <a:rPr lang="en-US" sz="500" b="1" u="sng" dirty="0">
                <a:solidFill>
                  <a:schemeClr val="bg1"/>
                </a:solidFill>
              </a:rPr>
              <a:t>.</a:t>
            </a:r>
            <a:endParaRPr lang="en-US" sz="1600" b="1" u="sng" dirty="0">
              <a:solidFill>
                <a:schemeClr val="bg1"/>
              </a:solidFill>
            </a:endParaRPr>
          </a:p>
          <a:p>
            <a:pPr marL="234950" indent="-234950">
              <a:buFont typeface="+mj-lt"/>
              <a:buAutoNum type="arabicPeriod"/>
            </a:pPr>
            <a:r>
              <a:rPr lang="en-US" sz="1600" dirty="0">
                <a:solidFill>
                  <a:srgbClr val="004C52"/>
                </a:solidFill>
              </a:rPr>
              <a:t>Grams to moles</a:t>
            </a:r>
          </a:p>
          <a:p>
            <a:pPr marL="234950" indent="-234950">
              <a:buFont typeface="+mj-lt"/>
              <a:buAutoNum type="arabicPeriod"/>
            </a:pPr>
            <a:r>
              <a:rPr lang="en-US" sz="1600" dirty="0">
                <a:solidFill>
                  <a:srgbClr val="004C52"/>
                </a:solidFill>
              </a:rPr>
              <a:t>Have vs. need</a:t>
            </a:r>
          </a:p>
          <a:p>
            <a:pPr marL="234950" indent="-234950">
              <a:buFont typeface="+mj-lt"/>
              <a:buAutoNum type="arabicPeriod"/>
            </a:pPr>
            <a:r>
              <a:rPr lang="en-US" sz="1600" b="1" dirty="0">
                <a:solidFill>
                  <a:srgbClr val="FF0000"/>
                </a:solidFill>
              </a:rPr>
              <a:t>Identify limiting</a:t>
            </a:r>
          </a:p>
          <a:p>
            <a:pPr marL="234950" indent="-234950">
              <a:buFont typeface="+mj-lt"/>
              <a:buAutoNum type="arabicPeriod"/>
            </a:pPr>
            <a:r>
              <a:rPr lang="en-US" sz="1600" dirty="0" err="1">
                <a:solidFill>
                  <a:srgbClr val="004C52"/>
                </a:solidFill>
              </a:rPr>
              <a:t>Stoich</a:t>
            </a:r>
            <a:r>
              <a:rPr lang="en-US" sz="1600" dirty="0">
                <a:solidFill>
                  <a:srgbClr val="004C52"/>
                </a:solidFill>
              </a:rPr>
              <a:t> with limiting  </a:t>
            </a:r>
          </a:p>
          <a:p>
            <a:pPr marL="234950" indent="-234950">
              <a:buFont typeface="+mj-lt"/>
              <a:buAutoNum type="arabicPeriod"/>
            </a:pPr>
            <a:r>
              <a:rPr lang="en-US" sz="1600" dirty="0">
                <a:solidFill>
                  <a:srgbClr val="004C52"/>
                </a:solidFill>
              </a:rPr>
              <a:t>Find </a:t>
            </a:r>
            <a:r>
              <a:rPr lang="en-US" sz="1600" dirty="0" err="1">
                <a:solidFill>
                  <a:srgbClr val="004C52"/>
                </a:solidFill>
              </a:rPr>
              <a:t>xs</a:t>
            </a:r>
            <a:r>
              <a:rPr lang="en-US" sz="1600" dirty="0">
                <a:solidFill>
                  <a:srgbClr val="004C52"/>
                </a:solidFill>
              </a:rPr>
              <a:t> left</a:t>
            </a:r>
            <a:endParaRPr lang="en-US" sz="1100" dirty="0">
              <a:solidFill>
                <a:srgbClr val="004C52"/>
              </a:solidFill>
            </a:endParaRPr>
          </a:p>
        </p:txBody>
      </p:sp>
      <p:sp>
        <p:nvSpPr>
          <p:cNvPr id="18" name="Rectangle 17"/>
          <p:cNvSpPr/>
          <p:nvPr/>
        </p:nvSpPr>
        <p:spPr>
          <a:xfrm>
            <a:off x="1535149" y="1583478"/>
            <a:ext cx="137160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3.836 </a:t>
            </a:r>
            <a:r>
              <a:rPr lang="en-US" sz="1600" dirty="0" err="1">
                <a:solidFill>
                  <a:schemeClr val="tx1"/>
                </a:solidFill>
              </a:rPr>
              <a:t>mol</a:t>
            </a:r>
            <a:endParaRPr lang="en-US" sz="2400" dirty="0">
              <a:solidFill>
                <a:schemeClr val="tx1"/>
              </a:solidFill>
            </a:endParaRPr>
          </a:p>
        </p:txBody>
      </p:sp>
      <p:sp>
        <p:nvSpPr>
          <p:cNvPr id="24" name="Rectangle 23"/>
          <p:cNvSpPr/>
          <p:nvPr/>
        </p:nvSpPr>
        <p:spPr>
          <a:xfrm>
            <a:off x="3070299" y="1561361"/>
            <a:ext cx="1360448" cy="4358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1.408</a:t>
            </a:r>
            <a:r>
              <a:rPr lang="en-US" sz="2400" dirty="0">
                <a:solidFill>
                  <a:schemeClr val="tx1"/>
                </a:solidFill>
              </a:rPr>
              <a:t> </a:t>
            </a:r>
            <a:r>
              <a:rPr lang="en-US" sz="1600" dirty="0" err="1">
                <a:solidFill>
                  <a:schemeClr val="tx1"/>
                </a:solidFill>
              </a:rPr>
              <a:t>mol</a:t>
            </a:r>
            <a:endParaRPr lang="en-US" sz="2400" b="1" baseline="-25000" dirty="0">
              <a:solidFill>
                <a:schemeClr val="tx1"/>
              </a:solidFill>
            </a:endParaRPr>
          </a:p>
        </p:txBody>
      </p:sp>
      <p:sp>
        <p:nvSpPr>
          <p:cNvPr id="17" name="Rectangle 16"/>
          <p:cNvSpPr/>
          <p:nvPr/>
        </p:nvSpPr>
        <p:spPr>
          <a:xfrm>
            <a:off x="267625" y="1595602"/>
            <a:ext cx="118575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HAVE:</a:t>
            </a:r>
          </a:p>
        </p:txBody>
      </p:sp>
      <p:sp>
        <p:nvSpPr>
          <p:cNvPr id="25" name="Rectangle 24"/>
          <p:cNvSpPr/>
          <p:nvPr/>
        </p:nvSpPr>
        <p:spPr>
          <a:xfrm>
            <a:off x="263906" y="2203740"/>
            <a:ext cx="118575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NEED:</a:t>
            </a:r>
          </a:p>
        </p:txBody>
      </p:sp>
      <p:sp>
        <p:nvSpPr>
          <p:cNvPr id="33" name="Rectangle 32"/>
          <p:cNvSpPr/>
          <p:nvPr/>
        </p:nvSpPr>
        <p:spPr>
          <a:xfrm>
            <a:off x="3022910" y="2090007"/>
            <a:ext cx="1535152" cy="4358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1.918 </a:t>
            </a:r>
            <a:r>
              <a:rPr lang="en-US" sz="1600" dirty="0" err="1">
                <a:solidFill>
                  <a:schemeClr val="tx1"/>
                </a:solidFill>
              </a:rPr>
              <a:t>mol</a:t>
            </a:r>
            <a:endParaRPr lang="en-US" sz="2400" b="1" baseline="-25000" dirty="0">
              <a:solidFill>
                <a:schemeClr val="tx1"/>
              </a:solidFill>
            </a:endParaRPr>
          </a:p>
        </p:txBody>
      </p:sp>
      <p:sp>
        <p:nvSpPr>
          <p:cNvPr id="2" name="TextBox 1"/>
          <p:cNvSpPr txBox="1"/>
          <p:nvPr/>
        </p:nvSpPr>
        <p:spPr>
          <a:xfrm>
            <a:off x="1724713" y="2733026"/>
            <a:ext cx="5768907" cy="1631216"/>
          </a:xfrm>
          <a:prstGeom prst="rect">
            <a:avLst/>
          </a:prstGeom>
          <a:noFill/>
        </p:spPr>
        <p:txBody>
          <a:bodyPr wrap="square" rtlCol="0">
            <a:spAutoFit/>
          </a:bodyPr>
          <a:lstStyle/>
          <a:p>
            <a:r>
              <a:rPr lang="en-US" sz="2000" b="1" dirty="0">
                <a:solidFill>
                  <a:srgbClr val="FF0000"/>
                </a:solidFill>
              </a:rPr>
              <a:t>You don’t have enough Br</a:t>
            </a:r>
            <a:r>
              <a:rPr lang="en-US" sz="2000" b="1" baseline="-25000" dirty="0">
                <a:solidFill>
                  <a:srgbClr val="FF0000"/>
                </a:solidFill>
              </a:rPr>
              <a:t>2</a:t>
            </a:r>
            <a:r>
              <a:rPr lang="en-US" sz="2000" b="1" dirty="0">
                <a:solidFill>
                  <a:srgbClr val="FF0000"/>
                </a:solidFill>
              </a:rPr>
              <a:t> – that makes it the “limiting regent” – you will run out of it first!</a:t>
            </a:r>
          </a:p>
          <a:p>
            <a:endParaRPr lang="en-US" sz="2000" b="1" dirty="0">
              <a:solidFill>
                <a:srgbClr val="FF0000"/>
              </a:solidFill>
            </a:endParaRPr>
          </a:p>
          <a:p>
            <a:r>
              <a:rPr lang="en-US" sz="2000" b="1" dirty="0">
                <a:solidFill>
                  <a:srgbClr val="FF0000"/>
                </a:solidFill>
              </a:rPr>
              <a:t>So K is  your “excess reagent” – you will have some extra left over when done. </a:t>
            </a:r>
          </a:p>
        </p:txBody>
      </p:sp>
      <p:cxnSp>
        <p:nvCxnSpPr>
          <p:cNvPr id="19" name="Straight Connector 18"/>
          <p:cNvCxnSpPr/>
          <p:nvPr/>
        </p:nvCxnSpPr>
        <p:spPr>
          <a:xfrm>
            <a:off x="263906" y="2090007"/>
            <a:ext cx="418543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flipV="1">
            <a:off x="1464523" y="1605536"/>
            <a:ext cx="0" cy="99839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flipV="1">
            <a:off x="2906749" y="1624882"/>
            <a:ext cx="0" cy="99839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334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8" name="Google Shape;138;p16"/>
          <p:cNvSpPr txBox="1">
            <a:spLocks noGrp="1"/>
          </p:cNvSpPr>
          <p:nvPr>
            <p:ph type="body" idx="1"/>
          </p:nvPr>
        </p:nvSpPr>
        <p:spPr>
          <a:xfrm>
            <a:off x="0" y="5"/>
            <a:ext cx="9144000" cy="1605771"/>
          </a:xfrm>
          <a:prstGeom prst="rect">
            <a:avLst/>
          </a:prstGeom>
          <a:solidFill>
            <a:schemeClr val="bg1"/>
          </a:solidFill>
        </p:spPr>
        <p:txBody>
          <a:bodyPr spcFirstLastPara="1" wrap="square" lIns="91425" tIns="91425" rIns="91425" bIns="91425" anchor="t" anchorCtr="0">
            <a:noAutofit/>
          </a:bodyPr>
          <a:lstStyle/>
          <a:p>
            <a:pPr marL="76200" lvl="0" indent="0" algn="ctr" rtl="0">
              <a:spcBef>
                <a:spcPts val="600"/>
              </a:spcBef>
              <a:spcAft>
                <a:spcPts val="0"/>
              </a:spcAft>
              <a:buSzPts val="2400"/>
              <a:buNone/>
            </a:pPr>
            <a:r>
              <a:rPr lang="en-US" sz="2800" dirty="0"/>
              <a:t>If you reacted 150 g of K with 225 g of Br</a:t>
            </a:r>
            <a:r>
              <a:rPr lang="en-US" sz="2800" baseline="-25000" dirty="0"/>
              <a:t>2</a:t>
            </a:r>
            <a:r>
              <a:rPr lang="en-US" sz="2800" dirty="0"/>
              <a:t>, how many g of </a:t>
            </a:r>
            <a:r>
              <a:rPr lang="en-US" sz="2800" dirty="0" err="1"/>
              <a:t>KBr</a:t>
            </a:r>
            <a:r>
              <a:rPr lang="en-US" sz="2800" dirty="0"/>
              <a:t> can be made? How much excess reagent is left?</a:t>
            </a:r>
            <a:br>
              <a:rPr lang="en-US" sz="4000" dirty="0"/>
            </a:br>
            <a:r>
              <a:rPr lang="en-US" sz="4000" dirty="0"/>
              <a:t>2K + Br</a:t>
            </a:r>
            <a:r>
              <a:rPr lang="en-US" sz="4000" baseline="-25000" dirty="0"/>
              <a:t>2</a:t>
            </a:r>
            <a:r>
              <a:rPr lang="en-US" sz="4000" dirty="0"/>
              <a:t> </a:t>
            </a:r>
            <a:r>
              <a:rPr lang="en-US" sz="4000" dirty="0">
                <a:sym typeface="Wingdings" panose="05000000000000000000" pitchFamily="2" charset="2"/>
              </a:rPr>
              <a:t> 2KBr</a:t>
            </a:r>
            <a:endParaRPr sz="4000" dirty="0"/>
          </a:p>
        </p:txBody>
      </p:sp>
      <p:sp>
        <p:nvSpPr>
          <p:cNvPr id="6" name="Google Shape;247;p27"/>
          <p:cNvSpPr/>
          <p:nvPr/>
        </p:nvSpPr>
        <p:spPr>
          <a:xfrm>
            <a:off x="572947" y="2131298"/>
            <a:ext cx="2743200" cy="2377440"/>
          </a:xfrm>
          <a:prstGeom prst="homePlate">
            <a:avLst>
              <a:gd name="adj" fmla="val 211909"/>
            </a:avLst>
          </a:prstGeom>
          <a:solidFill>
            <a:srgbClr val="ABE33F">
              <a:alpha val="81150"/>
            </a:srgbClr>
          </a:solidFill>
          <a:ln>
            <a:noFill/>
          </a:ln>
        </p:spPr>
        <p:txBody>
          <a:bodyPr spcFirstLastPara="1" wrap="square" lIns="91440" tIns="0" rIns="0" bIns="0" anchor="ctr" anchorCtr="0">
            <a:noAutofit/>
          </a:bodyPr>
          <a:lstStyle/>
          <a:p>
            <a:pPr marL="0" lvl="0" indent="0" rtl="0">
              <a:spcBef>
                <a:spcPts val="0"/>
              </a:spcBef>
              <a:spcAft>
                <a:spcPts val="0"/>
              </a:spcAft>
              <a:buNone/>
            </a:pPr>
            <a:r>
              <a:rPr lang="en" sz="2400" b="1" dirty="0">
                <a:solidFill>
                  <a:srgbClr val="004C52"/>
                </a:solidFill>
                <a:latin typeface="Karla"/>
                <a:ea typeface="Karla"/>
                <a:cs typeface="Karla"/>
                <a:sym typeface="Karla"/>
              </a:rPr>
              <a:t>Find Limiting Reagent</a:t>
            </a:r>
            <a:endParaRPr sz="2400" b="1" dirty="0">
              <a:solidFill>
                <a:srgbClr val="004C52"/>
              </a:solidFill>
              <a:latin typeface="Karla"/>
              <a:ea typeface="Karla"/>
              <a:cs typeface="Karla"/>
              <a:sym typeface="Karla"/>
            </a:endParaRPr>
          </a:p>
        </p:txBody>
      </p:sp>
      <p:sp>
        <p:nvSpPr>
          <p:cNvPr id="7" name="Google Shape;246;p27"/>
          <p:cNvSpPr/>
          <p:nvPr/>
        </p:nvSpPr>
        <p:spPr>
          <a:xfrm>
            <a:off x="3316147" y="2131298"/>
            <a:ext cx="2743200" cy="2377440"/>
          </a:xfrm>
          <a:prstGeom prst="homePlate">
            <a:avLst>
              <a:gd name="adj" fmla="val 211909"/>
            </a:avLst>
          </a:prstGeom>
          <a:solidFill>
            <a:srgbClr val="00AE9D"/>
          </a:solidFill>
          <a:ln>
            <a:noFill/>
          </a:ln>
        </p:spPr>
        <p:txBody>
          <a:bodyPr spcFirstLastPara="1" wrap="none" lIns="91425" tIns="0" rIns="0" bIns="0" anchor="ctr" anchorCtr="0">
            <a:noAutofit/>
          </a:bodyPr>
          <a:lstStyle/>
          <a:p>
            <a:pPr marL="0" lvl="0" indent="0" rtl="0">
              <a:spcBef>
                <a:spcPts val="0"/>
              </a:spcBef>
              <a:spcAft>
                <a:spcPts val="0"/>
              </a:spcAft>
              <a:buNone/>
            </a:pPr>
            <a:r>
              <a:rPr lang="en" sz="2400" b="1" dirty="0">
                <a:solidFill>
                  <a:srgbClr val="004C52"/>
                </a:solidFill>
                <a:latin typeface="Karla"/>
                <a:ea typeface="Karla"/>
                <a:cs typeface="Karla"/>
                <a:sym typeface="Karla"/>
              </a:rPr>
              <a:t>Find </a:t>
            </a:r>
            <a:br>
              <a:rPr lang="en" sz="2400" b="1" dirty="0">
                <a:solidFill>
                  <a:srgbClr val="004C52"/>
                </a:solidFill>
                <a:latin typeface="Karla"/>
                <a:ea typeface="Karla"/>
                <a:cs typeface="Karla"/>
                <a:sym typeface="Karla"/>
              </a:rPr>
            </a:br>
            <a:r>
              <a:rPr lang="en" sz="2400" b="1" dirty="0">
                <a:solidFill>
                  <a:srgbClr val="004C52"/>
                </a:solidFill>
                <a:latin typeface="Karla"/>
                <a:ea typeface="Karla"/>
                <a:cs typeface="Karla"/>
                <a:sym typeface="Karla"/>
              </a:rPr>
              <a:t>Amounts </a:t>
            </a:r>
            <a:br>
              <a:rPr lang="en" sz="2400" b="1" dirty="0">
                <a:solidFill>
                  <a:srgbClr val="004C52"/>
                </a:solidFill>
                <a:latin typeface="Karla"/>
                <a:ea typeface="Karla"/>
                <a:cs typeface="Karla"/>
                <a:sym typeface="Karla"/>
              </a:rPr>
            </a:br>
            <a:r>
              <a:rPr lang="en" sz="2400" b="1" dirty="0">
                <a:solidFill>
                  <a:srgbClr val="004C52"/>
                </a:solidFill>
                <a:latin typeface="Karla"/>
                <a:ea typeface="Karla"/>
                <a:cs typeface="Karla"/>
                <a:sym typeface="Karla"/>
              </a:rPr>
              <a:t>Made </a:t>
            </a:r>
            <a:endParaRPr sz="2400" b="1" dirty="0">
              <a:solidFill>
                <a:srgbClr val="004C52"/>
              </a:solidFill>
              <a:latin typeface="Karla"/>
              <a:ea typeface="Karla"/>
              <a:cs typeface="Karla"/>
              <a:sym typeface="Karla"/>
            </a:endParaRPr>
          </a:p>
        </p:txBody>
      </p:sp>
      <p:sp>
        <p:nvSpPr>
          <p:cNvPr id="8" name="Google Shape;245;p27"/>
          <p:cNvSpPr/>
          <p:nvPr/>
        </p:nvSpPr>
        <p:spPr>
          <a:xfrm>
            <a:off x="6016654" y="2131298"/>
            <a:ext cx="2743200" cy="2377440"/>
          </a:xfrm>
          <a:prstGeom prst="homePlate">
            <a:avLst>
              <a:gd name="adj" fmla="val 211909"/>
            </a:avLst>
          </a:prstGeom>
          <a:solidFill>
            <a:srgbClr val="004C52"/>
          </a:solidFill>
          <a:ln>
            <a:noFill/>
          </a:ln>
        </p:spPr>
        <p:txBody>
          <a:bodyPr spcFirstLastPara="1" wrap="none" lIns="91425" tIns="0" rIns="0" bIns="0" anchor="ctr" anchorCtr="0">
            <a:noAutofit/>
          </a:bodyPr>
          <a:lstStyle/>
          <a:p>
            <a:pPr marL="0" lvl="0" indent="0" rtl="0">
              <a:spcBef>
                <a:spcPts val="0"/>
              </a:spcBef>
              <a:spcAft>
                <a:spcPts val="0"/>
              </a:spcAft>
              <a:buNone/>
            </a:pPr>
            <a:r>
              <a:rPr lang="en" sz="2400" b="1" dirty="0">
                <a:solidFill>
                  <a:srgbClr val="FFFFFF"/>
                </a:solidFill>
                <a:latin typeface="Karla"/>
                <a:ea typeface="Karla"/>
                <a:cs typeface="Karla"/>
                <a:sym typeface="Karla"/>
              </a:rPr>
              <a:t>Find how </a:t>
            </a:r>
            <a:br>
              <a:rPr lang="en" sz="2400" b="1" dirty="0">
                <a:solidFill>
                  <a:srgbClr val="FFFFFF"/>
                </a:solidFill>
                <a:latin typeface="Karla"/>
                <a:ea typeface="Karla"/>
                <a:cs typeface="Karla"/>
                <a:sym typeface="Karla"/>
              </a:rPr>
            </a:br>
            <a:r>
              <a:rPr lang="en" sz="2400" b="1" dirty="0">
                <a:solidFill>
                  <a:srgbClr val="FFFFFF"/>
                </a:solidFill>
                <a:latin typeface="Karla"/>
                <a:ea typeface="Karla"/>
                <a:cs typeface="Karla"/>
                <a:sym typeface="Karla"/>
              </a:rPr>
              <a:t>much XS </a:t>
            </a:r>
            <a:br>
              <a:rPr lang="en" sz="2400" b="1" dirty="0">
                <a:solidFill>
                  <a:srgbClr val="FFFFFF"/>
                </a:solidFill>
                <a:latin typeface="Karla"/>
                <a:ea typeface="Karla"/>
                <a:cs typeface="Karla"/>
                <a:sym typeface="Karla"/>
              </a:rPr>
            </a:br>
            <a:r>
              <a:rPr lang="en" sz="2400" b="1" dirty="0">
                <a:solidFill>
                  <a:srgbClr val="FFFFFF"/>
                </a:solidFill>
                <a:latin typeface="Karla"/>
                <a:ea typeface="Karla"/>
                <a:cs typeface="Karla"/>
                <a:sym typeface="Karla"/>
              </a:rPr>
              <a:t>left over</a:t>
            </a:r>
            <a:endParaRPr sz="2400" b="1" dirty="0">
              <a:solidFill>
                <a:srgbClr val="FFFFFF"/>
              </a:solidFill>
              <a:latin typeface="Karla"/>
              <a:ea typeface="Karla"/>
              <a:cs typeface="Karla"/>
              <a:sym typeface="Karla"/>
            </a:endParaRPr>
          </a:p>
        </p:txBody>
      </p:sp>
      <p:sp>
        <p:nvSpPr>
          <p:cNvPr id="9" name="Oval 8"/>
          <p:cNvSpPr/>
          <p:nvPr/>
        </p:nvSpPr>
        <p:spPr>
          <a:xfrm>
            <a:off x="320132" y="1841367"/>
            <a:ext cx="591015" cy="5798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4C52"/>
                </a:solidFill>
              </a:rPr>
              <a:t>1</a:t>
            </a:r>
            <a:endParaRPr lang="en-US" b="1" dirty="0">
              <a:solidFill>
                <a:srgbClr val="004C52"/>
              </a:solidFill>
            </a:endParaRPr>
          </a:p>
        </p:txBody>
      </p:sp>
      <p:sp>
        <p:nvSpPr>
          <p:cNvPr id="10" name="Oval 9"/>
          <p:cNvSpPr/>
          <p:nvPr/>
        </p:nvSpPr>
        <p:spPr>
          <a:xfrm>
            <a:off x="3063332" y="1841366"/>
            <a:ext cx="591015" cy="5798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4C52"/>
                </a:solidFill>
              </a:rPr>
              <a:t>2</a:t>
            </a:r>
            <a:endParaRPr lang="en-US" b="1" dirty="0">
              <a:solidFill>
                <a:srgbClr val="004C52"/>
              </a:solidFill>
            </a:endParaRPr>
          </a:p>
        </p:txBody>
      </p:sp>
      <p:sp>
        <p:nvSpPr>
          <p:cNvPr id="11" name="Oval 10"/>
          <p:cNvSpPr/>
          <p:nvPr/>
        </p:nvSpPr>
        <p:spPr>
          <a:xfrm>
            <a:off x="5806532" y="1841365"/>
            <a:ext cx="591015" cy="5798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4C52"/>
                </a:solidFill>
              </a:rPr>
              <a:t>3</a:t>
            </a:r>
            <a:endParaRPr lang="en-US" b="1" dirty="0">
              <a:solidFill>
                <a:srgbClr val="004C52"/>
              </a:solidFill>
            </a:endParaRPr>
          </a:p>
        </p:txBody>
      </p:sp>
    </p:spTree>
    <p:extLst>
      <p:ext uri="{BB962C8B-B14F-4D97-AF65-F5344CB8AC3E}">
        <p14:creationId xmlns:p14="http://schemas.microsoft.com/office/powerpoint/2010/main" val="1104960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1"/>
          <p:cNvSpPr txBox="1">
            <a:spLocks noGrp="1"/>
          </p:cNvSpPr>
          <p:nvPr>
            <p:ph type="ctrTitle" idx="4294967295"/>
          </p:nvPr>
        </p:nvSpPr>
        <p:spPr>
          <a:xfrm>
            <a:off x="289719" y="2800350"/>
            <a:ext cx="8564562" cy="1158875"/>
          </a:xfrm>
          <a:prstGeom prst="rect">
            <a:avLst/>
          </a:prstGeom>
        </p:spPr>
        <p:txBody>
          <a:bodyPr spcFirstLastPara="1" wrap="square" lIns="91425" tIns="91425" rIns="91425" bIns="91425" anchor="ctr" anchorCtr="0">
            <a:noAutofit/>
          </a:bodyPr>
          <a:lstStyle/>
          <a:p>
            <a:pPr lvl="0" algn="l"/>
            <a:r>
              <a:rPr lang="en" sz="2800" u="sng" dirty="0">
                <a:solidFill>
                  <a:srgbClr val="FF0000"/>
                </a:solidFill>
              </a:rPr>
              <a:t>Target:</a:t>
            </a:r>
            <a:r>
              <a:rPr lang="en" sz="2800" dirty="0">
                <a:solidFill>
                  <a:srgbClr val="FF0000"/>
                </a:solidFill>
              </a:rPr>
              <a:t> </a:t>
            </a:r>
            <a:r>
              <a:rPr lang="en-US" sz="2800" dirty="0">
                <a:solidFill>
                  <a:srgbClr val="FF0000"/>
                </a:solidFill>
              </a:rPr>
              <a:t>I can determine which substance will run out first during a reaction so that I can perform “limiting reagent stoichiometry.”</a:t>
            </a:r>
            <a:endParaRPr sz="2800" dirty="0">
              <a:solidFill>
                <a:srgbClr val="FF0000"/>
              </a:solidFill>
            </a:endParaRPr>
          </a:p>
        </p:txBody>
      </p:sp>
      <p:sp>
        <p:nvSpPr>
          <p:cNvPr id="3" name="Google Shape;96;p11">
            <a:extLst>
              <a:ext uri="{FF2B5EF4-FFF2-40B4-BE49-F238E27FC236}">
                <a16:creationId xmlns:a16="http://schemas.microsoft.com/office/drawing/2014/main" id="{76E2A224-294B-AA5F-ACBE-217BF7E7EDF1}"/>
              </a:ext>
            </a:extLst>
          </p:cNvPr>
          <p:cNvSpPr txBox="1">
            <a:spLocks/>
          </p:cNvSpPr>
          <p:nvPr/>
        </p:nvSpPr>
        <p:spPr>
          <a:xfrm>
            <a:off x="0" y="1306172"/>
            <a:ext cx="9031111" cy="11598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5400" b="1" u="sng" dirty="0">
                <a:solidFill>
                  <a:srgbClr val="009E91"/>
                </a:solidFill>
              </a:rPr>
              <a:t>N-28</a:t>
            </a:r>
            <a:r>
              <a:rPr lang="en-US" sz="5400" b="1" dirty="0">
                <a:solidFill>
                  <a:srgbClr val="009E91"/>
                </a:solidFill>
              </a:rPr>
              <a:t> </a:t>
            </a:r>
            <a:br>
              <a:rPr lang="en-US" sz="4400" b="1" dirty="0">
                <a:solidFill>
                  <a:srgbClr val="009E91"/>
                </a:solidFill>
              </a:rPr>
            </a:br>
            <a:r>
              <a:rPr lang="en-US" sz="4400" b="1" dirty="0">
                <a:solidFill>
                  <a:srgbClr val="009E91"/>
                </a:solidFill>
              </a:rPr>
              <a:t>Limiting Reagent Stoichiometry</a:t>
            </a:r>
          </a:p>
        </p:txBody>
      </p:sp>
      <p:sp>
        <p:nvSpPr>
          <p:cNvPr id="2" name="TextBox 1">
            <a:extLst>
              <a:ext uri="{FF2B5EF4-FFF2-40B4-BE49-F238E27FC236}">
                <a16:creationId xmlns:a16="http://schemas.microsoft.com/office/drawing/2014/main" id="{65FADEC4-6B9D-3284-00FD-5BCC57969641}"/>
              </a:ext>
            </a:extLst>
          </p:cNvPr>
          <p:cNvSpPr txBox="1"/>
          <p:nvPr/>
        </p:nvSpPr>
        <p:spPr>
          <a:xfrm>
            <a:off x="289719" y="4637638"/>
            <a:ext cx="6712094" cy="369332"/>
          </a:xfrm>
          <a:prstGeom prst="rect">
            <a:avLst/>
          </a:prstGeom>
          <a:noFill/>
        </p:spPr>
        <p:txBody>
          <a:bodyPr wrap="none" rtlCol="0">
            <a:spAutoFit/>
          </a:bodyPr>
          <a:lstStyle/>
          <a:p>
            <a:r>
              <a:rPr lang="en-US" sz="1800" b="1" dirty="0">
                <a:latin typeface="Arial" panose="020B0604020202020204" pitchFamily="34" charset="0"/>
                <a:cs typeface="Arial" panose="020B0604020202020204" pitchFamily="34" charset="0"/>
              </a:rPr>
              <a:t>Link to YouTube Presentation: </a:t>
            </a:r>
            <a:r>
              <a:rPr lang="en-US" sz="1800" dirty="0">
                <a:latin typeface="Arial" panose="020B0604020202020204" pitchFamily="34" charset="0"/>
                <a:cs typeface="Arial" panose="020B0604020202020204" pitchFamily="34" charset="0"/>
                <a:hlinkClick r:id="rId3"/>
              </a:rPr>
              <a:t>https://youtu.be/iUjL9AVeSnU</a:t>
            </a:r>
            <a:r>
              <a:rPr lang="en-US" sz="1800" dirty="0">
                <a:latin typeface="Arial" panose="020B0604020202020204" pitchFamily="34" charset="0"/>
                <a:cs typeface="Arial" panose="020B0604020202020204" pitchFamily="34" charset="0"/>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8" name="Google Shape;138;p16"/>
          <p:cNvSpPr txBox="1">
            <a:spLocks noGrp="1"/>
          </p:cNvSpPr>
          <p:nvPr>
            <p:ph type="body" idx="1"/>
          </p:nvPr>
        </p:nvSpPr>
        <p:spPr>
          <a:xfrm>
            <a:off x="0" y="11156"/>
            <a:ext cx="9144000" cy="1661527"/>
          </a:xfrm>
          <a:prstGeom prst="rect">
            <a:avLst/>
          </a:prstGeom>
          <a:solidFill>
            <a:schemeClr val="bg1"/>
          </a:solidFill>
        </p:spPr>
        <p:txBody>
          <a:bodyPr spcFirstLastPara="1" wrap="square" lIns="91425" tIns="91425" rIns="91425" bIns="91425" anchor="t" anchorCtr="0">
            <a:noAutofit/>
          </a:bodyPr>
          <a:lstStyle/>
          <a:p>
            <a:pPr marL="76200" lvl="0" indent="0" algn="ctr" rtl="0">
              <a:spcBef>
                <a:spcPts val="600"/>
              </a:spcBef>
              <a:spcAft>
                <a:spcPts val="0"/>
              </a:spcAft>
              <a:buSzPts val="2400"/>
              <a:buNone/>
            </a:pPr>
            <a:r>
              <a:rPr lang="en-US" sz="2800" dirty="0"/>
              <a:t>If you reacted 150 g of K with 225 g of Br</a:t>
            </a:r>
            <a:r>
              <a:rPr lang="en-US" sz="2800" baseline="-25000" dirty="0"/>
              <a:t>2</a:t>
            </a:r>
            <a:r>
              <a:rPr lang="en-US" sz="2800" dirty="0"/>
              <a:t>, how many g of </a:t>
            </a:r>
            <a:r>
              <a:rPr lang="en-US" sz="2800" dirty="0" err="1"/>
              <a:t>KBr</a:t>
            </a:r>
            <a:r>
              <a:rPr lang="en-US" sz="2800" dirty="0"/>
              <a:t> can be made? How much excess reagent is left?</a:t>
            </a:r>
            <a:br>
              <a:rPr lang="en-US" sz="4000" dirty="0"/>
            </a:br>
            <a:r>
              <a:rPr lang="en-US" sz="4000" dirty="0"/>
              <a:t>2K + Br</a:t>
            </a:r>
            <a:r>
              <a:rPr lang="en-US" sz="4000" baseline="-25000" dirty="0"/>
              <a:t>2</a:t>
            </a:r>
            <a:r>
              <a:rPr lang="en-US" sz="4000" dirty="0"/>
              <a:t> </a:t>
            </a:r>
            <a:r>
              <a:rPr lang="en-US" sz="4000" dirty="0">
                <a:sym typeface="Wingdings" panose="05000000000000000000" pitchFamily="2" charset="2"/>
              </a:rPr>
              <a:t> 2KBr</a:t>
            </a:r>
            <a:endParaRPr sz="4000" dirty="0"/>
          </a:p>
        </p:txBody>
      </p:sp>
      <p:sp>
        <p:nvSpPr>
          <p:cNvPr id="7" name="Google Shape;246;p27"/>
          <p:cNvSpPr/>
          <p:nvPr/>
        </p:nvSpPr>
        <p:spPr>
          <a:xfrm>
            <a:off x="3316147" y="2142449"/>
            <a:ext cx="2743200" cy="2377440"/>
          </a:xfrm>
          <a:prstGeom prst="homePlate">
            <a:avLst>
              <a:gd name="adj" fmla="val 211909"/>
            </a:avLst>
          </a:prstGeom>
          <a:solidFill>
            <a:srgbClr val="00AE9D"/>
          </a:solidFill>
          <a:ln>
            <a:noFill/>
          </a:ln>
        </p:spPr>
        <p:txBody>
          <a:bodyPr spcFirstLastPara="1" wrap="none" lIns="91425" tIns="0" rIns="0" bIns="0" anchor="ctr" anchorCtr="0">
            <a:noAutofit/>
          </a:bodyPr>
          <a:lstStyle/>
          <a:p>
            <a:pPr marL="0" lvl="0" indent="0" rtl="0">
              <a:spcBef>
                <a:spcPts val="0"/>
              </a:spcBef>
              <a:spcAft>
                <a:spcPts val="0"/>
              </a:spcAft>
              <a:buNone/>
            </a:pPr>
            <a:r>
              <a:rPr lang="en" sz="2400" b="1" dirty="0">
                <a:solidFill>
                  <a:srgbClr val="004C52"/>
                </a:solidFill>
                <a:latin typeface="Karla"/>
                <a:ea typeface="Karla"/>
                <a:cs typeface="Karla"/>
                <a:sym typeface="Karla"/>
              </a:rPr>
              <a:t>Find </a:t>
            </a:r>
            <a:br>
              <a:rPr lang="en" sz="2400" b="1" dirty="0">
                <a:solidFill>
                  <a:srgbClr val="004C52"/>
                </a:solidFill>
                <a:latin typeface="Karla"/>
                <a:ea typeface="Karla"/>
                <a:cs typeface="Karla"/>
                <a:sym typeface="Karla"/>
              </a:rPr>
            </a:br>
            <a:r>
              <a:rPr lang="en" sz="2400" b="1" dirty="0">
                <a:solidFill>
                  <a:srgbClr val="004C52"/>
                </a:solidFill>
                <a:latin typeface="Karla"/>
                <a:ea typeface="Karla"/>
                <a:cs typeface="Karla"/>
                <a:sym typeface="Karla"/>
              </a:rPr>
              <a:t>Amounts </a:t>
            </a:r>
            <a:br>
              <a:rPr lang="en" sz="2400" b="1" dirty="0">
                <a:solidFill>
                  <a:srgbClr val="004C52"/>
                </a:solidFill>
                <a:latin typeface="Karla"/>
                <a:ea typeface="Karla"/>
                <a:cs typeface="Karla"/>
                <a:sym typeface="Karla"/>
              </a:rPr>
            </a:br>
            <a:r>
              <a:rPr lang="en" sz="2400" b="1" dirty="0">
                <a:solidFill>
                  <a:srgbClr val="004C52"/>
                </a:solidFill>
                <a:latin typeface="Karla"/>
                <a:ea typeface="Karla"/>
                <a:cs typeface="Karla"/>
                <a:sym typeface="Karla"/>
              </a:rPr>
              <a:t>Made </a:t>
            </a:r>
            <a:endParaRPr sz="2400" b="1" dirty="0">
              <a:solidFill>
                <a:srgbClr val="004C52"/>
              </a:solidFill>
              <a:latin typeface="Karla"/>
              <a:ea typeface="Karla"/>
              <a:cs typeface="Karla"/>
              <a:sym typeface="Karla"/>
            </a:endParaRPr>
          </a:p>
        </p:txBody>
      </p:sp>
      <p:sp>
        <p:nvSpPr>
          <p:cNvPr id="10" name="Oval 9"/>
          <p:cNvSpPr/>
          <p:nvPr/>
        </p:nvSpPr>
        <p:spPr>
          <a:xfrm>
            <a:off x="3063332" y="1852517"/>
            <a:ext cx="591015" cy="5798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4C52"/>
                </a:solidFill>
              </a:rPr>
              <a:t>2</a:t>
            </a:r>
            <a:endParaRPr lang="en-US" b="1" dirty="0">
              <a:solidFill>
                <a:srgbClr val="004C52"/>
              </a:solidFill>
            </a:endParaRPr>
          </a:p>
        </p:txBody>
      </p:sp>
    </p:spTree>
    <p:extLst>
      <p:ext uri="{BB962C8B-B14F-4D97-AF65-F5344CB8AC3E}">
        <p14:creationId xmlns:p14="http://schemas.microsoft.com/office/powerpoint/2010/main" val="7253194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8" name="Google Shape;138;p16"/>
          <p:cNvSpPr txBox="1">
            <a:spLocks noGrp="1"/>
          </p:cNvSpPr>
          <p:nvPr>
            <p:ph type="body" idx="1"/>
          </p:nvPr>
        </p:nvSpPr>
        <p:spPr>
          <a:xfrm>
            <a:off x="0" y="2"/>
            <a:ext cx="9144000" cy="1849735"/>
          </a:xfrm>
          <a:prstGeom prst="rect">
            <a:avLst/>
          </a:prstGeom>
          <a:solidFill>
            <a:schemeClr val="bg1"/>
          </a:solidFill>
        </p:spPr>
        <p:txBody>
          <a:bodyPr spcFirstLastPara="1" wrap="square" lIns="91425" tIns="91425" rIns="91425" bIns="91425" anchor="t" anchorCtr="0">
            <a:noAutofit/>
          </a:bodyPr>
          <a:lstStyle/>
          <a:p>
            <a:pPr marL="76200" lvl="0" indent="0" rtl="0">
              <a:spcBef>
                <a:spcPts val="600"/>
              </a:spcBef>
              <a:spcAft>
                <a:spcPts val="0"/>
              </a:spcAft>
              <a:buSzPts val="2400"/>
              <a:buNone/>
            </a:pPr>
            <a:r>
              <a:rPr lang="en-US" dirty="0"/>
              <a:t>If you reacted 150.0 g of K with 225 g of Br</a:t>
            </a:r>
            <a:r>
              <a:rPr lang="en-US" baseline="-25000" dirty="0"/>
              <a:t>2</a:t>
            </a:r>
            <a:r>
              <a:rPr lang="en-US" dirty="0"/>
              <a:t>, how many g of </a:t>
            </a:r>
            <a:r>
              <a:rPr lang="en-US" dirty="0" err="1"/>
              <a:t>KBr</a:t>
            </a:r>
            <a:r>
              <a:rPr lang="en-US" dirty="0"/>
              <a:t> can be made? How much excess reagent is left?</a:t>
            </a:r>
            <a:br>
              <a:rPr lang="en-US" sz="4000" dirty="0"/>
            </a:br>
            <a:r>
              <a:rPr lang="en-US" sz="4000" dirty="0"/>
              <a:t>             2K + Br</a:t>
            </a:r>
            <a:r>
              <a:rPr lang="en-US" sz="4000" baseline="-25000" dirty="0"/>
              <a:t>2</a:t>
            </a:r>
            <a:r>
              <a:rPr lang="en-US" sz="4000" dirty="0"/>
              <a:t> </a:t>
            </a:r>
            <a:r>
              <a:rPr lang="en-US" sz="4000" dirty="0">
                <a:sym typeface="Wingdings" panose="05000000000000000000" pitchFamily="2" charset="2"/>
              </a:rPr>
              <a:t> 2KBr</a:t>
            </a:r>
            <a:endParaRPr sz="4000" dirty="0"/>
          </a:p>
        </p:txBody>
      </p:sp>
      <p:sp>
        <p:nvSpPr>
          <p:cNvPr id="12" name="Rectangle 11"/>
          <p:cNvSpPr/>
          <p:nvPr/>
        </p:nvSpPr>
        <p:spPr>
          <a:xfrm>
            <a:off x="7066134" y="624388"/>
            <a:ext cx="1947731" cy="1826062"/>
          </a:xfrm>
          <a:prstGeom prst="rect">
            <a:avLst/>
          </a:prstGeom>
          <a:solidFill>
            <a:schemeClr val="bg1"/>
          </a:solidFill>
          <a:ln w="76200">
            <a:solidFill>
              <a:srgbClr val="8BC64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u="sng" dirty="0">
                <a:solidFill>
                  <a:srgbClr val="004C52"/>
                </a:solidFill>
              </a:rPr>
              <a:t>Steps                   </a:t>
            </a:r>
            <a:r>
              <a:rPr lang="en-US" sz="500" b="1" u="sng" dirty="0">
                <a:solidFill>
                  <a:schemeClr val="bg1"/>
                </a:solidFill>
              </a:rPr>
              <a:t>.</a:t>
            </a:r>
            <a:endParaRPr lang="en-US" sz="1600" b="1" u="sng" dirty="0">
              <a:solidFill>
                <a:schemeClr val="bg1"/>
              </a:solidFill>
            </a:endParaRPr>
          </a:p>
          <a:p>
            <a:pPr marL="234950" indent="-234950">
              <a:buFont typeface="+mj-lt"/>
              <a:buAutoNum type="arabicPeriod"/>
            </a:pPr>
            <a:r>
              <a:rPr lang="en-US" sz="1600" dirty="0">
                <a:solidFill>
                  <a:srgbClr val="004C52"/>
                </a:solidFill>
              </a:rPr>
              <a:t>Grams to moles</a:t>
            </a:r>
          </a:p>
          <a:p>
            <a:pPr marL="234950" indent="-234950">
              <a:buFont typeface="+mj-lt"/>
              <a:buAutoNum type="arabicPeriod"/>
            </a:pPr>
            <a:r>
              <a:rPr lang="en-US" sz="1600" dirty="0">
                <a:solidFill>
                  <a:srgbClr val="004C52"/>
                </a:solidFill>
              </a:rPr>
              <a:t>Have vs. need</a:t>
            </a:r>
          </a:p>
          <a:p>
            <a:pPr marL="234950" indent="-234950">
              <a:buFont typeface="+mj-lt"/>
              <a:buAutoNum type="arabicPeriod"/>
            </a:pPr>
            <a:r>
              <a:rPr lang="en-US" sz="1600" dirty="0">
                <a:solidFill>
                  <a:srgbClr val="004C52"/>
                </a:solidFill>
              </a:rPr>
              <a:t>Identify limiting</a:t>
            </a:r>
          </a:p>
          <a:p>
            <a:pPr marL="234950" indent="-234950">
              <a:buFont typeface="+mj-lt"/>
              <a:buAutoNum type="arabicPeriod"/>
            </a:pPr>
            <a:r>
              <a:rPr lang="en-US" sz="1600" b="1" dirty="0" err="1">
                <a:solidFill>
                  <a:srgbClr val="FF0000"/>
                </a:solidFill>
              </a:rPr>
              <a:t>Stoich</a:t>
            </a:r>
            <a:r>
              <a:rPr lang="en-US" sz="1600" b="1" dirty="0">
                <a:solidFill>
                  <a:srgbClr val="FF0000"/>
                </a:solidFill>
              </a:rPr>
              <a:t> with</a:t>
            </a:r>
            <a:br>
              <a:rPr lang="en-US" sz="1600" b="1" dirty="0">
                <a:solidFill>
                  <a:srgbClr val="FF0000"/>
                </a:solidFill>
              </a:rPr>
            </a:br>
            <a:r>
              <a:rPr lang="en-US" sz="1600" b="1" dirty="0">
                <a:solidFill>
                  <a:srgbClr val="FF0000"/>
                </a:solidFill>
              </a:rPr>
              <a:t>limiting  </a:t>
            </a:r>
          </a:p>
          <a:p>
            <a:pPr marL="234950" indent="-234950">
              <a:buFont typeface="+mj-lt"/>
              <a:buAutoNum type="arabicPeriod"/>
            </a:pPr>
            <a:r>
              <a:rPr lang="en-US" sz="1600" dirty="0">
                <a:solidFill>
                  <a:srgbClr val="004C52"/>
                </a:solidFill>
              </a:rPr>
              <a:t>Find </a:t>
            </a:r>
            <a:r>
              <a:rPr lang="en-US" sz="1600" dirty="0" err="1">
                <a:solidFill>
                  <a:srgbClr val="004C52"/>
                </a:solidFill>
              </a:rPr>
              <a:t>xs</a:t>
            </a:r>
            <a:r>
              <a:rPr lang="en-US" sz="1600" dirty="0">
                <a:solidFill>
                  <a:srgbClr val="004C52"/>
                </a:solidFill>
              </a:rPr>
              <a:t> left</a:t>
            </a:r>
            <a:endParaRPr lang="en-US" sz="1100" dirty="0">
              <a:solidFill>
                <a:srgbClr val="004C52"/>
              </a:solidFill>
            </a:endParaRPr>
          </a:p>
        </p:txBody>
      </p:sp>
      <p:sp>
        <p:nvSpPr>
          <p:cNvPr id="19" name="Rectangle 18"/>
          <p:cNvSpPr/>
          <p:nvPr/>
        </p:nvSpPr>
        <p:spPr>
          <a:xfrm>
            <a:off x="44595" y="2016031"/>
            <a:ext cx="1672682" cy="769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225 g Br</a:t>
            </a:r>
            <a:r>
              <a:rPr lang="en-US" sz="2400" b="1" baseline="-25000" dirty="0">
                <a:solidFill>
                  <a:schemeClr val="tx1"/>
                </a:solidFill>
              </a:rPr>
              <a:t>2</a:t>
            </a:r>
          </a:p>
        </p:txBody>
      </p:sp>
      <p:sp>
        <p:nvSpPr>
          <p:cNvPr id="20" name="Rectangle 19"/>
          <p:cNvSpPr/>
          <p:nvPr/>
        </p:nvSpPr>
        <p:spPr>
          <a:xfrm>
            <a:off x="1583463" y="2016031"/>
            <a:ext cx="1616926" cy="769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 </a:t>
            </a:r>
            <a:r>
              <a:rPr lang="en-US" sz="2400" b="1" dirty="0" err="1">
                <a:solidFill>
                  <a:schemeClr val="tx1"/>
                </a:solidFill>
              </a:rPr>
              <a:t>mol</a:t>
            </a:r>
            <a:r>
              <a:rPr lang="en-US" sz="2400" b="1" dirty="0">
                <a:solidFill>
                  <a:schemeClr val="tx1"/>
                </a:solidFill>
              </a:rPr>
              <a:t> Br</a:t>
            </a:r>
            <a:r>
              <a:rPr lang="en-US" sz="2400" b="1" baseline="-25000" dirty="0">
                <a:solidFill>
                  <a:schemeClr val="tx1"/>
                </a:solidFill>
              </a:rPr>
              <a:t>2</a:t>
            </a:r>
            <a:endParaRPr lang="en-US" sz="2400" b="1" dirty="0">
              <a:solidFill>
                <a:schemeClr val="tx1"/>
              </a:solidFill>
            </a:endParaRPr>
          </a:p>
        </p:txBody>
      </p:sp>
      <p:sp>
        <p:nvSpPr>
          <p:cNvPr id="21" name="Rectangle 20"/>
          <p:cNvSpPr/>
          <p:nvPr/>
        </p:nvSpPr>
        <p:spPr>
          <a:xfrm>
            <a:off x="1639215" y="2511778"/>
            <a:ext cx="1877124" cy="769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159.8 g Br</a:t>
            </a:r>
            <a:r>
              <a:rPr lang="en-US" sz="2400" b="1" baseline="-25000" dirty="0">
                <a:solidFill>
                  <a:schemeClr val="tx1"/>
                </a:solidFill>
              </a:rPr>
              <a:t>2</a:t>
            </a:r>
            <a:endParaRPr lang="en-US" sz="2400" b="1" dirty="0">
              <a:solidFill>
                <a:schemeClr val="tx1"/>
              </a:solidFill>
            </a:endParaRPr>
          </a:p>
        </p:txBody>
      </p:sp>
      <p:cxnSp>
        <p:nvCxnSpPr>
          <p:cNvPr id="22" name="Straight Connector 21"/>
          <p:cNvCxnSpPr/>
          <p:nvPr/>
        </p:nvCxnSpPr>
        <p:spPr>
          <a:xfrm>
            <a:off x="1650369" y="2170778"/>
            <a:ext cx="0" cy="94785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85844" y="2657714"/>
            <a:ext cx="3244997" cy="9"/>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6757623" y="3182445"/>
            <a:ext cx="2256242" cy="769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0000"/>
                </a:solidFill>
              </a:rPr>
              <a:t>=  335.1 g </a:t>
            </a:r>
            <a:r>
              <a:rPr lang="en-US" sz="2400" b="1" dirty="0" err="1">
                <a:solidFill>
                  <a:srgbClr val="FF0000"/>
                </a:solidFill>
              </a:rPr>
              <a:t>KBr</a:t>
            </a:r>
            <a:br>
              <a:rPr lang="en-US" sz="2400" b="1" dirty="0">
                <a:solidFill>
                  <a:srgbClr val="FF0000"/>
                </a:solidFill>
              </a:rPr>
            </a:br>
            <a:r>
              <a:rPr lang="en-US" sz="2400" b="1" dirty="0">
                <a:solidFill>
                  <a:srgbClr val="FF0000"/>
                </a:solidFill>
              </a:rPr>
              <a:t>can be made</a:t>
            </a:r>
            <a:endParaRPr lang="en-US" sz="2400" b="1" baseline="-25000" dirty="0">
              <a:solidFill>
                <a:srgbClr val="FF0000"/>
              </a:solidFill>
            </a:endParaRPr>
          </a:p>
        </p:txBody>
      </p:sp>
      <p:sp>
        <p:nvSpPr>
          <p:cNvPr id="30" name="Rectangle 29"/>
          <p:cNvSpPr/>
          <p:nvPr/>
        </p:nvSpPr>
        <p:spPr>
          <a:xfrm>
            <a:off x="3516339" y="2012317"/>
            <a:ext cx="1657813" cy="769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2 </a:t>
            </a:r>
            <a:r>
              <a:rPr lang="en-US" sz="2400" b="1" dirty="0" err="1">
                <a:solidFill>
                  <a:schemeClr val="tx1"/>
                </a:solidFill>
              </a:rPr>
              <a:t>mol</a:t>
            </a:r>
            <a:r>
              <a:rPr lang="en-US" sz="2400" b="1" dirty="0">
                <a:solidFill>
                  <a:schemeClr val="tx1"/>
                </a:solidFill>
              </a:rPr>
              <a:t> </a:t>
            </a:r>
            <a:r>
              <a:rPr lang="en-US" sz="2400" b="1" dirty="0" err="1">
                <a:solidFill>
                  <a:schemeClr val="tx1"/>
                </a:solidFill>
              </a:rPr>
              <a:t>KBr</a:t>
            </a:r>
            <a:endParaRPr lang="en-US" sz="2400" b="1" dirty="0">
              <a:solidFill>
                <a:schemeClr val="tx1"/>
              </a:solidFill>
            </a:endParaRPr>
          </a:p>
        </p:txBody>
      </p:sp>
      <p:sp>
        <p:nvSpPr>
          <p:cNvPr id="31" name="Rectangle 30"/>
          <p:cNvSpPr/>
          <p:nvPr/>
        </p:nvSpPr>
        <p:spPr>
          <a:xfrm>
            <a:off x="3336059" y="2526646"/>
            <a:ext cx="1877124" cy="769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 </a:t>
            </a:r>
            <a:r>
              <a:rPr lang="en-US" sz="2400" b="1" dirty="0" err="1">
                <a:solidFill>
                  <a:schemeClr val="tx1"/>
                </a:solidFill>
              </a:rPr>
              <a:t>mol</a:t>
            </a:r>
            <a:r>
              <a:rPr lang="en-US" sz="2400" b="1" dirty="0">
                <a:solidFill>
                  <a:schemeClr val="tx1"/>
                </a:solidFill>
              </a:rPr>
              <a:t> Br</a:t>
            </a:r>
            <a:r>
              <a:rPr lang="en-US" sz="2400" b="1" baseline="-25000" dirty="0">
                <a:solidFill>
                  <a:schemeClr val="tx1"/>
                </a:solidFill>
              </a:rPr>
              <a:t>2</a:t>
            </a:r>
            <a:endParaRPr lang="en-US" sz="2400" b="1" dirty="0">
              <a:solidFill>
                <a:schemeClr val="tx1"/>
              </a:solidFill>
            </a:endParaRPr>
          </a:p>
        </p:txBody>
      </p:sp>
      <p:cxnSp>
        <p:nvCxnSpPr>
          <p:cNvPr id="32" name="Straight Connector 31"/>
          <p:cNvCxnSpPr/>
          <p:nvPr/>
        </p:nvCxnSpPr>
        <p:spPr>
          <a:xfrm>
            <a:off x="3430841" y="2167064"/>
            <a:ext cx="0" cy="94785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3430841" y="2657724"/>
            <a:ext cx="1724713" cy="11153"/>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5241059" y="2008603"/>
            <a:ext cx="1657813" cy="769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119 g </a:t>
            </a:r>
            <a:r>
              <a:rPr lang="en-US" sz="2400" b="1" dirty="0" err="1">
                <a:solidFill>
                  <a:schemeClr val="tx1"/>
                </a:solidFill>
              </a:rPr>
              <a:t>KBr</a:t>
            </a:r>
            <a:endParaRPr lang="en-US" sz="2400" b="1" dirty="0">
              <a:solidFill>
                <a:schemeClr val="tx1"/>
              </a:solidFill>
            </a:endParaRPr>
          </a:p>
        </p:txBody>
      </p:sp>
      <p:sp>
        <p:nvSpPr>
          <p:cNvPr id="35" name="Rectangle 34"/>
          <p:cNvSpPr/>
          <p:nvPr/>
        </p:nvSpPr>
        <p:spPr>
          <a:xfrm>
            <a:off x="5060779" y="2522932"/>
            <a:ext cx="1877124" cy="769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 </a:t>
            </a:r>
            <a:r>
              <a:rPr lang="en-US" sz="2400" b="1" dirty="0" err="1">
                <a:solidFill>
                  <a:schemeClr val="tx1"/>
                </a:solidFill>
              </a:rPr>
              <a:t>mol</a:t>
            </a:r>
            <a:r>
              <a:rPr lang="en-US" sz="2400" b="1" dirty="0">
                <a:solidFill>
                  <a:schemeClr val="tx1"/>
                </a:solidFill>
              </a:rPr>
              <a:t> </a:t>
            </a:r>
            <a:r>
              <a:rPr lang="en-US" sz="2400" b="1" dirty="0" err="1">
                <a:solidFill>
                  <a:schemeClr val="tx1"/>
                </a:solidFill>
              </a:rPr>
              <a:t>KBr</a:t>
            </a:r>
            <a:endParaRPr lang="en-US" sz="2400" b="1" dirty="0">
              <a:solidFill>
                <a:schemeClr val="tx1"/>
              </a:solidFill>
            </a:endParaRPr>
          </a:p>
        </p:txBody>
      </p:sp>
      <p:cxnSp>
        <p:nvCxnSpPr>
          <p:cNvPr id="36" name="Straight Connector 35"/>
          <p:cNvCxnSpPr/>
          <p:nvPr/>
        </p:nvCxnSpPr>
        <p:spPr>
          <a:xfrm>
            <a:off x="5155561" y="2163350"/>
            <a:ext cx="0" cy="94785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5155561" y="2650286"/>
            <a:ext cx="1724713" cy="3724"/>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4371278" y="144966"/>
            <a:ext cx="1828800" cy="47942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19162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4" grpId="0"/>
      <p:bldP spid="30" grpId="0"/>
      <p:bldP spid="31" grpId="0"/>
      <p:bldP spid="34" grpId="0"/>
      <p:bldP spid="35" grpId="0"/>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8" name="Google Shape;138;p16"/>
          <p:cNvSpPr txBox="1">
            <a:spLocks noGrp="1"/>
          </p:cNvSpPr>
          <p:nvPr>
            <p:ph type="body" idx="1"/>
          </p:nvPr>
        </p:nvSpPr>
        <p:spPr>
          <a:xfrm>
            <a:off x="0" y="5"/>
            <a:ext cx="9144000" cy="1600424"/>
          </a:xfrm>
          <a:prstGeom prst="rect">
            <a:avLst/>
          </a:prstGeom>
          <a:solidFill>
            <a:schemeClr val="bg1"/>
          </a:solidFill>
        </p:spPr>
        <p:txBody>
          <a:bodyPr spcFirstLastPara="1" wrap="square" lIns="91425" tIns="91425" rIns="91425" bIns="91425" anchor="t" anchorCtr="0">
            <a:noAutofit/>
          </a:bodyPr>
          <a:lstStyle/>
          <a:p>
            <a:pPr marL="76200" lvl="0" indent="0" rtl="0">
              <a:spcBef>
                <a:spcPts val="600"/>
              </a:spcBef>
              <a:spcAft>
                <a:spcPts val="0"/>
              </a:spcAft>
              <a:buSzPts val="2400"/>
              <a:buNone/>
            </a:pPr>
            <a:r>
              <a:rPr lang="en-US" dirty="0"/>
              <a:t>If you reacted 150.0 g of K with 225 g of Br</a:t>
            </a:r>
            <a:r>
              <a:rPr lang="en-US" baseline="-25000" dirty="0"/>
              <a:t>2</a:t>
            </a:r>
            <a:r>
              <a:rPr lang="en-US" dirty="0"/>
              <a:t>, how many g of </a:t>
            </a:r>
            <a:r>
              <a:rPr lang="en-US" dirty="0" err="1"/>
              <a:t>KBr</a:t>
            </a:r>
            <a:r>
              <a:rPr lang="en-US" dirty="0"/>
              <a:t> can be made? How much excess reagent is left?</a:t>
            </a:r>
            <a:br>
              <a:rPr lang="en-US" sz="4000" dirty="0"/>
            </a:br>
            <a:r>
              <a:rPr lang="en-US" sz="4000" dirty="0"/>
              <a:t>             2K + Br</a:t>
            </a:r>
            <a:r>
              <a:rPr lang="en-US" sz="4000" baseline="-25000" dirty="0"/>
              <a:t>2</a:t>
            </a:r>
            <a:r>
              <a:rPr lang="en-US" sz="4000" dirty="0"/>
              <a:t> </a:t>
            </a:r>
            <a:r>
              <a:rPr lang="en-US" sz="4000" dirty="0">
                <a:sym typeface="Wingdings" panose="05000000000000000000" pitchFamily="2" charset="2"/>
              </a:rPr>
              <a:t> 2KBr</a:t>
            </a:r>
            <a:endParaRPr sz="4000" dirty="0"/>
          </a:p>
        </p:txBody>
      </p:sp>
      <p:sp>
        <p:nvSpPr>
          <p:cNvPr id="12" name="Rectangle 11"/>
          <p:cNvSpPr/>
          <p:nvPr/>
        </p:nvSpPr>
        <p:spPr>
          <a:xfrm>
            <a:off x="7065248" y="685719"/>
            <a:ext cx="1947731" cy="1826062"/>
          </a:xfrm>
          <a:prstGeom prst="rect">
            <a:avLst/>
          </a:prstGeom>
          <a:solidFill>
            <a:schemeClr val="bg1"/>
          </a:solidFill>
          <a:ln w="76200">
            <a:solidFill>
              <a:srgbClr val="8BC64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u="sng" dirty="0">
                <a:solidFill>
                  <a:srgbClr val="004C52"/>
                </a:solidFill>
              </a:rPr>
              <a:t>Steps                   </a:t>
            </a:r>
            <a:r>
              <a:rPr lang="en-US" sz="500" b="1" u="sng" dirty="0">
                <a:solidFill>
                  <a:schemeClr val="bg1"/>
                </a:solidFill>
              </a:rPr>
              <a:t>.</a:t>
            </a:r>
            <a:endParaRPr lang="en-US" sz="1600" b="1" u="sng" dirty="0">
              <a:solidFill>
                <a:schemeClr val="bg1"/>
              </a:solidFill>
            </a:endParaRPr>
          </a:p>
          <a:p>
            <a:pPr marL="234950" indent="-234950">
              <a:buFont typeface="+mj-lt"/>
              <a:buAutoNum type="arabicPeriod"/>
            </a:pPr>
            <a:r>
              <a:rPr lang="en-US" sz="1600" dirty="0">
                <a:solidFill>
                  <a:srgbClr val="004C52"/>
                </a:solidFill>
              </a:rPr>
              <a:t>Grams to moles</a:t>
            </a:r>
          </a:p>
          <a:p>
            <a:pPr marL="234950" indent="-234950">
              <a:buFont typeface="+mj-lt"/>
              <a:buAutoNum type="arabicPeriod"/>
            </a:pPr>
            <a:r>
              <a:rPr lang="en-US" sz="1600" dirty="0">
                <a:solidFill>
                  <a:srgbClr val="004C52"/>
                </a:solidFill>
              </a:rPr>
              <a:t>Have vs. need</a:t>
            </a:r>
          </a:p>
          <a:p>
            <a:pPr marL="234950" indent="-234950">
              <a:buFont typeface="+mj-lt"/>
              <a:buAutoNum type="arabicPeriod"/>
            </a:pPr>
            <a:r>
              <a:rPr lang="en-US" sz="1600" dirty="0">
                <a:solidFill>
                  <a:srgbClr val="004C52"/>
                </a:solidFill>
              </a:rPr>
              <a:t>Identify limiting</a:t>
            </a:r>
          </a:p>
          <a:p>
            <a:pPr marL="234950" indent="-234950">
              <a:buFont typeface="+mj-lt"/>
              <a:buAutoNum type="arabicPeriod"/>
            </a:pPr>
            <a:r>
              <a:rPr lang="en-US" sz="1600" b="1" dirty="0" err="1">
                <a:solidFill>
                  <a:srgbClr val="FF0000"/>
                </a:solidFill>
              </a:rPr>
              <a:t>Stoich</a:t>
            </a:r>
            <a:r>
              <a:rPr lang="en-US" sz="1600" b="1" dirty="0">
                <a:solidFill>
                  <a:srgbClr val="FF0000"/>
                </a:solidFill>
              </a:rPr>
              <a:t> with</a:t>
            </a:r>
            <a:br>
              <a:rPr lang="en-US" sz="1600" b="1" dirty="0">
                <a:solidFill>
                  <a:srgbClr val="FF0000"/>
                </a:solidFill>
              </a:rPr>
            </a:br>
            <a:r>
              <a:rPr lang="en-US" sz="1600" b="1" dirty="0">
                <a:solidFill>
                  <a:srgbClr val="FF0000"/>
                </a:solidFill>
              </a:rPr>
              <a:t>limiting  </a:t>
            </a:r>
          </a:p>
          <a:p>
            <a:pPr marL="234950" indent="-234950">
              <a:buFont typeface="+mj-lt"/>
              <a:buAutoNum type="arabicPeriod"/>
            </a:pPr>
            <a:r>
              <a:rPr lang="en-US" sz="1600" dirty="0">
                <a:solidFill>
                  <a:srgbClr val="004C52"/>
                </a:solidFill>
              </a:rPr>
              <a:t>Find </a:t>
            </a:r>
            <a:r>
              <a:rPr lang="en-US" sz="1600" dirty="0" err="1">
                <a:solidFill>
                  <a:srgbClr val="004C52"/>
                </a:solidFill>
              </a:rPr>
              <a:t>xs</a:t>
            </a:r>
            <a:r>
              <a:rPr lang="en-US" sz="1600" dirty="0">
                <a:solidFill>
                  <a:srgbClr val="004C52"/>
                </a:solidFill>
              </a:rPr>
              <a:t> left</a:t>
            </a:r>
            <a:endParaRPr lang="en-US" sz="1100" dirty="0">
              <a:solidFill>
                <a:srgbClr val="004C52"/>
              </a:solidFill>
            </a:endParaRPr>
          </a:p>
        </p:txBody>
      </p:sp>
      <p:sp>
        <p:nvSpPr>
          <p:cNvPr id="19" name="Rectangle 18"/>
          <p:cNvSpPr/>
          <p:nvPr/>
        </p:nvSpPr>
        <p:spPr>
          <a:xfrm>
            <a:off x="44594" y="2138695"/>
            <a:ext cx="2141045" cy="769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1.408 </a:t>
            </a:r>
            <a:r>
              <a:rPr lang="en-US" sz="2400" b="1" dirty="0" err="1">
                <a:solidFill>
                  <a:schemeClr val="tx1"/>
                </a:solidFill>
              </a:rPr>
              <a:t>mol</a:t>
            </a:r>
            <a:r>
              <a:rPr lang="en-US" sz="2400" b="1" dirty="0">
                <a:solidFill>
                  <a:schemeClr val="tx1"/>
                </a:solidFill>
              </a:rPr>
              <a:t> Br</a:t>
            </a:r>
            <a:r>
              <a:rPr lang="en-US" sz="2400" b="1" baseline="-25000" dirty="0">
                <a:solidFill>
                  <a:schemeClr val="tx1"/>
                </a:solidFill>
              </a:rPr>
              <a:t>2</a:t>
            </a:r>
          </a:p>
        </p:txBody>
      </p:sp>
      <p:sp>
        <p:nvSpPr>
          <p:cNvPr id="20" name="Rectangle 19"/>
          <p:cNvSpPr/>
          <p:nvPr/>
        </p:nvSpPr>
        <p:spPr>
          <a:xfrm>
            <a:off x="2098279" y="2116396"/>
            <a:ext cx="1815795" cy="769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2 </a:t>
            </a:r>
            <a:r>
              <a:rPr lang="en-US" sz="2400" b="1" dirty="0" err="1">
                <a:solidFill>
                  <a:schemeClr val="tx1"/>
                </a:solidFill>
              </a:rPr>
              <a:t>mol</a:t>
            </a:r>
            <a:r>
              <a:rPr lang="en-US" sz="2400" b="1" dirty="0">
                <a:solidFill>
                  <a:schemeClr val="tx1"/>
                </a:solidFill>
              </a:rPr>
              <a:t> </a:t>
            </a:r>
            <a:r>
              <a:rPr lang="en-US" sz="2400" b="1" dirty="0" err="1">
                <a:solidFill>
                  <a:schemeClr val="tx1"/>
                </a:solidFill>
              </a:rPr>
              <a:t>KBr</a:t>
            </a:r>
            <a:endParaRPr lang="en-US" sz="2400" b="1" dirty="0">
              <a:solidFill>
                <a:schemeClr val="tx1"/>
              </a:solidFill>
            </a:endParaRPr>
          </a:p>
        </p:txBody>
      </p:sp>
      <p:sp>
        <p:nvSpPr>
          <p:cNvPr id="21" name="Rectangle 20"/>
          <p:cNvSpPr/>
          <p:nvPr/>
        </p:nvSpPr>
        <p:spPr>
          <a:xfrm>
            <a:off x="2163326" y="2676961"/>
            <a:ext cx="1518411" cy="769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 </a:t>
            </a:r>
            <a:r>
              <a:rPr lang="en-US" sz="2400" b="1" dirty="0" err="1">
                <a:solidFill>
                  <a:schemeClr val="tx1"/>
                </a:solidFill>
              </a:rPr>
              <a:t>mol</a:t>
            </a:r>
            <a:r>
              <a:rPr lang="en-US" sz="2400" b="1" dirty="0">
                <a:solidFill>
                  <a:schemeClr val="tx1"/>
                </a:solidFill>
              </a:rPr>
              <a:t> Br</a:t>
            </a:r>
            <a:r>
              <a:rPr lang="en-US" sz="2400" b="1" baseline="-25000" dirty="0">
                <a:solidFill>
                  <a:schemeClr val="tx1"/>
                </a:solidFill>
              </a:rPr>
              <a:t>2</a:t>
            </a:r>
          </a:p>
        </p:txBody>
      </p:sp>
      <p:cxnSp>
        <p:nvCxnSpPr>
          <p:cNvPr id="22" name="Straight Connector 21"/>
          <p:cNvCxnSpPr/>
          <p:nvPr/>
        </p:nvCxnSpPr>
        <p:spPr>
          <a:xfrm>
            <a:off x="2163326" y="2343825"/>
            <a:ext cx="0" cy="94785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85844" y="2780378"/>
            <a:ext cx="3728230" cy="509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5937127" y="3012140"/>
            <a:ext cx="2256242" cy="769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0000"/>
                </a:solidFill>
              </a:rPr>
              <a:t>=  335.1 g </a:t>
            </a:r>
            <a:r>
              <a:rPr lang="en-US" sz="2400" b="1" dirty="0" err="1">
                <a:solidFill>
                  <a:srgbClr val="FF0000"/>
                </a:solidFill>
              </a:rPr>
              <a:t>KBr</a:t>
            </a:r>
            <a:br>
              <a:rPr lang="en-US" sz="2400" b="1" dirty="0">
                <a:solidFill>
                  <a:srgbClr val="FF0000"/>
                </a:solidFill>
              </a:rPr>
            </a:br>
            <a:r>
              <a:rPr lang="en-US" sz="2400" b="1" dirty="0">
                <a:solidFill>
                  <a:srgbClr val="FF0000"/>
                </a:solidFill>
              </a:rPr>
              <a:t>can be made</a:t>
            </a:r>
            <a:endParaRPr lang="en-US" sz="2400" b="1" baseline="-25000" dirty="0">
              <a:solidFill>
                <a:srgbClr val="FF0000"/>
              </a:solidFill>
            </a:endParaRPr>
          </a:p>
        </p:txBody>
      </p:sp>
      <p:sp>
        <p:nvSpPr>
          <p:cNvPr id="30" name="Rectangle 29"/>
          <p:cNvSpPr/>
          <p:nvPr/>
        </p:nvSpPr>
        <p:spPr>
          <a:xfrm>
            <a:off x="3967010" y="2127064"/>
            <a:ext cx="1657813" cy="769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119 g </a:t>
            </a:r>
            <a:r>
              <a:rPr lang="en-US" sz="2400" b="1" dirty="0" err="1">
                <a:solidFill>
                  <a:schemeClr val="tx1"/>
                </a:solidFill>
              </a:rPr>
              <a:t>KBr</a:t>
            </a:r>
            <a:endParaRPr lang="en-US" sz="2400" b="1" dirty="0">
              <a:solidFill>
                <a:schemeClr val="tx1"/>
              </a:solidFill>
            </a:endParaRPr>
          </a:p>
        </p:txBody>
      </p:sp>
      <p:sp>
        <p:nvSpPr>
          <p:cNvPr id="31" name="Rectangle 30"/>
          <p:cNvSpPr/>
          <p:nvPr/>
        </p:nvSpPr>
        <p:spPr>
          <a:xfrm>
            <a:off x="3857354" y="2627423"/>
            <a:ext cx="1877124" cy="769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 </a:t>
            </a:r>
            <a:r>
              <a:rPr lang="en-US" sz="2400" b="1" dirty="0" err="1">
                <a:solidFill>
                  <a:schemeClr val="tx1"/>
                </a:solidFill>
              </a:rPr>
              <a:t>mol</a:t>
            </a:r>
            <a:r>
              <a:rPr lang="en-US" sz="2400" b="1" dirty="0">
                <a:solidFill>
                  <a:schemeClr val="tx1"/>
                </a:solidFill>
              </a:rPr>
              <a:t> </a:t>
            </a:r>
            <a:r>
              <a:rPr lang="en-US" sz="2400" b="1" dirty="0" err="1">
                <a:solidFill>
                  <a:schemeClr val="tx1"/>
                </a:solidFill>
              </a:rPr>
              <a:t>KBr</a:t>
            </a:r>
            <a:endParaRPr lang="en-US" sz="2400" b="1" dirty="0">
              <a:solidFill>
                <a:schemeClr val="tx1"/>
              </a:solidFill>
            </a:endParaRPr>
          </a:p>
        </p:txBody>
      </p:sp>
      <p:cxnSp>
        <p:nvCxnSpPr>
          <p:cNvPr id="32" name="Straight Connector 31"/>
          <p:cNvCxnSpPr/>
          <p:nvPr/>
        </p:nvCxnSpPr>
        <p:spPr>
          <a:xfrm>
            <a:off x="3914074" y="2318981"/>
            <a:ext cx="0" cy="94785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3939180" y="2780378"/>
            <a:ext cx="1724713"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52936" y="1563240"/>
            <a:ext cx="8584618" cy="769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0000"/>
                </a:solidFill>
              </a:rPr>
              <a:t>Or…realize you already did part of it right?! </a:t>
            </a:r>
            <a:br>
              <a:rPr lang="en-US" sz="2400" b="1" dirty="0">
                <a:solidFill>
                  <a:srgbClr val="FF0000"/>
                </a:solidFill>
              </a:rPr>
            </a:br>
            <a:endParaRPr lang="en-US" sz="2400" b="1" baseline="-25000" dirty="0">
              <a:solidFill>
                <a:srgbClr val="FF0000"/>
              </a:solidFill>
            </a:endParaRPr>
          </a:p>
        </p:txBody>
      </p:sp>
      <p:sp>
        <p:nvSpPr>
          <p:cNvPr id="4" name="Rectangle 3"/>
          <p:cNvSpPr/>
          <p:nvPr/>
        </p:nvSpPr>
        <p:spPr>
          <a:xfrm>
            <a:off x="201351" y="3757610"/>
            <a:ext cx="5619585" cy="1200329"/>
          </a:xfrm>
          <a:prstGeom prst="rect">
            <a:avLst/>
          </a:prstGeom>
        </p:spPr>
        <p:txBody>
          <a:bodyPr wrap="square">
            <a:spAutoFit/>
          </a:bodyPr>
          <a:lstStyle/>
          <a:p>
            <a:r>
              <a:rPr lang="en-US" sz="1800" b="1" dirty="0">
                <a:solidFill>
                  <a:srgbClr val="FF0000"/>
                </a:solidFill>
              </a:rPr>
              <a:t>*Just be careful not to round too much early on if you want to use your earlier answer to continue doing your stoichiometry – you have to use your judgement</a:t>
            </a:r>
            <a:endParaRPr lang="en-US" sz="1800" b="1" baseline="-25000" dirty="0">
              <a:solidFill>
                <a:srgbClr val="FF0000"/>
              </a:solidFill>
            </a:endParaRPr>
          </a:p>
        </p:txBody>
      </p:sp>
    </p:spTree>
    <p:extLst>
      <p:ext uri="{BB962C8B-B14F-4D97-AF65-F5344CB8AC3E}">
        <p14:creationId xmlns:p14="http://schemas.microsoft.com/office/powerpoint/2010/main" val="585967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4" grpId="0"/>
      <p:bldP spid="30" grpId="0"/>
      <p:bldP spid="31" grpId="0"/>
      <p:bldP spid="18" grpId="0"/>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8" name="Google Shape;138;p16"/>
          <p:cNvSpPr txBox="1">
            <a:spLocks noGrp="1"/>
          </p:cNvSpPr>
          <p:nvPr>
            <p:ph type="body" idx="1"/>
          </p:nvPr>
        </p:nvSpPr>
        <p:spPr>
          <a:xfrm>
            <a:off x="0" y="8"/>
            <a:ext cx="9144000" cy="1706129"/>
          </a:xfrm>
          <a:prstGeom prst="rect">
            <a:avLst/>
          </a:prstGeom>
          <a:solidFill>
            <a:schemeClr val="bg1"/>
          </a:solidFill>
        </p:spPr>
        <p:txBody>
          <a:bodyPr spcFirstLastPara="1" wrap="square" lIns="91425" tIns="91425" rIns="91425" bIns="91425" anchor="t" anchorCtr="0">
            <a:noAutofit/>
          </a:bodyPr>
          <a:lstStyle/>
          <a:p>
            <a:pPr marL="76200" lvl="0" indent="0" algn="ctr" rtl="0">
              <a:spcBef>
                <a:spcPts val="600"/>
              </a:spcBef>
              <a:spcAft>
                <a:spcPts val="0"/>
              </a:spcAft>
              <a:buSzPts val="2400"/>
              <a:buNone/>
            </a:pPr>
            <a:r>
              <a:rPr lang="en-US" sz="2800" dirty="0"/>
              <a:t>If you reacted 150 g of K with 225 g of Br</a:t>
            </a:r>
            <a:r>
              <a:rPr lang="en-US" sz="2800" baseline="-25000" dirty="0"/>
              <a:t>2</a:t>
            </a:r>
            <a:r>
              <a:rPr lang="en-US" sz="2800" dirty="0"/>
              <a:t>, how many g of </a:t>
            </a:r>
            <a:r>
              <a:rPr lang="en-US" sz="2800" dirty="0" err="1"/>
              <a:t>KBr</a:t>
            </a:r>
            <a:r>
              <a:rPr lang="en-US" sz="2800" dirty="0"/>
              <a:t> can be made? How much excess reagent is left?</a:t>
            </a:r>
            <a:br>
              <a:rPr lang="en-US" sz="4000" dirty="0"/>
            </a:br>
            <a:r>
              <a:rPr lang="en-US" sz="4000" dirty="0"/>
              <a:t>2K + Br</a:t>
            </a:r>
            <a:r>
              <a:rPr lang="en-US" sz="4000" baseline="-25000" dirty="0"/>
              <a:t>2</a:t>
            </a:r>
            <a:r>
              <a:rPr lang="en-US" sz="4000" dirty="0"/>
              <a:t> </a:t>
            </a:r>
            <a:r>
              <a:rPr lang="en-US" sz="4000" dirty="0">
                <a:sym typeface="Wingdings" panose="05000000000000000000" pitchFamily="2" charset="2"/>
              </a:rPr>
              <a:t> 2KBr</a:t>
            </a:r>
            <a:endParaRPr sz="4000" dirty="0"/>
          </a:p>
        </p:txBody>
      </p:sp>
      <p:sp>
        <p:nvSpPr>
          <p:cNvPr id="6" name="Google Shape;247;p27"/>
          <p:cNvSpPr/>
          <p:nvPr/>
        </p:nvSpPr>
        <p:spPr>
          <a:xfrm>
            <a:off x="572947" y="2131301"/>
            <a:ext cx="2743200" cy="2377440"/>
          </a:xfrm>
          <a:prstGeom prst="homePlate">
            <a:avLst>
              <a:gd name="adj" fmla="val 211909"/>
            </a:avLst>
          </a:prstGeom>
          <a:solidFill>
            <a:srgbClr val="ABE33F">
              <a:alpha val="81150"/>
            </a:srgbClr>
          </a:solidFill>
          <a:ln>
            <a:noFill/>
          </a:ln>
        </p:spPr>
        <p:txBody>
          <a:bodyPr spcFirstLastPara="1" wrap="square" lIns="91440" tIns="0" rIns="0" bIns="0" anchor="ctr" anchorCtr="0">
            <a:noAutofit/>
          </a:bodyPr>
          <a:lstStyle/>
          <a:p>
            <a:pPr marL="0" lvl="0" indent="0" rtl="0">
              <a:spcBef>
                <a:spcPts val="0"/>
              </a:spcBef>
              <a:spcAft>
                <a:spcPts val="0"/>
              </a:spcAft>
              <a:buNone/>
            </a:pPr>
            <a:r>
              <a:rPr lang="en" sz="2400" b="1" dirty="0">
                <a:solidFill>
                  <a:srgbClr val="004C52"/>
                </a:solidFill>
                <a:latin typeface="Karla"/>
                <a:ea typeface="Karla"/>
                <a:cs typeface="Karla"/>
                <a:sym typeface="Karla"/>
              </a:rPr>
              <a:t>Find Limiting Reagent</a:t>
            </a:r>
            <a:endParaRPr sz="2400" b="1" dirty="0">
              <a:solidFill>
                <a:srgbClr val="004C52"/>
              </a:solidFill>
              <a:latin typeface="Karla"/>
              <a:ea typeface="Karla"/>
              <a:cs typeface="Karla"/>
              <a:sym typeface="Karla"/>
            </a:endParaRPr>
          </a:p>
        </p:txBody>
      </p:sp>
      <p:sp>
        <p:nvSpPr>
          <p:cNvPr id="7" name="Google Shape;246;p27"/>
          <p:cNvSpPr/>
          <p:nvPr/>
        </p:nvSpPr>
        <p:spPr>
          <a:xfrm>
            <a:off x="3316147" y="2131301"/>
            <a:ext cx="2743200" cy="2377440"/>
          </a:xfrm>
          <a:prstGeom prst="homePlate">
            <a:avLst>
              <a:gd name="adj" fmla="val 211909"/>
            </a:avLst>
          </a:prstGeom>
          <a:solidFill>
            <a:srgbClr val="00AE9D"/>
          </a:solidFill>
          <a:ln>
            <a:noFill/>
          </a:ln>
        </p:spPr>
        <p:txBody>
          <a:bodyPr spcFirstLastPara="1" wrap="none" lIns="91425" tIns="0" rIns="0" bIns="0" anchor="ctr" anchorCtr="0">
            <a:noAutofit/>
          </a:bodyPr>
          <a:lstStyle/>
          <a:p>
            <a:pPr marL="0" lvl="0" indent="0" rtl="0">
              <a:spcBef>
                <a:spcPts val="0"/>
              </a:spcBef>
              <a:spcAft>
                <a:spcPts val="0"/>
              </a:spcAft>
              <a:buNone/>
            </a:pPr>
            <a:r>
              <a:rPr lang="en" sz="2400" b="1" dirty="0">
                <a:solidFill>
                  <a:srgbClr val="004C52"/>
                </a:solidFill>
                <a:latin typeface="Karla"/>
                <a:ea typeface="Karla"/>
                <a:cs typeface="Karla"/>
                <a:sym typeface="Karla"/>
              </a:rPr>
              <a:t>Find </a:t>
            </a:r>
            <a:br>
              <a:rPr lang="en" sz="2400" b="1" dirty="0">
                <a:solidFill>
                  <a:srgbClr val="004C52"/>
                </a:solidFill>
                <a:latin typeface="Karla"/>
                <a:ea typeface="Karla"/>
                <a:cs typeface="Karla"/>
                <a:sym typeface="Karla"/>
              </a:rPr>
            </a:br>
            <a:r>
              <a:rPr lang="en" sz="2400" b="1" dirty="0">
                <a:solidFill>
                  <a:srgbClr val="004C52"/>
                </a:solidFill>
                <a:latin typeface="Karla"/>
                <a:ea typeface="Karla"/>
                <a:cs typeface="Karla"/>
                <a:sym typeface="Karla"/>
              </a:rPr>
              <a:t>Amounts </a:t>
            </a:r>
            <a:br>
              <a:rPr lang="en" sz="2400" b="1" dirty="0">
                <a:solidFill>
                  <a:srgbClr val="004C52"/>
                </a:solidFill>
                <a:latin typeface="Karla"/>
                <a:ea typeface="Karla"/>
                <a:cs typeface="Karla"/>
                <a:sym typeface="Karla"/>
              </a:rPr>
            </a:br>
            <a:r>
              <a:rPr lang="en" sz="2400" b="1" dirty="0">
                <a:solidFill>
                  <a:srgbClr val="004C52"/>
                </a:solidFill>
                <a:latin typeface="Karla"/>
                <a:ea typeface="Karla"/>
                <a:cs typeface="Karla"/>
                <a:sym typeface="Karla"/>
              </a:rPr>
              <a:t>Made </a:t>
            </a:r>
            <a:endParaRPr sz="2400" b="1" dirty="0">
              <a:solidFill>
                <a:srgbClr val="004C52"/>
              </a:solidFill>
              <a:latin typeface="Karla"/>
              <a:ea typeface="Karla"/>
              <a:cs typeface="Karla"/>
              <a:sym typeface="Karla"/>
            </a:endParaRPr>
          </a:p>
        </p:txBody>
      </p:sp>
      <p:sp>
        <p:nvSpPr>
          <p:cNvPr id="8" name="Google Shape;245;p27"/>
          <p:cNvSpPr/>
          <p:nvPr/>
        </p:nvSpPr>
        <p:spPr>
          <a:xfrm>
            <a:off x="6016654" y="2131301"/>
            <a:ext cx="2743200" cy="2377440"/>
          </a:xfrm>
          <a:prstGeom prst="homePlate">
            <a:avLst>
              <a:gd name="adj" fmla="val 211909"/>
            </a:avLst>
          </a:prstGeom>
          <a:solidFill>
            <a:srgbClr val="004C52"/>
          </a:solidFill>
          <a:ln>
            <a:noFill/>
          </a:ln>
        </p:spPr>
        <p:txBody>
          <a:bodyPr spcFirstLastPara="1" wrap="none" lIns="91425" tIns="0" rIns="0" bIns="0" anchor="ctr" anchorCtr="0">
            <a:noAutofit/>
          </a:bodyPr>
          <a:lstStyle/>
          <a:p>
            <a:pPr marL="0" lvl="0" indent="0" rtl="0">
              <a:spcBef>
                <a:spcPts val="0"/>
              </a:spcBef>
              <a:spcAft>
                <a:spcPts val="0"/>
              </a:spcAft>
              <a:buNone/>
            </a:pPr>
            <a:r>
              <a:rPr lang="en" sz="2400" b="1" dirty="0">
                <a:solidFill>
                  <a:srgbClr val="FFFFFF"/>
                </a:solidFill>
                <a:latin typeface="Karla"/>
                <a:ea typeface="Karla"/>
                <a:cs typeface="Karla"/>
                <a:sym typeface="Karla"/>
              </a:rPr>
              <a:t>Find how </a:t>
            </a:r>
            <a:br>
              <a:rPr lang="en" sz="2400" b="1" dirty="0">
                <a:solidFill>
                  <a:srgbClr val="FFFFFF"/>
                </a:solidFill>
                <a:latin typeface="Karla"/>
                <a:ea typeface="Karla"/>
                <a:cs typeface="Karla"/>
                <a:sym typeface="Karla"/>
              </a:rPr>
            </a:br>
            <a:r>
              <a:rPr lang="en" sz="2400" b="1" dirty="0">
                <a:solidFill>
                  <a:srgbClr val="FFFFFF"/>
                </a:solidFill>
                <a:latin typeface="Karla"/>
                <a:ea typeface="Karla"/>
                <a:cs typeface="Karla"/>
                <a:sym typeface="Karla"/>
              </a:rPr>
              <a:t>much XS </a:t>
            </a:r>
            <a:br>
              <a:rPr lang="en" sz="2400" b="1" dirty="0">
                <a:solidFill>
                  <a:srgbClr val="FFFFFF"/>
                </a:solidFill>
                <a:latin typeface="Karla"/>
                <a:ea typeface="Karla"/>
                <a:cs typeface="Karla"/>
                <a:sym typeface="Karla"/>
              </a:rPr>
            </a:br>
            <a:r>
              <a:rPr lang="en" sz="2400" b="1" dirty="0">
                <a:solidFill>
                  <a:srgbClr val="FFFFFF"/>
                </a:solidFill>
                <a:latin typeface="Karla"/>
                <a:ea typeface="Karla"/>
                <a:cs typeface="Karla"/>
                <a:sym typeface="Karla"/>
              </a:rPr>
              <a:t>left over</a:t>
            </a:r>
            <a:endParaRPr sz="2400" b="1" dirty="0">
              <a:solidFill>
                <a:srgbClr val="FFFFFF"/>
              </a:solidFill>
              <a:latin typeface="Karla"/>
              <a:ea typeface="Karla"/>
              <a:cs typeface="Karla"/>
              <a:sym typeface="Karla"/>
            </a:endParaRPr>
          </a:p>
        </p:txBody>
      </p:sp>
      <p:sp>
        <p:nvSpPr>
          <p:cNvPr id="9" name="Oval 8"/>
          <p:cNvSpPr/>
          <p:nvPr/>
        </p:nvSpPr>
        <p:spPr>
          <a:xfrm>
            <a:off x="320132" y="1841370"/>
            <a:ext cx="591015" cy="5798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4C52"/>
                </a:solidFill>
              </a:rPr>
              <a:t>1</a:t>
            </a:r>
            <a:endParaRPr lang="en-US" b="1" dirty="0">
              <a:solidFill>
                <a:srgbClr val="004C52"/>
              </a:solidFill>
            </a:endParaRPr>
          </a:p>
        </p:txBody>
      </p:sp>
      <p:sp>
        <p:nvSpPr>
          <p:cNvPr id="10" name="Oval 9"/>
          <p:cNvSpPr/>
          <p:nvPr/>
        </p:nvSpPr>
        <p:spPr>
          <a:xfrm>
            <a:off x="3063332" y="1841369"/>
            <a:ext cx="591015" cy="5798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4C52"/>
                </a:solidFill>
              </a:rPr>
              <a:t>2</a:t>
            </a:r>
            <a:endParaRPr lang="en-US" b="1" dirty="0">
              <a:solidFill>
                <a:srgbClr val="004C52"/>
              </a:solidFill>
            </a:endParaRPr>
          </a:p>
        </p:txBody>
      </p:sp>
      <p:sp>
        <p:nvSpPr>
          <p:cNvPr id="11" name="Oval 10"/>
          <p:cNvSpPr/>
          <p:nvPr/>
        </p:nvSpPr>
        <p:spPr>
          <a:xfrm>
            <a:off x="5806532" y="1841368"/>
            <a:ext cx="591015" cy="5798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4C52"/>
                </a:solidFill>
              </a:rPr>
              <a:t>3</a:t>
            </a:r>
            <a:endParaRPr lang="en-US" b="1" dirty="0">
              <a:solidFill>
                <a:srgbClr val="004C52"/>
              </a:solidFill>
            </a:endParaRPr>
          </a:p>
        </p:txBody>
      </p:sp>
    </p:spTree>
    <p:extLst>
      <p:ext uri="{BB962C8B-B14F-4D97-AF65-F5344CB8AC3E}">
        <p14:creationId xmlns:p14="http://schemas.microsoft.com/office/powerpoint/2010/main" val="23073229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8" name="Google Shape;138;p16"/>
          <p:cNvSpPr txBox="1">
            <a:spLocks noGrp="1"/>
          </p:cNvSpPr>
          <p:nvPr>
            <p:ph type="body" idx="1"/>
          </p:nvPr>
        </p:nvSpPr>
        <p:spPr>
          <a:xfrm>
            <a:off x="0" y="4"/>
            <a:ext cx="9144000" cy="3791412"/>
          </a:xfrm>
          <a:prstGeom prst="rect">
            <a:avLst/>
          </a:prstGeom>
          <a:solidFill>
            <a:schemeClr val="bg1"/>
          </a:solidFill>
        </p:spPr>
        <p:txBody>
          <a:bodyPr spcFirstLastPara="1" wrap="square" lIns="91425" tIns="91425" rIns="91425" bIns="91425" anchor="t" anchorCtr="0">
            <a:noAutofit/>
          </a:bodyPr>
          <a:lstStyle/>
          <a:p>
            <a:pPr marL="76200" lvl="0" indent="0" algn="ctr" rtl="0">
              <a:spcBef>
                <a:spcPts val="600"/>
              </a:spcBef>
              <a:spcAft>
                <a:spcPts val="0"/>
              </a:spcAft>
              <a:buSzPts val="2400"/>
              <a:buNone/>
            </a:pPr>
            <a:r>
              <a:rPr lang="en-US" sz="2800" dirty="0"/>
              <a:t>If you reacted 150 g of K with 225 g of Br</a:t>
            </a:r>
            <a:r>
              <a:rPr lang="en-US" sz="2800" baseline="-25000" dirty="0"/>
              <a:t>2</a:t>
            </a:r>
            <a:r>
              <a:rPr lang="en-US" sz="2800" dirty="0"/>
              <a:t>, how many g of </a:t>
            </a:r>
            <a:r>
              <a:rPr lang="en-US" sz="2800" dirty="0" err="1"/>
              <a:t>KBr</a:t>
            </a:r>
            <a:r>
              <a:rPr lang="en-US" sz="2800" dirty="0"/>
              <a:t> can be made? How much excess reagent is left?</a:t>
            </a:r>
            <a:br>
              <a:rPr lang="en-US" sz="4000" dirty="0"/>
            </a:br>
            <a:r>
              <a:rPr lang="en-US" sz="4000" dirty="0"/>
              <a:t>2K + Br</a:t>
            </a:r>
            <a:r>
              <a:rPr lang="en-US" sz="4000" baseline="-25000" dirty="0"/>
              <a:t>2</a:t>
            </a:r>
            <a:r>
              <a:rPr lang="en-US" sz="4000" dirty="0"/>
              <a:t> </a:t>
            </a:r>
            <a:r>
              <a:rPr lang="en-US" sz="4000" dirty="0">
                <a:sym typeface="Wingdings" panose="05000000000000000000" pitchFamily="2" charset="2"/>
              </a:rPr>
              <a:t> 2KBr</a:t>
            </a:r>
            <a:endParaRPr sz="4000" dirty="0"/>
          </a:p>
        </p:txBody>
      </p:sp>
      <p:sp>
        <p:nvSpPr>
          <p:cNvPr id="8" name="Google Shape;245;p27"/>
          <p:cNvSpPr/>
          <p:nvPr/>
        </p:nvSpPr>
        <p:spPr>
          <a:xfrm>
            <a:off x="6016654" y="2131296"/>
            <a:ext cx="2743200" cy="2377440"/>
          </a:xfrm>
          <a:prstGeom prst="homePlate">
            <a:avLst>
              <a:gd name="adj" fmla="val 211909"/>
            </a:avLst>
          </a:prstGeom>
          <a:solidFill>
            <a:srgbClr val="004C52"/>
          </a:solidFill>
          <a:ln>
            <a:noFill/>
          </a:ln>
        </p:spPr>
        <p:txBody>
          <a:bodyPr spcFirstLastPara="1" wrap="none" lIns="91425" tIns="0" rIns="0" bIns="0" anchor="ctr" anchorCtr="0">
            <a:noAutofit/>
          </a:bodyPr>
          <a:lstStyle/>
          <a:p>
            <a:pPr marL="0" lvl="0" indent="0" rtl="0">
              <a:spcBef>
                <a:spcPts val="0"/>
              </a:spcBef>
              <a:spcAft>
                <a:spcPts val="0"/>
              </a:spcAft>
              <a:buNone/>
            </a:pPr>
            <a:r>
              <a:rPr lang="en" sz="2400" b="1" dirty="0">
                <a:solidFill>
                  <a:srgbClr val="FFFFFF"/>
                </a:solidFill>
                <a:latin typeface="Karla"/>
                <a:ea typeface="Karla"/>
                <a:cs typeface="Karla"/>
                <a:sym typeface="Karla"/>
              </a:rPr>
              <a:t>Find how </a:t>
            </a:r>
            <a:br>
              <a:rPr lang="en" sz="2400" b="1" dirty="0">
                <a:solidFill>
                  <a:srgbClr val="FFFFFF"/>
                </a:solidFill>
                <a:latin typeface="Karla"/>
                <a:ea typeface="Karla"/>
                <a:cs typeface="Karla"/>
                <a:sym typeface="Karla"/>
              </a:rPr>
            </a:br>
            <a:r>
              <a:rPr lang="en" sz="2400" b="1" dirty="0">
                <a:solidFill>
                  <a:srgbClr val="FFFFFF"/>
                </a:solidFill>
                <a:latin typeface="Karla"/>
                <a:ea typeface="Karla"/>
                <a:cs typeface="Karla"/>
                <a:sym typeface="Karla"/>
              </a:rPr>
              <a:t>much XS </a:t>
            </a:r>
            <a:br>
              <a:rPr lang="en" sz="2400" b="1" dirty="0">
                <a:solidFill>
                  <a:srgbClr val="FFFFFF"/>
                </a:solidFill>
                <a:latin typeface="Karla"/>
                <a:ea typeface="Karla"/>
                <a:cs typeface="Karla"/>
                <a:sym typeface="Karla"/>
              </a:rPr>
            </a:br>
            <a:r>
              <a:rPr lang="en" sz="2400" b="1" dirty="0">
                <a:solidFill>
                  <a:srgbClr val="FFFFFF"/>
                </a:solidFill>
                <a:latin typeface="Karla"/>
                <a:ea typeface="Karla"/>
                <a:cs typeface="Karla"/>
                <a:sym typeface="Karla"/>
              </a:rPr>
              <a:t>left over</a:t>
            </a:r>
            <a:endParaRPr sz="2400" b="1" dirty="0">
              <a:solidFill>
                <a:srgbClr val="FFFFFF"/>
              </a:solidFill>
              <a:latin typeface="Karla"/>
              <a:ea typeface="Karla"/>
              <a:cs typeface="Karla"/>
              <a:sym typeface="Karla"/>
            </a:endParaRPr>
          </a:p>
        </p:txBody>
      </p:sp>
      <p:sp>
        <p:nvSpPr>
          <p:cNvPr id="11" name="Oval 10"/>
          <p:cNvSpPr/>
          <p:nvPr/>
        </p:nvSpPr>
        <p:spPr>
          <a:xfrm>
            <a:off x="5806532" y="1841363"/>
            <a:ext cx="591015" cy="5798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4C52"/>
                </a:solidFill>
              </a:rPr>
              <a:t>3</a:t>
            </a:r>
            <a:endParaRPr lang="en-US" b="1" dirty="0">
              <a:solidFill>
                <a:srgbClr val="004C52"/>
              </a:solidFill>
            </a:endParaRPr>
          </a:p>
        </p:txBody>
      </p:sp>
    </p:spTree>
    <p:extLst>
      <p:ext uri="{BB962C8B-B14F-4D97-AF65-F5344CB8AC3E}">
        <p14:creationId xmlns:p14="http://schemas.microsoft.com/office/powerpoint/2010/main" val="10560578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8" name="Google Shape;138;p16"/>
          <p:cNvSpPr txBox="1">
            <a:spLocks noGrp="1"/>
          </p:cNvSpPr>
          <p:nvPr>
            <p:ph type="body" idx="1"/>
          </p:nvPr>
        </p:nvSpPr>
        <p:spPr>
          <a:xfrm>
            <a:off x="-1" y="52"/>
            <a:ext cx="9144001" cy="1486442"/>
          </a:xfrm>
          <a:prstGeom prst="rect">
            <a:avLst/>
          </a:prstGeom>
          <a:solidFill>
            <a:schemeClr val="lt1"/>
          </a:solidFill>
        </p:spPr>
        <p:txBody>
          <a:bodyPr spcFirstLastPara="1" wrap="square" lIns="91425" tIns="91425" rIns="91425" bIns="91425" anchor="t" anchorCtr="0">
            <a:noAutofit/>
          </a:bodyPr>
          <a:lstStyle/>
          <a:p>
            <a:pPr marL="76200" lvl="0" indent="0" rtl="0">
              <a:spcBef>
                <a:spcPts val="600"/>
              </a:spcBef>
              <a:spcAft>
                <a:spcPts val="0"/>
              </a:spcAft>
              <a:buSzPts val="2400"/>
              <a:buNone/>
            </a:pPr>
            <a:r>
              <a:rPr lang="en-US" dirty="0"/>
              <a:t>If you reacted 150.0 g of K with 225 g of Br</a:t>
            </a:r>
            <a:r>
              <a:rPr lang="en-US" baseline="-25000" dirty="0"/>
              <a:t>2</a:t>
            </a:r>
            <a:r>
              <a:rPr lang="en-US" dirty="0"/>
              <a:t>, how may g of </a:t>
            </a:r>
            <a:r>
              <a:rPr lang="en-US" dirty="0" err="1"/>
              <a:t>KBr</a:t>
            </a:r>
            <a:r>
              <a:rPr lang="en-US" dirty="0"/>
              <a:t> can be made? How much excess reagent is left?</a:t>
            </a:r>
            <a:br>
              <a:rPr lang="en-US" sz="4000" dirty="0"/>
            </a:br>
            <a:r>
              <a:rPr lang="en-US" sz="4000" dirty="0"/>
              <a:t>             2K   +  Br</a:t>
            </a:r>
            <a:r>
              <a:rPr lang="en-US" sz="4000" baseline="-25000" dirty="0"/>
              <a:t>2</a:t>
            </a:r>
            <a:r>
              <a:rPr lang="en-US" sz="4000" dirty="0"/>
              <a:t> </a:t>
            </a:r>
            <a:r>
              <a:rPr lang="en-US" sz="4000" dirty="0">
                <a:sym typeface="Wingdings" panose="05000000000000000000" pitchFamily="2" charset="2"/>
              </a:rPr>
              <a:t> 2KBr</a:t>
            </a:r>
            <a:endParaRPr sz="4000" dirty="0"/>
          </a:p>
        </p:txBody>
      </p:sp>
      <p:sp>
        <p:nvSpPr>
          <p:cNvPr id="12" name="Rectangle 11"/>
          <p:cNvSpPr/>
          <p:nvPr/>
        </p:nvSpPr>
        <p:spPr>
          <a:xfrm>
            <a:off x="6866376" y="951449"/>
            <a:ext cx="2187497" cy="1595115"/>
          </a:xfrm>
          <a:prstGeom prst="rect">
            <a:avLst/>
          </a:prstGeom>
          <a:solidFill>
            <a:schemeClr val="bg1"/>
          </a:solidFill>
          <a:ln w="76200">
            <a:solidFill>
              <a:srgbClr val="8BC64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u="sng" dirty="0">
                <a:solidFill>
                  <a:srgbClr val="004C52"/>
                </a:solidFill>
              </a:rPr>
              <a:t>Steps                   </a:t>
            </a:r>
            <a:r>
              <a:rPr lang="en-US" sz="500" b="1" u="sng" dirty="0">
                <a:solidFill>
                  <a:schemeClr val="bg1"/>
                </a:solidFill>
              </a:rPr>
              <a:t>.</a:t>
            </a:r>
            <a:endParaRPr lang="en-US" sz="1600" b="1" u="sng" dirty="0">
              <a:solidFill>
                <a:schemeClr val="bg1"/>
              </a:solidFill>
            </a:endParaRPr>
          </a:p>
          <a:p>
            <a:pPr marL="234950" indent="-234950">
              <a:buFont typeface="+mj-lt"/>
              <a:buAutoNum type="arabicPeriod"/>
            </a:pPr>
            <a:r>
              <a:rPr lang="en-US" sz="1600" dirty="0">
                <a:solidFill>
                  <a:srgbClr val="004C52"/>
                </a:solidFill>
              </a:rPr>
              <a:t>Grams to moles</a:t>
            </a:r>
          </a:p>
          <a:p>
            <a:pPr marL="234950" indent="-234950">
              <a:buFont typeface="+mj-lt"/>
              <a:buAutoNum type="arabicPeriod"/>
            </a:pPr>
            <a:r>
              <a:rPr lang="en-US" sz="1600" dirty="0">
                <a:solidFill>
                  <a:srgbClr val="004C52"/>
                </a:solidFill>
              </a:rPr>
              <a:t>Have vs. need</a:t>
            </a:r>
          </a:p>
          <a:p>
            <a:pPr marL="234950" indent="-234950">
              <a:buFont typeface="+mj-lt"/>
              <a:buAutoNum type="arabicPeriod"/>
            </a:pPr>
            <a:r>
              <a:rPr lang="en-US" sz="1600" dirty="0">
                <a:solidFill>
                  <a:srgbClr val="004C52"/>
                </a:solidFill>
              </a:rPr>
              <a:t>Identify limiting</a:t>
            </a:r>
          </a:p>
          <a:p>
            <a:pPr marL="234950" indent="-234950">
              <a:buFont typeface="+mj-lt"/>
              <a:buAutoNum type="arabicPeriod"/>
            </a:pPr>
            <a:r>
              <a:rPr lang="en-US" sz="1600" dirty="0" err="1">
                <a:solidFill>
                  <a:srgbClr val="004C52"/>
                </a:solidFill>
              </a:rPr>
              <a:t>Stoich</a:t>
            </a:r>
            <a:r>
              <a:rPr lang="en-US" sz="1600" dirty="0">
                <a:solidFill>
                  <a:srgbClr val="004C52"/>
                </a:solidFill>
              </a:rPr>
              <a:t> with limiting  </a:t>
            </a:r>
          </a:p>
          <a:p>
            <a:pPr marL="234950" indent="-234950">
              <a:buFont typeface="+mj-lt"/>
              <a:buAutoNum type="arabicPeriod"/>
            </a:pPr>
            <a:r>
              <a:rPr lang="en-US" sz="1600" b="1" dirty="0">
                <a:solidFill>
                  <a:srgbClr val="FF0000"/>
                </a:solidFill>
              </a:rPr>
              <a:t>Find </a:t>
            </a:r>
            <a:r>
              <a:rPr lang="en-US" sz="1600" b="1" dirty="0" err="1">
                <a:solidFill>
                  <a:srgbClr val="FF0000"/>
                </a:solidFill>
              </a:rPr>
              <a:t>xs</a:t>
            </a:r>
            <a:r>
              <a:rPr lang="en-US" sz="1600" b="1" dirty="0">
                <a:solidFill>
                  <a:srgbClr val="FF0000"/>
                </a:solidFill>
              </a:rPr>
              <a:t> left</a:t>
            </a:r>
            <a:endParaRPr lang="en-US" sz="1100" b="1" dirty="0">
              <a:solidFill>
                <a:srgbClr val="FF0000"/>
              </a:solidFill>
            </a:endParaRPr>
          </a:p>
        </p:txBody>
      </p:sp>
      <p:sp>
        <p:nvSpPr>
          <p:cNvPr id="18" name="Rectangle 17"/>
          <p:cNvSpPr/>
          <p:nvPr/>
        </p:nvSpPr>
        <p:spPr>
          <a:xfrm>
            <a:off x="1535149" y="1583476"/>
            <a:ext cx="137160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3.836 </a:t>
            </a:r>
            <a:r>
              <a:rPr lang="en-US" sz="1600" dirty="0" err="1">
                <a:solidFill>
                  <a:schemeClr val="tx1"/>
                </a:solidFill>
              </a:rPr>
              <a:t>mol</a:t>
            </a:r>
            <a:endParaRPr lang="en-US" sz="2400" dirty="0">
              <a:solidFill>
                <a:schemeClr val="tx1"/>
              </a:solidFill>
            </a:endParaRPr>
          </a:p>
        </p:txBody>
      </p:sp>
      <p:sp>
        <p:nvSpPr>
          <p:cNvPr id="24" name="Rectangle 23"/>
          <p:cNvSpPr/>
          <p:nvPr/>
        </p:nvSpPr>
        <p:spPr>
          <a:xfrm>
            <a:off x="3070299" y="1561359"/>
            <a:ext cx="1396706" cy="4358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1.408</a:t>
            </a:r>
            <a:r>
              <a:rPr lang="en-US" sz="2400" dirty="0">
                <a:solidFill>
                  <a:schemeClr val="tx1"/>
                </a:solidFill>
              </a:rPr>
              <a:t> </a:t>
            </a:r>
            <a:r>
              <a:rPr lang="en-US" sz="1600" dirty="0" err="1">
                <a:solidFill>
                  <a:schemeClr val="tx1"/>
                </a:solidFill>
              </a:rPr>
              <a:t>mol</a:t>
            </a:r>
            <a:endParaRPr lang="en-US" sz="2400" b="1" baseline="-25000" dirty="0">
              <a:solidFill>
                <a:schemeClr val="tx1"/>
              </a:solidFill>
            </a:endParaRPr>
          </a:p>
        </p:txBody>
      </p:sp>
      <p:cxnSp>
        <p:nvCxnSpPr>
          <p:cNvPr id="34" name="Straight Connector 33"/>
          <p:cNvCxnSpPr/>
          <p:nvPr/>
        </p:nvCxnSpPr>
        <p:spPr>
          <a:xfrm>
            <a:off x="263906" y="2090005"/>
            <a:ext cx="4185431"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67625" y="1595600"/>
            <a:ext cx="118575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HAVE:</a:t>
            </a:r>
          </a:p>
        </p:txBody>
      </p:sp>
      <p:sp>
        <p:nvSpPr>
          <p:cNvPr id="25" name="Rectangle 24"/>
          <p:cNvSpPr/>
          <p:nvPr/>
        </p:nvSpPr>
        <p:spPr>
          <a:xfrm>
            <a:off x="263906" y="2203738"/>
            <a:ext cx="118575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NEED:</a:t>
            </a:r>
          </a:p>
        </p:txBody>
      </p:sp>
      <p:sp>
        <p:nvSpPr>
          <p:cNvPr id="26" name="Rectangle 25"/>
          <p:cNvSpPr/>
          <p:nvPr/>
        </p:nvSpPr>
        <p:spPr>
          <a:xfrm>
            <a:off x="379150" y="3187832"/>
            <a:ext cx="225255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1.408 </a:t>
            </a:r>
            <a:r>
              <a:rPr lang="en-US" sz="2400" b="1" dirty="0" err="1">
                <a:solidFill>
                  <a:schemeClr val="tx1"/>
                </a:solidFill>
              </a:rPr>
              <a:t>mol</a:t>
            </a:r>
            <a:r>
              <a:rPr lang="en-US" sz="2400" b="1" dirty="0">
                <a:solidFill>
                  <a:schemeClr val="tx1"/>
                </a:solidFill>
              </a:rPr>
              <a:t> Br</a:t>
            </a:r>
            <a:r>
              <a:rPr lang="en-US" sz="2400" b="1" baseline="-25000" dirty="0">
                <a:solidFill>
                  <a:schemeClr val="tx1"/>
                </a:solidFill>
              </a:rPr>
              <a:t>2</a:t>
            </a:r>
          </a:p>
        </p:txBody>
      </p:sp>
      <p:cxnSp>
        <p:nvCxnSpPr>
          <p:cNvPr id="27" name="Straight Connector 26"/>
          <p:cNvCxnSpPr/>
          <p:nvPr/>
        </p:nvCxnSpPr>
        <p:spPr>
          <a:xfrm>
            <a:off x="2639125" y="3127878"/>
            <a:ext cx="0" cy="94785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68362" y="3618482"/>
            <a:ext cx="3542368" cy="7442"/>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2693033" y="3651979"/>
            <a:ext cx="1633648"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 </a:t>
            </a:r>
            <a:r>
              <a:rPr lang="en-US" sz="2400" b="1" dirty="0" err="1">
                <a:solidFill>
                  <a:schemeClr val="tx1"/>
                </a:solidFill>
              </a:rPr>
              <a:t>mol</a:t>
            </a:r>
            <a:r>
              <a:rPr lang="en-US" sz="2400" b="1" dirty="0">
                <a:solidFill>
                  <a:schemeClr val="tx1"/>
                </a:solidFill>
              </a:rPr>
              <a:t> Br</a:t>
            </a:r>
            <a:r>
              <a:rPr lang="en-US" sz="2400" b="1" baseline="-25000" dirty="0">
                <a:solidFill>
                  <a:schemeClr val="tx1"/>
                </a:solidFill>
              </a:rPr>
              <a:t>2</a:t>
            </a:r>
          </a:p>
        </p:txBody>
      </p:sp>
      <p:sp>
        <p:nvSpPr>
          <p:cNvPr id="33" name="Rectangle 32"/>
          <p:cNvSpPr/>
          <p:nvPr/>
        </p:nvSpPr>
        <p:spPr>
          <a:xfrm>
            <a:off x="3022910" y="2090005"/>
            <a:ext cx="1535152" cy="4358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1.918 </a:t>
            </a:r>
            <a:r>
              <a:rPr lang="en-US" sz="1600" dirty="0" err="1">
                <a:solidFill>
                  <a:schemeClr val="tx1"/>
                </a:solidFill>
              </a:rPr>
              <a:t>mol</a:t>
            </a:r>
            <a:endParaRPr lang="en-US" sz="2400" b="1" baseline="-25000" dirty="0">
              <a:solidFill>
                <a:schemeClr val="tx1"/>
              </a:solidFill>
            </a:endParaRPr>
          </a:p>
        </p:txBody>
      </p:sp>
      <p:cxnSp>
        <p:nvCxnSpPr>
          <p:cNvPr id="36" name="Straight Connector 35"/>
          <p:cNvCxnSpPr/>
          <p:nvPr/>
        </p:nvCxnSpPr>
        <p:spPr>
          <a:xfrm flipH="1" flipV="1">
            <a:off x="1464523" y="1605534"/>
            <a:ext cx="0" cy="998398"/>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flipV="1">
            <a:off x="2973655" y="1613729"/>
            <a:ext cx="0" cy="998398"/>
          </a:xfrm>
          <a:prstGeom prst="line">
            <a:avLst/>
          </a:prstGeom>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3070299" y="1561359"/>
            <a:ext cx="1396706" cy="453781"/>
          </a:xfrm>
          <a:prstGeom prst="rect">
            <a:avLst/>
          </a:prstGeom>
          <a:noFill/>
          <a:ln w="57150">
            <a:solidFill>
              <a:srgbClr val="8BC6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1534236" y="2195092"/>
            <a:ext cx="1370641" cy="453781"/>
          </a:xfrm>
          <a:prstGeom prst="rect">
            <a:avLst/>
          </a:prstGeom>
          <a:noFill/>
          <a:ln w="57150">
            <a:solidFill>
              <a:srgbClr val="8BC6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2631700" y="3168674"/>
            <a:ext cx="1488686"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2 </a:t>
            </a:r>
            <a:r>
              <a:rPr lang="en-US" sz="2400" b="1" dirty="0" err="1">
                <a:solidFill>
                  <a:schemeClr val="tx1"/>
                </a:solidFill>
              </a:rPr>
              <a:t>mol</a:t>
            </a:r>
            <a:r>
              <a:rPr lang="en-US" sz="2400" b="1" dirty="0">
                <a:solidFill>
                  <a:schemeClr val="tx1"/>
                </a:solidFill>
              </a:rPr>
              <a:t> K</a:t>
            </a:r>
          </a:p>
        </p:txBody>
      </p:sp>
      <p:sp>
        <p:nvSpPr>
          <p:cNvPr id="23" name="Rectangle 22"/>
          <p:cNvSpPr/>
          <p:nvPr/>
        </p:nvSpPr>
        <p:spPr>
          <a:xfrm>
            <a:off x="4380588" y="3440786"/>
            <a:ext cx="3056348"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 2.816 </a:t>
            </a:r>
            <a:r>
              <a:rPr lang="en-US" sz="2400" b="1" dirty="0" err="1">
                <a:solidFill>
                  <a:schemeClr val="tx1"/>
                </a:solidFill>
              </a:rPr>
              <a:t>mol</a:t>
            </a:r>
            <a:r>
              <a:rPr lang="en-US" sz="2400" b="1" dirty="0">
                <a:solidFill>
                  <a:schemeClr val="tx1"/>
                </a:solidFill>
              </a:rPr>
              <a:t> K used during the reaction  </a:t>
            </a:r>
          </a:p>
        </p:txBody>
      </p:sp>
      <p:sp>
        <p:nvSpPr>
          <p:cNvPr id="35" name="Rectangle 34"/>
          <p:cNvSpPr/>
          <p:nvPr/>
        </p:nvSpPr>
        <p:spPr>
          <a:xfrm>
            <a:off x="1532363" y="2225870"/>
            <a:ext cx="1372514"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2.816 </a:t>
            </a:r>
            <a:r>
              <a:rPr lang="en-US" sz="1600" dirty="0" err="1">
                <a:solidFill>
                  <a:schemeClr val="tx1"/>
                </a:solidFill>
              </a:rPr>
              <a:t>mol</a:t>
            </a:r>
            <a:endParaRPr lang="en-US" sz="1600" dirty="0">
              <a:solidFill>
                <a:schemeClr val="tx1"/>
              </a:solidFill>
            </a:endParaRPr>
          </a:p>
        </p:txBody>
      </p:sp>
      <p:sp>
        <p:nvSpPr>
          <p:cNvPr id="3" name="TextBox 2"/>
          <p:cNvSpPr txBox="1"/>
          <p:nvPr/>
        </p:nvSpPr>
        <p:spPr>
          <a:xfrm>
            <a:off x="4772721" y="1561359"/>
            <a:ext cx="1984929" cy="738664"/>
          </a:xfrm>
          <a:prstGeom prst="rect">
            <a:avLst/>
          </a:prstGeom>
          <a:noFill/>
        </p:spPr>
        <p:txBody>
          <a:bodyPr wrap="square" rtlCol="0">
            <a:spAutoFit/>
          </a:bodyPr>
          <a:lstStyle/>
          <a:p>
            <a:r>
              <a:rPr lang="en-US" b="1" dirty="0">
                <a:solidFill>
                  <a:srgbClr val="FF0000"/>
                </a:solidFill>
              </a:rPr>
              <a:t>Br</a:t>
            </a:r>
            <a:r>
              <a:rPr lang="en-US" b="1" baseline="-25000" dirty="0">
                <a:solidFill>
                  <a:srgbClr val="FF0000"/>
                </a:solidFill>
              </a:rPr>
              <a:t>2</a:t>
            </a:r>
            <a:r>
              <a:rPr lang="en-US" b="1" dirty="0">
                <a:solidFill>
                  <a:srgbClr val="FF0000"/>
                </a:solidFill>
              </a:rPr>
              <a:t> is Limiting, so use it to find amount of XS used</a:t>
            </a:r>
          </a:p>
        </p:txBody>
      </p:sp>
    </p:spTree>
    <p:extLst>
      <p:ext uri="{BB962C8B-B14F-4D97-AF65-F5344CB8AC3E}">
        <p14:creationId xmlns:p14="http://schemas.microsoft.com/office/powerpoint/2010/main" val="1631811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9" grpId="0"/>
      <p:bldP spid="2" grpId="0" animBg="1"/>
      <p:bldP spid="21" grpId="0" animBg="1"/>
      <p:bldP spid="22" grpId="0"/>
      <p:bldP spid="23" grpId="0"/>
      <p:bldP spid="35" grpId="0"/>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8" name="Google Shape;138;p16"/>
          <p:cNvSpPr txBox="1">
            <a:spLocks noGrp="1"/>
          </p:cNvSpPr>
          <p:nvPr>
            <p:ph type="body" idx="1"/>
          </p:nvPr>
        </p:nvSpPr>
        <p:spPr>
          <a:xfrm>
            <a:off x="-1" y="55"/>
            <a:ext cx="9144001" cy="1484886"/>
          </a:xfrm>
          <a:prstGeom prst="rect">
            <a:avLst/>
          </a:prstGeom>
          <a:solidFill>
            <a:schemeClr val="lt1"/>
          </a:solidFill>
        </p:spPr>
        <p:txBody>
          <a:bodyPr spcFirstLastPara="1" wrap="square" lIns="91425" tIns="91425" rIns="91425" bIns="91425" anchor="t" anchorCtr="0">
            <a:noAutofit/>
          </a:bodyPr>
          <a:lstStyle/>
          <a:p>
            <a:pPr marL="76200" lvl="0" indent="0" rtl="0">
              <a:spcBef>
                <a:spcPts val="600"/>
              </a:spcBef>
              <a:spcAft>
                <a:spcPts val="0"/>
              </a:spcAft>
              <a:buSzPts val="2400"/>
              <a:buNone/>
            </a:pPr>
            <a:r>
              <a:rPr lang="en-US" dirty="0"/>
              <a:t>If you reacted 150.0 g of K with 225 g of Br</a:t>
            </a:r>
            <a:r>
              <a:rPr lang="en-US" baseline="-25000" dirty="0"/>
              <a:t>2</a:t>
            </a:r>
            <a:r>
              <a:rPr lang="en-US" dirty="0"/>
              <a:t>, how many g of </a:t>
            </a:r>
            <a:r>
              <a:rPr lang="en-US" dirty="0" err="1"/>
              <a:t>KBr</a:t>
            </a:r>
            <a:r>
              <a:rPr lang="en-US" dirty="0"/>
              <a:t> can be made? How much excess reagent is left?</a:t>
            </a:r>
            <a:br>
              <a:rPr lang="en-US" sz="4000" dirty="0"/>
            </a:br>
            <a:r>
              <a:rPr lang="en-US" sz="4000" dirty="0"/>
              <a:t>             2K   +  Br</a:t>
            </a:r>
            <a:r>
              <a:rPr lang="en-US" sz="4000" baseline="-25000" dirty="0"/>
              <a:t>2</a:t>
            </a:r>
            <a:r>
              <a:rPr lang="en-US" sz="4000" dirty="0"/>
              <a:t> </a:t>
            </a:r>
            <a:r>
              <a:rPr lang="en-US" sz="4000" dirty="0">
                <a:sym typeface="Wingdings" panose="05000000000000000000" pitchFamily="2" charset="2"/>
              </a:rPr>
              <a:t> 2KBr</a:t>
            </a:r>
            <a:endParaRPr sz="4000" dirty="0"/>
          </a:p>
        </p:txBody>
      </p:sp>
      <p:sp>
        <p:nvSpPr>
          <p:cNvPr id="12" name="Rectangle 11"/>
          <p:cNvSpPr/>
          <p:nvPr/>
        </p:nvSpPr>
        <p:spPr>
          <a:xfrm>
            <a:off x="6866376" y="951452"/>
            <a:ext cx="2187497" cy="1595115"/>
          </a:xfrm>
          <a:prstGeom prst="rect">
            <a:avLst/>
          </a:prstGeom>
          <a:solidFill>
            <a:schemeClr val="bg1"/>
          </a:solidFill>
          <a:ln w="76200">
            <a:solidFill>
              <a:srgbClr val="8BC64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u="sng" dirty="0">
                <a:solidFill>
                  <a:srgbClr val="004C52"/>
                </a:solidFill>
              </a:rPr>
              <a:t>Steps                   </a:t>
            </a:r>
            <a:r>
              <a:rPr lang="en-US" sz="500" b="1" u="sng" dirty="0">
                <a:solidFill>
                  <a:schemeClr val="bg1"/>
                </a:solidFill>
              </a:rPr>
              <a:t>.</a:t>
            </a:r>
            <a:endParaRPr lang="en-US" sz="1600" b="1" u="sng" dirty="0">
              <a:solidFill>
                <a:schemeClr val="bg1"/>
              </a:solidFill>
            </a:endParaRPr>
          </a:p>
          <a:p>
            <a:pPr marL="234950" indent="-234950">
              <a:buFont typeface="+mj-lt"/>
              <a:buAutoNum type="arabicPeriod"/>
            </a:pPr>
            <a:r>
              <a:rPr lang="en-US" sz="1600" dirty="0">
                <a:solidFill>
                  <a:srgbClr val="004C52"/>
                </a:solidFill>
              </a:rPr>
              <a:t>Grams to moles</a:t>
            </a:r>
          </a:p>
          <a:p>
            <a:pPr marL="234950" indent="-234950">
              <a:buFont typeface="+mj-lt"/>
              <a:buAutoNum type="arabicPeriod"/>
            </a:pPr>
            <a:r>
              <a:rPr lang="en-US" sz="1600" dirty="0">
                <a:solidFill>
                  <a:srgbClr val="004C52"/>
                </a:solidFill>
              </a:rPr>
              <a:t>Have vs. need</a:t>
            </a:r>
          </a:p>
          <a:p>
            <a:pPr marL="234950" indent="-234950">
              <a:buFont typeface="+mj-lt"/>
              <a:buAutoNum type="arabicPeriod"/>
            </a:pPr>
            <a:r>
              <a:rPr lang="en-US" sz="1600" dirty="0">
                <a:solidFill>
                  <a:srgbClr val="004C52"/>
                </a:solidFill>
              </a:rPr>
              <a:t>Identify limiting</a:t>
            </a:r>
          </a:p>
          <a:p>
            <a:pPr marL="234950" indent="-234950">
              <a:buFont typeface="+mj-lt"/>
              <a:buAutoNum type="arabicPeriod"/>
            </a:pPr>
            <a:r>
              <a:rPr lang="en-US" sz="1600" dirty="0" err="1">
                <a:solidFill>
                  <a:srgbClr val="004C52"/>
                </a:solidFill>
              </a:rPr>
              <a:t>Stoich</a:t>
            </a:r>
            <a:r>
              <a:rPr lang="en-US" sz="1600" dirty="0">
                <a:solidFill>
                  <a:srgbClr val="004C52"/>
                </a:solidFill>
              </a:rPr>
              <a:t> with limiting  </a:t>
            </a:r>
          </a:p>
          <a:p>
            <a:pPr marL="234950" indent="-234950">
              <a:buFont typeface="+mj-lt"/>
              <a:buAutoNum type="arabicPeriod"/>
            </a:pPr>
            <a:r>
              <a:rPr lang="en-US" sz="1600" b="1" dirty="0">
                <a:solidFill>
                  <a:srgbClr val="FF0000"/>
                </a:solidFill>
              </a:rPr>
              <a:t>Find </a:t>
            </a:r>
            <a:r>
              <a:rPr lang="en-US" sz="1600" b="1" dirty="0" err="1">
                <a:solidFill>
                  <a:srgbClr val="FF0000"/>
                </a:solidFill>
              </a:rPr>
              <a:t>xs</a:t>
            </a:r>
            <a:r>
              <a:rPr lang="en-US" sz="1600" b="1" dirty="0">
                <a:solidFill>
                  <a:srgbClr val="FF0000"/>
                </a:solidFill>
              </a:rPr>
              <a:t> left</a:t>
            </a:r>
            <a:endParaRPr lang="en-US" sz="1100" b="1" dirty="0">
              <a:solidFill>
                <a:srgbClr val="FF0000"/>
              </a:solidFill>
            </a:endParaRPr>
          </a:p>
        </p:txBody>
      </p:sp>
      <p:sp>
        <p:nvSpPr>
          <p:cNvPr id="18" name="Rectangle 17"/>
          <p:cNvSpPr/>
          <p:nvPr/>
        </p:nvSpPr>
        <p:spPr>
          <a:xfrm>
            <a:off x="1535149" y="1583479"/>
            <a:ext cx="137160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3.836 </a:t>
            </a:r>
            <a:r>
              <a:rPr lang="en-US" sz="1600" dirty="0" err="1">
                <a:solidFill>
                  <a:schemeClr val="tx1"/>
                </a:solidFill>
              </a:rPr>
              <a:t>mol</a:t>
            </a:r>
            <a:endParaRPr lang="en-US" sz="2400" dirty="0">
              <a:solidFill>
                <a:schemeClr val="tx1"/>
              </a:solidFill>
            </a:endParaRPr>
          </a:p>
        </p:txBody>
      </p:sp>
      <p:sp>
        <p:nvSpPr>
          <p:cNvPr id="24" name="Rectangle 23"/>
          <p:cNvSpPr/>
          <p:nvPr/>
        </p:nvSpPr>
        <p:spPr>
          <a:xfrm>
            <a:off x="3070299" y="1561362"/>
            <a:ext cx="1396706" cy="4358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1.408</a:t>
            </a:r>
            <a:r>
              <a:rPr lang="en-US" sz="2400" dirty="0">
                <a:solidFill>
                  <a:schemeClr val="tx1"/>
                </a:solidFill>
              </a:rPr>
              <a:t> </a:t>
            </a:r>
            <a:r>
              <a:rPr lang="en-US" sz="1600" dirty="0" err="1">
                <a:solidFill>
                  <a:schemeClr val="tx1"/>
                </a:solidFill>
              </a:rPr>
              <a:t>mol</a:t>
            </a:r>
            <a:endParaRPr lang="en-US" sz="2400" b="1" baseline="-25000" dirty="0">
              <a:solidFill>
                <a:schemeClr val="tx1"/>
              </a:solidFill>
            </a:endParaRPr>
          </a:p>
        </p:txBody>
      </p:sp>
      <p:cxnSp>
        <p:nvCxnSpPr>
          <p:cNvPr id="34" name="Straight Connector 33"/>
          <p:cNvCxnSpPr/>
          <p:nvPr/>
        </p:nvCxnSpPr>
        <p:spPr>
          <a:xfrm>
            <a:off x="263906" y="2090008"/>
            <a:ext cx="4185431"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67625" y="1595603"/>
            <a:ext cx="118575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HAVE:</a:t>
            </a:r>
          </a:p>
        </p:txBody>
      </p:sp>
      <p:sp>
        <p:nvSpPr>
          <p:cNvPr id="25" name="Rectangle 24"/>
          <p:cNvSpPr/>
          <p:nvPr/>
        </p:nvSpPr>
        <p:spPr>
          <a:xfrm>
            <a:off x="263906" y="2203741"/>
            <a:ext cx="118575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NEED:</a:t>
            </a:r>
          </a:p>
        </p:txBody>
      </p:sp>
      <p:sp>
        <p:nvSpPr>
          <p:cNvPr id="33" name="Rectangle 32"/>
          <p:cNvSpPr/>
          <p:nvPr/>
        </p:nvSpPr>
        <p:spPr>
          <a:xfrm>
            <a:off x="3022910" y="2090008"/>
            <a:ext cx="1535152" cy="4358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1.918 </a:t>
            </a:r>
            <a:r>
              <a:rPr lang="en-US" sz="1600" dirty="0" err="1">
                <a:solidFill>
                  <a:schemeClr val="tx1"/>
                </a:solidFill>
              </a:rPr>
              <a:t>mol</a:t>
            </a:r>
            <a:endParaRPr lang="en-US" sz="2400" b="1" baseline="-25000" dirty="0">
              <a:solidFill>
                <a:schemeClr val="tx1"/>
              </a:solidFill>
            </a:endParaRPr>
          </a:p>
        </p:txBody>
      </p:sp>
      <p:cxnSp>
        <p:nvCxnSpPr>
          <p:cNvPr id="36" name="Straight Connector 35"/>
          <p:cNvCxnSpPr/>
          <p:nvPr/>
        </p:nvCxnSpPr>
        <p:spPr>
          <a:xfrm flipH="1" flipV="1">
            <a:off x="1464523" y="1605537"/>
            <a:ext cx="0" cy="11887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flipV="1">
            <a:off x="2973655" y="1613732"/>
            <a:ext cx="0" cy="1188720"/>
          </a:xfrm>
          <a:prstGeom prst="line">
            <a:avLst/>
          </a:prstGeom>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3070299" y="3072460"/>
            <a:ext cx="2524818"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0000"/>
                </a:solidFill>
              </a:rPr>
              <a:t>Now subtract to see what is left!</a:t>
            </a:r>
          </a:p>
        </p:txBody>
      </p:sp>
      <p:sp>
        <p:nvSpPr>
          <p:cNvPr id="35" name="Rectangle 34"/>
          <p:cNvSpPr/>
          <p:nvPr/>
        </p:nvSpPr>
        <p:spPr>
          <a:xfrm>
            <a:off x="1532363" y="2225873"/>
            <a:ext cx="1372514"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2.816 </a:t>
            </a:r>
            <a:r>
              <a:rPr lang="en-US" sz="1600" dirty="0" err="1">
                <a:solidFill>
                  <a:schemeClr val="tx1"/>
                </a:solidFill>
              </a:rPr>
              <a:t>mol</a:t>
            </a:r>
            <a:endParaRPr lang="en-US" sz="1600" dirty="0">
              <a:solidFill>
                <a:schemeClr val="tx1"/>
              </a:solidFill>
            </a:endParaRPr>
          </a:p>
        </p:txBody>
      </p:sp>
      <p:cxnSp>
        <p:nvCxnSpPr>
          <p:cNvPr id="31" name="Straight Connector 30"/>
          <p:cNvCxnSpPr/>
          <p:nvPr/>
        </p:nvCxnSpPr>
        <p:spPr>
          <a:xfrm>
            <a:off x="263905" y="2777667"/>
            <a:ext cx="4185431"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263905" y="2817467"/>
            <a:ext cx="118575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LEFT:</a:t>
            </a:r>
          </a:p>
        </p:txBody>
      </p:sp>
      <p:sp>
        <p:nvSpPr>
          <p:cNvPr id="37" name="Rectangle 36"/>
          <p:cNvSpPr/>
          <p:nvPr/>
        </p:nvSpPr>
        <p:spPr>
          <a:xfrm>
            <a:off x="1532363" y="2862690"/>
            <a:ext cx="1372514"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1.02 </a:t>
            </a:r>
            <a:r>
              <a:rPr lang="en-US" sz="1600" dirty="0" err="1">
                <a:solidFill>
                  <a:schemeClr val="tx1"/>
                </a:solidFill>
              </a:rPr>
              <a:t>mol</a:t>
            </a:r>
            <a:endParaRPr lang="en-US" sz="1600" dirty="0">
              <a:solidFill>
                <a:schemeClr val="tx1"/>
              </a:solidFill>
            </a:endParaRPr>
          </a:p>
        </p:txBody>
      </p:sp>
      <p:sp>
        <p:nvSpPr>
          <p:cNvPr id="39" name="Rectangle 38"/>
          <p:cNvSpPr/>
          <p:nvPr/>
        </p:nvSpPr>
        <p:spPr>
          <a:xfrm>
            <a:off x="130094" y="3970192"/>
            <a:ext cx="8099506"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rgbClr val="FF0000"/>
                </a:solidFill>
              </a:rPr>
              <a:t>* If it doesn’t specify a unit (common) – then just leave in  moles! Otherwise, just do more dimensional analysis to convert</a:t>
            </a:r>
          </a:p>
        </p:txBody>
      </p:sp>
    </p:spTree>
    <p:extLst>
      <p:ext uri="{BB962C8B-B14F-4D97-AF65-F5344CB8AC3E}">
        <p14:creationId xmlns:p14="http://schemas.microsoft.com/office/powerpoint/2010/main" val="2249605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32" grpId="0"/>
      <p:bldP spid="37" grpId="0"/>
      <p:bldP spid="3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amond 2"/>
          <p:cNvSpPr/>
          <p:nvPr/>
        </p:nvSpPr>
        <p:spPr>
          <a:xfrm>
            <a:off x="3239338" y="1480457"/>
            <a:ext cx="2834640" cy="2834640"/>
          </a:xfrm>
          <a:prstGeom prst="diamond">
            <a:avLst/>
          </a:prstGeom>
          <a:noFill/>
          <a:ln w="76200">
            <a:solidFill>
              <a:srgbClr val="8BC642"/>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3200" b="1" dirty="0">
                <a:solidFill>
                  <a:srgbClr val="004C52"/>
                </a:solidFill>
              </a:rPr>
              <a:t>Let’s </a:t>
            </a:r>
            <a:br>
              <a:rPr lang="en-US" sz="3200" b="1" dirty="0">
                <a:solidFill>
                  <a:srgbClr val="004C52"/>
                </a:solidFill>
              </a:rPr>
            </a:br>
            <a:r>
              <a:rPr lang="en-US" sz="3200" b="1" dirty="0">
                <a:solidFill>
                  <a:srgbClr val="004C52"/>
                </a:solidFill>
              </a:rPr>
              <a:t>try one </a:t>
            </a:r>
            <a:br>
              <a:rPr lang="en-US" sz="3200" b="1" dirty="0">
                <a:solidFill>
                  <a:srgbClr val="004C52"/>
                </a:solidFill>
              </a:rPr>
            </a:br>
            <a:r>
              <a:rPr lang="en-US" sz="3200" b="1" dirty="0">
                <a:solidFill>
                  <a:srgbClr val="004C52"/>
                </a:solidFill>
              </a:rPr>
              <a:t>more!</a:t>
            </a:r>
          </a:p>
        </p:txBody>
      </p:sp>
    </p:spTree>
    <p:extLst>
      <p:ext uri="{BB962C8B-B14F-4D97-AF65-F5344CB8AC3E}">
        <p14:creationId xmlns:p14="http://schemas.microsoft.com/office/powerpoint/2010/main" val="8758458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138;p16"/>
          <p:cNvSpPr txBox="1">
            <a:spLocks/>
          </p:cNvSpPr>
          <p:nvPr/>
        </p:nvSpPr>
        <p:spPr>
          <a:xfrm>
            <a:off x="-1" y="55"/>
            <a:ext cx="9144001" cy="1484886"/>
          </a:xfrm>
          <a:prstGeom prst="rect">
            <a:avLst/>
          </a:prstGeom>
          <a:solidFill>
            <a:schemeClr val="lt1"/>
          </a:solidFill>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76200">
              <a:spcBef>
                <a:spcPts val="600"/>
              </a:spcBef>
              <a:buSzPts val="2400"/>
            </a:pPr>
            <a:r>
              <a:rPr lang="en-US" sz="2400" dirty="0">
                <a:solidFill>
                  <a:srgbClr val="004C52"/>
                </a:solidFill>
                <a:latin typeface="Karla" panose="020B0604020202020204" charset="0"/>
              </a:rPr>
              <a:t>If you reacted 13.2 g of Fe with 6.34 g of O</a:t>
            </a:r>
            <a:r>
              <a:rPr lang="en-US" sz="2400" baseline="-25000" dirty="0">
                <a:solidFill>
                  <a:srgbClr val="004C52"/>
                </a:solidFill>
                <a:latin typeface="Karla" panose="020B0604020202020204" charset="0"/>
              </a:rPr>
              <a:t>2</a:t>
            </a:r>
            <a:r>
              <a:rPr lang="en-US" sz="2400" dirty="0">
                <a:solidFill>
                  <a:srgbClr val="004C52"/>
                </a:solidFill>
                <a:latin typeface="Karla" panose="020B0604020202020204" charset="0"/>
              </a:rPr>
              <a:t>, how many g of Fe</a:t>
            </a:r>
            <a:r>
              <a:rPr lang="en-US" sz="2400" baseline="-25000" dirty="0">
                <a:solidFill>
                  <a:srgbClr val="004C52"/>
                </a:solidFill>
                <a:latin typeface="Karla" panose="020B0604020202020204" charset="0"/>
              </a:rPr>
              <a:t>2</a:t>
            </a:r>
            <a:r>
              <a:rPr lang="en-US" sz="2400" dirty="0">
                <a:solidFill>
                  <a:srgbClr val="004C52"/>
                </a:solidFill>
                <a:latin typeface="Karla" panose="020B0604020202020204" charset="0"/>
              </a:rPr>
              <a:t>O</a:t>
            </a:r>
            <a:r>
              <a:rPr lang="en-US" sz="2400" baseline="-25000" dirty="0">
                <a:solidFill>
                  <a:srgbClr val="004C52"/>
                </a:solidFill>
                <a:latin typeface="Karla" panose="020B0604020202020204" charset="0"/>
              </a:rPr>
              <a:t>3</a:t>
            </a:r>
            <a:r>
              <a:rPr lang="en-US" sz="2400" dirty="0">
                <a:solidFill>
                  <a:srgbClr val="004C52"/>
                </a:solidFill>
                <a:latin typeface="Karla" panose="020B0604020202020204" charset="0"/>
              </a:rPr>
              <a:t> can be made? How many grams of excess are left?</a:t>
            </a:r>
            <a:br>
              <a:rPr lang="en-US" sz="4000" dirty="0">
                <a:latin typeface="Karla" panose="020B0604020202020204" charset="0"/>
              </a:rPr>
            </a:br>
            <a:r>
              <a:rPr lang="en-US" sz="4000" dirty="0">
                <a:solidFill>
                  <a:srgbClr val="004C52"/>
                </a:solidFill>
                <a:latin typeface="Karla" panose="020B0604020202020204" charset="0"/>
              </a:rPr>
              <a:t>             4Fe   +  3O</a:t>
            </a:r>
            <a:r>
              <a:rPr lang="en-US" sz="4000" baseline="-25000" dirty="0">
                <a:solidFill>
                  <a:srgbClr val="004C52"/>
                </a:solidFill>
                <a:latin typeface="Karla" panose="020B0604020202020204" charset="0"/>
              </a:rPr>
              <a:t>2</a:t>
            </a:r>
            <a:r>
              <a:rPr lang="en-US" sz="4000" dirty="0">
                <a:solidFill>
                  <a:srgbClr val="004C52"/>
                </a:solidFill>
                <a:latin typeface="Karla" panose="020B0604020202020204" charset="0"/>
              </a:rPr>
              <a:t> </a:t>
            </a:r>
            <a:r>
              <a:rPr lang="en-US" sz="4000" dirty="0">
                <a:solidFill>
                  <a:srgbClr val="004C52"/>
                </a:solidFill>
                <a:latin typeface="Karla" panose="020B0604020202020204" charset="0"/>
                <a:sym typeface="Wingdings" panose="05000000000000000000" pitchFamily="2" charset="2"/>
              </a:rPr>
              <a:t> 2Fe</a:t>
            </a:r>
            <a:r>
              <a:rPr lang="en-US" sz="4000" baseline="-25000" dirty="0">
                <a:solidFill>
                  <a:srgbClr val="004C52"/>
                </a:solidFill>
                <a:latin typeface="Karla" panose="020B0604020202020204" charset="0"/>
                <a:sym typeface="Wingdings" panose="05000000000000000000" pitchFamily="2" charset="2"/>
              </a:rPr>
              <a:t>2</a:t>
            </a:r>
            <a:r>
              <a:rPr lang="en-US" sz="4000" dirty="0">
                <a:solidFill>
                  <a:srgbClr val="004C52"/>
                </a:solidFill>
                <a:latin typeface="Karla" panose="020B0604020202020204" charset="0"/>
                <a:sym typeface="Wingdings" panose="05000000000000000000" pitchFamily="2" charset="2"/>
              </a:rPr>
              <a:t>O</a:t>
            </a:r>
            <a:r>
              <a:rPr lang="en-US" sz="4000" baseline="-25000" dirty="0">
                <a:solidFill>
                  <a:srgbClr val="004C52"/>
                </a:solidFill>
                <a:latin typeface="Karla" panose="020B0604020202020204" charset="0"/>
                <a:sym typeface="Wingdings" panose="05000000000000000000" pitchFamily="2" charset="2"/>
              </a:rPr>
              <a:t>3</a:t>
            </a:r>
            <a:endParaRPr lang="en-US" sz="4000" baseline="-25000" dirty="0">
              <a:solidFill>
                <a:srgbClr val="004C52"/>
              </a:solidFill>
              <a:latin typeface="Karla" panose="020B0604020202020204" charset="0"/>
            </a:endParaRPr>
          </a:p>
        </p:txBody>
      </p:sp>
      <p:sp>
        <p:nvSpPr>
          <p:cNvPr id="5" name="Rectangle 4"/>
          <p:cNvSpPr/>
          <p:nvPr/>
        </p:nvSpPr>
        <p:spPr>
          <a:xfrm>
            <a:off x="323394" y="1711446"/>
            <a:ext cx="1527708"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13.2 </a:t>
            </a:r>
            <a:r>
              <a:rPr lang="en-US" sz="2400" b="1" dirty="0">
                <a:solidFill>
                  <a:schemeClr val="tx1"/>
                </a:solidFill>
              </a:rPr>
              <a:t>g Fe</a:t>
            </a:r>
            <a:endParaRPr lang="en-US" sz="2400" b="1" baseline="-25000" dirty="0">
              <a:solidFill>
                <a:schemeClr val="tx1"/>
              </a:solidFill>
            </a:endParaRPr>
          </a:p>
        </p:txBody>
      </p:sp>
      <p:cxnSp>
        <p:nvCxnSpPr>
          <p:cNvPr id="6" name="Straight Connector 5"/>
          <p:cNvCxnSpPr/>
          <p:nvPr/>
        </p:nvCxnSpPr>
        <p:spPr>
          <a:xfrm>
            <a:off x="1851102" y="1637901"/>
            <a:ext cx="0" cy="94785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12606" y="2142096"/>
            <a:ext cx="3542368" cy="7442"/>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1851101" y="2207409"/>
            <a:ext cx="1795347"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55.85 g Fe</a:t>
            </a:r>
            <a:endParaRPr lang="en-US" sz="2400" b="1" baseline="-25000" dirty="0">
              <a:solidFill>
                <a:schemeClr val="tx1"/>
              </a:solidFill>
            </a:endParaRPr>
          </a:p>
        </p:txBody>
      </p:sp>
      <p:sp>
        <p:nvSpPr>
          <p:cNvPr id="9" name="Rectangle 8"/>
          <p:cNvSpPr/>
          <p:nvPr/>
        </p:nvSpPr>
        <p:spPr>
          <a:xfrm>
            <a:off x="1851102" y="1692288"/>
            <a:ext cx="1488686"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 </a:t>
            </a:r>
            <a:r>
              <a:rPr lang="en-US" sz="2400" b="1" dirty="0" err="1">
                <a:solidFill>
                  <a:schemeClr val="tx1"/>
                </a:solidFill>
              </a:rPr>
              <a:t>mol</a:t>
            </a:r>
            <a:r>
              <a:rPr lang="en-US" sz="2400" b="1" dirty="0">
                <a:solidFill>
                  <a:schemeClr val="tx1"/>
                </a:solidFill>
              </a:rPr>
              <a:t> Fe</a:t>
            </a:r>
          </a:p>
        </p:txBody>
      </p:sp>
      <p:sp>
        <p:nvSpPr>
          <p:cNvPr id="10" name="Rectangle 9"/>
          <p:cNvSpPr/>
          <p:nvPr/>
        </p:nvSpPr>
        <p:spPr>
          <a:xfrm>
            <a:off x="3728238" y="1902058"/>
            <a:ext cx="3056348"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 0.236 </a:t>
            </a:r>
            <a:r>
              <a:rPr lang="en-US" sz="2400" b="1" dirty="0" err="1">
                <a:solidFill>
                  <a:schemeClr val="tx1"/>
                </a:solidFill>
              </a:rPr>
              <a:t>mol</a:t>
            </a:r>
            <a:r>
              <a:rPr lang="en-US" sz="2400" b="1" dirty="0">
                <a:solidFill>
                  <a:schemeClr val="tx1"/>
                </a:solidFill>
              </a:rPr>
              <a:t> Fe</a:t>
            </a:r>
          </a:p>
        </p:txBody>
      </p:sp>
      <p:sp>
        <p:nvSpPr>
          <p:cNvPr id="11" name="Rectangle 10"/>
          <p:cNvSpPr/>
          <p:nvPr/>
        </p:nvSpPr>
        <p:spPr>
          <a:xfrm>
            <a:off x="323394" y="2882557"/>
            <a:ext cx="1527708"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6.34 g O</a:t>
            </a:r>
            <a:r>
              <a:rPr lang="en-US" sz="2400" b="1" baseline="-25000" dirty="0">
                <a:solidFill>
                  <a:schemeClr val="tx1"/>
                </a:solidFill>
              </a:rPr>
              <a:t>2</a:t>
            </a:r>
          </a:p>
        </p:txBody>
      </p:sp>
      <p:cxnSp>
        <p:nvCxnSpPr>
          <p:cNvPr id="12" name="Straight Connector 11"/>
          <p:cNvCxnSpPr/>
          <p:nvPr/>
        </p:nvCxnSpPr>
        <p:spPr>
          <a:xfrm>
            <a:off x="1851102" y="2809012"/>
            <a:ext cx="0" cy="94785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12606" y="3313207"/>
            <a:ext cx="3542368" cy="7442"/>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1851101" y="3378520"/>
            <a:ext cx="1795347"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32 g O</a:t>
            </a:r>
            <a:r>
              <a:rPr lang="en-US" sz="2400" b="1" baseline="-25000" dirty="0">
                <a:solidFill>
                  <a:schemeClr val="tx1"/>
                </a:solidFill>
              </a:rPr>
              <a:t>2</a:t>
            </a:r>
          </a:p>
        </p:txBody>
      </p:sp>
      <p:sp>
        <p:nvSpPr>
          <p:cNvPr id="15" name="Rectangle 14"/>
          <p:cNvSpPr/>
          <p:nvPr/>
        </p:nvSpPr>
        <p:spPr>
          <a:xfrm>
            <a:off x="1851102" y="2863399"/>
            <a:ext cx="1488686"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 </a:t>
            </a:r>
            <a:r>
              <a:rPr lang="en-US" sz="2400" b="1" dirty="0" err="1">
                <a:solidFill>
                  <a:schemeClr val="tx1"/>
                </a:solidFill>
              </a:rPr>
              <a:t>mol</a:t>
            </a:r>
            <a:r>
              <a:rPr lang="en-US" sz="2400" b="1" dirty="0">
                <a:solidFill>
                  <a:schemeClr val="tx1"/>
                </a:solidFill>
              </a:rPr>
              <a:t> O</a:t>
            </a:r>
            <a:r>
              <a:rPr lang="en-US" sz="2400" b="1" baseline="-25000" dirty="0">
                <a:solidFill>
                  <a:schemeClr val="tx1"/>
                </a:solidFill>
              </a:rPr>
              <a:t>2</a:t>
            </a:r>
          </a:p>
        </p:txBody>
      </p:sp>
      <p:sp>
        <p:nvSpPr>
          <p:cNvPr id="16" name="Rectangle 15"/>
          <p:cNvSpPr/>
          <p:nvPr/>
        </p:nvSpPr>
        <p:spPr>
          <a:xfrm>
            <a:off x="3728238" y="3175334"/>
            <a:ext cx="3056348"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 0.198 </a:t>
            </a:r>
            <a:r>
              <a:rPr lang="en-US" sz="2400" b="1" dirty="0" err="1">
                <a:solidFill>
                  <a:schemeClr val="tx1"/>
                </a:solidFill>
              </a:rPr>
              <a:t>mol</a:t>
            </a:r>
            <a:r>
              <a:rPr lang="en-US" sz="2400" b="1" dirty="0">
                <a:solidFill>
                  <a:schemeClr val="tx1"/>
                </a:solidFill>
              </a:rPr>
              <a:t> O</a:t>
            </a:r>
            <a:r>
              <a:rPr lang="en-US" sz="2400" b="1" baseline="-25000" dirty="0">
                <a:solidFill>
                  <a:schemeClr val="tx1"/>
                </a:solidFill>
              </a:rPr>
              <a:t>2</a:t>
            </a:r>
          </a:p>
        </p:txBody>
      </p:sp>
      <p:sp>
        <p:nvSpPr>
          <p:cNvPr id="17" name="Rectangle 16"/>
          <p:cNvSpPr/>
          <p:nvPr/>
        </p:nvSpPr>
        <p:spPr>
          <a:xfrm>
            <a:off x="6866376" y="951449"/>
            <a:ext cx="2187497" cy="1595115"/>
          </a:xfrm>
          <a:prstGeom prst="rect">
            <a:avLst/>
          </a:prstGeom>
          <a:solidFill>
            <a:schemeClr val="bg1"/>
          </a:solidFill>
          <a:ln w="76200">
            <a:solidFill>
              <a:srgbClr val="8BC64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u="sng" dirty="0">
                <a:solidFill>
                  <a:srgbClr val="004C52"/>
                </a:solidFill>
              </a:rPr>
              <a:t>Steps                   </a:t>
            </a:r>
            <a:r>
              <a:rPr lang="en-US" sz="500" b="1" u="sng" dirty="0">
                <a:solidFill>
                  <a:schemeClr val="bg1"/>
                </a:solidFill>
              </a:rPr>
              <a:t>.</a:t>
            </a:r>
            <a:endParaRPr lang="en-US" sz="1600" b="1" u="sng" dirty="0">
              <a:solidFill>
                <a:schemeClr val="bg1"/>
              </a:solidFill>
            </a:endParaRPr>
          </a:p>
          <a:p>
            <a:pPr marL="234950" indent="-234950">
              <a:buFont typeface="+mj-lt"/>
              <a:buAutoNum type="arabicPeriod"/>
            </a:pPr>
            <a:r>
              <a:rPr lang="en-US" sz="1600" b="1" dirty="0">
                <a:solidFill>
                  <a:srgbClr val="FF0000"/>
                </a:solidFill>
              </a:rPr>
              <a:t>Grams to moles</a:t>
            </a:r>
          </a:p>
          <a:p>
            <a:pPr marL="234950" indent="-234950">
              <a:buFont typeface="+mj-lt"/>
              <a:buAutoNum type="arabicPeriod"/>
            </a:pPr>
            <a:r>
              <a:rPr lang="en-US" sz="1600" dirty="0">
                <a:solidFill>
                  <a:srgbClr val="004C52"/>
                </a:solidFill>
              </a:rPr>
              <a:t>Have vs. need</a:t>
            </a:r>
          </a:p>
          <a:p>
            <a:pPr marL="234950" indent="-234950">
              <a:buFont typeface="+mj-lt"/>
              <a:buAutoNum type="arabicPeriod"/>
            </a:pPr>
            <a:r>
              <a:rPr lang="en-US" sz="1600" dirty="0">
                <a:solidFill>
                  <a:srgbClr val="004C52"/>
                </a:solidFill>
              </a:rPr>
              <a:t>Identify limiting</a:t>
            </a:r>
          </a:p>
          <a:p>
            <a:pPr marL="234950" indent="-234950">
              <a:buFont typeface="+mj-lt"/>
              <a:buAutoNum type="arabicPeriod"/>
            </a:pPr>
            <a:r>
              <a:rPr lang="en-US" sz="1600" dirty="0" err="1">
                <a:solidFill>
                  <a:srgbClr val="004C52"/>
                </a:solidFill>
              </a:rPr>
              <a:t>Stoich</a:t>
            </a:r>
            <a:r>
              <a:rPr lang="en-US" sz="1600" dirty="0">
                <a:solidFill>
                  <a:srgbClr val="004C52"/>
                </a:solidFill>
              </a:rPr>
              <a:t> with limiting  </a:t>
            </a:r>
          </a:p>
          <a:p>
            <a:pPr marL="234950" indent="-234950">
              <a:buFont typeface="+mj-lt"/>
              <a:buAutoNum type="arabicPeriod"/>
            </a:pPr>
            <a:r>
              <a:rPr lang="en-US" sz="1600" dirty="0">
                <a:solidFill>
                  <a:srgbClr val="004C52"/>
                </a:solidFill>
              </a:rPr>
              <a:t>Find </a:t>
            </a:r>
            <a:r>
              <a:rPr lang="en-US" sz="1600" dirty="0" err="1">
                <a:solidFill>
                  <a:srgbClr val="004C52"/>
                </a:solidFill>
              </a:rPr>
              <a:t>xs</a:t>
            </a:r>
            <a:r>
              <a:rPr lang="en-US" sz="1600" dirty="0">
                <a:solidFill>
                  <a:srgbClr val="004C52"/>
                </a:solidFill>
              </a:rPr>
              <a:t> left</a:t>
            </a:r>
            <a:endParaRPr lang="en-US" sz="1100" dirty="0">
              <a:solidFill>
                <a:srgbClr val="004C52"/>
              </a:solidFill>
            </a:endParaRPr>
          </a:p>
        </p:txBody>
      </p:sp>
    </p:spTree>
    <p:extLst>
      <p:ext uri="{BB962C8B-B14F-4D97-AF65-F5344CB8AC3E}">
        <p14:creationId xmlns:p14="http://schemas.microsoft.com/office/powerpoint/2010/main" val="3482077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10" grpId="0"/>
      <p:bldP spid="11" grpId="0"/>
      <p:bldP spid="14" grpId="0"/>
      <p:bldP spid="15" grpId="0"/>
      <p:bldP spid="1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138;p16"/>
          <p:cNvSpPr txBox="1">
            <a:spLocks/>
          </p:cNvSpPr>
          <p:nvPr/>
        </p:nvSpPr>
        <p:spPr>
          <a:xfrm>
            <a:off x="-1" y="55"/>
            <a:ext cx="9144001" cy="1484886"/>
          </a:xfrm>
          <a:prstGeom prst="rect">
            <a:avLst/>
          </a:prstGeom>
          <a:solidFill>
            <a:schemeClr val="lt1"/>
          </a:solidFill>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76200">
              <a:spcBef>
                <a:spcPts val="600"/>
              </a:spcBef>
              <a:buSzPts val="2400"/>
            </a:pPr>
            <a:r>
              <a:rPr lang="en-US" sz="2400" dirty="0">
                <a:solidFill>
                  <a:srgbClr val="004C52"/>
                </a:solidFill>
                <a:latin typeface="Karla" panose="020B0604020202020204" charset="0"/>
              </a:rPr>
              <a:t>If you reacted 13.2 g of Fe with 6.34 g of O</a:t>
            </a:r>
            <a:r>
              <a:rPr lang="en-US" sz="2400" baseline="-25000" dirty="0">
                <a:solidFill>
                  <a:srgbClr val="004C52"/>
                </a:solidFill>
                <a:latin typeface="Karla" panose="020B0604020202020204" charset="0"/>
              </a:rPr>
              <a:t>2</a:t>
            </a:r>
            <a:r>
              <a:rPr lang="en-US" sz="2400" dirty="0">
                <a:solidFill>
                  <a:srgbClr val="004C52"/>
                </a:solidFill>
                <a:latin typeface="Karla" panose="020B0604020202020204" charset="0"/>
              </a:rPr>
              <a:t>, how may g of Fe</a:t>
            </a:r>
            <a:r>
              <a:rPr lang="en-US" sz="2400" baseline="-25000" dirty="0">
                <a:solidFill>
                  <a:srgbClr val="004C52"/>
                </a:solidFill>
                <a:latin typeface="Karla" panose="020B0604020202020204" charset="0"/>
              </a:rPr>
              <a:t>2</a:t>
            </a:r>
            <a:r>
              <a:rPr lang="en-US" sz="2400" dirty="0">
                <a:solidFill>
                  <a:srgbClr val="004C52"/>
                </a:solidFill>
                <a:latin typeface="Karla" panose="020B0604020202020204" charset="0"/>
              </a:rPr>
              <a:t>O</a:t>
            </a:r>
            <a:r>
              <a:rPr lang="en-US" sz="2400" baseline="-25000" dirty="0">
                <a:solidFill>
                  <a:srgbClr val="004C52"/>
                </a:solidFill>
                <a:latin typeface="Karla" panose="020B0604020202020204" charset="0"/>
              </a:rPr>
              <a:t>3</a:t>
            </a:r>
            <a:r>
              <a:rPr lang="en-US" sz="2400" dirty="0">
                <a:solidFill>
                  <a:srgbClr val="004C52"/>
                </a:solidFill>
                <a:latin typeface="Karla" panose="020B0604020202020204" charset="0"/>
              </a:rPr>
              <a:t> can be made? How many grams of excess are left?</a:t>
            </a:r>
            <a:br>
              <a:rPr lang="en-US" sz="4000" dirty="0">
                <a:latin typeface="Karla" panose="020B0604020202020204" charset="0"/>
              </a:rPr>
            </a:br>
            <a:r>
              <a:rPr lang="en-US" sz="4000" dirty="0">
                <a:solidFill>
                  <a:srgbClr val="004C52"/>
                </a:solidFill>
                <a:latin typeface="Karla" panose="020B0604020202020204" charset="0"/>
              </a:rPr>
              <a:t>             4Fe   +  3O</a:t>
            </a:r>
            <a:r>
              <a:rPr lang="en-US" sz="4000" baseline="-25000" dirty="0">
                <a:solidFill>
                  <a:srgbClr val="004C52"/>
                </a:solidFill>
                <a:latin typeface="Karla" panose="020B0604020202020204" charset="0"/>
              </a:rPr>
              <a:t>2</a:t>
            </a:r>
            <a:r>
              <a:rPr lang="en-US" sz="4000" dirty="0">
                <a:solidFill>
                  <a:srgbClr val="004C52"/>
                </a:solidFill>
                <a:latin typeface="Karla" panose="020B0604020202020204" charset="0"/>
              </a:rPr>
              <a:t> </a:t>
            </a:r>
            <a:r>
              <a:rPr lang="en-US" sz="4000" dirty="0">
                <a:solidFill>
                  <a:srgbClr val="004C52"/>
                </a:solidFill>
                <a:latin typeface="Karla" panose="020B0604020202020204" charset="0"/>
                <a:sym typeface="Wingdings" panose="05000000000000000000" pitchFamily="2" charset="2"/>
              </a:rPr>
              <a:t> 2Fe</a:t>
            </a:r>
            <a:r>
              <a:rPr lang="en-US" sz="4000" baseline="-25000" dirty="0">
                <a:solidFill>
                  <a:srgbClr val="004C52"/>
                </a:solidFill>
                <a:latin typeface="Karla" panose="020B0604020202020204" charset="0"/>
                <a:sym typeface="Wingdings" panose="05000000000000000000" pitchFamily="2" charset="2"/>
              </a:rPr>
              <a:t>2</a:t>
            </a:r>
            <a:r>
              <a:rPr lang="en-US" sz="4000" dirty="0">
                <a:solidFill>
                  <a:srgbClr val="004C52"/>
                </a:solidFill>
                <a:latin typeface="Karla" panose="020B0604020202020204" charset="0"/>
                <a:sym typeface="Wingdings" panose="05000000000000000000" pitchFamily="2" charset="2"/>
              </a:rPr>
              <a:t>O</a:t>
            </a:r>
            <a:r>
              <a:rPr lang="en-US" sz="4000" baseline="-25000" dirty="0">
                <a:solidFill>
                  <a:srgbClr val="004C52"/>
                </a:solidFill>
                <a:latin typeface="Karla" panose="020B0604020202020204" charset="0"/>
                <a:sym typeface="Wingdings" panose="05000000000000000000" pitchFamily="2" charset="2"/>
              </a:rPr>
              <a:t>3</a:t>
            </a:r>
            <a:endParaRPr lang="en-US" sz="4000" baseline="-25000" dirty="0">
              <a:solidFill>
                <a:srgbClr val="004C52"/>
              </a:solidFill>
              <a:latin typeface="Karla" panose="020B0604020202020204" charset="0"/>
            </a:endParaRPr>
          </a:p>
        </p:txBody>
      </p:sp>
      <p:sp>
        <p:nvSpPr>
          <p:cNvPr id="26" name="Rectangle 25"/>
          <p:cNvSpPr/>
          <p:nvPr/>
        </p:nvSpPr>
        <p:spPr>
          <a:xfrm>
            <a:off x="1438505" y="1583476"/>
            <a:ext cx="1590905"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0.236 </a:t>
            </a:r>
            <a:r>
              <a:rPr lang="en-US" sz="1600" dirty="0" err="1">
                <a:solidFill>
                  <a:schemeClr val="tx1"/>
                </a:solidFill>
              </a:rPr>
              <a:t>mol</a:t>
            </a:r>
            <a:endParaRPr lang="en-US" sz="2400" dirty="0">
              <a:solidFill>
                <a:schemeClr val="tx1"/>
              </a:solidFill>
            </a:endParaRPr>
          </a:p>
        </p:txBody>
      </p:sp>
      <p:sp>
        <p:nvSpPr>
          <p:cNvPr id="27" name="Rectangle 26"/>
          <p:cNvSpPr/>
          <p:nvPr/>
        </p:nvSpPr>
        <p:spPr>
          <a:xfrm>
            <a:off x="3070299" y="1561359"/>
            <a:ext cx="1396706" cy="4358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0.198</a:t>
            </a:r>
            <a:r>
              <a:rPr lang="en-US" sz="2400" dirty="0">
                <a:solidFill>
                  <a:schemeClr val="tx1"/>
                </a:solidFill>
              </a:rPr>
              <a:t> </a:t>
            </a:r>
            <a:r>
              <a:rPr lang="en-US" sz="1600" dirty="0" err="1">
                <a:solidFill>
                  <a:schemeClr val="tx1"/>
                </a:solidFill>
              </a:rPr>
              <a:t>mol</a:t>
            </a:r>
            <a:endParaRPr lang="en-US" sz="2400" b="1" baseline="-25000" dirty="0">
              <a:solidFill>
                <a:schemeClr val="tx1"/>
              </a:solidFill>
            </a:endParaRPr>
          </a:p>
        </p:txBody>
      </p:sp>
      <p:cxnSp>
        <p:nvCxnSpPr>
          <p:cNvPr id="28" name="Straight Connector 27"/>
          <p:cNvCxnSpPr/>
          <p:nvPr/>
        </p:nvCxnSpPr>
        <p:spPr>
          <a:xfrm>
            <a:off x="263906" y="2090005"/>
            <a:ext cx="4185431" cy="0"/>
          </a:xfrm>
          <a:prstGeom prst="line">
            <a:avLst/>
          </a:prstGeom>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239746" y="1583476"/>
            <a:ext cx="118575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HAVE:</a:t>
            </a:r>
          </a:p>
        </p:txBody>
      </p:sp>
      <p:sp>
        <p:nvSpPr>
          <p:cNvPr id="30" name="Rectangle 29"/>
          <p:cNvSpPr/>
          <p:nvPr/>
        </p:nvSpPr>
        <p:spPr>
          <a:xfrm>
            <a:off x="237498" y="2188086"/>
            <a:ext cx="118575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NEED:</a:t>
            </a:r>
          </a:p>
        </p:txBody>
      </p:sp>
      <p:sp>
        <p:nvSpPr>
          <p:cNvPr id="31" name="Rectangle 30"/>
          <p:cNvSpPr/>
          <p:nvPr/>
        </p:nvSpPr>
        <p:spPr>
          <a:xfrm>
            <a:off x="3022910" y="2090005"/>
            <a:ext cx="1535152" cy="4358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0.177 </a:t>
            </a:r>
            <a:r>
              <a:rPr lang="en-US" sz="1600" dirty="0" err="1">
                <a:solidFill>
                  <a:schemeClr val="tx1"/>
                </a:solidFill>
              </a:rPr>
              <a:t>mol</a:t>
            </a:r>
            <a:endParaRPr lang="en-US" sz="2400" b="1" baseline="-25000" dirty="0">
              <a:solidFill>
                <a:schemeClr val="tx1"/>
              </a:solidFill>
            </a:endParaRPr>
          </a:p>
        </p:txBody>
      </p:sp>
      <p:cxnSp>
        <p:nvCxnSpPr>
          <p:cNvPr id="32" name="Straight Connector 31"/>
          <p:cNvCxnSpPr/>
          <p:nvPr/>
        </p:nvCxnSpPr>
        <p:spPr>
          <a:xfrm flipH="1" flipV="1">
            <a:off x="1464523" y="1605534"/>
            <a:ext cx="0" cy="998398"/>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flipV="1">
            <a:off x="2973655" y="1613729"/>
            <a:ext cx="0" cy="998398"/>
          </a:xfrm>
          <a:prstGeom prst="line">
            <a:avLst/>
          </a:prstGeom>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1532832" y="2172822"/>
            <a:ext cx="1372514"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endParaRPr>
          </a:p>
        </p:txBody>
      </p:sp>
      <p:sp>
        <p:nvSpPr>
          <p:cNvPr id="35" name="Rectangle 34"/>
          <p:cNvSpPr/>
          <p:nvPr/>
        </p:nvSpPr>
        <p:spPr>
          <a:xfrm>
            <a:off x="263907" y="2832416"/>
            <a:ext cx="213361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0.236 </a:t>
            </a:r>
            <a:r>
              <a:rPr lang="en-US" sz="2400" b="1" dirty="0" err="1">
                <a:solidFill>
                  <a:schemeClr val="tx1"/>
                </a:solidFill>
              </a:rPr>
              <a:t>mol</a:t>
            </a:r>
            <a:r>
              <a:rPr lang="en-US" sz="2400" b="1" dirty="0">
                <a:solidFill>
                  <a:schemeClr val="tx1"/>
                </a:solidFill>
              </a:rPr>
              <a:t> Fe</a:t>
            </a:r>
          </a:p>
        </p:txBody>
      </p:sp>
      <p:cxnSp>
        <p:nvCxnSpPr>
          <p:cNvPr id="36" name="Straight Connector 35"/>
          <p:cNvCxnSpPr/>
          <p:nvPr/>
        </p:nvCxnSpPr>
        <p:spPr>
          <a:xfrm>
            <a:off x="2404942" y="2772462"/>
            <a:ext cx="0" cy="94785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90657" y="3251956"/>
            <a:ext cx="3542368" cy="7442"/>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458850" y="3296563"/>
            <a:ext cx="1488686"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4 </a:t>
            </a:r>
            <a:r>
              <a:rPr lang="en-US" sz="2400" b="1" dirty="0" err="1">
                <a:solidFill>
                  <a:schemeClr val="tx1"/>
                </a:solidFill>
              </a:rPr>
              <a:t>mol</a:t>
            </a:r>
            <a:r>
              <a:rPr lang="en-US" sz="2400" b="1" dirty="0">
                <a:solidFill>
                  <a:schemeClr val="tx1"/>
                </a:solidFill>
              </a:rPr>
              <a:t> Fe</a:t>
            </a:r>
          </a:p>
        </p:txBody>
      </p:sp>
      <p:sp>
        <p:nvSpPr>
          <p:cNvPr id="39" name="Rectangle 38"/>
          <p:cNvSpPr/>
          <p:nvPr/>
        </p:nvSpPr>
        <p:spPr>
          <a:xfrm>
            <a:off x="2458849" y="2791038"/>
            <a:ext cx="1574175"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3 </a:t>
            </a:r>
            <a:r>
              <a:rPr lang="en-US" sz="2400" b="1" dirty="0" err="1">
                <a:solidFill>
                  <a:schemeClr val="tx1"/>
                </a:solidFill>
              </a:rPr>
              <a:t>mol</a:t>
            </a:r>
            <a:r>
              <a:rPr lang="en-US" sz="2400" b="1" dirty="0">
                <a:solidFill>
                  <a:schemeClr val="tx1"/>
                </a:solidFill>
              </a:rPr>
              <a:t> O</a:t>
            </a:r>
            <a:r>
              <a:rPr lang="en-US" sz="2400" b="1" baseline="-25000" dirty="0">
                <a:solidFill>
                  <a:schemeClr val="tx1"/>
                </a:solidFill>
              </a:rPr>
              <a:t>2</a:t>
            </a:r>
          </a:p>
        </p:txBody>
      </p:sp>
      <p:sp>
        <p:nvSpPr>
          <p:cNvPr id="40" name="Rectangle 39"/>
          <p:cNvSpPr/>
          <p:nvPr/>
        </p:nvSpPr>
        <p:spPr>
          <a:xfrm>
            <a:off x="3941963" y="2557717"/>
            <a:ext cx="4791307" cy="15133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 0.177 </a:t>
            </a:r>
            <a:r>
              <a:rPr lang="en-US" sz="2400" b="1" dirty="0" err="1">
                <a:solidFill>
                  <a:schemeClr val="tx1"/>
                </a:solidFill>
              </a:rPr>
              <a:t>mol</a:t>
            </a:r>
            <a:r>
              <a:rPr lang="en-US" sz="2400" b="1" dirty="0">
                <a:solidFill>
                  <a:schemeClr val="tx1"/>
                </a:solidFill>
              </a:rPr>
              <a:t> O</a:t>
            </a:r>
            <a:r>
              <a:rPr lang="en-US" sz="2400" b="1" baseline="-25000" dirty="0">
                <a:solidFill>
                  <a:schemeClr val="tx1"/>
                </a:solidFill>
              </a:rPr>
              <a:t>2</a:t>
            </a:r>
            <a:r>
              <a:rPr lang="en-US" sz="2400" b="1" dirty="0">
                <a:solidFill>
                  <a:schemeClr val="tx1"/>
                </a:solidFill>
              </a:rPr>
              <a:t> NEEDED to </a:t>
            </a:r>
            <a:br>
              <a:rPr lang="en-US" sz="2400" b="1" dirty="0">
                <a:solidFill>
                  <a:schemeClr val="tx1"/>
                </a:solidFill>
              </a:rPr>
            </a:br>
            <a:r>
              <a:rPr lang="en-US" sz="2400" b="1" dirty="0">
                <a:solidFill>
                  <a:schemeClr val="tx1"/>
                </a:solidFill>
              </a:rPr>
              <a:t>use up all the Fe you have!</a:t>
            </a:r>
          </a:p>
        </p:txBody>
      </p:sp>
      <p:cxnSp>
        <p:nvCxnSpPr>
          <p:cNvPr id="41" name="Straight Arrow Connector 40"/>
          <p:cNvCxnSpPr/>
          <p:nvPr/>
        </p:nvCxnSpPr>
        <p:spPr>
          <a:xfrm flipH="1" flipV="1">
            <a:off x="4583151" y="2537028"/>
            <a:ext cx="606824" cy="359073"/>
          </a:xfrm>
          <a:prstGeom prst="straightConnector1">
            <a:avLst/>
          </a:prstGeom>
          <a:ln w="76200">
            <a:solidFill>
              <a:srgbClr val="8BC642"/>
            </a:solidFill>
            <a:tailEnd type="triangle"/>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6866376" y="951449"/>
            <a:ext cx="2187497" cy="1595115"/>
          </a:xfrm>
          <a:prstGeom prst="rect">
            <a:avLst/>
          </a:prstGeom>
          <a:solidFill>
            <a:schemeClr val="bg1"/>
          </a:solidFill>
          <a:ln w="76200">
            <a:solidFill>
              <a:srgbClr val="8BC64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u="sng" dirty="0">
                <a:solidFill>
                  <a:srgbClr val="004C52"/>
                </a:solidFill>
              </a:rPr>
              <a:t>Steps                   </a:t>
            </a:r>
            <a:r>
              <a:rPr lang="en-US" sz="500" b="1" u="sng" dirty="0">
                <a:solidFill>
                  <a:schemeClr val="bg1"/>
                </a:solidFill>
              </a:rPr>
              <a:t>.</a:t>
            </a:r>
            <a:endParaRPr lang="en-US" sz="1600" b="1" u="sng" dirty="0">
              <a:solidFill>
                <a:schemeClr val="bg1"/>
              </a:solidFill>
            </a:endParaRPr>
          </a:p>
          <a:p>
            <a:pPr marL="234950" indent="-234950">
              <a:buFont typeface="+mj-lt"/>
              <a:buAutoNum type="arabicPeriod"/>
            </a:pPr>
            <a:r>
              <a:rPr lang="en-US" sz="1600" dirty="0">
                <a:solidFill>
                  <a:srgbClr val="004C52"/>
                </a:solidFill>
              </a:rPr>
              <a:t>Grams to moles</a:t>
            </a:r>
          </a:p>
          <a:p>
            <a:pPr marL="234950" indent="-234950">
              <a:buFont typeface="+mj-lt"/>
              <a:buAutoNum type="arabicPeriod"/>
            </a:pPr>
            <a:r>
              <a:rPr lang="en-US" sz="1600" b="1" dirty="0">
                <a:solidFill>
                  <a:srgbClr val="FF0000"/>
                </a:solidFill>
              </a:rPr>
              <a:t>Have vs. need</a:t>
            </a:r>
          </a:p>
          <a:p>
            <a:pPr marL="234950" indent="-234950">
              <a:buFont typeface="+mj-lt"/>
              <a:buAutoNum type="arabicPeriod"/>
            </a:pPr>
            <a:r>
              <a:rPr lang="en-US" sz="1600" dirty="0">
                <a:solidFill>
                  <a:srgbClr val="004C52"/>
                </a:solidFill>
              </a:rPr>
              <a:t>Identify limiting</a:t>
            </a:r>
          </a:p>
          <a:p>
            <a:pPr marL="234950" indent="-234950">
              <a:buFont typeface="+mj-lt"/>
              <a:buAutoNum type="arabicPeriod"/>
            </a:pPr>
            <a:r>
              <a:rPr lang="en-US" sz="1600" dirty="0" err="1">
                <a:solidFill>
                  <a:srgbClr val="004C52"/>
                </a:solidFill>
              </a:rPr>
              <a:t>Stoich</a:t>
            </a:r>
            <a:r>
              <a:rPr lang="en-US" sz="1600" dirty="0">
                <a:solidFill>
                  <a:srgbClr val="004C52"/>
                </a:solidFill>
              </a:rPr>
              <a:t> with limiting  </a:t>
            </a:r>
          </a:p>
          <a:p>
            <a:pPr marL="234950" indent="-234950">
              <a:buFont typeface="+mj-lt"/>
              <a:buAutoNum type="arabicPeriod"/>
            </a:pPr>
            <a:r>
              <a:rPr lang="en-US" sz="1600" dirty="0">
                <a:solidFill>
                  <a:schemeClr val="tx1"/>
                </a:solidFill>
              </a:rPr>
              <a:t>Find </a:t>
            </a:r>
            <a:r>
              <a:rPr lang="en-US" sz="1600" dirty="0" err="1">
                <a:solidFill>
                  <a:schemeClr val="tx1"/>
                </a:solidFill>
              </a:rPr>
              <a:t>xs</a:t>
            </a:r>
            <a:r>
              <a:rPr lang="en-US" sz="1600" dirty="0">
                <a:solidFill>
                  <a:schemeClr val="tx1"/>
                </a:solidFill>
              </a:rPr>
              <a:t> left</a:t>
            </a:r>
            <a:endParaRPr lang="en-US" sz="1100" dirty="0">
              <a:solidFill>
                <a:schemeClr val="tx1"/>
              </a:solidFill>
            </a:endParaRPr>
          </a:p>
        </p:txBody>
      </p:sp>
      <p:cxnSp>
        <p:nvCxnSpPr>
          <p:cNvPr id="45" name="Straight Arrow Connector 44"/>
          <p:cNvCxnSpPr/>
          <p:nvPr/>
        </p:nvCxnSpPr>
        <p:spPr>
          <a:xfrm>
            <a:off x="1906859" y="1997229"/>
            <a:ext cx="1863" cy="764847"/>
          </a:xfrm>
          <a:prstGeom prst="straightConnector1">
            <a:avLst/>
          </a:prstGeom>
          <a:ln w="76200">
            <a:solidFill>
              <a:srgbClr val="8BC64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9144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4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9" grpId="0"/>
      <p:bldP spid="30" grpId="0"/>
      <p:bldP spid="31" grpId="0"/>
      <p:bldP spid="35" grpId="0"/>
      <p:bldP spid="38" grpId="0"/>
      <p:bldP spid="39" grpId="0"/>
      <p:bldP spid="40"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AE9D"/>
        </a:solidFill>
        <a:effectLst/>
      </p:bgPr>
    </p:bg>
    <p:spTree>
      <p:nvGrpSpPr>
        <p:cNvPr id="1" name="Shape 225"/>
        <p:cNvGrpSpPr/>
        <p:nvPr/>
      </p:nvGrpSpPr>
      <p:grpSpPr>
        <a:xfrm>
          <a:off x="0" y="0"/>
          <a:ext cx="0" cy="0"/>
          <a:chOff x="0" y="0"/>
          <a:chExt cx="0" cy="0"/>
        </a:xfrm>
      </p:grpSpPr>
      <p:sp>
        <p:nvSpPr>
          <p:cNvPr id="4" name="Google Shape;226;p25"/>
          <p:cNvSpPr txBox="1">
            <a:spLocks/>
          </p:cNvSpPr>
          <p:nvPr/>
        </p:nvSpPr>
        <p:spPr>
          <a:xfrm>
            <a:off x="0" y="598355"/>
            <a:ext cx="9144000" cy="1122744"/>
          </a:xfrm>
          <a:prstGeom prst="rect">
            <a:avLst/>
          </a:prstGeom>
          <a:solidFill>
            <a:schemeClr val="bg1"/>
          </a:solid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ts val="2400"/>
              <a:buFont typeface="Raleway"/>
              <a:buNone/>
              <a:defRPr sz="2400" b="1" i="0" u="none" strike="noStrike" cap="none">
                <a:solidFill>
                  <a:srgbClr val="FFFFFF"/>
                </a:solidFill>
                <a:latin typeface="Raleway"/>
                <a:ea typeface="Raleway"/>
                <a:cs typeface="Raleway"/>
                <a:sym typeface="Raleway"/>
              </a:defRPr>
            </a:lvl1pPr>
            <a:lvl2pPr marR="0" lvl="1" algn="l" rtl="0">
              <a:lnSpc>
                <a:spcPct val="100000"/>
              </a:lnSpc>
              <a:spcBef>
                <a:spcPts val="0"/>
              </a:spcBef>
              <a:spcAft>
                <a:spcPts val="0"/>
              </a:spcAft>
              <a:buClr>
                <a:srgbClr val="FFFFFF"/>
              </a:buClr>
              <a:buSzPts val="2400"/>
              <a:buFont typeface="Raleway"/>
              <a:buNone/>
              <a:defRPr sz="2400" b="1" i="0" u="none" strike="noStrike" cap="none">
                <a:solidFill>
                  <a:srgbClr val="FFFFFF"/>
                </a:solidFill>
                <a:latin typeface="Raleway"/>
                <a:ea typeface="Raleway"/>
                <a:cs typeface="Raleway"/>
                <a:sym typeface="Raleway"/>
              </a:defRPr>
            </a:lvl2pPr>
            <a:lvl3pPr marR="0" lvl="2" algn="l" rtl="0">
              <a:lnSpc>
                <a:spcPct val="100000"/>
              </a:lnSpc>
              <a:spcBef>
                <a:spcPts val="0"/>
              </a:spcBef>
              <a:spcAft>
                <a:spcPts val="0"/>
              </a:spcAft>
              <a:buClr>
                <a:srgbClr val="FFFFFF"/>
              </a:buClr>
              <a:buSzPts val="2400"/>
              <a:buFont typeface="Raleway"/>
              <a:buNone/>
              <a:defRPr sz="2400" b="1" i="0" u="none" strike="noStrike" cap="none">
                <a:solidFill>
                  <a:srgbClr val="FFFFFF"/>
                </a:solidFill>
                <a:latin typeface="Raleway"/>
                <a:ea typeface="Raleway"/>
                <a:cs typeface="Raleway"/>
                <a:sym typeface="Raleway"/>
              </a:defRPr>
            </a:lvl3pPr>
            <a:lvl4pPr marR="0" lvl="3" algn="l" rtl="0">
              <a:lnSpc>
                <a:spcPct val="100000"/>
              </a:lnSpc>
              <a:spcBef>
                <a:spcPts val="0"/>
              </a:spcBef>
              <a:spcAft>
                <a:spcPts val="0"/>
              </a:spcAft>
              <a:buClr>
                <a:srgbClr val="FFFFFF"/>
              </a:buClr>
              <a:buSzPts val="2400"/>
              <a:buFont typeface="Raleway"/>
              <a:buNone/>
              <a:defRPr sz="2400" b="1" i="0" u="none" strike="noStrike" cap="none">
                <a:solidFill>
                  <a:srgbClr val="FFFFFF"/>
                </a:solidFill>
                <a:latin typeface="Raleway"/>
                <a:ea typeface="Raleway"/>
                <a:cs typeface="Raleway"/>
                <a:sym typeface="Raleway"/>
              </a:defRPr>
            </a:lvl4pPr>
            <a:lvl5pPr marR="0" lvl="4" algn="l" rtl="0">
              <a:lnSpc>
                <a:spcPct val="100000"/>
              </a:lnSpc>
              <a:spcBef>
                <a:spcPts val="0"/>
              </a:spcBef>
              <a:spcAft>
                <a:spcPts val="0"/>
              </a:spcAft>
              <a:buClr>
                <a:srgbClr val="FFFFFF"/>
              </a:buClr>
              <a:buSzPts val="2400"/>
              <a:buFont typeface="Raleway"/>
              <a:buNone/>
              <a:defRPr sz="2400" b="1" i="0" u="none" strike="noStrike" cap="none">
                <a:solidFill>
                  <a:srgbClr val="FFFFFF"/>
                </a:solidFill>
                <a:latin typeface="Raleway"/>
                <a:ea typeface="Raleway"/>
                <a:cs typeface="Raleway"/>
                <a:sym typeface="Raleway"/>
              </a:defRPr>
            </a:lvl5pPr>
            <a:lvl6pPr marR="0" lvl="5" algn="l" rtl="0">
              <a:lnSpc>
                <a:spcPct val="100000"/>
              </a:lnSpc>
              <a:spcBef>
                <a:spcPts val="0"/>
              </a:spcBef>
              <a:spcAft>
                <a:spcPts val="0"/>
              </a:spcAft>
              <a:buClr>
                <a:srgbClr val="FFFFFF"/>
              </a:buClr>
              <a:buSzPts val="2400"/>
              <a:buFont typeface="Raleway"/>
              <a:buNone/>
              <a:defRPr sz="2400" b="1" i="0" u="none" strike="noStrike" cap="none">
                <a:solidFill>
                  <a:srgbClr val="FFFFFF"/>
                </a:solidFill>
                <a:latin typeface="Raleway"/>
                <a:ea typeface="Raleway"/>
                <a:cs typeface="Raleway"/>
                <a:sym typeface="Raleway"/>
              </a:defRPr>
            </a:lvl6pPr>
            <a:lvl7pPr marR="0" lvl="6" algn="l" rtl="0">
              <a:lnSpc>
                <a:spcPct val="100000"/>
              </a:lnSpc>
              <a:spcBef>
                <a:spcPts val="0"/>
              </a:spcBef>
              <a:spcAft>
                <a:spcPts val="0"/>
              </a:spcAft>
              <a:buClr>
                <a:srgbClr val="FFFFFF"/>
              </a:buClr>
              <a:buSzPts val="2400"/>
              <a:buFont typeface="Raleway"/>
              <a:buNone/>
              <a:defRPr sz="2400" b="1" i="0" u="none" strike="noStrike" cap="none">
                <a:solidFill>
                  <a:srgbClr val="FFFFFF"/>
                </a:solidFill>
                <a:latin typeface="Raleway"/>
                <a:ea typeface="Raleway"/>
                <a:cs typeface="Raleway"/>
                <a:sym typeface="Raleway"/>
              </a:defRPr>
            </a:lvl7pPr>
            <a:lvl8pPr marR="0" lvl="7" algn="l" rtl="0">
              <a:lnSpc>
                <a:spcPct val="100000"/>
              </a:lnSpc>
              <a:spcBef>
                <a:spcPts val="0"/>
              </a:spcBef>
              <a:spcAft>
                <a:spcPts val="0"/>
              </a:spcAft>
              <a:buClr>
                <a:srgbClr val="FFFFFF"/>
              </a:buClr>
              <a:buSzPts val="2400"/>
              <a:buFont typeface="Raleway"/>
              <a:buNone/>
              <a:defRPr sz="2400" b="1" i="0" u="none" strike="noStrike" cap="none">
                <a:solidFill>
                  <a:srgbClr val="FFFFFF"/>
                </a:solidFill>
                <a:latin typeface="Raleway"/>
                <a:ea typeface="Raleway"/>
                <a:cs typeface="Raleway"/>
                <a:sym typeface="Raleway"/>
              </a:defRPr>
            </a:lvl8pPr>
            <a:lvl9pPr marR="0" lvl="8" algn="l" rtl="0">
              <a:lnSpc>
                <a:spcPct val="100000"/>
              </a:lnSpc>
              <a:spcBef>
                <a:spcPts val="0"/>
              </a:spcBef>
              <a:spcAft>
                <a:spcPts val="0"/>
              </a:spcAft>
              <a:buClr>
                <a:srgbClr val="FFFFFF"/>
              </a:buClr>
              <a:buSzPts val="2400"/>
              <a:buFont typeface="Raleway"/>
              <a:buNone/>
              <a:defRPr sz="2400" b="1" i="0" u="none" strike="noStrike" cap="none">
                <a:solidFill>
                  <a:srgbClr val="FFFFFF"/>
                </a:solidFill>
                <a:latin typeface="Raleway"/>
                <a:ea typeface="Raleway"/>
                <a:cs typeface="Raleway"/>
                <a:sym typeface="Raleway"/>
              </a:defRPr>
            </a:lvl9pPr>
          </a:lstStyle>
          <a:p>
            <a:pPr algn="ctr"/>
            <a:endParaRPr lang="en-US" sz="3200" u="sng" dirty="0">
              <a:solidFill>
                <a:srgbClr val="ABE33F"/>
              </a:solidFill>
              <a:latin typeface="Karla"/>
              <a:ea typeface="Karla"/>
              <a:cs typeface="Karla"/>
              <a:sym typeface="Karla"/>
            </a:endParaRPr>
          </a:p>
        </p:txBody>
      </p:sp>
      <p:sp>
        <p:nvSpPr>
          <p:cNvPr id="226" name="Google Shape;226;p25"/>
          <p:cNvSpPr txBox="1">
            <a:spLocks noGrp="1"/>
          </p:cNvSpPr>
          <p:nvPr>
            <p:ph type="ctrTitle" idx="4294967295"/>
          </p:nvPr>
        </p:nvSpPr>
        <p:spPr>
          <a:xfrm>
            <a:off x="0" y="590310"/>
            <a:ext cx="9144000" cy="1122744"/>
          </a:xfrm>
          <a:prstGeom prst="rect">
            <a:avLst/>
          </a:prstGeom>
          <a:solidFill>
            <a:schemeClr val="bg1"/>
          </a:solidFill>
        </p:spPr>
        <p:txBody>
          <a:bodyPr spcFirstLastPara="1" wrap="square" lIns="91425" tIns="91425" rIns="91425" bIns="91425" anchor="t" anchorCtr="0">
            <a:noAutofit/>
          </a:bodyPr>
          <a:lstStyle/>
          <a:p>
            <a:pPr marL="0" lvl="0" indent="0" algn="ctr" rtl="0">
              <a:spcBef>
                <a:spcPts val="0"/>
              </a:spcBef>
              <a:spcAft>
                <a:spcPts val="0"/>
              </a:spcAft>
              <a:buNone/>
            </a:pPr>
            <a:r>
              <a:rPr lang="en" sz="3200" u="sng" dirty="0">
                <a:solidFill>
                  <a:srgbClr val="ABE33F"/>
                </a:solidFill>
                <a:latin typeface="Karla"/>
                <a:ea typeface="Karla"/>
                <a:cs typeface="Karla"/>
                <a:sym typeface="Karla"/>
              </a:rPr>
              <a:t>Pros and Cons to all methods</a:t>
            </a:r>
            <a:endParaRPr sz="3200" u="sng" dirty="0">
              <a:solidFill>
                <a:srgbClr val="ABE33F"/>
              </a:solidFill>
              <a:latin typeface="Karla"/>
              <a:ea typeface="Karla"/>
              <a:cs typeface="Karla"/>
              <a:sym typeface="Karla"/>
            </a:endParaRPr>
          </a:p>
        </p:txBody>
      </p:sp>
      <p:sp>
        <p:nvSpPr>
          <p:cNvPr id="227" name="Google Shape;227;p25"/>
          <p:cNvSpPr txBox="1">
            <a:spLocks noGrp="1"/>
          </p:cNvSpPr>
          <p:nvPr>
            <p:ph type="subTitle" idx="4294967295"/>
          </p:nvPr>
        </p:nvSpPr>
        <p:spPr>
          <a:xfrm>
            <a:off x="0" y="1170878"/>
            <a:ext cx="9144000" cy="3354824"/>
          </a:xfrm>
          <a:prstGeom prst="rect">
            <a:avLst/>
          </a:prstGeom>
          <a:solidFill>
            <a:schemeClr val="bg1"/>
          </a:solidFill>
        </p:spPr>
        <p:txBody>
          <a:bodyPr spcFirstLastPara="1" wrap="square" lIns="91425" tIns="91425" rIns="91425" bIns="91425" anchor="t" anchorCtr="0">
            <a:noAutofit/>
          </a:bodyPr>
          <a:lstStyle/>
          <a:p>
            <a:pPr marL="571500" indent="-571500"/>
            <a:r>
              <a:rPr lang="en-US" sz="2800" b="1" dirty="0"/>
              <a:t>You have to be careful with rounding when using this method. </a:t>
            </a:r>
          </a:p>
          <a:p>
            <a:pPr indent="-457200"/>
            <a:r>
              <a:rPr lang="en-US" sz="2800" b="1" dirty="0"/>
              <a:t>But it is faster, less likely to make mistakes, and safer when it comes to getting partial credit. </a:t>
            </a:r>
          </a:p>
          <a:p>
            <a:pPr indent="-457200"/>
            <a:r>
              <a:rPr lang="en-US" sz="2800" b="1" dirty="0"/>
              <a:t>If you need help – come see me! Don’t start looking things up online, it confuses more people than I’ve seen it help. Please let me help you! </a:t>
            </a:r>
            <a:r>
              <a:rPr lang="en-US" sz="2800" b="1" dirty="0">
                <a:sym typeface="Wingdings" panose="05000000000000000000" pitchFamily="2" charset="2"/>
              </a:rPr>
              <a:t></a:t>
            </a:r>
            <a:endParaRPr sz="2800" b="1" dirty="0"/>
          </a:p>
        </p:txBody>
      </p:sp>
    </p:spTree>
    <p:extLst>
      <p:ext uri="{BB962C8B-B14F-4D97-AF65-F5344CB8AC3E}">
        <p14:creationId xmlns:p14="http://schemas.microsoft.com/office/powerpoint/2010/main" val="27840248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138;p16"/>
          <p:cNvSpPr txBox="1">
            <a:spLocks/>
          </p:cNvSpPr>
          <p:nvPr/>
        </p:nvSpPr>
        <p:spPr>
          <a:xfrm>
            <a:off x="-1" y="55"/>
            <a:ext cx="9144001" cy="1484886"/>
          </a:xfrm>
          <a:prstGeom prst="rect">
            <a:avLst/>
          </a:prstGeom>
          <a:solidFill>
            <a:schemeClr val="lt1"/>
          </a:solidFill>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76200">
              <a:spcBef>
                <a:spcPts val="600"/>
              </a:spcBef>
              <a:buSzPts val="2400"/>
            </a:pPr>
            <a:r>
              <a:rPr lang="en-US" sz="2400" dirty="0">
                <a:solidFill>
                  <a:srgbClr val="004C52"/>
                </a:solidFill>
                <a:latin typeface="Karla" panose="020B0604020202020204" charset="0"/>
              </a:rPr>
              <a:t>If you reacted 13.2 g of Fe with 6.34 g of O</a:t>
            </a:r>
            <a:r>
              <a:rPr lang="en-US" sz="2400" baseline="-25000" dirty="0">
                <a:solidFill>
                  <a:srgbClr val="004C52"/>
                </a:solidFill>
                <a:latin typeface="Karla" panose="020B0604020202020204" charset="0"/>
              </a:rPr>
              <a:t>2</a:t>
            </a:r>
            <a:r>
              <a:rPr lang="en-US" sz="2400" dirty="0">
                <a:solidFill>
                  <a:srgbClr val="004C52"/>
                </a:solidFill>
                <a:latin typeface="Karla" panose="020B0604020202020204" charset="0"/>
              </a:rPr>
              <a:t>, how may g of Fe</a:t>
            </a:r>
            <a:r>
              <a:rPr lang="en-US" sz="2400" baseline="-25000" dirty="0">
                <a:solidFill>
                  <a:srgbClr val="004C52"/>
                </a:solidFill>
                <a:latin typeface="Karla" panose="020B0604020202020204" charset="0"/>
              </a:rPr>
              <a:t>2</a:t>
            </a:r>
            <a:r>
              <a:rPr lang="en-US" sz="2400" dirty="0">
                <a:solidFill>
                  <a:srgbClr val="004C52"/>
                </a:solidFill>
                <a:latin typeface="Karla" panose="020B0604020202020204" charset="0"/>
              </a:rPr>
              <a:t>O</a:t>
            </a:r>
            <a:r>
              <a:rPr lang="en-US" sz="2400" baseline="-25000" dirty="0">
                <a:solidFill>
                  <a:srgbClr val="004C52"/>
                </a:solidFill>
                <a:latin typeface="Karla" panose="020B0604020202020204" charset="0"/>
              </a:rPr>
              <a:t>3</a:t>
            </a:r>
            <a:r>
              <a:rPr lang="en-US" sz="2400" dirty="0">
                <a:solidFill>
                  <a:srgbClr val="004C52"/>
                </a:solidFill>
                <a:latin typeface="Karla" panose="020B0604020202020204" charset="0"/>
              </a:rPr>
              <a:t> can be made? How many grams of excess are left?</a:t>
            </a:r>
            <a:br>
              <a:rPr lang="en-US" sz="4000" dirty="0">
                <a:latin typeface="Karla" panose="020B0604020202020204" charset="0"/>
              </a:rPr>
            </a:br>
            <a:r>
              <a:rPr lang="en-US" sz="4000" dirty="0">
                <a:solidFill>
                  <a:srgbClr val="004C52"/>
                </a:solidFill>
                <a:latin typeface="Karla" panose="020B0604020202020204" charset="0"/>
              </a:rPr>
              <a:t>             4Fe   +  3O</a:t>
            </a:r>
            <a:r>
              <a:rPr lang="en-US" sz="4000" baseline="-25000" dirty="0">
                <a:solidFill>
                  <a:srgbClr val="004C52"/>
                </a:solidFill>
                <a:latin typeface="Karla" panose="020B0604020202020204" charset="0"/>
              </a:rPr>
              <a:t>2</a:t>
            </a:r>
            <a:r>
              <a:rPr lang="en-US" sz="4000" dirty="0">
                <a:solidFill>
                  <a:srgbClr val="004C52"/>
                </a:solidFill>
                <a:latin typeface="Karla" panose="020B0604020202020204" charset="0"/>
              </a:rPr>
              <a:t> </a:t>
            </a:r>
            <a:r>
              <a:rPr lang="en-US" sz="4000" dirty="0">
                <a:solidFill>
                  <a:srgbClr val="004C52"/>
                </a:solidFill>
                <a:latin typeface="Karla" panose="020B0604020202020204" charset="0"/>
                <a:sym typeface="Wingdings" panose="05000000000000000000" pitchFamily="2" charset="2"/>
              </a:rPr>
              <a:t> 2Fe</a:t>
            </a:r>
            <a:r>
              <a:rPr lang="en-US" sz="4000" baseline="-25000" dirty="0">
                <a:solidFill>
                  <a:srgbClr val="004C52"/>
                </a:solidFill>
                <a:latin typeface="Karla" panose="020B0604020202020204" charset="0"/>
                <a:sym typeface="Wingdings" panose="05000000000000000000" pitchFamily="2" charset="2"/>
              </a:rPr>
              <a:t>2</a:t>
            </a:r>
            <a:r>
              <a:rPr lang="en-US" sz="4000" dirty="0">
                <a:solidFill>
                  <a:srgbClr val="004C52"/>
                </a:solidFill>
                <a:latin typeface="Karla" panose="020B0604020202020204" charset="0"/>
                <a:sym typeface="Wingdings" panose="05000000000000000000" pitchFamily="2" charset="2"/>
              </a:rPr>
              <a:t>O</a:t>
            </a:r>
            <a:r>
              <a:rPr lang="en-US" sz="4000" baseline="-25000" dirty="0">
                <a:solidFill>
                  <a:srgbClr val="004C52"/>
                </a:solidFill>
                <a:latin typeface="Karla" panose="020B0604020202020204" charset="0"/>
                <a:sym typeface="Wingdings" panose="05000000000000000000" pitchFamily="2" charset="2"/>
              </a:rPr>
              <a:t>3</a:t>
            </a:r>
            <a:endParaRPr lang="en-US" sz="4000" baseline="-25000" dirty="0">
              <a:solidFill>
                <a:srgbClr val="004C52"/>
              </a:solidFill>
              <a:latin typeface="Karla" panose="020B0604020202020204" charset="0"/>
            </a:endParaRPr>
          </a:p>
        </p:txBody>
      </p:sp>
      <p:sp>
        <p:nvSpPr>
          <p:cNvPr id="26" name="Rectangle 25"/>
          <p:cNvSpPr/>
          <p:nvPr/>
        </p:nvSpPr>
        <p:spPr>
          <a:xfrm>
            <a:off x="1438505" y="1583476"/>
            <a:ext cx="1590905"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0.236 </a:t>
            </a:r>
            <a:r>
              <a:rPr lang="en-US" sz="1600" dirty="0" err="1">
                <a:solidFill>
                  <a:schemeClr val="tx1"/>
                </a:solidFill>
              </a:rPr>
              <a:t>mol</a:t>
            </a:r>
            <a:endParaRPr lang="en-US" sz="2400" dirty="0">
              <a:solidFill>
                <a:schemeClr val="tx1"/>
              </a:solidFill>
            </a:endParaRPr>
          </a:p>
        </p:txBody>
      </p:sp>
      <p:sp>
        <p:nvSpPr>
          <p:cNvPr id="27" name="Rectangle 26"/>
          <p:cNvSpPr/>
          <p:nvPr/>
        </p:nvSpPr>
        <p:spPr>
          <a:xfrm>
            <a:off x="3070299" y="1561359"/>
            <a:ext cx="1396706" cy="4358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0.198</a:t>
            </a:r>
            <a:r>
              <a:rPr lang="en-US" sz="2400" dirty="0">
                <a:solidFill>
                  <a:schemeClr val="tx1"/>
                </a:solidFill>
              </a:rPr>
              <a:t> </a:t>
            </a:r>
            <a:r>
              <a:rPr lang="en-US" sz="1600" dirty="0" err="1">
                <a:solidFill>
                  <a:schemeClr val="tx1"/>
                </a:solidFill>
              </a:rPr>
              <a:t>mol</a:t>
            </a:r>
            <a:endParaRPr lang="en-US" sz="2400" b="1" baseline="-25000" dirty="0">
              <a:solidFill>
                <a:schemeClr val="tx1"/>
              </a:solidFill>
            </a:endParaRPr>
          </a:p>
        </p:txBody>
      </p:sp>
      <p:cxnSp>
        <p:nvCxnSpPr>
          <p:cNvPr id="28" name="Straight Connector 27"/>
          <p:cNvCxnSpPr/>
          <p:nvPr/>
        </p:nvCxnSpPr>
        <p:spPr>
          <a:xfrm>
            <a:off x="263906" y="2090005"/>
            <a:ext cx="4185431" cy="0"/>
          </a:xfrm>
          <a:prstGeom prst="line">
            <a:avLst/>
          </a:prstGeom>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267625" y="1595600"/>
            <a:ext cx="118575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HAVE:</a:t>
            </a:r>
          </a:p>
        </p:txBody>
      </p:sp>
      <p:sp>
        <p:nvSpPr>
          <p:cNvPr id="30" name="Rectangle 29"/>
          <p:cNvSpPr/>
          <p:nvPr/>
        </p:nvSpPr>
        <p:spPr>
          <a:xfrm>
            <a:off x="263906" y="2203738"/>
            <a:ext cx="118575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NEED:</a:t>
            </a:r>
          </a:p>
        </p:txBody>
      </p:sp>
      <p:sp>
        <p:nvSpPr>
          <p:cNvPr id="31" name="Rectangle 30"/>
          <p:cNvSpPr/>
          <p:nvPr/>
        </p:nvSpPr>
        <p:spPr>
          <a:xfrm>
            <a:off x="3022910" y="2090005"/>
            <a:ext cx="1535152" cy="4358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0.177 </a:t>
            </a:r>
            <a:r>
              <a:rPr lang="en-US" sz="1600" dirty="0" err="1">
                <a:solidFill>
                  <a:schemeClr val="tx1"/>
                </a:solidFill>
              </a:rPr>
              <a:t>mol</a:t>
            </a:r>
            <a:endParaRPr lang="en-US" sz="2400" b="1" baseline="-25000" dirty="0">
              <a:solidFill>
                <a:schemeClr val="tx1"/>
              </a:solidFill>
            </a:endParaRPr>
          </a:p>
        </p:txBody>
      </p:sp>
      <p:cxnSp>
        <p:nvCxnSpPr>
          <p:cNvPr id="32" name="Straight Connector 31"/>
          <p:cNvCxnSpPr/>
          <p:nvPr/>
        </p:nvCxnSpPr>
        <p:spPr>
          <a:xfrm flipH="1" flipV="1">
            <a:off x="1464523" y="1605534"/>
            <a:ext cx="0" cy="998398"/>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flipV="1">
            <a:off x="2973655" y="1613729"/>
            <a:ext cx="0" cy="998398"/>
          </a:xfrm>
          <a:prstGeom prst="line">
            <a:avLst/>
          </a:prstGeom>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1532832" y="2172822"/>
            <a:ext cx="1372514"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endParaRPr>
          </a:p>
        </p:txBody>
      </p:sp>
      <p:sp>
        <p:nvSpPr>
          <p:cNvPr id="35" name="Rectangle 34"/>
          <p:cNvSpPr/>
          <p:nvPr/>
        </p:nvSpPr>
        <p:spPr>
          <a:xfrm>
            <a:off x="263907" y="2832416"/>
            <a:ext cx="213361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0.236 </a:t>
            </a:r>
            <a:r>
              <a:rPr lang="en-US" sz="2400" b="1" dirty="0" err="1">
                <a:solidFill>
                  <a:schemeClr val="tx1"/>
                </a:solidFill>
              </a:rPr>
              <a:t>mol</a:t>
            </a:r>
            <a:r>
              <a:rPr lang="en-US" sz="2400" b="1" dirty="0">
                <a:solidFill>
                  <a:schemeClr val="tx1"/>
                </a:solidFill>
              </a:rPr>
              <a:t> Fe</a:t>
            </a:r>
          </a:p>
        </p:txBody>
      </p:sp>
      <p:cxnSp>
        <p:nvCxnSpPr>
          <p:cNvPr id="36" name="Straight Connector 35"/>
          <p:cNvCxnSpPr/>
          <p:nvPr/>
        </p:nvCxnSpPr>
        <p:spPr>
          <a:xfrm>
            <a:off x="2404942" y="2772462"/>
            <a:ext cx="0" cy="94785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90657" y="3251956"/>
            <a:ext cx="3542368" cy="7442"/>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458850" y="3296563"/>
            <a:ext cx="1488686"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4 </a:t>
            </a:r>
            <a:r>
              <a:rPr lang="en-US" sz="2400" b="1" dirty="0" err="1">
                <a:solidFill>
                  <a:schemeClr val="tx1"/>
                </a:solidFill>
              </a:rPr>
              <a:t>mol</a:t>
            </a:r>
            <a:r>
              <a:rPr lang="en-US" sz="2400" b="1" dirty="0">
                <a:solidFill>
                  <a:schemeClr val="tx1"/>
                </a:solidFill>
              </a:rPr>
              <a:t> Fe</a:t>
            </a:r>
          </a:p>
        </p:txBody>
      </p:sp>
      <p:sp>
        <p:nvSpPr>
          <p:cNvPr id="39" name="Rectangle 38"/>
          <p:cNvSpPr/>
          <p:nvPr/>
        </p:nvSpPr>
        <p:spPr>
          <a:xfrm>
            <a:off x="2458849" y="2791038"/>
            <a:ext cx="1574175"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3 </a:t>
            </a:r>
            <a:r>
              <a:rPr lang="en-US" sz="2400" b="1" dirty="0" err="1">
                <a:solidFill>
                  <a:schemeClr val="tx1"/>
                </a:solidFill>
              </a:rPr>
              <a:t>mol</a:t>
            </a:r>
            <a:r>
              <a:rPr lang="en-US" sz="2400" b="1" dirty="0">
                <a:solidFill>
                  <a:schemeClr val="tx1"/>
                </a:solidFill>
              </a:rPr>
              <a:t> O</a:t>
            </a:r>
            <a:r>
              <a:rPr lang="en-US" sz="2400" b="1" baseline="-25000" dirty="0">
                <a:solidFill>
                  <a:schemeClr val="tx1"/>
                </a:solidFill>
              </a:rPr>
              <a:t>2</a:t>
            </a:r>
          </a:p>
        </p:txBody>
      </p:sp>
      <p:sp>
        <p:nvSpPr>
          <p:cNvPr id="40" name="Rectangle 39"/>
          <p:cNvSpPr/>
          <p:nvPr/>
        </p:nvSpPr>
        <p:spPr>
          <a:xfrm>
            <a:off x="3941963" y="2557717"/>
            <a:ext cx="4791307" cy="15133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 0.177 </a:t>
            </a:r>
            <a:r>
              <a:rPr lang="en-US" sz="2400" b="1" dirty="0" err="1">
                <a:solidFill>
                  <a:schemeClr val="tx1"/>
                </a:solidFill>
              </a:rPr>
              <a:t>mol</a:t>
            </a:r>
            <a:r>
              <a:rPr lang="en-US" sz="2400" b="1" dirty="0">
                <a:solidFill>
                  <a:schemeClr val="tx1"/>
                </a:solidFill>
              </a:rPr>
              <a:t> O</a:t>
            </a:r>
            <a:r>
              <a:rPr lang="en-US" sz="2400" b="1" baseline="-25000" dirty="0">
                <a:solidFill>
                  <a:schemeClr val="tx1"/>
                </a:solidFill>
              </a:rPr>
              <a:t>2</a:t>
            </a:r>
            <a:r>
              <a:rPr lang="en-US" sz="2400" b="1" dirty="0">
                <a:solidFill>
                  <a:schemeClr val="tx1"/>
                </a:solidFill>
              </a:rPr>
              <a:t> NEEDED to </a:t>
            </a:r>
            <a:br>
              <a:rPr lang="en-US" sz="2400" b="1" dirty="0">
                <a:solidFill>
                  <a:schemeClr val="tx1"/>
                </a:solidFill>
              </a:rPr>
            </a:br>
            <a:r>
              <a:rPr lang="en-US" sz="2400" b="1" dirty="0">
                <a:solidFill>
                  <a:schemeClr val="tx1"/>
                </a:solidFill>
              </a:rPr>
              <a:t>use up all the Fe you have!</a:t>
            </a:r>
          </a:p>
        </p:txBody>
      </p:sp>
      <p:cxnSp>
        <p:nvCxnSpPr>
          <p:cNvPr id="41" name="Straight Arrow Connector 40"/>
          <p:cNvCxnSpPr/>
          <p:nvPr/>
        </p:nvCxnSpPr>
        <p:spPr>
          <a:xfrm flipH="1" flipV="1">
            <a:off x="4583151" y="2537028"/>
            <a:ext cx="606824" cy="359073"/>
          </a:xfrm>
          <a:prstGeom prst="straightConnector1">
            <a:avLst/>
          </a:prstGeom>
          <a:ln w="76200">
            <a:solidFill>
              <a:srgbClr val="8BC642"/>
            </a:solidFill>
            <a:tailEnd type="triangle"/>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4348976" y="3748953"/>
            <a:ext cx="4498584" cy="1015663"/>
          </a:xfrm>
          <a:prstGeom prst="rect">
            <a:avLst/>
          </a:prstGeom>
          <a:noFill/>
        </p:spPr>
        <p:txBody>
          <a:bodyPr wrap="square" rtlCol="0">
            <a:spAutoFit/>
          </a:bodyPr>
          <a:lstStyle/>
          <a:p>
            <a:r>
              <a:rPr lang="en-US" sz="2000" b="1" dirty="0">
                <a:solidFill>
                  <a:srgbClr val="FF0000"/>
                </a:solidFill>
              </a:rPr>
              <a:t>You have more than enough O</a:t>
            </a:r>
            <a:r>
              <a:rPr lang="en-US" sz="2000" b="1" baseline="-25000" dirty="0">
                <a:solidFill>
                  <a:srgbClr val="FF0000"/>
                </a:solidFill>
              </a:rPr>
              <a:t>2</a:t>
            </a:r>
            <a:r>
              <a:rPr lang="en-US" sz="2000" b="1" dirty="0">
                <a:solidFill>
                  <a:srgbClr val="FF0000"/>
                </a:solidFill>
              </a:rPr>
              <a:t>, so it is the excess reagent, so Fe is your limiting reagent!</a:t>
            </a:r>
          </a:p>
        </p:txBody>
      </p:sp>
      <p:sp>
        <p:nvSpPr>
          <p:cNvPr id="43" name="Rectangle 42"/>
          <p:cNvSpPr/>
          <p:nvPr/>
        </p:nvSpPr>
        <p:spPr>
          <a:xfrm>
            <a:off x="1532832" y="1574727"/>
            <a:ext cx="1396706" cy="453781"/>
          </a:xfrm>
          <a:prstGeom prst="rect">
            <a:avLst/>
          </a:prstGeom>
          <a:noFill/>
          <a:ln w="57150">
            <a:solidFill>
              <a:srgbClr val="8BC6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6866376" y="951449"/>
            <a:ext cx="2187497" cy="1595115"/>
          </a:xfrm>
          <a:prstGeom prst="rect">
            <a:avLst/>
          </a:prstGeom>
          <a:solidFill>
            <a:schemeClr val="bg1"/>
          </a:solidFill>
          <a:ln w="76200">
            <a:solidFill>
              <a:srgbClr val="8BC64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u="sng" dirty="0">
                <a:solidFill>
                  <a:srgbClr val="004C52"/>
                </a:solidFill>
              </a:rPr>
              <a:t>Steps                   </a:t>
            </a:r>
            <a:r>
              <a:rPr lang="en-US" sz="500" b="1" u="sng" dirty="0">
                <a:solidFill>
                  <a:schemeClr val="bg1"/>
                </a:solidFill>
              </a:rPr>
              <a:t>.</a:t>
            </a:r>
            <a:endParaRPr lang="en-US" sz="1600" b="1" u="sng" dirty="0">
              <a:solidFill>
                <a:schemeClr val="bg1"/>
              </a:solidFill>
            </a:endParaRPr>
          </a:p>
          <a:p>
            <a:pPr marL="234950" indent="-234950">
              <a:buFont typeface="+mj-lt"/>
              <a:buAutoNum type="arabicPeriod"/>
            </a:pPr>
            <a:r>
              <a:rPr lang="en-US" sz="1600" dirty="0">
                <a:solidFill>
                  <a:srgbClr val="004C52"/>
                </a:solidFill>
              </a:rPr>
              <a:t>Grams to moles</a:t>
            </a:r>
          </a:p>
          <a:p>
            <a:pPr marL="234950" indent="-234950">
              <a:buFont typeface="+mj-lt"/>
              <a:buAutoNum type="arabicPeriod"/>
            </a:pPr>
            <a:r>
              <a:rPr lang="en-US" sz="1600" dirty="0">
                <a:solidFill>
                  <a:srgbClr val="004C52"/>
                </a:solidFill>
              </a:rPr>
              <a:t>Have vs. need</a:t>
            </a:r>
          </a:p>
          <a:p>
            <a:pPr marL="234950" indent="-234950">
              <a:buFont typeface="+mj-lt"/>
              <a:buAutoNum type="arabicPeriod"/>
            </a:pPr>
            <a:r>
              <a:rPr lang="en-US" sz="1600" b="1" dirty="0">
                <a:solidFill>
                  <a:srgbClr val="FF0000"/>
                </a:solidFill>
              </a:rPr>
              <a:t>Identify limiting</a:t>
            </a:r>
          </a:p>
          <a:p>
            <a:pPr marL="234950" indent="-234950">
              <a:buFont typeface="+mj-lt"/>
              <a:buAutoNum type="arabicPeriod"/>
            </a:pPr>
            <a:r>
              <a:rPr lang="en-US" sz="1600" dirty="0" err="1">
                <a:solidFill>
                  <a:srgbClr val="004C52"/>
                </a:solidFill>
              </a:rPr>
              <a:t>Stoich</a:t>
            </a:r>
            <a:r>
              <a:rPr lang="en-US" sz="1600" dirty="0">
                <a:solidFill>
                  <a:srgbClr val="004C52"/>
                </a:solidFill>
              </a:rPr>
              <a:t> with limiting  </a:t>
            </a:r>
          </a:p>
          <a:p>
            <a:pPr marL="234950" indent="-234950">
              <a:buFont typeface="+mj-lt"/>
              <a:buAutoNum type="arabicPeriod"/>
            </a:pPr>
            <a:r>
              <a:rPr lang="en-US" sz="1600" dirty="0">
                <a:solidFill>
                  <a:schemeClr val="tx1"/>
                </a:solidFill>
              </a:rPr>
              <a:t>Find </a:t>
            </a:r>
            <a:r>
              <a:rPr lang="en-US" sz="1600" dirty="0" err="1">
                <a:solidFill>
                  <a:schemeClr val="tx1"/>
                </a:solidFill>
              </a:rPr>
              <a:t>xs</a:t>
            </a:r>
            <a:r>
              <a:rPr lang="en-US" sz="1600" dirty="0">
                <a:solidFill>
                  <a:schemeClr val="tx1"/>
                </a:solidFill>
              </a:rPr>
              <a:t> left</a:t>
            </a:r>
            <a:endParaRPr lang="en-US" sz="1100" dirty="0">
              <a:solidFill>
                <a:schemeClr val="tx1"/>
              </a:solidFill>
            </a:endParaRPr>
          </a:p>
        </p:txBody>
      </p:sp>
    </p:spTree>
    <p:extLst>
      <p:ext uri="{BB962C8B-B14F-4D97-AF65-F5344CB8AC3E}">
        <p14:creationId xmlns:p14="http://schemas.microsoft.com/office/powerpoint/2010/main" val="580881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138;p16"/>
          <p:cNvSpPr txBox="1">
            <a:spLocks/>
          </p:cNvSpPr>
          <p:nvPr/>
        </p:nvSpPr>
        <p:spPr>
          <a:xfrm>
            <a:off x="-1" y="55"/>
            <a:ext cx="9144001" cy="1484886"/>
          </a:xfrm>
          <a:prstGeom prst="rect">
            <a:avLst/>
          </a:prstGeom>
          <a:solidFill>
            <a:schemeClr val="lt1"/>
          </a:solidFill>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76200">
              <a:spcBef>
                <a:spcPts val="600"/>
              </a:spcBef>
              <a:buSzPts val="2400"/>
            </a:pPr>
            <a:r>
              <a:rPr lang="en-US" sz="2400" dirty="0">
                <a:solidFill>
                  <a:srgbClr val="004C52"/>
                </a:solidFill>
                <a:latin typeface="Karla" panose="020B0604020202020204" charset="0"/>
              </a:rPr>
              <a:t>If you reacted 13.2 g of Fe with 6.34 g of O</a:t>
            </a:r>
            <a:r>
              <a:rPr lang="en-US" sz="2400" baseline="-25000" dirty="0">
                <a:solidFill>
                  <a:srgbClr val="004C52"/>
                </a:solidFill>
                <a:latin typeface="Karla" panose="020B0604020202020204" charset="0"/>
              </a:rPr>
              <a:t>2</a:t>
            </a:r>
            <a:r>
              <a:rPr lang="en-US" sz="2400" dirty="0">
                <a:solidFill>
                  <a:srgbClr val="004C52"/>
                </a:solidFill>
                <a:latin typeface="Karla" panose="020B0604020202020204" charset="0"/>
              </a:rPr>
              <a:t>, how may g of Fe</a:t>
            </a:r>
            <a:r>
              <a:rPr lang="en-US" sz="2400" baseline="-25000" dirty="0">
                <a:solidFill>
                  <a:srgbClr val="004C52"/>
                </a:solidFill>
                <a:latin typeface="Karla" panose="020B0604020202020204" charset="0"/>
              </a:rPr>
              <a:t>2</a:t>
            </a:r>
            <a:r>
              <a:rPr lang="en-US" sz="2400" dirty="0">
                <a:solidFill>
                  <a:srgbClr val="004C52"/>
                </a:solidFill>
                <a:latin typeface="Karla" panose="020B0604020202020204" charset="0"/>
              </a:rPr>
              <a:t>O</a:t>
            </a:r>
            <a:r>
              <a:rPr lang="en-US" sz="2400" baseline="-25000" dirty="0">
                <a:solidFill>
                  <a:srgbClr val="004C52"/>
                </a:solidFill>
                <a:latin typeface="Karla" panose="020B0604020202020204" charset="0"/>
              </a:rPr>
              <a:t>3</a:t>
            </a:r>
            <a:r>
              <a:rPr lang="en-US" sz="2400" dirty="0">
                <a:solidFill>
                  <a:srgbClr val="004C52"/>
                </a:solidFill>
                <a:latin typeface="Karla" panose="020B0604020202020204" charset="0"/>
              </a:rPr>
              <a:t> can be made? How many grams of excess are left?</a:t>
            </a:r>
            <a:br>
              <a:rPr lang="en-US" sz="4000" dirty="0">
                <a:latin typeface="Karla" panose="020B0604020202020204" charset="0"/>
              </a:rPr>
            </a:br>
            <a:r>
              <a:rPr lang="en-US" sz="4000" dirty="0">
                <a:solidFill>
                  <a:srgbClr val="004C52"/>
                </a:solidFill>
                <a:latin typeface="Karla" panose="020B0604020202020204" charset="0"/>
              </a:rPr>
              <a:t>             4Fe   +  3O</a:t>
            </a:r>
            <a:r>
              <a:rPr lang="en-US" sz="4000" baseline="-25000" dirty="0">
                <a:solidFill>
                  <a:srgbClr val="004C52"/>
                </a:solidFill>
                <a:latin typeface="Karla" panose="020B0604020202020204" charset="0"/>
              </a:rPr>
              <a:t>2</a:t>
            </a:r>
            <a:r>
              <a:rPr lang="en-US" sz="4000" dirty="0">
                <a:solidFill>
                  <a:srgbClr val="004C52"/>
                </a:solidFill>
                <a:latin typeface="Karla" panose="020B0604020202020204" charset="0"/>
              </a:rPr>
              <a:t> </a:t>
            </a:r>
            <a:r>
              <a:rPr lang="en-US" sz="4000" dirty="0">
                <a:solidFill>
                  <a:srgbClr val="004C52"/>
                </a:solidFill>
                <a:latin typeface="Karla" panose="020B0604020202020204" charset="0"/>
                <a:sym typeface="Wingdings" panose="05000000000000000000" pitchFamily="2" charset="2"/>
              </a:rPr>
              <a:t> 2Fe</a:t>
            </a:r>
            <a:r>
              <a:rPr lang="en-US" sz="4000" baseline="-25000" dirty="0">
                <a:solidFill>
                  <a:srgbClr val="004C52"/>
                </a:solidFill>
                <a:latin typeface="Karla" panose="020B0604020202020204" charset="0"/>
                <a:sym typeface="Wingdings" panose="05000000000000000000" pitchFamily="2" charset="2"/>
              </a:rPr>
              <a:t>2</a:t>
            </a:r>
            <a:r>
              <a:rPr lang="en-US" sz="4000" dirty="0">
                <a:solidFill>
                  <a:srgbClr val="004C52"/>
                </a:solidFill>
                <a:latin typeface="Karla" panose="020B0604020202020204" charset="0"/>
                <a:sym typeface="Wingdings" panose="05000000000000000000" pitchFamily="2" charset="2"/>
              </a:rPr>
              <a:t>O</a:t>
            </a:r>
            <a:r>
              <a:rPr lang="en-US" sz="4000" baseline="-25000" dirty="0">
                <a:solidFill>
                  <a:srgbClr val="004C52"/>
                </a:solidFill>
                <a:latin typeface="Karla" panose="020B0604020202020204" charset="0"/>
                <a:sym typeface="Wingdings" panose="05000000000000000000" pitchFamily="2" charset="2"/>
              </a:rPr>
              <a:t>3</a:t>
            </a:r>
            <a:endParaRPr lang="en-US" sz="4000" baseline="-25000" dirty="0">
              <a:solidFill>
                <a:srgbClr val="004C52"/>
              </a:solidFill>
              <a:latin typeface="Karla" panose="020B0604020202020204" charset="0"/>
            </a:endParaRPr>
          </a:p>
        </p:txBody>
      </p:sp>
      <p:sp>
        <p:nvSpPr>
          <p:cNvPr id="26" name="Rectangle 25"/>
          <p:cNvSpPr/>
          <p:nvPr/>
        </p:nvSpPr>
        <p:spPr>
          <a:xfrm>
            <a:off x="1438505" y="1583476"/>
            <a:ext cx="1590905"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0.236 </a:t>
            </a:r>
            <a:r>
              <a:rPr lang="en-US" sz="1600" dirty="0" err="1">
                <a:solidFill>
                  <a:schemeClr val="tx1"/>
                </a:solidFill>
              </a:rPr>
              <a:t>mol</a:t>
            </a:r>
            <a:endParaRPr lang="en-US" sz="2400" dirty="0">
              <a:solidFill>
                <a:schemeClr val="tx1"/>
              </a:solidFill>
            </a:endParaRPr>
          </a:p>
        </p:txBody>
      </p:sp>
      <p:sp>
        <p:nvSpPr>
          <p:cNvPr id="27" name="Rectangle 26"/>
          <p:cNvSpPr/>
          <p:nvPr/>
        </p:nvSpPr>
        <p:spPr>
          <a:xfrm>
            <a:off x="3070299" y="1561359"/>
            <a:ext cx="1396706" cy="4358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0.198</a:t>
            </a:r>
            <a:r>
              <a:rPr lang="en-US" sz="2400" dirty="0">
                <a:solidFill>
                  <a:schemeClr val="tx1"/>
                </a:solidFill>
              </a:rPr>
              <a:t> </a:t>
            </a:r>
            <a:r>
              <a:rPr lang="en-US" sz="1600" dirty="0" err="1">
                <a:solidFill>
                  <a:schemeClr val="tx1"/>
                </a:solidFill>
              </a:rPr>
              <a:t>mol</a:t>
            </a:r>
            <a:endParaRPr lang="en-US" sz="2400" b="1" baseline="-25000" dirty="0">
              <a:solidFill>
                <a:schemeClr val="tx1"/>
              </a:solidFill>
            </a:endParaRPr>
          </a:p>
        </p:txBody>
      </p:sp>
      <p:cxnSp>
        <p:nvCxnSpPr>
          <p:cNvPr id="28" name="Straight Connector 27"/>
          <p:cNvCxnSpPr/>
          <p:nvPr/>
        </p:nvCxnSpPr>
        <p:spPr>
          <a:xfrm>
            <a:off x="263906" y="2090005"/>
            <a:ext cx="4185431" cy="0"/>
          </a:xfrm>
          <a:prstGeom prst="line">
            <a:avLst/>
          </a:prstGeom>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267625" y="1595600"/>
            <a:ext cx="118575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HAVE:</a:t>
            </a:r>
          </a:p>
        </p:txBody>
      </p:sp>
      <p:sp>
        <p:nvSpPr>
          <p:cNvPr id="30" name="Rectangle 29"/>
          <p:cNvSpPr/>
          <p:nvPr/>
        </p:nvSpPr>
        <p:spPr>
          <a:xfrm>
            <a:off x="263906" y="2203738"/>
            <a:ext cx="118575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NEED:</a:t>
            </a:r>
          </a:p>
        </p:txBody>
      </p:sp>
      <p:sp>
        <p:nvSpPr>
          <p:cNvPr id="31" name="Rectangle 30"/>
          <p:cNvSpPr/>
          <p:nvPr/>
        </p:nvSpPr>
        <p:spPr>
          <a:xfrm>
            <a:off x="3022910" y="2090005"/>
            <a:ext cx="1535152" cy="4358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0.177 </a:t>
            </a:r>
            <a:r>
              <a:rPr lang="en-US" sz="1600" dirty="0" err="1">
                <a:solidFill>
                  <a:schemeClr val="tx1"/>
                </a:solidFill>
              </a:rPr>
              <a:t>mol</a:t>
            </a:r>
            <a:endParaRPr lang="en-US" sz="2400" b="1" baseline="-25000" dirty="0">
              <a:solidFill>
                <a:schemeClr val="tx1"/>
              </a:solidFill>
            </a:endParaRPr>
          </a:p>
        </p:txBody>
      </p:sp>
      <p:cxnSp>
        <p:nvCxnSpPr>
          <p:cNvPr id="32" name="Straight Connector 31"/>
          <p:cNvCxnSpPr/>
          <p:nvPr/>
        </p:nvCxnSpPr>
        <p:spPr>
          <a:xfrm flipH="1" flipV="1">
            <a:off x="1464523" y="1605534"/>
            <a:ext cx="0" cy="998398"/>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flipV="1">
            <a:off x="2973655" y="1613729"/>
            <a:ext cx="0" cy="998398"/>
          </a:xfrm>
          <a:prstGeom prst="line">
            <a:avLst/>
          </a:prstGeom>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1532832" y="2172822"/>
            <a:ext cx="1372514"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endParaRPr>
          </a:p>
        </p:txBody>
      </p:sp>
      <p:sp>
        <p:nvSpPr>
          <p:cNvPr id="35" name="Rectangle 34"/>
          <p:cNvSpPr/>
          <p:nvPr/>
        </p:nvSpPr>
        <p:spPr>
          <a:xfrm>
            <a:off x="141246" y="2832416"/>
            <a:ext cx="213361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0.236 </a:t>
            </a:r>
            <a:r>
              <a:rPr lang="en-US" sz="2400" b="1" dirty="0" err="1">
                <a:solidFill>
                  <a:schemeClr val="tx1"/>
                </a:solidFill>
              </a:rPr>
              <a:t>mol</a:t>
            </a:r>
            <a:r>
              <a:rPr lang="en-US" sz="2400" b="1" dirty="0">
                <a:solidFill>
                  <a:schemeClr val="tx1"/>
                </a:solidFill>
              </a:rPr>
              <a:t> Fe</a:t>
            </a:r>
          </a:p>
        </p:txBody>
      </p:sp>
      <p:cxnSp>
        <p:nvCxnSpPr>
          <p:cNvPr id="36" name="Straight Connector 35"/>
          <p:cNvCxnSpPr/>
          <p:nvPr/>
        </p:nvCxnSpPr>
        <p:spPr>
          <a:xfrm>
            <a:off x="2181919" y="2785471"/>
            <a:ext cx="0" cy="94785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263906" y="3259398"/>
            <a:ext cx="3769119"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458850" y="3296563"/>
            <a:ext cx="1488686"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4 </a:t>
            </a:r>
            <a:r>
              <a:rPr lang="en-US" sz="2400" b="1" dirty="0" err="1">
                <a:solidFill>
                  <a:schemeClr val="tx1"/>
                </a:solidFill>
              </a:rPr>
              <a:t>mol</a:t>
            </a:r>
            <a:r>
              <a:rPr lang="en-US" sz="2400" b="1" dirty="0">
                <a:solidFill>
                  <a:schemeClr val="tx1"/>
                </a:solidFill>
              </a:rPr>
              <a:t> Fe</a:t>
            </a:r>
          </a:p>
        </p:txBody>
      </p:sp>
      <p:sp>
        <p:nvSpPr>
          <p:cNvPr id="39" name="Rectangle 38"/>
          <p:cNvSpPr/>
          <p:nvPr/>
        </p:nvSpPr>
        <p:spPr>
          <a:xfrm>
            <a:off x="2148466" y="2788238"/>
            <a:ext cx="1990488"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2 </a:t>
            </a:r>
            <a:r>
              <a:rPr lang="en-US" sz="2400" b="1" dirty="0" err="1">
                <a:solidFill>
                  <a:schemeClr val="tx1"/>
                </a:solidFill>
              </a:rPr>
              <a:t>mol</a:t>
            </a:r>
            <a:r>
              <a:rPr lang="en-US" sz="2400" b="1" dirty="0">
                <a:solidFill>
                  <a:schemeClr val="tx1"/>
                </a:solidFill>
              </a:rPr>
              <a:t> Fe</a:t>
            </a:r>
            <a:r>
              <a:rPr lang="en-US" sz="2400" b="1" baseline="-25000" dirty="0">
                <a:solidFill>
                  <a:schemeClr val="tx1"/>
                </a:solidFill>
              </a:rPr>
              <a:t>2</a:t>
            </a:r>
            <a:r>
              <a:rPr lang="en-US" sz="2400" b="1" dirty="0">
                <a:solidFill>
                  <a:schemeClr val="tx1"/>
                </a:solidFill>
              </a:rPr>
              <a:t>O</a:t>
            </a:r>
            <a:r>
              <a:rPr lang="en-US" sz="2400" b="1" baseline="-25000" dirty="0">
                <a:solidFill>
                  <a:schemeClr val="tx1"/>
                </a:solidFill>
              </a:rPr>
              <a:t>3</a:t>
            </a:r>
          </a:p>
        </p:txBody>
      </p:sp>
      <p:sp>
        <p:nvSpPr>
          <p:cNvPr id="40" name="Rectangle 39"/>
          <p:cNvSpPr/>
          <p:nvPr/>
        </p:nvSpPr>
        <p:spPr>
          <a:xfrm>
            <a:off x="6562969" y="2749664"/>
            <a:ext cx="1866894" cy="15133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 18.84 g Fe</a:t>
            </a:r>
            <a:r>
              <a:rPr lang="en-US" sz="2400" b="1" baseline="-25000" dirty="0">
                <a:solidFill>
                  <a:schemeClr val="tx1"/>
                </a:solidFill>
              </a:rPr>
              <a:t>2</a:t>
            </a:r>
            <a:r>
              <a:rPr lang="en-US" sz="2400" b="1" dirty="0">
                <a:solidFill>
                  <a:schemeClr val="tx1"/>
                </a:solidFill>
              </a:rPr>
              <a:t>O</a:t>
            </a:r>
            <a:r>
              <a:rPr lang="en-US" sz="2400" b="1" baseline="-25000" dirty="0">
                <a:solidFill>
                  <a:schemeClr val="tx1"/>
                </a:solidFill>
              </a:rPr>
              <a:t>3</a:t>
            </a:r>
            <a:r>
              <a:rPr lang="en-US" sz="2400" b="1" dirty="0">
                <a:solidFill>
                  <a:schemeClr val="tx1"/>
                </a:solidFill>
              </a:rPr>
              <a:t> can be made</a:t>
            </a:r>
          </a:p>
        </p:txBody>
      </p:sp>
      <p:cxnSp>
        <p:nvCxnSpPr>
          <p:cNvPr id="41" name="Straight Arrow Connector 40"/>
          <p:cNvCxnSpPr/>
          <p:nvPr/>
        </p:nvCxnSpPr>
        <p:spPr>
          <a:xfrm flipH="1">
            <a:off x="1799074" y="2198047"/>
            <a:ext cx="7425" cy="675136"/>
          </a:xfrm>
          <a:prstGeom prst="straightConnector1">
            <a:avLst/>
          </a:prstGeom>
          <a:ln w="76200">
            <a:solidFill>
              <a:srgbClr val="8BC642"/>
            </a:solidFill>
            <a:tailEnd type="triangle"/>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1532832" y="1574727"/>
            <a:ext cx="1396706" cy="453781"/>
          </a:xfrm>
          <a:prstGeom prst="rect">
            <a:avLst/>
          </a:prstGeom>
          <a:noFill/>
          <a:ln w="57150">
            <a:solidFill>
              <a:srgbClr val="8BC6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6866376" y="951449"/>
            <a:ext cx="2187497" cy="1595115"/>
          </a:xfrm>
          <a:prstGeom prst="rect">
            <a:avLst/>
          </a:prstGeom>
          <a:solidFill>
            <a:schemeClr val="bg1"/>
          </a:solidFill>
          <a:ln w="76200">
            <a:solidFill>
              <a:srgbClr val="8BC64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u="sng" dirty="0">
                <a:solidFill>
                  <a:srgbClr val="004C52"/>
                </a:solidFill>
              </a:rPr>
              <a:t>Steps                   </a:t>
            </a:r>
            <a:r>
              <a:rPr lang="en-US" sz="500" b="1" u="sng" dirty="0">
                <a:solidFill>
                  <a:schemeClr val="bg1"/>
                </a:solidFill>
              </a:rPr>
              <a:t>.</a:t>
            </a:r>
            <a:endParaRPr lang="en-US" sz="1600" b="1" u="sng" dirty="0">
              <a:solidFill>
                <a:schemeClr val="bg1"/>
              </a:solidFill>
            </a:endParaRPr>
          </a:p>
          <a:p>
            <a:pPr marL="234950" indent="-234950">
              <a:buFont typeface="+mj-lt"/>
              <a:buAutoNum type="arabicPeriod"/>
            </a:pPr>
            <a:r>
              <a:rPr lang="en-US" sz="1600" dirty="0">
                <a:solidFill>
                  <a:srgbClr val="004C52"/>
                </a:solidFill>
              </a:rPr>
              <a:t>Grams to moles</a:t>
            </a:r>
          </a:p>
          <a:p>
            <a:pPr marL="234950" indent="-234950">
              <a:buFont typeface="+mj-lt"/>
              <a:buAutoNum type="arabicPeriod"/>
            </a:pPr>
            <a:r>
              <a:rPr lang="en-US" sz="1600" dirty="0">
                <a:solidFill>
                  <a:srgbClr val="004C52"/>
                </a:solidFill>
              </a:rPr>
              <a:t>Have vs. need</a:t>
            </a:r>
          </a:p>
          <a:p>
            <a:pPr marL="234950" indent="-234950">
              <a:buFont typeface="+mj-lt"/>
              <a:buAutoNum type="arabicPeriod"/>
            </a:pPr>
            <a:r>
              <a:rPr lang="en-US" sz="1600" dirty="0">
                <a:solidFill>
                  <a:srgbClr val="004C52"/>
                </a:solidFill>
              </a:rPr>
              <a:t>Identify limiting</a:t>
            </a:r>
          </a:p>
          <a:p>
            <a:pPr marL="234950" indent="-234950">
              <a:buFont typeface="+mj-lt"/>
              <a:buAutoNum type="arabicPeriod"/>
            </a:pPr>
            <a:r>
              <a:rPr lang="en-US" sz="1600" b="1" dirty="0" err="1">
                <a:solidFill>
                  <a:srgbClr val="FF0000"/>
                </a:solidFill>
              </a:rPr>
              <a:t>Stoich</a:t>
            </a:r>
            <a:r>
              <a:rPr lang="en-US" sz="1600" b="1" dirty="0">
                <a:solidFill>
                  <a:srgbClr val="FF0000"/>
                </a:solidFill>
              </a:rPr>
              <a:t> w/ limiting  </a:t>
            </a:r>
          </a:p>
          <a:p>
            <a:pPr marL="234950" indent="-234950">
              <a:buFont typeface="+mj-lt"/>
              <a:buAutoNum type="arabicPeriod"/>
            </a:pPr>
            <a:r>
              <a:rPr lang="en-US" sz="1600" dirty="0">
                <a:solidFill>
                  <a:schemeClr val="tx1"/>
                </a:solidFill>
              </a:rPr>
              <a:t>Find </a:t>
            </a:r>
            <a:r>
              <a:rPr lang="en-US" sz="1600" dirty="0" err="1">
                <a:solidFill>
                  <a:schemeClr val="tx1"/>
                </a:solidFill>
              </a:rPr>
              <a:t>xs</a:t>
            </a:r>
            <a:r>
              <a:rPr lang="en-US" sz="1600" dirty="0">
                <a:solidFill>
                  <a:schemeClr val="tx1"/>
                </a:solidFill>
              </a:rPr>
              <a:t> left</a:t>
            </a:r>
            <a:endParaRPr lang="en-US" sz="1100" dirty="0">
              <a:solidFill>
                <a:schemeClr val="tx1"/>
              </a:solidFill>
            </a:endParaRPr>
          </a:p>
        </p:txBody>
      </p:sp>
      <p:cxnSp>
        <p:nvCxnSpPr>
          <p:cNvPr id="24" name="Straight Connector 23"/>
          <p:cNvCxnSpPr/>
          <p:nvPr/>
        </p:nvCxnSpPr>
        <p:spPr>
          <a:xfrm>
            <a:off x="4099936" y="2782704"/>
            <a:ext cx="0" cy="94785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4025589" y="3256631"/>
            <a:ext cx="2359420" cy="2768"/>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4099932" y="3293796"/>
            <a:ext cx="1974707"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 </a:t>
            </a:r>
            <a:r>
              <a:rPr lang="en-US" sz="2400" b="1" dirty="0" err="1">
                <a:solidFill>
                  <a:schemeClr val="tx1"/>
                </a:solidFill>
              </a:rPr>
              <a:t>mol</a:t>
            </a:r>
            <a:r>
              <a:rPr lang="en-US" sz="2400" b="1" dirty="0">
                <a:solidFill>
                  <a:schemeClr val="tx1"/>
                </a:solidFill>
              </a:rPr>
              <a:t> Fe</a:t>
            </a:r>
            <a:r>
              <a:rPr lang="en-US" sz="2400" b="1" baseline="-25000" dirty="0">
                <a:solidFill>
                  <a:schemeClr val="tx1"/>
                </a:solidFill>
              </a:rPr>
              <a:t>2</a:t>
            </a:r>
            <a:r>
              <a:rPr lang="en-US" sz="2400" b="1" dirty="0">
                <a:solidFill>
                  <a:schemeClr val="tx1"/>
                </a:solidFill>
              </a:rPr>
              <a:t>O</a:t>
            </a:r>
            <a:r>
              <a:rPr lang="en-US" sz="2400" b="1" baseline="-25000" dirty="0">
                <a:solidFill>
                  <a:schemeClr val="tx1"/>
                </a:solidFill>
              </a:rPr>
              <a:t>3</a:t>
            </a:r>
          </a:p>
        </p:txBody>
      </p:sp>
      <p:sp>
        <p:nvSpPr>
          <p:cNvPr id="46" name="Rectangle 45"/>
          <p:cNvSpPr/>
          <p:nvPr/>
        </p:nvSpPr>
        <p:spPr>
          <a:xfrm>
            <a:off x="4066482" y="2785471"/>
            <a:ext cx="2300863"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159.69 g Fe</a:t>
            </a:r>
            <a:r>
              <a:rPr lang="en-US" sz="2400" b="1" baseline="-25000" dirty="0">
                <a:solidFill>
                  <a:schemeClr val="tx1"/>
                </a:solidFill>
              </a:rPr>
              <a:t>2</a:t>
            </a:r>
            <a:r>
              <a:rPr lang="en-US" sz="2400" b="1" dirty="0">
                <a:solidFill>
                  <a:schemeClr val="tx1"/>
                </a:solidFill>
              </a:rPr>
              <a:t>O</a:t>
            </a:r>
            <a:r>
              <a:rPr lang="en-US" sz="2400" b="1" baseline="-25000" dirty="0">
                <a:solidFill>
                  <a:schemeClr val="tx1"/>
                </a:solidFill>
              </a:rPr>
              <a:t>3</a:t>
            </a:r>
          </a:p>
        </p:txBody>
      </p:sp>
    </p:spTree>
    <p:extLst>
      <p:ext uri="{BB962C8B-B14F-4D97-AF65-F5344CB8AC3E}">
        <p14:creationId xmlns:p14="http://schemas.microsoft.com/office/powerpoint/2010/main" val="1595662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8" grpId="0"/>
      <p:bldP spid="39" grpId="0"/>
      <p:bldP spid="40" grpId="0"/>
      <p:bldP spid="45" grpId="0"/>
      <p:bldP spid="4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138;p16"/>
          <p:cNvSpPr txBox="1">
            <a:spLocks/>
          </p:cNvSpPr>
          <p:nvPr/>
        </p:nvSpPr>
        <p:spPr>
          <a:xfrm>
            <a:off x="-1" y="55"/>
            <a:ext cx="9144001" cy="1484886"/>
          </a:xfrm>
          <a:prstGeom prst="rect">
            <a:avLst/>
          </a:prstGeom>
          <a:solidFill>
            <a:schemeClr val="lt1"/>
          </a:solidFill>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76200">
              <a:spcBef>
                <a:spcPts val="600"/>
              </a:spcBef>
              <a:buSzPts val="2400"/>
            </a:pPr>
            <a:r>
              <a:rPr lang="en-US" sz="2400" dirty="0">
                <a:solidFill>
                  <a:srgbClr val="004C52"/>
                </a:solidFill>
                <a:latin typeface="Karla" panose="020B0604020202020204" charset="0"/>
              </a:rPr>
              <a:t>If you reacted 13.2 g of Fe with 6.34 g of O</a:t>
            </a:r>
            <a:r>
              <a:rPr lang="en-US" sz="2400" baseline="-25000" dirty="0">
                <a:solidFill>
                  <a:srgbClr val="004C52"/>
                </a:solidFill>
                <a:latin typeface="Karla" panose="020B0604020202020204" charset="0"/>
              </a:rPr>
              <a:t>2</a:t>
            </a:r>
            <a:r>
              <a:rPr lang="en-US" sz="2400" dirty="0">
                <a:solidFill>
                  <a:srgbClr val="004C52"/>
                </a:solidFill>
                <a:latin typeface="Karla" panose="020B0604020202020204" charset="0"/>
              </a:rPr>
              <a:t>, how may g of Fe</a:t>
            </a:r>
            <a:r>
              <a:rPr lang="en-US" sz="2400" baseline="-25000" dirty="0">
                <a:solidFill>
                  <a:srgbClr val="004C52"/>
                </a:solidFill>
                <a:latin typeface="Karla" panose="020B0604020202020204" charset="0"/>
              </a:rPr>
              <a:t>2</a:t>
            </a:r>
            <a:r>
              <a:rPr lang="en-US" sz="2400" dirty="0">
                <a:solidFill>
                  <a:srgbClr val="004C52"/>
                </a:solidFill>
                <a:latin typeface="Karla" panose="020B0604020202020204" charset="0"/>
              </a:rPr>
              <a:t>O</a:t>
            </a:r>
            <a:r>
              <a:rPr lang="en-US" sz="2400" baseline="-25000" dirty="0">
                <a:solidFill>
                  <a:srgbClr val="004C52"/>
                </a:solidFill>
                <a:latin typeface="Karla" panose="020B0604020202020204" charset="0"/>
              </a:rPr>
              <a:t>3</a:t>
            </a:r>
            <a:r>
              <a:rPr lang="en-US" sz="2400" dirty="0">
                <a:solidFill>
                  <a:srgbClr val="004C52"/>
                </a:solidFill>
                <a:latin typeface="Karla" panose="020B0604020202020204" charset="0"/>
              </a:rPr>
              <a:t> can be made? How many grams of excess are left?</a:t>
            </a:r>
            <a:br>
              <a:rPr lang="en-US" sz="4000" dirty="0">
                <a:latin typeface="Karla" panose="020B0604020202020204" charset="0"/>
              </a:rPr>
            </a:br>
            <a:r>
              <a:rPr lang="en-US" sz="4000" dirty="0">
                <a:solidFill>
                  <a:srgbClr val="004C52"/>
                </a:solidFill>
                <a:latin typeface="Karla" panose="020B0604020202020204" charset="0"/>
              </a:rPr>
              <a:t>             4Fe   +  3O</a:t>
            </a:r>
            <a:r>
              <a:rPr lang="en-US" sz="4000" baseline="-25000" dirty="0">
                <a:solidFill>
                  <a:srgbClr val="004C52"/>
                </a:solidFill>
                <a:latin typeface="Karla" panose="020B0604020202020204" charset="0"/>
              </a:rPr>
              <a:t>2</a:t>
            </a:r>
            <a:r>
              <a:rPr lang="en-US" sz="4000" dirty="0">
                <a:solidFill>
                  <a:srgbClr val="004C52"/>
                </a:solidFill>
                <a:latin typeface="Karla" panose="020B0604020202020204" charset="0"/>
              </a:rPr>
              <a:t> </a:t>
            </a:r>
            <a:r>
              <a:rPr lang="en-US" sz="4000" dirty="0">
                <a:solidFill>
                  <a:srgbClr val="004C52"/>
                </a:solidFill>
                <a:latin typeface="Karla" panose="020B0604020202020204" charset="0"/>
                <a:sym typeface="Wingdings" panose="05000000000000000000" pitchFamily="2" charset="2"/>
              </a:rPr>
              <a:t> 2Fe</a:t>
            </a:r>
            <a:r>
              <a:rPr lang="en-US" sz="4000" baseline="-25000" dirty="0">
                <a:solidFill>
                  <a:srgbClr val="004C52"/>
                </a:solidFill>
                <a:latin typeface="Karla" panose="020B0604020202020204" charset="0"/>
                <a:sym typeface="Wingdings" panose="05000000000000000000" pitchFamily="2" charset="2"/>
              </a:rPr>
              <a:t>2</a:t>
            </a:r>
            <a:r>
              <a:rPr lang="en-US" sz="4000" dirty="0">
                <a:solidFill>
                  <a:srgbClr val="004C52"/>
                </a:solidFill>
                <a:latin typeface="Karla" panose="020B0604020202020204" charset="0"/>
                <a:sym typeface="Wingdings" panose="05000000000000000000" pitchFamily="2" charset="2"/>
              </a:rPr>
              <a:t>O</a:t>
            </a:r>
            <a:r>
              <a:rPr lang="en-US" sz="4000" baseline="-25000" dirty="0">
                <a:solidFill>
                  <a:srgbClr val="004C52"/>
                </a:solidFill>
                <a:latin typeface="Karla" panose="020B0604020202020204" charset="0"/>
                <a:sym typeface="Wingdings" panose="05000000000000000000" pitchFamily="2" charset="2"/>
              </a:rPr>
              <a:t>3</a:t>
            </a:r>
            <a:endParaRPr lang="en-US" sz="4000" baseline="-25000" dirty="0">
              <a:solidFill>
                <a:srgbClr val="004C52"/>
              </a:solidFill>
              <a:latin typeface="Karla" panose="020B0604020202020204" charset="0"/>
            </a:endParaRPr>
          </a:p>
        </p:txBody>
      </p:sp>
      <p:sp>
        <p:nvSpPr>
          <p:cNvPr id="26" name="Rectangle 25"/>
          <p:cNvSpPr/>
          <p:nvPr/>
        </p:nvSpPr>
        <p:spPr>
          <a:xfrm>
            <a:off x="1438505" y="1583476"/>
            <a:ext cx="1590905"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0.236 </a:t>
            </a:r>
            <a:r>
              <a:rPr lang="en-US" sz="1600" dirty="0" err="1">
                <a:solidFill>
                  <a:schemeClr val="tx1"/>
                </a:solidFill>
              </a:rPr>
              <a:t>mol</a:t>
            </a:r>
            <a:endParaRPr lang="en-US" sz="2400" dirty="0">
              <a:solidFill>
                <a:schemeClr val="tx1"/>
              </a:solidFill>
            </a:endParaRPr>
          </a:p>
        </p:txBody>
      </p:sp>
      <p:sp>
        <p:nvSpPr>
          <p:cNvPr id="27" name="Rectangle 26"/>
          <p:cNvSpPr/>
          <p:nvPr/>
        </p:nvSpPr>
        <p:spPr>
          <a:xfrm>
            <a:off x="3070299" y="1561359"/>
            <a:ext cx="1396706" cy="4358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0.198</a:t>
            </a:r>
            <a:r>
              <a:rPr lang="en-US" sz="2400" dirty="0">
                <a:solidFill>
                  <a:schemeClr val="tx1"/>
                </a:solidFill>
              </a:rPr>
              <a:t> </a:t>
            </a:r>
            <a:r>
              <a:rPr lang="en-US" sz="1600" dirty="0" err="1">
                <a:solidFill>
                  <a:schemeClr val="tx1"/>
                </a:solidFill>
              </a:rPr>
              <a:t>mol</a:t>
            </a:r>
            <a:endParaRPr lang="en-US" sz="2400" b="1" baseline="-25000" dirty="0">
              <a:solidFill>
                <a:schemeClr val="tx1"/>
              </a:solidFill>
            </a:endParaRPr>
          </a:p>
        </p:txBody>
      </p:sp>
      <p:cxnSp>
        <p:nvCxnSpPr>
          <p:cNvPr id="28" name="Straight Connector 27"/>
          <p:cNvCxnSpPr/>
          <p:nvPr/>
        </p:nvCxnSpPr>
        <p:spPr>
          <a:xfrm>
            <a:off x="263906" y="2090005"/>
            <a:ext cx="4185431" cy="0"/>
          </a:xfrm>
          <a:prstGeom prst="line">
            <a:avLst/>
          </a:prstGeom>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267625" y="1595600"/>
            <a:ext cx="118575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HAVE:</a:t>
            </a:r>
          </a:p>
        </p:txBody>
      </p:sp>
      <p:sp>
        <p:nvSpPr>
          <p:cNvPr id="30" name="Rectangle 29"/>
          <p:cNvSpPr/>
          <p:nvPr/>
        </p:nvSpPr>
        <p:spPr>
          <a:xfrm>
            <a:off x="263906" y="2203738"/>
            <a:ext cx="118575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NEED:</a:t>
            </a:r>
          </a:p>
        </p:txBody>
      </p:sp>
      <p:sp>
        <p:nvSpPr>
          <p:cNvPr id="31" name="Rectangle 30"/>
          <p:cNvSpPr/>
          <p:nvPr/>
        </p:nvSpPr>
        <p:spPr>
          <a:xfrm>
            <a:off x="3022910" y="2090005"/>
            <a:ext cx="1535152" cy="4358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0.177 </a:t>
            </a:r>
            <a:r>
              <a:rPr lang="en-US" sz="1600" dirty="0" err="1">
                <a:solidFill>
                  <a:schemeClr val="tx1"/>
                </a:solidFill>
              </a:rPr>
              <a:t>mol</a:t>
            </a:r>
            <a:endParaRPr lang="en-US" sz="2400" b="1" baseline="-25000" dirty="0">
              <a:solidFill>
                <a:schemeClr val="tx1"/>
              </a:solidFill>
            </a:endParaRPr>
          </a:p>
        </p:txBody>
      </p:sp>
      <p:cxnSp>
        <p:nvCxnSpPr>
          <p:cNvPr id="32" name="Straight Connector 31"/>
          <p:cNvCxnSpPr/>
          <p:nvPr/>
        </p:nvCxnSpPr>
        <p:spPr>
          <a:xfrm flipH="1" flipV="1">
            <a:off x="1464523" y="1605534"/>
            <a:ext cx="0" cy="998398"/>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flipV="1">
            <a:off x="2973655" y="1613729"/>
            <a:ext cx="0" cy="998398"/>
          </a:xfrm>
          <a:prstGeom prst="line">
            <a:avLst/>
          </a:prstGeom>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1532832" y="2172822"/>
            <a:ext cx="1372514"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endParaRPr>
          </a:p>
        </p:txBody>
      </p:sp>
      <p:sp>
        <p:nvSpPr>
          <p:cNvPr id="44" name="Rectangle 43"/>
          <p:cNvSpPr/>
          <p:nvPr/>
        </p:nvSpPr>
        <p:spPr>
          <a:xfrm>
            <a:off x="6866376" y="951449"/>
            <a:ext cx="2187497" cy="1595115"/>
          </a:xfrm>
          <a:prstGeom prst="rect">
            <a:avLst/>
          </a:prstGeom>
          <a:solidFill>
            <a:schemeClr val="bg1"/>
          </a:solidFill>
          <a:ln w="76200">
            <a:solidFill>
              <a:srgbClr val="8BC64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u="sng" dirty="0">
                <a:solidFill>
                  <a:srgbClr val="004C52"/>
                </a:solidFill>
              </a:rPr>
              <a:t>Steps                   </a:t>
            </a:r>
            <a:r>
              <a:rPr lang="en-US" sz="500" b="1" u="sng" dirty="0">
                <a:solidFill>
                  <a:schemeClr val="bg1"/>
                </a:solidFill>
              </a:rPr>
              <a:t>.</a:t>
            </a:r>
            <a:endParaRPr lang="en-US" sz="1600" b="1" u="sng" dirty="0">
              <a:solidFill>
                <a:schemeClr val="bg1"/>
              </a:solidFill>
            </a:endParaRPr>
          </a:p>
          <a:p>
            <a:pPr marL="234950" indent="-234950">
              <a:buFont typeface="+mj-lt"/>
              <a:buAutoNum type="arabicPeriod"/>
            </a:pPr>
            <a:r>
              <a:rPr lang="en-US" sz="1600" dirty="0">
                <a:solidFill>
                  <a:srgbClr val="004C52"/>
                </a:solidFill>
              </a:rPr>
              <a:t>Grams to moles</a:t>
            </a:r>
          </a:p>
          <a:p>
            <a:pPr marL="234950" indent="-234950">
              <a:buFont typeface="+mj-lt"/>
              <a:buAutoNum type="arabicPeriod"/>
            </a:pPr>
            <a:r>
              <a:rPr lang="en-US" sz="1600" dirty="0">
                <a:solidFill>
                  <a:srgbClr val="004C52"/>
                </a:solidFill>
              </a:rPr>
              <a:t>Have vs. need</a:t>
            </a:r>
          </a:p>
          <a:p>
            <a:pPr marL="234950" indent="-234950">
              <a:buFont typeface="+mj-lt"/>
              <a:buAutoNum type="arabicPeriod"/>
            </a:pPr>
            <a:r>
              <a:rPr lang="en-US" sz="1600" dirty="0">
                <a:solidFill>
                  <a:srgbClr val="004C52"/>
                </a:solidFill>
              </a:rPr>
              <a:t>Identify limiting</a:t>
            </a:r>
          </a:p>
          <a:p>
            <a:pPr marL="234950" indent="-234950">
              <a:buFont typeface="+mj-lt"/>
              <a:buAutoNum type="arabicPeriod"/>
            </a:pPr>
            <a:r>
              <a:rPr lang="en-US" sz="1600" dirty="0" err="1">
                <a:solidFill>
                  <a:srgbClr val="004C52"/>
                </a:solidFill>
              </a:rPr>
              <a:t>Stoich</a:t>
            </a:r>
            <a:r>
              <a:rPr lang="en-US" sz="1600" dirty="0">
                <a:solidFill>
                  <a:srgbClr val="004C52"/>
                </a:solidFill>
              </a:rPr>
              <a:t> w/ limiting  </a:t>
            </a:r>
          </a:p>
          <a:p>
            <a:pPr marL="234950" indent="-234950">
              <a:buFont typeface="+mj-lt"/>
              <a:buAutoNum type="arabicPeriod"/>
            </a:pPr>
            <a:r>
              <a:rPr lang="en-US" sz="1600" b="1" dirty="0">
                <a:solidFill>
                  <a:srgbClr val="FF0000"/>
                </a:solidFill>
              </a:rPr>
              <a:t>Find </a:t>
            </a:r>
            <a:r>
              <a:rPr lang="en-US" sz="1600" b="1" dirty="0" err="1">
                <a:solidFill>
                  <a:srgbClr val="FF0000"/>
                </a:solidFill>
              </a:rPr>
              <a:t>xs</a:t>
            </a:r>
            <a:r>
              <a:rPr lang="en-US" sz="1600" b="1" dirty="0">
                <a:solidFill>
                  <a:srgbClr val="FF0000"/>
                </a:solidFill>
              </a:rPr>
              <a:t> left</a:t>
            </a:r>
            <a:endParaRPr lang="en-US" sz="1100" b="1" dirty="0">
              <a:solidFill>
                <a:srgbClr val="FF0000"/>
              </a:solidFill>
            </a:endParaRPr>
          </a:p>
        </p:txBody>
      </p:sp>
      <p:sp>
        <p:nvSpPr>
          <p:cNvPr id="42" name="Rectangle 41"/>
          <p:cNvSpPr/>
          <p:nvPr/>
        </p:nvSpPr>
        <p:spPr>
          <a:xfrm>
            <a:off x="4813150" y="2394162"/>
            <a:ext cx="1929162"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0000"/>
                </a:solidFill>
              </a:rPr>
              <a:t>Now subtract to see what is left!</a:t>
            </a:r>
          </a:p>
        </p:txBody>
      </p:sp>
      <p:cxnSp>
        <p:nvCxnSpPr>
          <p:cNvPr id="47" name="Straight Connector 46"/>
          <p:cNvCxnSpPr/>
          <p:nvPr/>
        </p:nvCxnSpPr>
        <p:spPr>
          <a:xfrm>
            <a:off x="263905" y="2588100"/>
            <a:ext cx="4185431" cy="0"/>
          </a:xfrm>
          <a:prstGeom prst="line">
            <a:avLst/>
          </a:prstGeom>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263905" y="2627900"/>
            <a:ext cx="118575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LEFT:</a:t>
            </a:r>
          </a:p>
        </p:txBody>
      </p:sp>
      <p:sp>
        <p:nvSpPr>
          <p:cNvPr id="49" name="Rectangle 48"/>
          <p:cNvSpPr/>
          <p:nvPr/>
        </p:nvSpPr>
        <p:spPr>
          <a:xfrm>
            <a:off x="3029410" y="2670469"/>
            <a:ext cx="1372514"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0.021 </a:t>
            </a:r>
            <a:r>
              <a:rPr lang="en-US" sz="1600" dirty="0" err="1">
                <a:solidFill>
                  <a:schemeClr val="tx1"/>
                </a:solidFill>
              </a:rPr>
              <a:t>mol</a:t>
            </a:r>
            <a:endParaRPr lang="en-US" sz="1600" dirty="0">
              <a:solidFill>
                <a:schemeClr val="tx1"/>
              </a:solidFill>
            </a:endParaRPr>
          </a:p>
        </p:txBody>
      </p:sp>
      <p:sp>
        <p:nvSpPr>
          <p:cNvPr id="51" name="Rectangle 50"/>
          <p:cNvSpPr/>
          <p:nvPr/>
        </p:nvSpPr>
        <p:spPr>
          <a:xfrm>
            <a:off x="293646" y="3442009"/>
            <a:ext cx="2133610"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0.021 </a:t>
            </a:r>
            <a:r>
              <a:rPr lang="en-US" sz="2400" b="1" dirty="0" err="1">
                <a:solidFill>
                  <a:schemeClr val="tx1"/>
                </a:solidFill>
              </a:rPr>
              <a:t>mol</a:t>
            </a:r>
            <a:r>
              <a:rPr lang="en-US" sz="2400" b="1" dirty="0">
                <a:solidFill>
                  <a:schemeClr val="tx1"/>
                </a:solidFill>
              </a:rPr>
              <a:t> O</a:t>
            </a:r>
            <a:r>
              <a:rPr lang="en-US" sz="2400" b="1" baseline="-25000" dirty="0">
                <a:solidFill>
                  <a:schemeClr val="tx1"/>
                </a:solidFill>
              </a:rPr>
              <a:t>2</a:t>
            </a:r>
          </a:p>
        </p:txBody>
      </p:sp>
      <p:cxnSp>
        <p:nvCxnSpPr>
          <p:cNvPr id="52" name="Straight Connector 51"/>
          <p:cNvCxnSpPr/>
          <p:nvPr/>
        </p:nvCxnSpPr>
        <p:spPr>
          <a:xfrm>
            <a:off x="2334319" y="3395064"/>
            <a:ext cx="0" cy="94785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V="1">
            <a:off x="416306" y="3868991"/>
            <a:ext cx="3769119"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4" name="Rectangle 53"/>
          <p:cNvSpPr/>
          <p:nvPr/>
        </p:nvSpPr>
        <p:spPr>
          <a:xfrm>
            <a:off x="2611250" y="3906156"/>
            <a:ext cx="1488686"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 </a:t>
            </a:r>
            <a:r>
              <a:rPr lang="en-US" sz="2400" b="1" dirty="0" err="1">
                <a:solidFill>
                  <a:schemeClr val="tx1"/>
                </a:solidFill>
              </a:rPr>
              <a:t>mol</a:t>
            </a:r>
            <a:r>
              <a:rPr lang="en-US" sz="2400" b="1" dirty="0">
                <a:solidFill>
                  <a:schemeClr val="tx1"/>
                </a:solidFill>
              </a:rPr>
              <a:t> O</a:t>
            </a:r>
            <a:r>
              <a:rPr lang="en-US" sz="2400" b="1" baseline="-25000" dirty="0">
                <a:solidFill>
                  <a:schemeClr val="tx1"/>
                </a:solidFill>
              </a:rPr>
              <a:t>2</a:t>
            </a:r>
          </a:p>
        </p:txBody>
      </p:sp>
      <p:sp>
        <p:nvSpPr>
          <p:cNvPr id="55" name="Rectangle 54"/>
          <p:cNvSpPr/>
          <p:nvPr/>
        </p:nvSpPr>
        <p:spPr>
          <a:xfrm>
            <a:off x="2300866" y="3397831"/>
            <a:ext cx="1990488" cy="419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32 g O</a:t>
            </a:r>
            <a:r>
              <a:rPr lang="en-US" sz="2400" b="1" baseline="-25000" dirty="0">
                <a:solidFill>
                  <a:schemeClr val="tx1"/>
                </a:solidFill>
              </a:rPr>
              <a:t>2</a:t>
            </a:r>
          </a:p>
        </p:txBody>
      </p:sp>
      <p:sp>
        <p:nvSpPr>
          <p:cNvPr id="56" name="Rectangle 55"/>
          <p:cNvSpPr/>
          <p:nvPr/>
        </p:nvSpPr>
        <p:spPr>
          <a:xfrm>
            <a:off x="4291354" y="3119524"/>
            <a:ext cx="3330496" cy="15133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 0.672 g O</a:t>
            </a:r>
            <a:r>
              <a:rPr lang="en-US" sz="2400" b="1" baseline="-25000" dirty="0">
                <a:solidFill>
                  <a:schemeClr val="tx1"/>
                </a:solidFill>
              </a:rPr>
              <a:t>2</a:t>
            </a:r>
            <a:r>
              <a:rPr lang="en-US" sz="2400" b="1" dirty="0">
                <a:solidFill>
                  <a:schemeClr val="tx1"/>
                </a:solidFill>
              </a:rPr>
              <a:t> left over</a:t>
            </a:r>
          </a:p>
        </p:txBody>
      </p:sp>
    </p:spTree>
    <p:extLst>
      <p:ext uri="{BB962C8B-B14F-4D97-AF65-F5344CB8AC3E}">
        <p14:creationId xmlns:p14="http://schemas.microsoft.com/office/powerpoint/2010/main" val="631887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8" grpId="0"/>
      <p:bldP spid="49" grpId="0"/>
      <p:bldP spid="51" grpId="0"/>
      <p:bldP spid="54" grpId="0"/>
      <p:bldP spid="55" grpId="0"/>
      <p:bldP spid="5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F5CDFA5-A39A-272C-B899-B5F3EF12E94D}"/>
              </a:ext>
            </a:extLst>
          </p:cNvPr>
          <p:cNvSpPr>
            <a:spLocks noGrp="1"/>
          </p:cNvSpPr>
          <p:nvPr>
            <p:ph type="ctrTitle"/>
          </p:nvPr>
        </p:nvSpPr>
        <p:spPr/>
        <p:txBody>
          <a:bodyPr/>
          <a:lstStyle/>
          <a:p>
            <a:r>
              <a:rPr lang="en-US" dirty="0"/>
              <a:t>Limiting Reagent Lab</a:t>
            </a:r>
          </a:p>
        </p:txBody>
      </p:sp>
      <p:sp>
        <p:nvSpPr>
          <p:cNvPr id="4" name="Subtitle 3">
            <a:extLst>
              <a:ext uri="{FF2B5EF4-FFF2-40B4-BE49-F238E27FC236}">
                <a16:creationId xmlns:a16="http://schemas.microsoft.com/office/drawing/2014/main" id="{5D4B7B45-B89A-6813-106B-FBDBC24D6008}"/>
              </a:ext>
            </a:extLst>
          </p:cNvPr>
          <p:cNvSpPr>
            <a:spLocks noGrp="1"/>
          </p:cNvSpPr>
          <p:nvPr>
            <p:ph type="subTitle" idx="1"/>
          </p:nvPr>
        </p:nvSpPr>
        <p:spPr/>
        <p:txBody>
          <a:bodyPr/>
          <a:lstStyle/>
          <a:p>
            <a:endParaRPr lang="en-US"/>
          </a:p>
        </p:txBody>
      </p:sp>
      <p:sp>
        <p:nvSpPr>
          <p:cNvPr id="2" name="Slide Number Placeholder 1">
            <a:extLst>
              <a:ext uri="{FF2B5EF4-FFF2-40B4-BE49-F238E27FC236}">
                <a16:creationId xmlns:a16="http://schemas.microsoft.com/office/drawing/2014/main" id="{7CBB0D3D-EB15-45D6-F429-7DE541970450}"/>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33</a:t>
            </a:fld>
            <a:endParaRPr lang="en"/>
          </a:p>
        </p:txBody>
      </p:sp>
    </p:spTree>
    <p:extLst>
      <p:ext uri="{BB962C8B-B14F-4D97-AF65-F5344CB8AC3E}">
        <p14:creationId xmlns:p14="http://schemas.microsoft.com/office/powerpoint/2010/main" val="5220355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6531F4F-E3C5-C366-C9D0-E2E9401300D8}"/>
              </a:ext>
            </a:extLst>
          </p:cNvPr>
          <p:cNvSpPr txBox="1"/>
          <p:nvPr/>
        </p:nvSpPr>
        <p:spPr>
          <a:xfrm>
            <a:off x="1004712" y="126872"/>
            <a:ext cx="3318934" cy="461665"/>
          </a:xfrm>
          <a:prstGeom prst="rect">
            <a:avLst/>
          </a:prstGeom>
          <a:noFill/>
        </p:spPr>
        <p:txBody>
          <a:bodyPr wrap="square" rtlCol="0">
            <a:spAutoFit/>
          </a:bodyPr>
          <a:lstStyle/>
          <a:p>
            <a:pPr algn="ctr"/>
            <a:r>
              <a:rPr lang="en-US" sz="2400" b="1" dirty="0"/>
              <a:t>Strontium Chloride </a:t>
            </a:r>
          </a:p>
        </p:txBody>
      </p:sp>
      <p:sp>
        <p:nvSpPr>
          <p:cNvPr id="3" name="TextBox 2">
            <a:extLst>
              <a:ext uri="{FF2B5EF4-FFF2-40B4-BE49-F238E27FC236}">
                <a16:creationId xmlns:a16="http://schemas.microsoft.com/office/drawing/2014/main" id="{6F2A4EE4-1D21-CF5A-0439-D902DE6A94A9}"/>
              </a:ext>
            </a:extLst>
          </p:cNvPr>
          <p:cNvSpPr txBox="1"/>
          <p:nvPr/>
        </p:nvSpPr>
        <p:spPr>
          <a:xfrm>
            <a:off x="3917245" y="126871"/>
            <a:ext cx="891823" cy="461665"/>
          </a:xfrm>
          <a:prstGeom prst="rect">
            <a:avLst/>
          </a:prstGeom>
          <a:noFill/>
        </p:spPr>
        <p:txBody>
          <a:bodyPr wrap="square" rtlCol="0">
            <a:spAutoFit/>
          </a:bodyPr>
          <a:lstStyle/>
          <a:p>
            <a:pPr algn="ctr"/>
            <a:r>
              <a:rPr lang="en-US" sz="2400" b="1" dirty="0"/>
              <a:t>+</a:t>
            </a:r>
          </a:p>
        </p:txBody>
      </p:sp>
      <p:sp>
        <p:nvSpPr>
          <p:cNvPr id="4" name="TextBox 3">
            <a:extLst>
              <a:ext uri="{FF2B5EF4-FFF2-40B4-BE49-F238E27FC236}">
                <a16:creationId xmlns:a16="http://schemas.microsoft.com/office/drawing/2014/main" id="{9C416040-F0C4-B123-343E-3F402D0FB816}"/>
              </a:ext>
            </a:extLst>
          </p:cNvPr>
          <p:cNvSpPr txBox="1"/>
          <p:nvPr/>
        </p:nvSpPr>
        <p:spPr>
          <a:xfrm>
            <a:off x="4402667" y="120047"/>
            <a:ext cx="3318934" cy="461665"/>
          </a:xfrm>
          <a:prstGeom prst="rect">
            <a:avLst/>
          </a:prstGeom>
          <a:noFill/>
        </p:spPr>
        <p:txBody>
          <a:bodyPr wrap="square" rtlCol="0">
            <a:spAutoFit/>
          </a:bodyPr>
          <a:lstStyle/>
          <a:p>
            <a:pPr algn="ctr"/>
            <a:r>
              <a:rPr lang="en-US" sz="2400" b="1" dirty="0"/>
              <a:t>Sodium Carbonate</a:t>
            </a:r>
          </a:p>
        </p:txBody>
      </p:sp>
      <p:sp>
        <p:nvSpPr>
          <p:cNvPr id="5" name="TextBox 4">
            <a:extLst>
              <a:ext uri="{FF2B5EF4-FFF2-40B4-BE49-F238E27FC236}">
                <a16:creationId xmlns:a16="http://schemas.microsoft.com/office/drawing/2014/main" id="{B8B5B303-7DCC-885F-99A0-F04A29309EB8}"/>
              </a:ext>
            </a:extLst>
          </p:cNvPr>
          <p:cNvSpPr txBox="1"/>
          <p:nvPr/>
        </p:nvSpPr>
        <p:spPr>
          <a:xfrm>
            <a:off x="0" y="763770"/>
            <a:ext cx="1399822" cy="461665"/>
          </a:xfrm>
          <a:prstGeom prst="rect">
            <a:avLst/>
          </a:prstGeom>
          <a:noFill/>
        </p:spPr>
        <p:txBody>
          <a:bodyPr wrap="square" rtlCol="0">
            <a:spAutoFit/>
          </a:bodyPr>
          <a:lstStyle/>
          <a:p>
            <a:pPr algn="ctr"/>
            <a:r>
              <a:rPr lang="en-US" sz="2400" b="1" dirty="0"/>
              <a:t>SrCl</a:t>
            </a:r>
            <a:r>
              <a:rPr lang="en-US" sz="2400" b="1" baseline="-25000" dirty="0"/>
              <a:t>2</a:t>
            </a:r>
          </a:p>
        </p:txBody>
      </p:sp>
      <p:sp>
        <p:nvSpPr>
          <p:cNvPr id="6" name="TextBox 5">
            <a:extLst>
              <a:ext uri="{FF2B5EF4-FFF2-40B4-BE49-F238E27FC236}">
                <a16:creationId xmlns:a16="http://schemas.microsoft.com/office/drawing/2014/main" id="{C0F3D23D-EEA3-2474-04C3-269C1DB5D7FE}"/>
              </a:ext>
            </a:extLst>
          </p:cNvPr>
          <p:cNvSpPr txBox="1"/>
          <p:nvPr/>
        </p:nvSpPr>
        <p:spPr>
          <a:xfrm>
            <a:off x="1157111" y="763770"/>
            <a:ext cx="716845" cy="461665"/>
          </a:xfrm>
          <a:prstGeom prst="rect">
            <a:avLst/>
          </a:prstGeom>
          <a:noFill/>
        </p:spPr>
        <p:txBody>
          <a:bodyPr wrap="square" rtlCol="0">
            <a:spAutoFit/>
          </a:bodyPr>
          <a:lstStyle/>
          <a:p>
            <a:pPr algn="ctr"/>
            <a:r>
              <a:rPr lang="en-US" sz="2400" b="1" dirty="0"/>
              <a:t>+</a:t>
            </a:r>
          </a:p>
        </p:txBody>
      </p:sp>
      <p:sp>
        <p:nvSpPr>
          <p:cNvPr id="7" name="TextBox 6">
            <a:extLst>
              <a:ext uri="{FF2B5EF4-FFF2-40B4-BE49-F238E27FC236}">
                <a16:creationId xmlns:a16="http://schemas.microsoft.com/office/drawing/2014/main" id="{59781B02-FF98-C065-723B-D9F138AC6C2A}"/>
              </a:ext>
            </a:extLst>
          </p:cNvPr>
          <p:cNvSpPr txBox="1"/>
          <p:nvPr/>
        </p:nvSpPr>
        <p:spPr>
          <a:xfrm>
            <a:off x="1682044" y="783988"/>
            <a:ext cx="1659467" cy="461665"/>
          </a:xfrm>
          <a:prstGeom prst="rect">
            <a:avLst/>
          </a:prstGeom>
          <a:noFill/>
        </p:spPr>
        <p:txBody>
          <a:bodyPr wrap="square" rtlCol="0">
            <a:spAutoFit/>
          </a:bodyPr>
          <a:lstStyle/>
          <a:p>
            <a:pPr algn="ctr"/>
            <a:r>
              <a:rPr lang="en-US" sz="2400" b="1" dirty="0"/>
              <a:t>Na</a:t>
            </a:r>
            <a:r>
              <a:rPr lang="en-US" sz="2400" b="1" baseline="-25000" dirty="0"/>
              <a:t>2</a:t>
            </a:r>
            <a:r>
              <a:rPr lang="en-US" sz="2400" b="1" dirty="0"/>
              <a:t>CO</a:t>
            </a:r>
            <a:r>
              <a:rPr lang="en-US" sz="2400" b="1" baseline="-25000" dirty="0"/>
              <a:t>3</a:t>
            </a:r>
          </a:p>
        </p:txBody>
      </p:sp>
      <p:sp>
        <p:nvSpPr>
          <p:cNvPr id="8" name="TextBox 7">
            <a:extLst>
              <a:ext uri="{FF2B5EF4-FFF2-40B4-BE49-F238E27FC236}">
                <a16:creationId xmlns:a16="http://schemas.microsoft.com/office/drawing/2014/main" id="{CE725228-C5D1-0F0B-E1E0-B3DE0F70460D}"/>
              </a:ext>
            </a:extLst>
          </p:cNvPr>
          <p:cNvSpPr txBox="1"/>
          <p:nvPr/>
        </p:nvSpPr>
        <p:spPr>
          <a:xfrm>
            <a:off x="3031067" y="763770"/>
            <a:ext cx="773289" cy="461665"/>
          </a:xfrm>
          <a:prstGeom prst="rect">
            <a:avLst/>
          </a:prstGeom>
          <a:noFill/>
        </p:spPr>
        <p:txBody>
          <a:bodyPr wrap="square" rtlCol="0">
            <a:spAutoFit/>
          </a:bodyPr>
          <a:lstStyle/>
          <a:p>
            <a:pPr algn="ctr"/>
            <a:r>
              <a:rPr lang="en-US" sz="2400" b="1" dirty="0">
                <a:sym typeface="Wingdings" panose="05000000000000000000" pitchFamily="2" charset="2"/>
              </a:rPr>
              <a:t></a:t>
            </a:r>
            <a:endParaRPr lang="en-US" sz="2400" b="1" dirty="0"/>
          </a:p>
        </p:txBody>
      </p:sp>
      <p:sp>
        <p:nvSpPr>
          <p:cNvPr id="9" name="TextBox 8">
            <a:extLst>
              <a:ext uri="{FF2B5EF4-FFF2-40B4-BE49-F238E27FC236}">
                <a16:creationId xmlns:a16="http://schemas.microsoft.com/office/drawing/2014/main" id="{11BE6770-D5BB-5616-7F7D-BA444E7068B3}"/>
              </a:ext>
            </a:extLst>
          </p:cNvPr>
          <p:cNvSpPr txBox="1"/>
          <p:nvPr/>
        </p:nvSpPr>
        <p:spPr>
          <a:xfrm>
            <a:off x="3866444" y="788453"/>
            <a:ext cx="1473202" cy="461665"/>
          </a:xfrm>
          <a:prstGeom prst="rect">
            <a:avLst/>
          </a:prstGeom>
          <a:noFill/>
        </p:spPr>
        <p:txBody>
          <a:bodyPr wrap="square" rtlCol="0">
            <a:spAutoFit/>
          </a:bodyPr>
          <a:lstStyle/>
          <a:p>
            <a:pPr algn="ctr"/>
            <a:r>
              <a:rPr lang="en-US" sz="2400" b="1" dirty="0"/>
              <a:t>SrCO</a:t>
            </a:r>
            <a:r>
              <a:rPr lang="en-US" sz="2400" b="1" baseline="-25000" dirty="0"/>
              <a:t>3</a:t>
            </a:r>
          </a:p>
        </p:txBody>
      </p:sp>
      <p:sp>
        <p:nvSpPr>
          <p:cNvPr id="10" name="TextBox 9">
            <a:extLst>
              <a:ext uri="{FF2B5EF4-FFF2-40B4-BE49-F238E27FC236}">
                <a16:creationId xmlns:a16="http://schemas.microsoft.com/office/drawing/2014/main" id="{1C13FFFD-CEC7-89D0-474B-BC1480A5DFB5}"/>
              </a:ext>
            </a:extLst>
          </p:cNvPr>
          <p:cNvSpPr txBox="1"/>
          <p:nvPr/>
        </p:nvSpPr>
        <p:spPr>
          <a:xfrm>
            <a:off x="5057422" y="790813"/>
            <a:ext cx="745069" cy="461665"/>
          </a:xfrm>
          <a:prstGeom prst="rect">
            <a:avLst/>
          </a:prstGeom>
          <a:noFill/>
        </p:spPr>
        <p:txBody>
          <a:bodyPr wrap="square" rtlCol="0">
            <a:spAutoFit/>
          </a:bodyPr>
          <a:lstStyle/>
          <a:p>
            <a:pPr algn="ctr"/>
            <a:r>
              <a:rPr lang="en-US" sz="2400" b="1" dirty="0"/>
              <a:t>+</a:t>
            </a:r>
          </a:p>
        </p:txBody>
      </p:sp>
      <p:sp>
        <p:nvSpPr>
          <p:cNvPr id="11" name="TextBox 10">
            <a:extLst>
              <a:ext uri="{FF2B5EF4-FFF2-40B4-BE49-F238E27FC236}">
                <a16:creationId xmlns:a16="http://schemas.microsoft.com/office/drawing/2014/main" id="{09D3E948-69A5-C088-EA3B-D3CFCF79553C}"/>
              </a:ext>
            </a:extLst>
          </p:cNvPr>
          <p:cNvSpPr txBox="1"/>
          <p:nvPr/>
        </p:nvSpPr>
        <p:spPr>
          <a:xfrm>
            <a:off x="5554133" y="790813"/>
            <a:ext cx="1659467" cy="461665"/>
          </a:xfrm>
          <a:prstGeom prst="rect">
            <a:avLst/>
          </a:prstGeom>
          <a:noFill/>
        </p:spPr>
        <p:txBody>
          <a:bodyPr wrap="square" rtlCol="0">
            <a:spAutoFit/>
          </a:bodyPr>
          <a:lstStyle/>
          <a:p>
            <a:pPr algn="ctr"/>
            <a:r>
              <a:rPr lang="en-US" sz="2400" b="1" dirty="0"/>
              <a:t>NaCl</a:t>
            </a:r>
            <a:endParaRPr lang="en-US" sz="2400" b="1" baseline="-25000" dirty="0"/>
          </a:p>
        </p:txBody>
      </p:sp>
      <p:sp>
        <p:nvSpPr>
          <p:cNvPr id="12" name="TextBox 11">
            <a:extLst>
              <a:ext uri="{FF2B5EF4-FFF2-40B4-BE49-F238E27FC236}">
                <a16:creationId xmlns:a16="http://schemas.microsoft.com/office/drawing/2014/main" id="{C560089B-D604-1686-FE01-A59C03F51187}"/>
              </a:ext>
            </a:extLst>
          </p:cNvPr>
          <p:cNvSpPr txBox="1"/>
          <p:nvPr/>
        </p:nvSpPr>
        <p:spPr>
          <a:xfrm>
            <a:off x="5621867" y="790813"/>
            <a:ext cx="395111" cy="461665"/>
          </a:xfrm>
          <a:prstGeom prst="rect">
            <a:avLst/>
          </a:prstGeom>
          <a:noFill/>
        </p:spPr>
        <p:txBody>
          <a:bodyPr wrap="square" rtlCol="0">
            <a:spAutoFit/>
          </a:bodyPr>
          <a:lstStyle/>
          <a:p>
            <a:pPr algn="ctr"/>
            <a:r>
              <a:rPr lang="en-US" sz="2400" b="1" dirty="0"/>
              <a:t>2</a:t>
            </a:r>
            <a:endParaRPr lang="en-US" sz="2400" b="1" baseline="-25000" dirty="0"/>
          </a:p>
        </p:txBody>
      </p:sp>
      <p:sp>
        <p:nvSpPr>
          <p:cNvPr id="13" name="TextBox 12">
            <a:extLst>
              <a:ext uri="{FF2B5EF4-FFF2-40B4-BE49-F238E27FC236}">
                <a16:creationId xmlns:a16="http://schemas.microsoft.com/office/drawing/2014/main" id="{F788B77D-AEF7-5984-9109-744545E0D51A}"/>
              </a:ext>
            </a:extLst>
          </p:cNvPr>
          <p:cNvSpPr txBox="1"/>
          <p:nvPr/>
        </p:nvSpPr>
        <p:spPr>
          <a:xfrm>
            <a:off x="5554133" y="1225435"/>
            <a:ext cx="1659467" cy="830997"/>
          </a:xfrm>
          <a:prstGeom prst="rect">
            <a:avLst/>
          </a:prstGeom>
          <a:noFill/>
        </p:spPr>
        <p:txBody>
          <a:bodyPr wrap="square" rtlCol="0">
            <a:spAutoFit/>
          </a:bodyPr>
          <a:lstStyle/>
          <a:p>
            <a:pPr algn="ctr"/>
            <a:r>
              <a:rPr lang="en-US" sz="2400" dirty="0"/>
              <a:t>Soluble</a:t>
            </a:r>
          </a:p>
          <a:p>
            <a:pPr algn="ctr"/>
            <a:r>
              <a:rPr lang="en-US" sz="2400" dirty="0"/>
              <a:t>(</a:t>
            </a:r>
            <a:r>
              <a:rPr lang="en-US" sz="2400" dirty="0" err="1"/>
              <a:t>aq</a:t>
            </a:r>
            <a:r>
              <a:rPr lang="en-US" sz="2400" dirty="0"/>
              <a:t>)</a:t>
            </a:r>
          </a:p>
        </p:txBody>
      </p:sp>
      <p:sp>
        <p:nvSpPr>
          <p:cNvPr id="14" name="TextBox 13">
            <a:extLst>
              <a:ext uri="{FF2B5EF4-FFF2-40B4-BE49-F238E27FC236}">
                <a16:creationId xmlns:a16="http://schemas.microsoft.com/office/drawing/2014/main" id="{D25E1F89-0C68-D400-2D32-0A8D63E9316B}"/>
              </a:ext>
            </a:extLst>
          </p:cNvPr>
          <p:cNvSpPr txBox="1"/>
          <p:nvPr/>
        </p:nvSpPr>
        <p:spPr>
          <a:xfrm>
            <a:off x="3787422" y="1252478"/>
            <a:ext cx="1659467" cy="830997"/>
          </a:xfrm>
          <a:prstGeom prst="rect">
            <a:avLst/>
          </a:prstGeom>
          <a:noFill/>
        </p:spPr>
        <p:txBody>
          <a:bodyPr wrap="square" rtlCol="0">
            <a:spAutoFit/>
          </a:bodyPr>
          <a:lstStyle/>
          <a:p>
            <a:pPr algn="ctr"/>
            <a:r>
              <a:rPr lang="en-US" sz="2400" dirty="0"/>
              <a:t>Insoluble</a:t>
            </a:r>
          </a:p>
          <a:p>
            <a:pPr algn="ctr"/>
            <a:r>
              <a:rPr lang="en-US" sz="2400" dirty="0"/>
              <a:t>(s)</a:t>
            </a:r>
          </a:p>
        </p:txBody>
      </p:sp>
      <p:sp>
        <p:nvSpPr>
          <p:cNvPr id="15" name="TextBox 14">
            <a:extLst>
              <a:ext uri="{FF2B5EF4-FFF2-40B4-BE49-F238E27FC236}">
                <a16:creationId xmlns:a16="http://schemas.microsoft.com/office/drawing/2014/main" id="{B0EA90F9-D91D-67A1-EB20-AB8307E3FFFD}"/>
              </a:ext>
            </a:extLst>
          </p:cNvPr>
          <p:cNvSpPr txBox="1"/>
          <p:nvPr/>
        </p:nvSpPr>
        <p:spPr>
          <a:xfrm>
            <a:off x="3787422" y="2026093"/>
            <a:ext cx="1933220" cy="461665"/>
          </a:xfrm>
          <a:prstGeom prst="rect">
            <a:avLst/>
          </a:prstGeom>
          <a:noFill/>
        </p:spPr>
        <p:txBody>
          <a:bodyPr wrap="square" rtlCol="0">
            <a:spAutoFit/>
          </a:bodyPr>
          <a:lstStyle/>
          <a:p>
            <a:pPr algn="ctr"/>
            <a:r>
              <a:rPr lang="en-US" sz="2400" b="1" i="1" dirty="0">
                <a:solidFill>
                  <a:srgbClr val="FF6600"/>
                </a:solidFill>
              </a:rPr>
              <a:t>precipitate</a:t>
            </a:r>
            <a:endParaRPr lang="en-US" sz="2400" b="1" i="1" baseline="-25000" dirty="0">
              <a:solidFill>
                <a:srgbClr val="FF6600"/>
              </a:solidFill>
            </a:endParaRPr>
          </a:p>
        </p:txBody>
      </p:sp>
      <p:sp>
        <p:nvSpPr>
          <p:cNvPr id="16" name="TextBox 15">
            <a:extLst>
              <a:ext uri="{FF2B5EF4-FFF2-40B4-BE49-F238E27FC236}">
                <a16:creationId xmlns:a16="http://schemas.microsoft.com/office/drawing/2014/main" id="{A3EB948C-B909-6112-5BC4-4D6D2A4DB8FD}"/>
              </a:ext>
            </a:extLst>
          </p:cNvPr>
          <p:cNvSpPr txBox="1"/>
          <p:nvPr/>
        </p:nvSpPr>
        <p:spPr>
          <a:xfrm>
            <a:off x="5621867" y="2008143"/>
            <a:ext cx="1659467" cy="461665"/>
          </a:xfrm>
          <a:prstGeom prst="rect">
            <a:avLst/>
          </a:prstGeom>
          <a:noFill/>
        </p:spPr>
        <p:txBody>
          <a:bodyPr wrap="square" rtlCol="0">
            <a:spAutoFit/>
          </a:bodyPr>
          <a:lstStyle/>
          <a:p>
            <a:pPr algn="ctr"/>
            <a:r>
              <a:rPr lang="en-US" sz="2400" b="1" i="1" dirty="0">
                <a:solidFill>
                  <a:schemeClr val="accent6">
                    <a:lumMod val="75000"/>
                  </a:schemeClr>
                </a:solidFill>
              </a:rPr>
              <a:t>filtrate</a:t>
            </a:r>
            <a:endParaRPr lang="en-US" sz="2400" b="1" i="1" baseline="-25000" dirty="0">
              <a:solidFill>
                <a:schemeClr val="accent6">
                  <a:lumMod val="75000"/>
                </a:schemeClr>
              </a:solidFill>
            </a:endParaRPr>
          </a:p>
        </p:txBody>
      </p:sp>
      <p:cxnSp>
        <p:nvCxnSpPr>
          <p:cNvPr id="18" name="Straight Connector 17">
            <a:extLst>
              <a:ext uri="{FF2B5EF4-FFF2-40B4-BE49-F238E27FC236}">
                <a16:creationId xmlns:a16="http://schemas.microsoft.com/office/drawing/2014/main" id="{98B53A6C-114B-3AA7-B78D-823DB850A621}"/>
              </a:ext>
            </a:extLst>
          </p:cNvPr>
          <p:cNvCxnSpPr/>
          <p:nvPr/>
        </p:nvCxnSpPr>
        <p:spPr>
          <a:xfrm flipV="1">
            <a:off x="0" y="669329"/>
            <a:ext cx="9144000" cy="6824"/>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20" name="Picture 19">
            <a:extLst>
              <a:ext uri="{FF2B5EF4-FFF2-40B4-BE49-F238E27FC236}">
                <a16:creationId xmlns:a16="http://schemas.microsoft.com/office/drawing/2014/main" id="{C3D42D74-79B6-4D0F-1C33-AEB8C0DD2667}"/>
              </a:ext>
            </a:extLst>
          </p:cNvPr>
          <p:cNvPicPr>
            <a:picLocks noChangeAspect="1"/>
          </p:cNvPicPr>
          <p:nvPr/>
        </p:nvPicPr>
        <p:blipFill>
          <a:blip r:embed="rId2"/>
          <a:stretch>
            <a:fillRect/>
          </a:stretch>
        </p:blipFill>
        <p:spPr>
          <a:xfrm>
            <a:off x="234244" y="1459264"/>
            <a:ext cx="2895600" cy="3286125"/>
          </a:xfrm>
          <a:prstGeom prst="rect">
            <a:avLst/>
          </a:prstGeom>
        </p:spPr>
      </p:pic>
    </p:spTree>
    <p:extLst>
      <p:ext uri="{BB962C8B-B14F-4D97-AF65-F5344CB8AC3E}">
        <p14:creationId xmlns:p14="http://schemas.microsoft.com/office/powerpoint/2010/main" val="3933066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P spid="12" grpId="0"/>
      <p:bldP spid="13" grpId="0"/>
      <p:bldP spid="14" grpId="0"/>
      <p:bldP spid="15" grpId="0"/>
      <p:bldP spid="1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6531F4F-E3C5-C366-C9D0-E2E9401300D8}"/>
              </a:ext>
            </a:extLst>
          </p:cNvPr>
          <p:cNvSpPr txBox="1"/>
          <p:nvPr/>
        </p:nvSpPr>
        <p:spPr>
          <a:xfrm>
            <a:off x="1004712" y="126872"/>
            <a:ext cx="3318934" cy="461665"/>
          </a:xfrm>
          <a:prstGeom prst="rect">
            <a:avLst/>
          </a:prstGeom>
          <a:noFill/>
        </p:spPr>
        <p:txBody>
          <a:bodyPr wrap="square" rtlCol="0">
            <a:spAutoFit/>
          </a:bodyPr>
          <a:lstStyle/>
          <a:p>
            <a:pPr algn="ctr"/>
            <a:r>
              <a:rPr lang="en-US" sz="2400" b="1" dirty="0"/>
              <a:t>Strontium Chloride </a:t>
            </a:r>
          </a:p>
        </p:txBody>
      </p:sp>
      <p:sp>
        <p:nvSpPr>
          <p:cNvPr id="3" name="TextBox 2">
            <a:extLst>
              <a:ext uri="{FF2B5EF4-FFF2-40B4-BE49-F238E27FC236}">
                <a16:creationId xmlns:a16="http://schemas.microsoft.com/office/drawing/2014/main" id="{6F2A4EE4-1D21-CF5A-0439-D902DE6A94A9}"/>
              </a:ext>
            </a:extLst>
          </p:cNvPr>
          <p:cNvSpPr txBox="1"/>
          <p:nvPr/>
        </p:nvSpPr>
        <p:spPr>
          <a:xfrm>
            <a:off x="3917245" y="126871"/>
            <a:ext cx="891823" cy="461665"/>
          </a:xfrm>
          <a:prstGeom prst="rect">
            <a:avLst/>
          </a:prstGeom>
          <a:noFill/>
        </p:spPr>
        <p:txBody>
          <a:bodyPr wrap="square" rtlCol="0">
            <a:spAutoFit/>
          </a:bodyPr>
          <a:lstStyle/>
          <a:p>
            <a:pPr algn="ctr"/>
            <a:r>
              <a:rPr lang="en-US" sz="2400" b="1" dirty="0"/>
              <a:t>+</a:t>
            </a:r>
          </a:p>
        </p:txBody>
      </p:sp>
      <p:sp>
        <p:nvSpPr>
          <p:cNvPr id="4" name="TextBox 3">
            <a:extLst>
              <a:ext uri="{FF2B5EF4-FFF2-40B4-BE49-F238E27FC236}">
                <a16:creationId xmlns:a16="http://schemas.microsoft.com/office/drawing/2014/main" id="{9C416040-F0C4-B123-343E-3F402D0FB816}"/>
              </a:ext>
            </a:extLst>
          </p:cNvPr>
          <p:cNvSpPr txBox="1"/>
          <p:nvPr/>
        </p:nvSpPr>
        <p:spPr>
          <a:xfrm>
            <a:off x="4402667" y="120047"/>
            <a:ext cx="3318934" cy="461665"/>
          </a:xfrm>
          <a:prstGeom prst="rect">
            <a:avLst/>
          </a:prstGeom>
          <a:noFill/>
        </p:spPr>
        <p:txBody>
          <a:bodyPr wrap="square" rtlCol="0">
            <a:spAutoFit/>
          </a:bodyPr>
          <a:lstStyle/>
          <a:p>
            <a:pPr algn="ctr"/>
            <a:r>
              <a:rPr lang="en-US" sz="2400" b="1" dirty="0"/>
              <a:t>Sodium Carbonate</a:t>
            </a:r>
          </a:p>
        </p:txBody>
      </p:sp>
      <p:sp>
        <p:nvSpPr>
          <p:cNvPr id="11" name="TextBox 10">
            <a:extLst>
              <a:ext uri="{FF2B5EF4-FFF2-40B4-BE49-F238E27FC236}">
                <a16:creationId xmlns:a16="http://schemas.microsoft.com/office/drawing/2014/main" id="{09D3E948-69A5-C088-EA3B-D3CFCF79553C}"/>
              </a:ext>
            </a:extLst>
          </p:cNvPr>
          <p:cNvSpPr txBox="1"/>
          <p:nvPr/>
        </p:nvSpPr>
        <p:spPr>
          <a:xfrm>
            <a:off x="5554133" y="790813"/>
            <a:ext cx="1659467" cy="461665"/>
          </a:xfrm>
          <a:prstGeom prst="rect">
            <a:avLst/>
          </a:prstGeom>
          <a:noFill/>
        </p:spPr>
        <p:txBody>
          <a:bodyPr wrap="square" rtlCol="0">
            <a:spAutoFit/>
          </a:bodyPr>
          <a:lstStyle/>
          <a:p>
            <a:pPr algn="ctr"/>
            <a:r>
              <a:rPr lang="en-US" sz="2400" b="1" dirty="0"/>
              <a:t>NaCl</a:t>
            </a:r>
            <a:endParaRPr lang="en-US" sz="2400" b="1" baseline="-25000" dirty="0"/>
          </a:p>
        </p:txBody>
      </p:sp>
      <p:sp>
        <p:nvSpPr>
          <p:cNvPr id="13" name="TextBox 12">
            <a:extLst>
              <a:ext uri="{FF2B5EF4-FFF2-40B4-BE49-F238E27FC236}">
                <a16:creationId xmlns:a16="http://schemas.microsoft.com/office/drawing/2014/main" id="{F788B77D-AEF7-5984-9109-744545E0D51A}"/>
              </a:ext>
            </a:extLst>
          </p:cNvPr>
          <p:cNvSpPr txBox="1"/>
          <p:nvPr/>
        </p:nvSpPr>
        <p:spPr>
          <a:xfrm>
            <a:off x="5554133" y="1225435"/>
            <a:ext cx="1659467" cy="830997"/>
          </a:xfrm>
          <a:prstGeom prst="rect">
            <a:avLst/>
          </a:prstGeom>
          <a:noFill/>
        </p:spPr>
        <p:txBody>
          <a:bodyPr wrap="square" rtlCol="0">
            <a:spAutoFit/>
          </a:bodyPr>
          <a:lstStyle/>
          <a:p>
            <a:pPr algn="ctr"/>
            <a:r>
              <a:rPr lang="en-US" sz="2400" dirty="0"/>
              <a:t>Soluble</a:t>
            </a:r>
          </a:p>
          <a:p>
            <a:pPr algn="ctr"/>
            <a:r>
              <a:rPr lang="en-US" sz="2400" dirty="0"/>
              <a:t>(</a:t>
            </a:r>
            <a:r>
              <a:rPr lang="en-US" sz="2400" dirty="0" err="1"/>
              <a:t>aq</a:t>
            </a:r>
            <a:r>
              <a:rPr lang="en-US" sz="2400" dirty="0"/>
              <a:t>)</a:t>
            </a:r>
          </a:p>
        </p:txBody>
      </p:sp>
      <p:sp>
        <p:nvSpPr>
          <p:cNvPr id="16" name="TextBox 15">
            <a:extLst>
              <a:ext uri="{FF2B5EF4-FFF2-40B4-BE49-F238E27FC236}">
                <a16:creationId xmlns:a16="http://schemas.microsoft.com/office/drawing/2014/main" id="{A3EB948C-B909-6112-5BC4-4D6D2A4DB8FD}"/>
              </a:ext>
            </a:extLst>
          </p:cNvPr>
          <p:cNvSpPr txBox="1"/>
          <p:nvPr/>
        </p:nvSpPr>
        <p:spPr>
          <a:xfrm>
            <a:off x="5621867" y="2008143"/>
            <a:ext cx="1659467" cy="461665"/>
          </a:xfrm>
          <a:prstGeom prst="rect">
            <a:avLst/>
          </a:prstGeom>
          <a:noFill/>
        </p:spPr>
        <p:txBody>
          <a:bodyPr wrap="square" rtlCol="0">
            <a:spAutoFit/>
          </a:bodyPr>
          <a:lstStyle/>
          <a:p>
            <a:pPr algn="ctr"/>
            <a:r>
              <a:rPr lang="en-US" sz="2400" b="1" i="1" dirty="0">
                <a:solidFill>
                  <a:schemeClr val="accent6">
                    <a:lumMod val="75000"/>
                  </a:schemeClr>
                </a:solidFill>
              </a:rPr>
              <a:t>filtrate</a:t>
            </a:r>
            <a:endParaRPr lang="en-US" sz="2400" b="1" i="1" baseline="-25000" dirty="0">
              <a:solidFill>
                <a:schemeClr val="accent6">
                  <a:lumMod val="75000"/>
                </a:schemeClr>
              </a:solidFill>
            </a:endParaRPr>
          </a:p>
        </p:txBody>
      </p:sp>
      <p:cxnSp>
        <p:nvCxnSpPr>
          <p:cNvPr id="18" name="Straight Connector 17">
            <a:extLst>
              <a:ext uri="{FF2B5EF4-FFF2-40B4-BE49-F238E27FC236}">
                <a16:creationId xmlns:a16="http://schemas.microsoft.com/office/drawing/2014/main" id="{98B53A6C-114B-3AA7-B78D-823DB850A621}"/>
              </a:ext>
            </a:extLst>
          </p:cNvPr>
          <p:cNvCxnSpPr/>
          <p:nvPr/>
        </p:nvCxnSpPr>
        <p:spPr>
          <a:xfrm flipV="1">
            <a:off x="0" y="669329"/>
            <a:ext cx="9144000" cy="6824"/>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20" name="Picture 19">
            <a:extLst>
              <a:ext uri="{FF2B5EF4-FFF2-40B4-BE49-F238E27FC236}">
                <a16:creationId xmlns:a16="http://schemas.microsoft.com/office/drawing/2014/main" id="{C3D42D74-79B6-4D0F-1C33-AEB8C0DD2667}"/>
              </a:ext>
            </a:extLst>
          </p:cNvPr>
          <p:cNvPicPr>
            <a:picLocks noChangeAspect="1"/>
          </p:cNvPicPr>
          <p:nvPr/>
        </p:nvPicPr>
        <p:blipFill>
          <a:blip r:embed="rId2"/>
          <a:stretch>
            <a:fillRect/>
          </a:stretch>
        </p:blipFill>
        <p:spPr>
          <a:xfrm>
            <a:off x="234244" y="1459264"/>
            <a:ext cx="2895600" cy="3286125"/>
          </a:xfrm>
          <a:prstGeom prst="rect">
            <a:avLst/>
          </a:prstGeom>
        </p:spPr>
      </p:pic>
      <p:sp>
        <p:nvSpPr>
          <p:cNvPr id="23" name="Speech Bubble: Oval 22">
            <a:extLst>
              <a:ext uri="{FF2B5EF4-FFF2-40B4-BE49-F238E27FC236}">
                <a16:creationId xmlns:a16="http://schemas.microsoft.com/office/drawing/2014/main" id="{DB69BACC-79D8-B4C0-474F-AAC7BC30B21D}"/>
              </a:ext>
            </a:extLst>
          </p:cNvPr>
          <p:cNvSpPr/>
          <p:nvPr/>
        </p:nvSpPr>
        <p:spPr>
          <a:xfrm>
            <a:off x="2988733" y="1225436"/>
            <a:ext cx="2698045" cy="2692630"/>
          </a:xfrm>
          <a:prstGeom prst="wedgeEllipseCallout">
            <a:avLst>
              <a:gd name="adj1" fmla="val -100139"/>
              <a:gd name="adj2" fmla="val 71316"/>
            </a:avLst>
          </a:prstGeom>
          <a:solidFill>
            <a:schemeClr val="accent6">
              <a:lumMod val="60000"/>
              <a:lumOff val="4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5391B554-5802-4105-4CB5-E7ED82F0FE3D}"/>
              </a:ext>
            </a:extLst>
          </p:cNvPr>
          <p:cNvSpPr txBox="1"/>
          <p:nvPr/>
        </p:nvSpPr>
        <p:spPr>
          <a:xfrm>
            <a:off x="3129844" y="1635585"/>
            <a:ext cx="1659467" cy="523220"/>
          </a:xfrm>
          <a:prstGeom prst="rect">
            <a:avLst/>
          </a:prstGeom>
          <a:noFill/>
        </p:spPr>
        <p:txBody>
          <a:bodyPr wrap="square" rtlCol="0">
            <a:spAutoFit/>
          </a:bodyPr>
          <a:lstStyle/>
          <a:p>
            <a:pPr algn="ctr"/>
            <a:r>
              <a:rPr lang="en-US" sz="2800" b="1" dirty="0"/>
              <a:t>Na</a:t>
            </a:r>
            <a:r>
              <a:rPr lang="en-US" sz="2800" b="1" baseline="30000" dirty="0"/>
              <a:t>+</a:t>
            </a:r>
            <a:endParaRPr lang="en-US" sz="1600" b="1" baseline="30000" dirty="0"/>
          </a:p>
        </p:txBody>
      </p:sp>
      <p:sp>
        <p:nvSpPr>
          <p:cNvPr id="25" name="TextBox 24">
            <a:extLst>
              <a:ext uri="{FF2B5EF4-FFF2-40B4-BE49-F238E27FC236}">
                <a16:creationId xmlns:a16="http://schemas.microsoft.com/office/drawing/2014/main" id="{2E34C343-1C9F-6748-9AB3-7193B943E12B}"/>
              </a:ext>
            </a:extLst>
          </p:cNvPr>
          <p:cNvSpPr txBox="1"/>
          <p:nvPr/>
        </p:nvSpPr>
        <p:spPr>
          <a:xfrm>
            <a:off x="3575756" y="2405817"/>
            <a:ext cx="1659467" cy="523220"/>
          </a:xfrm>
          <a:prstGeom prst="rect">
            <a:avLst/>
          </a:prstGeom>
          <a:noFill/>
        </p:spPr>
        <p:txBody>
          <a:bodyPr wrap="square" rtlCol="0">
            <a:spAutoFit/>
          </a:bodyPr>
          <a:lstStyle/>
          <a:p>
            <a:pPr algn="ctr"/>
            <a:r>
              <a:rPr lang="en-US" sz="2800" b="1" dirty="0"/>
              <a:t>Na</a:t>
            </a:r>
            <a:r>
              <a:rPr lang="en-US" sz="2800" b="1" baseline="30000" dirty="0"/>
              <a:t>+</a:t>
            </a:r>
            <a:endParaRPr lang="en-US" sz="1600" b="1" baseline="30000" dirty="0"/>
          </a:p>
        </p:txBody>
      </p:sp>
      <p:sp>
        <p:nvSpPr>
          <p:cNvPr id="26" name="TextBox 25">
            <a:extLst>
              <a:ext uri="{FF2B5EF4-FFF2-40B4-BE49-F238E27FC236}">
                <a16:creationId xmlns:a16="http://schemas.microsoft.com/office/drawing/2014/main" id="{7C47218A-4E1F-5D6C-848D-2ECB2F5AAB3A}"/>
              </a:ext>
            </a:extLst>
          </p:cNvPr>
          <p:cNvSpPr txBox="1"/>
          <p:nvPr/>
        </p:nvSpPr>
        <p:spPr>
          <a:xfrm>
            <a:off x="4233333" y="2739979"/>
            <a:ext cx="1659467" cy="523220"/>
          </a:xfrm>
          <a:prstGeom prst="rect">
            <a:avLst/>
          </a:prstGeom>
          <a:noFill/>
        </p:spPr>
        <p:txBody>
          <a:bodyPr wrap="square" rtlCol="0">
            <a:spAutoFit/>
          </a:bodyPr>
          <a:lstStyle/>
          <a:p>
            <a:pPr algn="ctr"/>
            <a:r>
              <a:rPr lang="en-US" sz="2800" b="1" dirty="0"/>
              <a:t>Na</a:t>
            </a:r>
            <a:r>
              <a:rPr lang="en-US" sz="2800" b="1" baseline="30000" dirty="0"/>
              <a:t>+</a:t>
            </a:r>
            <a:endParaRPr lang="en-US" sz="1600" b="1" baseline="30000" dirty="0"/>
          </a:p>
        </p:txBody>
      </p:sp>
      <p:sp>
        <p:nvSpPr>
          <p:cNvPr id="27" name="TextBox 26">
            <a:extLst>
              <a:ext uri="{FF2B5EF4-FFF2-40B4-BE49-F238E27FC236}">
                <a16:creationId xmlns:a16="http://schemas.microsoft.com/office/drawing/2014/main" id="{6E687DB5-171E-8359-AEE2-8E465EE82FA7}"/>
              </a:ext>
            </a:extLst>
          </p:cNvPr>
          <p:cNvSpPr txBox="1"/>
          <p:nvPr/>
        </p:nvSpPr>
        <p:spPr>
          <a:xfrm>
            <a:off x="2657121" y="2514051"/>
            <a:ext cx="1659467" cy="523220"/>
          </a:xfrm>
          <a:prstGeom prst="rect">
            <a:avLst/>
          </a:prstGeom>
          <a:noFill/>
        </p:spPr>
        <p:txBody>
          <a:bodyPr wrap="square" rtlCol="0">
            <a:spAutoFit/>
          </a:bodyPr>
          <a:lstStyle/>
          <a:p>
            <a:pPr algn="ctr"/>
            <a:r>
              <a:rPr lang="en-US" sz="2800" b="1" dirty="0"/>
              <a:t>Cl</a:t>
            </a:r>
            <a:r>
              <a:rPr lang="en-US" sz="2800" b="1" baseline="30000" dirty="0"/>
              <a:t>-</a:t>
            </a:r>
            <a:endParaRPr lang="en-US" sz="1600" b="1" baseline="30000" dirty="0"/>
          </a:p>
        </p:txBody>
      </p:sp>
      <p:sp>
        <p:nvSpPr>
          <p:cNvPr id="28" name="TextBox 27">
            <a:extLst>
              <a:ext uri="{FF2B5EF4-FFF2-40B4-BE49-F238E27FC236}">
                <a16:creationId xmlns:a16="http://schemas.microsoft.com/office/drawing/2014/main" id="{E33CA1EF-3D36-B11A-9EE4-B1014375A658}"/>
              </a:ext>
            </a:extLst>
          </p:cNvPr>
          <p:cNvSpPr txBox="1"/>
          <p:nvPr/>
        </p:nvSpPr>
        <p:spPr>
          <a:xfrm>
            <a:off x="4027311" y="1774363"/>
            <a:ext cx="1659467" cy="523220"/>
          </a:xfrm>
          <a:prstGeom prst="rect">
            <a:avLst/>
          </a:prstGeom>
          <a:noFill/>
        </p:spPr>
        <p:txBody>
          <a:bodyPr wrap="square" rtlCol="0">
            <a:spAutoFit/>
          </a:bodyPr>
          <a:lstStyle/>
          <a:p>
            <a:pPr algn="ctr"/>
            <a:r>
              <a:rPr lang="en-US" sz="2800" b="1" dirty="0"/>
              <a:t>Cl</a:t>
            </a:r>
            <a:r>
              <a:rPr lang="en-US" sz="2800" b="1" baseline="30000" dirty="0"/>
              <a:t>-</a:t>
            </a:r>
            <a:endParaRPr lang="en-US" sz="1600" b="1" baseline="30000" dirty="0"/>
          </a:p>
        </p:txBody>
      </p:sp>
      <p:sp>
        <p:nvSpPr>
          <p:cNvPr id="29" name="TextBox 28">
            <a:extLst>
              <a:ext uri="{FF2B5EF4-FFF2-40B4-BE49-F238E27FC236}">
                <a16:creationId xmlns:a16="http://schemas.microsoft.com/office/drawing/2014/main" id="{76253954-E21F-1508-3E7B-9D7A7D1A9456}"/>
              </a:ext>
            </a:extLst>
          </p:cNvPr>
          <p:cNvSpPr txBox="1"/>
          <p:nvPr/>
        </p:nvSpPr>
        <p:spPr>
          <a:xfrm>
            <a:off x="3441698" y="3199208"/>
            <a:ext cx="1659467" cy="523220"/>
          </a:xfrm>
          <a:prstGeom prst="rect">
            <a:avLst/>
          </a:prstGeom>
          <a:noFill/>
        </p:spPr>
        <p:txBody>
          <a:bodyPr wrap="square" rtlCol="0">
            <a:spAutoFit/>
          </a:bodyPr>
          <a:lstStyle/>
          <a:p>
            <a:pPr algn="ctr"/>
            <a:r>
              <a:rPr lang="en-US" sz="2800" b="1" dirty="0"/>
              <a:t>Cl</a:t>
            </a:r>
            <a:r>
              <a:rPr lang="en-US" sz="2800" b="1" baseline="30000" dirty="0"/>
              <a:t>-</a:t>
            </a:r>
            <a:endParaRPr lang="en-US" sz="1600" b="1" baseline="30000" dirty="0"/>
          </a:p>
        </p:txBody>
      </p:sp>
      <p:sp>
        <p:nvSpPr>
          <p:cNvPr id="30" name="TextBox 29">
            <a:extLst>
              <a:ext uri="{FF2B5EF4-FFF2-40B4-BE49-F238E27FC236}">
                <a16:creationId xmlns:a16="http://schemas.microsoft.com/office/drawing/2014/main" id="{48EE3A2C-836A-B12F-5215-F451BFB898D6}"/>
              </a:ext>
            </a:extLst>
          </p:cNvPr>
          <p:cNvSpPr txBox="1"/>
          <p:nvPr/>
        </p:nvSpPr>
        <p:spPr>
          <a:xfrm>
            <a:off x="5884332" y="2564447"/>
            <a:ext cx="3132667" cy="2031325"/>
          </a:xfrm>
          <a:prstGeom prst="rect">
            <a:avLst/>
          </a:prstGeom>
          <a:noFill/>
          <a:ln w="38100">
            <a:solidFill>
              <a:schemeClr val="tx1"/>
            </a:solidFill>
            <a:prstDash val="sysDot"/>
          </a:ln>
        </p:spPr>
        <p:txBody>
          <a:bodyPr wrap="square" rtlCol="0">
            <a:spAutoFit/>
          </a:bodyPr>
          <a:lstStyle/>
          <a:p>
            <a:r>
              <a:rPr lang="en-US" sz="1800" dirty="0"/>
              <a:t>Can’t really weigh the NaCl product when it is in the aqueous filtrate. Need to somehow remove the water so the ions go back together leaving solid NaCl...how can we remove the water???</a:t>
            </a:r>
          </a:p>
        </p:txBody>
      </p:sp>
    </p:spTree>
    <p:extLst>
      <p:ext uri="{BB962C8B-B14F-4D97-AF65-F5344CB8AC3E}">
        <p14:creationId xmlns:p14="http://schemas.microsoft.com/office/powerpoint/2010/main" val="311096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9">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30"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09D3E948-69A5-C088-EA3B-D3CFCF79553C}"/>
              </a:ext>
            </a:extLst>
          </p:cNvPr>
          <p:cNvSpPr txBox="1"/>
          <p:nvPr/>
        </p:nvSpPr>
        <p:spPr>
          <a:xfrm>
            <a:off x="2391835" y="1351637"/>
            <a:ext cx="1659467" cy="461665"/>
          </a:xfrm>
          <a:prstGeom prst="rect">
            <a:avLst/>
          </a:prstGeom>
          <a:noFill/>
        </p:spPr>
        <p:txBody>
          <a:bodyPr wrap="square" rtlCol="0">
            <a:spAutoFit/>
          </a:bodyPr>
          <a:lstStyle/>
          <a:p>
            <a:pPr algn="ctr"/>
            <a:r>
              <a:rPr lang="en-US" sz="2400" b="1" dirty="0"/>
              <a:t>NaCl </a:t>
            </a:r>
            <a:r>
              <a:rPr lang="en-US" sz="2400" dirty="0"/>
              <a:t>(</a:t>
            </a:r>
            <a:r>
              <a:rPr lang="en-US" sz="2400" dirty="0" err="1"/>
              <a:t>aq</a:t>
            </a:r>
            <a:r>
              <a:rPr lang="en-US" sz="2400" dirty="0"/>
              <a:t>)</a:t>
            </a:r>
            <a:endParaRPr lang="en-US" sz="2400" baseline="-25000" dirty="0"/>
          </a:p>
        </p:txBody>
      </p:sp>
      <p:sp>
        <p:nvSpPr>
          <p:cNvPr id="16" name="TextBox 15">
            <a:extLst>
              <a:ext uri="{FF2B5EF4-FFF2-40B4-BE49-F238E27FC236}">
                <a16:creationId xmlns:a16="http://schemas.microsoft.com/office/drawing/2014/main" id="{A3EB948C-B909-6112-5BC4-4D6D2A4DB8FD}"/>
              </a:ext>
            </a:extLst>
          </p:cNvPr>
          <p:cNvSpPr txBox="1"/>
          <p:nvPr/>
        </p:nvSpPr>
        <p:spPr>
          <a:xfrm>
            <a:off x="2383367" y="1738908"/>
            <a:ext cx="1659467" cy="461665"/>
          </a:xfrm>
          <a:prstGeom prst="rect">
            <a:avLst/>
          </a:prstGeom>
          <a:noFill/>
        </p:spPr>
        <p:txBody>
          <a:bodyPr wrap="square" rtlCol="0">
            <a:spAutoFit/>
          </a:bodyPr>
          <a:lstStyle/>
          <a:p>
            <a:pPr algn="ctr"/>
            <a:r>
              <a:rPr lang="en-US" sz="2400" b="1" i="1" dirty="0">
                <a:solidFill>
                  <a:schemeClr val="accent6">
                    <a:lumMod val="75000"/>
                  </a:schemeClr>
                </a:solidFill>
              </a:rPr>
              <a:t>filtrate</a:t>
            </a:r>
            <a:endParaRPr lang="en-US" sz="2400" b="1" i="1" baseline="-25000" dirty="0">
              <a:solidFill>
                <a:schemeClr val="accent6">
                  <a:lumMod val="75000"/>
                </a:schemeClr>
              </a:solidFill>
            </a:endParaRPr>
          </a:p>
        </p:txBody>
      </p:sp>
      <p:cxnSp>
        <p:nvCxnSpPr>
          <p:cNvPr id="18" name="Straight Connector 17">
            <a:extLst>
              <a:ext uri="{FF2B5EF4-FFF2-40B4-BE49-F238E27FC236}">
                <a16:creationId xmlns:a16="http://schemas.microsoft.com/office/drawing/2014/main" id="{98B53A6C-114B-3AA7-B78D-823DB850A621}"/>
              </a:ext>
            </a:extLst>
          </p:cNvPr>
          <p:cNvCxnSpPr/>
          <p:nvPr/>
        </p:nvCxnSpPr>
        <p:spPr>
          <a:xfrm flipV="1">
            <a:off x="0" y="669329"/>
            <a:ext cx="9144000" cy="6824"/>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20" name="Picture 19">
            <a:extLst>
              <a:ext uri="{FF2B5EF4-FFF2-40B4-BE49-F238E27FC236}">
                <a16:creationId xmlns:a16="http://schemas.microsoft.com/office/drawing/2014/main" id="{C3D42D74-79B6-4D0F-1C33-AEB8C0DD2667}"/>
              </a:ext>
            </a:extLst>
          </p:cNvPr>
          <p:cNvPicPr>
            <a:picLocks noChangeAspect="1"/>
          </p:cNvPicPr>
          <p:nvPr/>
        </p:nvPicPr>
        <p:blipFill>
          <a:blip r:embed="rId2"/>
          <a:stretch>
            <a:fillRect/>
          </a:stretch>
        </p:blipFill>
        <p:spPr>
          <a:xfrm>
            <a:off x="43953" y="2080547"/>
            <a:ext cx="2202537" cy="2499590"/>
          </a:xfrm>
          <a:prstGeom prst="rect">
            <a:avLst/>
          </a:prstGeom>
        </p:spPr>
      </p:pic>
      <p:pic>
        <p:nvPicPr>
          <p:cNvPr id="19" name="Picture 18">
            <a:extLst>
              <a:ext uri="{FF2B5EF4-FFF2-40B4-BE49-F238E27FC236}">
                <a16:creationId xmlns:a16="http://schemas.microsoft.com/office/drawing/2014/main" id="{63E2E160-3E09-20E4-6CB9-CC2C6EAC8BC6}"/>
              </a:ext>
            </a:extLst>
          </p:cNvPr>
          <p:cNvPicPr>
            <a:picLocks noChangeAspect="1"/>
          </p:cNvPicPr>
          <p:nvPr/>
        </p:nvPicPr>
        <p:blipFill rotWithShape="1">
          <a:blip r:embed="rId3"/>
          <a:srcRect b="3752"/>
          <a:stretch/>
        </p:blipFill>
        <p:spPr>
          <a:xfrm>
            <a:off x="2383367" y="2636986"/>
            <a:ext cx="1823571" cy="1956575"/>
          </a:xfrm>
          <a:prstGeom prst="rect">
            <a:avLst/>
          </a:prstGeom>
        </p:spPr>
      </p:pic>
      <p:sp>
        <p:nvSpPr>
          <p:cNvPr id="21" name="TextBox 20">
            <a:extLst>
              <a:ext uri="{FF2B5EF4-FFF2-40B4-BE49-F238E27FC236}">
                <a16:creationId xmlns:a16="http://schemas.microsoft.com/office/drawing/2014/main" id="{E7531AEC-F7AD-2B05-01B1-8C2E43D195F0}"/>
              </a:ext>
            </a:extLst>
          </p:cNvPr>
          <p:cNvSpPr txBox="1"/>
          <p:nvPr/>
        </p:nvSpPr>
        <p:spPr>
          <a:xfrm>
            <a:off x="1553634" y="2904525"/>
            <a:ext cx="1659467" cy="461665"/>
          </a:xfrm>
          <a:prstGeom prst="rect">
            <a:avLst/>
          </a:prstGeom>
          <a:noFill/>
        </p:spPr>
        <p:txBody>
          <a:bodyPr wrap="square" rtlCol="0">
            <a:spAutoFit/>
          </a:bodyPr>
          <a:lstStyle/>
          <a:p>
            <a:pPr algn="ctr"/>
            <a:r>
              <a:rPr lang="en-US" sz="2400" b="1" dirty="0">
                <a:sym typeface="Wingdings" panose="05000000000000000000" pitchFamily="2" charset="2"/>
              </a:rPr>
              <a:t></a:t>
            </a:r>
            <a:endParaRPr lang="en-US" sz="2400" b="1" baseline="-25000" dirty="0"/>
          </a:p>
        </p:txBody>
      </p:sp>
      <p:sp>
        <p:nvSpPr>
          <p:cNvPr id="22" name="TextBox 21">
            <a:extLst>
              <a:ext uri="{FF2B5EF4-FFF2-40B4-BE49-F238E27FC236}">
                <a16:creationId xmlns:a16="http://schemas.microsoft.com/office/drawing/2014/main" id="{C125B49A-AD48-FFE9-EB77-4C4909BD59EB}"/>
              </a:ext>
            </a:extLst>
          </p:cNvPr>
          <p:cNvSpPr txBox="1"/>
          <p:nvPr/>
        </p:nvSpPr>
        <p:spPr>
          <a:xfrm>
            <a:off x="4042834" y="2793424"/>
            <a:ext cx="1659467" cy="461665"/>
          </a:xfrm>
          <a:prstGeom prst="rect">
            <a:avLst/>
          </a:prstGeom>
          <a:noFill/>
        </p:spPr>
        <p:txBody>
          <a:bodyPr wrap="square" rtlCol="0">
            <a:spAutoFit/>
          </a:bodyPr>
          <a:lstStyle/>
          <a:p>
            <a:pPr algn="ctr"/>
            <a:r>
              <a:rPr lang="en-US" sz="2400" b="1" dirty="0">
                <a:sym typeface="Wingdings" panose="05000000000000000000" pitchFamily="2" charset="2"/>
              </a:rPr>
              <a:t></a:t>
            </a:r>
            <a:endParaRPr lang="en-US" sz="2400" b="1" baseline="-25000" dirty="0"/>
          </a:p>
        </p:txBody>
      </p:sp>
      <p:sp>
        <p:nvSpPr>
          <p:cNvPr id="5" name="TextBox 4">
            <a:extLst>
              <a:ext uri="{FF2B5EF4-FFF2-40B4-BE49-F238E27FC236}">
                <a16:creationId xmlns:a16="http://schemas.microsoft.com/office/drawing/2014/main" id="{F1B13051-7934-9FD5-E378-1621EE72F638}"/>
              </a:ext>
            </a:extLst>
          </p:cNvPr>
          <p:cNvSpPr txBox="1"/>
          <p:nvPr/>
        </p:nvSpPr>
        <p:spPr>
          <a:xfrm>
            <a:off x="299746" y="-20096"/>
            <a:ext cx="8808862" cy="646331"/>
          </a:xfrm>
          <a:prstGeom prst="rect">
            <a:avLst/>
          </a:prstGeom>
          <a:noFill/>
        </p:spPr>
        <p:txBody>
          <a:bodyPr wrap="square" rtlCol="0">
            <a:spAutoFit/>
          </a:bodyPr>
          <a:lstStyle/>
          <a:p>
            <a:pPr algn="ctr"/>
            <a:r>
              <a:rPr lang="en-US" sz="3600" b="1" i="1" dirty="0">
                <a:solidFill>
                  <a:srgbClr val="FF0000"/>
                </a:solidFill>
              </a:rPr>
              <a:t>Boil and/or Evaporate the water away!</a:t>
            </a:r>
            <a:endParaRPr lang="en-US" sz="3600" b="1" i="1" baseline="-25000" dirty="0">
              <a:solidFill>
                <a:srgbClr val="FF0000"/>
              </a:solidFill>
            </a:endParaRPr>
          </a:p>
        </p:txBody>
      </p:sp>
      <p:pic>
        <p:nvPicPr>
          <p:cNvPr id="7" name="Picture 6">
            <a:extLst>
              <a:ext uri="{FF2B5EF4-FFF2-40B4-BE49-F238E27FC236}">
                <a16:creationId xmlns:a16="http://schemas.microsoft.com/office/drawing/2014/main" id="{AE37A309-FB55-A269-6DB1-BB7C8027CC13}"/>
              </a:ext>
            </a:extLst>
          </p:cNvPr>
          <p:cNvPicPr>
            <a:picLocks noChangeAspect="1"/>
          </p:cNvPicPr>
          <p:nvPr/>
        </p:nvPicPr>
        <p:blipFill>
          <a:blip r:embed="rId4"/>
          <a:stretch>
            <a:fillRect/>
          </a:stretch>
        </p:blipFill>
        <p:spPr>
          <a:xfrm>
            <a:off x="5036671" y="2609617"/>
            <a:ext cx="1935629" cy="2075554"/>
          </a:xfrm>
          <a:prstGeom prst="rect">
            <a:avLst/>
          </a:prstGeom>
        </p:spPr>
      </p:pic>
      <p:sp>
        <p:nvSpPr>
          <p:cNvPr id="8" name="TextBox 7">
            <a:extLst>
              <a:ext uri="{FF2B5EF4-FFF2-40B4-BE49-F238E27FC236}">
                <a16:creationId xmlns:a16="http://schemas.microsoft.com/office/drawing/2014/main" id="{CE122678-1971-2A3F-FBA6-DFB10077B8B7}"/>
              </a:ext>
            </a:extLst>
          </p:cNvPr>
          <p:cNvSpPr txBox="1"/>
          <p:nvPr/>
        </p:nvSpPr>
        <p:spPr>
          <a:xfrm>
            <a:off x="5109636" y="1315447"/>
            <a:ext cx="1659467" cy="461665"/>
          </a:xfrm>
          <a:prstGeom prst="rect">
            <a:avLst/>
          </a:prstGeom>
          <a:noFill/>
        </p:spPr>
        <p:txBody>
          <a:bodyPr wrap="square" rtlCol="0">
            <a:spAutoFit/>
          </a:bodyPr>
          <a:lstStyle/>
          <a:p>
            <a:pPr algn="ctr"/>
            <a:r>
              <a:rPr lang="en-US" sz="2400" b="1" dirty="0"/>
              <a:t>NaCl </a:t>
            </a:r>
            <a:r>
              <a:rPr lang="en-US" sz="2400" dirty="0">
                <a:solidFill>
                  <a:srgbClr val="FF0000"/>
                </a:solidFill>
              </a:rPr>
              <a:t>(s)</a:t>
            </a:r>
            <a:endParaRPr lang="en-US" sz="2400" baseline="-25000" dirty="0">
              <a:solidFill>
                <a:srgbClr val="FF0000"/>
              </a:solidFill>
            </a:endParaRPr>
          </a:p>
        </p:txBody>
      </p:sp>
      <p:sp>
        <p:nvSpPr>
          <p:cNvPr id="9" name="TextBox 8">
            <a:extLst>
              <a:ext uri="{FF2B5EF4-FFF2-40B4-BE49-F238E27FC236}">
                <a16:creationId xmlns:a16="http://schemas.microsoft.com/office/drawing/2014/main" id="{CA9C6870-50D2-251D-2702-895E202558B5}"/>
              </a:ext>
            </a:extLst>
          </p:cNvPr>
          <p:cNvSpPr txBox="1"/>
          <p:nvPr/>
        </p:nvSpPr>
        <p:spPr>
          <a:xfrm>
            <a:off x="4937064" y="1758089"/>
            <a:ext cx="2363849" cy="830997"/>
          </a:xfrm>
          <a:prstGeom prst="rect">
            <a:avLst/>
          </a:prstGeom>
          <a:noFill/>
        </p:spPr>
        <p:txBody>
          <a:bodyPr wrap="square" rtlCol="0">
            <a:spAutoFit/>
          </a:bodyPr>
          <a:lstStyle/>
          <a:p>
            <a:pPr algn="ctr"/>
            <a:r>
              <a:rPr lang="en-US" sz="2400" b="1" i="1" dirty="0">
                <a:solidFill>
                  <a:srgbClr val="FF0000"/>
                </a:solidFill>
              </a:rPr>
              <a:t>Now it is solid salt left over!</a:t>
            </a:r>
            <a:endParaRPr lang="en-US" sz="2400" b="1" i="1" baseline="-25000" dirty="0">
              <a:solidFill>
                <a:srgbClr val="FF0000"/>
              </a:solidFill>
            </a:endParaRPr>
          </a:p>
        </p:txBody>
      </p:sp>
    </p:spTree>
    <p:extLst>
      <p:ext uri="{BB962C8B-B14F-4D97-AF65-F5344CB8AC3E}">
        <p14:creationId xmlns:p14="http://schemas.microsoft.com/office/powerpoint/2010/main" val="3893963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6" grpId="0"/>
      <p:bldP spid="21" grpId="0"/>
      <p:bldP spid="22" grpId="0"/>
      <p:bldP spid="5" grpId="0"/>
      <p:bldP spid="8" grpId="0"/>
      <p:bldP spid="9"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 y="0"/>
            <a:ext cx="4907757" cy="600164"/>
          </a:xfrm>
          <a:prstGeom prst="rect">
            <a:avLst/>
          </a:prstGeom>
          <a:noFill/>
        </p:spPr>
        <p:txBody>
          <a:bodyPr wrap="square" rtlCol="0">
            <a:spAutoFit/>
          </a:bodyPr>
          <a:lstStyle/>
          <a:p>
            <a:pPr defTabSz="342900">
              <a:buClrTx/>
            </a:pPr>
            <a:r>
              <a:rPr lang="en-US" sz="3300" b="1" u="sng" kern="1200" dirty="0">
                <a:solidFill>
                  <a:prstClr val="black"/>
                </a:solidFill>
                <a:latin typeface="Calibri" panose="020F0502020204030204"/>
                <a:ea typeface="+mn-ea"/>
                <a:cs typeface="+mn-cs"/>
              </a:rPr>
              <a:t>Vacuum Filtration </a:t>
            </a:r>
            <a:endParaRPr lang="en-US" sz="2400" b="1" u="sng" kern="1200" dirty="0">
              <a:solidFill>
                <a:prstClr val="black"/>
              </a:solidFill>
              <a:latin typeface="Calibri" panose="020F0502020204030204"/>
              <a:ea typeface="+mn-ea"/>
              <a:cs typeface="+mn-cs"/>
            </a:endParaRPr>
          </a:p>
        </p:txBody>
      </p:sp>
      <p:sp>
        <p:nvSpPr>
          <p:cNvPr id="4" name="Rectangle 3"/>
          <p:cNvSpPr/>
          <p:nvPr/>
        </p:nvSpPr>
        <p:spPr>
          <a:xfrm>
            <a:off x="7404166" y="685800"/>
            <a:ext cx="1532666" cy="1061829"/>
          </a:xfrm>
          <a:prstGeom prst="rect">
            <a:avLst/>
          </a:prstGeom>
        </p:spPr>
        <p:txBody>
          <a:bodyPr wrap="square">
            <a:spAutoFit/>
          </a:bodyPr>
          <a:lstStyle/>
          <a:p>
            <a:pPr defTabSz="342900">
              <a:buClrTx/>
            </a:pPr>
            <a:r>
              <a:rPr lang="en-US" sz="2100" b="1" u="sng" kern="1200" dirty="0">
                <a:solidFill>
                  <a:prstClr val="black"/>
                </a:solidFill>
                <a:latin typeface="Calibri" panose="020F0502020204030204"/>
                <a:ea typeface="+mn-ea"/>
                <a:cs typeface="+mn-cs"/>
                <a:hlinkClick r:id="rId3"/>
              </a:rPr>
              <a:t>https://youtu.be/1E4YmuSY4Ek</a:t>
            </a:r>
            <a:r>
              <a:rPr lang="en-US" sz="2100" b="1" u="sng" kern="1200" dirty="0">
                <a:solidFill>
                  <a:prstClr val="black"/>
                </a:solidFill>
                <a:latin typeface="Calibri" panose="020F0502020204030204"/>
                <a:ea typeface="+mn-ea"/>
                <a:cs typeface="+mn-cs"/>
              </a:rPr>
              <a:t> </a:t>
            </a:r>
            <a:endParaRPr lang="en-US" sz="1800" b="1" kern="1200" dirty="0">
              <a:solidFill>
                <a:prstClr val="black"/>
              </a:solidFill>
              <a:latin typeface="Calibri" panose="020F0502020204030204"/>
              <a:ea typeface="+mn-ea"/>
              <a:cs typeface="+mn-cs"/>
            </a:endParaRPr>
          </a:p>
        </p:txBody>
      </p:sp>
      <p:pic>
        <p:nvPicPr>
          <p:cNvPr id="5" name="1E4YmuSY4Ek"/>
          <p:cNvPicPr>
            <a:picLocks noRot="1" noChangeAspect="1"/>
          </p:cNvPicPr>
          <p:nvPr>
            <a:videoFile r:link="rId1"/>
          </p:nvPr>
        </p:nvPicPr>
        <p:blipFill>
          <a:blip r:embed="rId4"/>
          <a:stretch>
            <a:fillRect/>
          </a:stretch>
        </p:blipFill>
        <p:spPr>
          <a:xfrm>
            <a:off x="212271" y="685800"/>
            <a:ext cx="6850743" cy="3853543"/>
          </a:xfrm>
          <a:prstGeom prst="rect">
            <a:avLst/>
          </a:prstGeom>
        </p:spPr>
      </p:pic>
    </p:spTree>
    <p:extLst>
      <p:ext uri="{BB962C8B-B14F-4D97-AF65-F5344CB8AC3E}">
        <p14:creationId xmlns:p14="http://schemas.microsoft.com/office/powerpoint/2010/main" val="8276678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38</a:t>
            </a:fld>
            <a:endParaRPr lang="en"/>
          </a:p>
        </p:txBody>
      </p:sp>
      <p:sp>
        <p:nvSpPr>
          <p:cNvPr id="3" name="TextBox 2"/>
          <p:cNvSpPr txBox="1"/>
          <p:nvPr/>
        </p:nvSpPr>
        <p:spPr>
          <a:xfrm>
            <a:off x="434898" y="1594624"/>
            <a:ext cx="6791092" cy="1754326"/>
          </a:xfrm>
          <a:prstGeom prst="rect">
            <a:avLst/>
          </a:prstGeom>
          <a:noFill/>
        </p:spPr>
        <p:txBody>
          <a:bodyPr wrap="square" rtlCol="0">
            <a:spAutoFit/>
          </a:bodyPr>
          <a:lstStyle/>
          <a:p>
            <a:r>
              <a:rPr lang="en-US" sz="3600" b="1" dirty="0"/>
              <a:t>YouTube Link to Presentation</a:t>
            </a:r>
          </a:p>
          <a:p>
            <a:r>
              <a:rPr lang="en-US" sz="3600" b="1" dirty="0">
                <a:hlinkClick r:id="rId2"/>
              </a:rPr>
              <a:t>https://youtu.be/iUjL9AVeSnU</a:t>
            </a:r>
            <a:r>
              <a:rPr lang="en-US" sz="3600" b="1" dirty="0"/>
              <a:t> </a:t>
            </a:r>
          </a:p>
          <a:p>
            <a:endParaRPr lang="en-US" sz="3600" b="1" dirty="0"/>
          </a:p>
        </p:txBody>
      </p:sp>
    </p:spTree>
    <p:extLst>
      <p:ext uri="{BB962C8B-B14F-4D97-AF65-F5344CB8AC3E}">
        <p14:creationId xmlns:p14="http://schemas.microsoft.com/office/powerpoint/2010/main" val="2940078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AE9D"/>
        </a:solidFill>
        <a:effectLst/>
      </p:bgPr>
    </p:bg>
    <p:spTree>
      <p:nvGrpSpPr>
        <p:cNvPr id="1" name="Shape 225"/>
        <p:cNvGrpSpPr/>
        <p:nvPr/>
      </p:nvGrpSpPr>
      <p:grpSpPr>
        <a:xfrm>
          <a:off x="0" y="0"/>
          <a:ext cx="0" cy="0"/>
          <a:chOff x="0" y="0"/>
          <a:chExt cx="0" cy="0"/>
        </a:xfrm>
      </p:grpSpPr>
      <p:sp>
        <p:nvSpPr>
          <p:cNvPr id="6" name="Google Shape;226;p25"/>
          <p:cNvSpPr txBox="1">
            <a:spLocks/>
          </p:cNvSpPr>
          <p:nvPr/>
        </p:nvSpPr>
        <p:spPr>
          <a:xfrm>
            <a:off x="0" y="590310"/>
            <a:ext cx="9144000" cy="1122744"/>
          </a:xfrm>
          <a:prstGeom prst="rect">
            <a:avLst/>
          </a:prstGeom>
          <a:solidFill>
            <a:schemeClr val="bg1"/>
          </a:solid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ts val="2400"/>
              <a:buFont typeface="Raleway"/>
              <a:buNone/>
              <a:defRPr sz="2400" b="1" i="0" u="none" strike="noStrike" cap="none">
                <a:solidFill>
                  <a:srgbClr val="FFFFFF"/>
                </a:solidFill>
                <a:latin typeface="Raleway"/>
                <a:ea typeface="Raleway"/>
                <a:cs typeface="Raleway"/>
                <a:sym typeface="Raleway"/>
              </a:defRPr>
            </a:lvl1pPr>
            <a:lvl2pPr marR="0" lvl="1" algn="l" rtl="0">
              <a:lnSpc>
                <a:spcPct val="100000"/>
              </a:lnSpc>
              <a:spcBef>
                <a:spcPts val="0"/>
              </a:spcBef>
              <a:spcAft>
                <a:spcPts val="0"/>
              </a:spcAft>
              <a:buClr>
                <a:srgbClr val="FFFFFF"/>
              </a:buClr>
              <a:buSzPts val="2400"/>
              <a:buFont typeface="Raleway"/>
              <a:buNone/>
              <a:defRPr sz="2400" b="1" i="0" u="none" strike="noStrike" cap="none">
                <a:solidFill>
                  <a:srgbClr val="FFFFFF"/>
                </a:solidFill>
                <a:latin typeface="Raleway"/>
                <a:ea typeface="Raleway"/>
                <a:cs typeface="Raleway"/>
                <a:sym typeface="Raleway"/>
              </a:defRPr>
            </a:lvl2pPr>
            <a:lvl3pPr marR="0" lvl="2" algn="l" rtl="0">
              <a:lnSpc>
                <a:spcPct val="100000"/>
              </a:lnSpc>
              <a:spcBef>
                <a:spcPts val="0"/>
              </a:spcBef>
              <a:spcAft>
                <a:spcPts val="0"/>
              </a:spcAft>
              <a:buClr>
                <a:srgbClr val="FFFFFF"/>
              </a:buClr>
              <a:buSzPts val="2400"/>
              <a:buFont typeface="Raleway"/>
              <a:buNone/>
              <a:defRPr sz="2400" b="1" i="0" u="none" strike="noStrike" cap="none">
                <a:solidFill>
                  <a:srgbClr val="FFFFFF"/>
                </a:solidFill>
                <a:latin typeface="Raleway"/>
                <a:ea typeface="Raleway"/>
                <a:cs typeface="Raleway"/>
                <a:sym typeface="Raleway"/>
              </a:defRPr>
            </a:lvl3pPr>
            <a:lvl4pPr marR="0" lvl="3" algn="l" rtl="0">
              <a:lnSpc>
                <a:spcPct val="100000"/>
              </a:lnSpc>
              <a:spcBef>
                <a:spcPts val="0"/>
              </a:spcBef>
              <a:spcAft>
                <a:spcPts val="0"/>
              </a:spcAft>
              <a:buClr>
                <a:srgbClr val="FFFFFF"/>
              </a:buClr>
              <a:buSzPts val="2400"/>
              <a:buFont typeface="Raleway"/>
              <a:buNone/>
              <a:defRPr sz="2400" b="1" i="0" u="none" strike="noStrike" cap="none">
                <a:solidFill>
                  <a:srgbClr val="FFFFFF"/>
                </a:solidFill>
                <a:latin typeface="Raleway"/>
                <a:ea typeface="Raleway"/>
                <a:cs typeface="Raleway"/>
                <a:sym typeface="Raleway"/>
              </a:defRPr>
            </a:lvl4pPr>
            <a:lvl5pPr marR="0" lvl="4" algn="l" rtl="0">
              <a:lnSpc>
                <a:spcPct val="100000"/>
              </a:lnSpc>
              <a:spcBef>
                <a:spcPts val="0"/>
              </a:spcBef>
              <a:spcAft>
                <a:spcPts val="0"/>
              </a:spcAft>
              <a:buClr>
                <a:srgbClr val="FFFFFF"/>
              </a:buClr>
              <a:buSzPts val="2400"/>
              <a:buFont typeface="Raleway"/>
              <a:buNone/>
              <a:defRPr sz="2400" b="1" i="0" u="none" strike="noStrike" cap="none">
                <a:solidFill>
                  <a:srgbClr val="FFFFFF"/>
                </a:solidFill>
                <a:latin typeface="Raleway"/>
                <a:ea typeface="Raleway"/>
                <a:cs typeface="Raleway"/>
                <a:sym typeface="Raleway"/>
              </a:defRPr>
            </a:lvl5pPr>
            <a:lvl6pPr marR="0" lvl="5" algn="l" rtl="0">
              <a:lnSpc>
                <a:spcPct val="100000"/>
              </a:lnSpc>
              <a:spcBef>
                <a:spcPts val="0"/>
              </a:spcBef>
              <a:spcAft>
                <a:spcPts val="0"/>
              </a:spcAft>
              <a:buClr>
                <a:srgbClr val="FFFFFF"/>
              </a:buClr>
              <a:buSzPts val="2400"/>
              <a:buFont typeface="Raleway"/>
              <a:buNone/>
              <a:defRPr sz="2400" b="1" i="0" u="none" strike="noStrike" cap="none">
                <a:solidFill>
                  <a:srgbClr val="FFFFFF"/>
                </a:solidFill>
                <a:latin typeface="Raleway"/>
                <a:ea typeface="Raleway"/>
                <a:cs typeface="Raleway"/>
                <a:sym typeface="Raleway"/>
              </a:defRPr>
            </a:lvl6pPr>
            <a:lvl7pPr marR="0" lvl="6" algn="l" rtl="0">
              <a:lnSpc>
                <a:spcPct val="100000"/>
              </a:lnSpc>
              <a:spcBef>
                <a:spcPts val="0"/>
              </a:spcBef>
              <a:spcAft>
                <a:spcPts val="0"/>
              </a:spcAft>
              <a:buClr>
                <a:srgbClr val="FFFFFF"/>
              </a:buClr>
              <a:buSzPts val="2400"/>
              <a:buFont typeface="Raleway"/>
              <a:buNone/>
              <a:defRPr sz="2400" b="1" i="0" u="none" strike="noStrike" cap="none">
                <a:solidFill>
                  <a:srgbClr val="FFFFFF"/>
                </a:solidFill>
                <a:latin typeface="Raleway"/>
                <a:ea typeface="Raleway"/>
                <a:cs typeface="Raleway"/>
                <a:sym typeface="Raleway"/>
              </a:defRPr>
            </a:lvl7pPr>
            <a:lvl8pPr marR="0" lvl="7" algn="l" rtl="0">
              <a:lnSpc>
                <a:spcPct val="100000"/>
              </a:lnSpc>
              <a:spcBef>
                <a:spcPts val="0"/>
              </a:spcBef>
              <a:spcAft>
                <a:spcPts val="0"/>
              </a:spcAft>
              <a:buClr>
                <a:srgbClr val="FFFFFF"/>
              </a:buClr>
              <a:buSzPts val="2400"/>
              <a:buFont typeface="Raleway"/>
              <a:buNone/>
              <a:defRPr sz="2400" b="1" i="0" u="none" strike="noStrike" cap="none">
                <a:solidFill>
                  <a:srgbClr val="FFFFFF"/>
                </a:solidFill>
                <a:latin typeface="Raleway"/>
                <a:ea typeface="Raleway"/>
                <a:cs typeface="Raleway"/>
                <a:sym typeface="Raleway"/>
              </a:defRPr>
            </a:lvl8pPr>
            <a:lvl9pPr marR="0" lvl="8" algn="l" rtl="0">
              <a:lnSpc>
                <a:spcPct val="100000"/>
              </a:lnSpc>
              <a:spcBef>
                <a:spcPts val="0"/>
              </a:spcBef>
              <a:spcAft>
                <a:spcPts val="0"/>
              </a:spcAft>
              <a:buClr>
                <a:srgbClr val="FFFFFF"/>
              </a:buClr>
              <a:buSzPts val="2400"/>
              <a:buFont typeface="Raleway"/>
              <a:buNone/>
              <a:defRPr sz="2400" b="1" i="0" u="none" strike="noStrike" cap="none">
                <a:solidFill>
                  <a:srgbClr val="FFFFFF"/>
                </a:solidFill>
                <a:latin typeface="Raleway"/>
                <a:ea typeface="Raleway"/>
                <a:cs typeface="Raleway"/>
                <a:sym typeface="Raleway"/>
              </a:defRPr>
            </a:lvl9pPr>
          </a:lstStyle>
          <a:p>
            <a:pPr algn="ctr"/>
            <a:endParaRPr lang="en-US" sz="3200" dirty="0">
              <a:solidFill>
                <a:srgbClr val="ABE33F"/>
              </a:solidFill>
              <a:latin typeface="Karla"/>
              <a:ea typeface="Karla"/>
              <a:cs typeface="Karla"/>
              <a:sym typeface="Karla"/>
            </a:endParaRPr>
          </a:p>
        </p:txBody>
      </p:sp>
      <p:sp>
        <p:nvSpPr>
          <p:cNvPr id="226" name="Google Shape;226;p25"/>
          <p:cNvSpPr txBox="1">
            <a:spLocks noGrp="1"/>
          </p:cNvSpPr>
          <p:nvPr>
            <p:ph type="ctrTitle" idx="4294967295"/>
          </p:nvPr>
        </p:nvSpPr>
        <p:spPr>
          <a:xfrm>
            <a:off x="0" y="590310"/>
            <a:ext cx="9144000" cy="1122744"/>
          </a:xfrm>
          <a:prstGeom prst="rect">
            <a:avLst/>
          </a:prstGeom>
          <a:solidFill>
            <a:schemeClr val="bg1"/>
          </a:solidFill>
        </p:spPr>
        <p:txBody>
          <a:bodyPr spcFirstLastPara="1" wrap="square" lIns="91425" tIns="91425" rIns="91425" bIns="91425" anchor="t" anchorCtr="0">
            <a:noAutofit/>
          </a:bodyPr>
          <a:lstStyle/>
          <a:p>
            <a:pPr marL="0" lvl="0" indent="0" algn="ctr" rtl="0">
              <a:spcBef>
                <a:spcPts val="0"/>
              </a:spcBef>
              <a:spcAft>
                <a:spcPts val="0"/>
              </a:spcAft>
              <a:buNone/>
            </a:pPr>
            <a:r>
              <a:rPr lang="en" sz="3200" dirty="0">
                <a:solidFill>
                  <a:srgbClr val="ABE33F"/>
                </a:solidFill>
                <a:latin typeface="Karla"/>
                <a:ea typeface="Karla"/>
                <a:cs typeface="Karla"/>
                <a:sym typeface="Karla"/>
              </a:rPr>
              <a:t>The “danger” of looking up videos &amp; examples of limiting stoich online…</a:t>
            </a:r>
            <a:endParaRPr sz="3200" dirty="0">
              <a:solidFill>
                <a:srgbClr val="ABE33F"/>
              </a:solidFill>
              <a:latin typeface="Karla"/>
              <a:ea typeface="Karla"/>
              <a:cs typeface="Karla"/>
              <a:sym typeface="Karla"/>
            </a:endParaRPr>
          </a:p>
        </p:txBody>
      </p:sp>
      <p:sp>
        <p:nvSpPr>
          <p:cNvPr id="227" name="Google Shape;227;p25"/>
          <p:cNvSpPr txBox="1">
            <a:spLocks noGrp="1"/>
          </p:cNvSpPr>
          <p:nvPr>
            <p:ph type="subTitle" idx="4294967295"/>
          </p:nvPr>
        </p:nvSpPr>
        <p:spPr>
          <a:xfrm>
            <a:off x="0" y="1713054"/>
            <a:ext cx="9144000" cy="2812647"/>
          </a:xfrm>
          <a:prstGeom prst="rect">
            <a:avLst/>
          </a:prstGeom>
          <a:solidFill>
            <a:schemeClr val="bg1"/>
          </a:solidFill>
        </p:spPr>
        <p:txBody>
          <a:bodyPr spcFirstLastPara="1" wrap="square" lIns="91425" tIns="91425" rIns="91425" bIns="91425" anchor="t" anchorCtr="0">
            <a:noAutofit/>
          </a:bodyPr>
          <a:lstStyle/>
          <a:p>
            <a:pPr marL="0" lvl="0" indent="0" algn="ctr">
              <a:buNone/>
            </a:pPr>
            <a:r>
              <a:rPr lang="en-US" b="1" dirty="0"/>
              <a:t>There are so many weird little tricks, other methods, etc. But they don’t all ADEQUATELY show units, concepts, etc. </a:t>
            </a:r>
          </a:p>
          <a:p>
            <a:pPr marL="0" lvl="0" indent="0" algn="ctr">
              <a:buNone/>
            </a:pPr>
            <a:r>
              <a:rPr lang="en-US" b="1" dirty="0"/>
              <a:t>If you want to demonstrate mastery of the CONCEPTS to get full points, use this method. </a:t>
            </a:r>
          </a:p>
          <a:p>
            <a:pPr marL="0" lvl="0" indent="0" algn="ctr">
              <a:buNone/>
            </a:pPr>
            <a:r>
              <a:rPr lang="en-US" b="1" dirty="0"/>
              <a:t>Not all teachers use this method, but you’re stuck with me…</a:t>
            </a:r>
          </a:p>
          <a:p>
            <a:pPr marL="0" lvl="0" indent="0" algn="ctr">
              <a:buNone/>
            </a:pPr>
            <a:r>
              <a:rPr lang="en-US" sz="2800" b="1" dirty="0">
                <a:sym typeface="Wingdings" panose="05000000000000000000" pitchFamily="2" charset="2"/>
              </a:rPr>
              <a:t>#</a:t>
            </a:r>
            <a:r>
              <a:rPr lang="en-US" sz="2800" b="1" dirty="0" err="1">
                <a:sym typeface="Wingdings" panose="05000000000000000000" pitchFamily="2" charset="2"/>
              </a:rPr>
              <a:t>sorrynotsorry</a:t>
            </a:r>
            <a:r>
              <a:rPr lang="en-US" sz="2800" b="1" dirty="0">
                <a:sym typeface="Wingdings" panose="05000000000000000000" pitchFamily="2" charset="2"/>
              </a:rPr>
              <a:t>  Ha!</a:t>
            </a:r>
            <a:endParaRPr sz="2800" b="1" dirty="0"/>
          </a:p>
        </p:txBody>
      </p:sp>
    </p:spTree>
    <p:extLst>
      <p:ext uri="{BB962C8B-B14F-4D97-AF65-F5344CB8AC3E}">
        <p14:creationId xmlns:p14="http://schemas.microsoft.com/office/powerpoint/2010/main" val="2293657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4"/>
          <p:cNvSpPr txBox="1">
            <a:spLocks noGrp="1"/>
          </p:cNvSpPr>
          <p:nvPr>
            <p:ph type="ctrTitle"/>
          </p:nvPr>
        </p:nvSpPr>
        <p:spPr>
          <a:xfrm>
            <a:off x="0" y="1888149"/>
            <a:ext cx="9144000" cy="1713695"/>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u="sng" dirty="0"/>
              <a:t>Limiting Reagent Stoichiometry: </a:t>
            </a:r>
            <a:br>
              <a:rPr lang="en" dirty="0"/>
            </a:br>
            <a:r>
              <a:rPr lang="en" sz="3200" dirty="0"/>
              <a:t>A type of stoich problem where you </a:t>
            </a:r>
            <a:br>
              <a:rPr lang="en" sz="3200" dirty="0"/>
            </a:br>
            <a:r>
              <a:rPr lang="en" sz="3200" dirty="0"/>
              <a:t>run out of one chemcial too soon, and have extra of the other chemical left over</a:t>
            </a:r>
            <a:endParaRPr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5"/>
          <p:cNvSpPr txBox="1">
            <a:spLocks noGrp="1"/>
          </p:cNvSpPr>
          <p:nvPr>
            <p:ph type="body" idx="1"/>
          </p:nvPr>
        </p:nvSpPr>
        <p:spPr>
          <a:xfrm>
            <a:off x="278780" y="2314199"/>
            <a:ext cx="8575288" cy="1388005"/>
          </a:xfrm>
          <a:prstGeom prst="rect">
            <a:avLst/>
          </a:prstGeom>
        </p:spPr>
        <p:txBody>
          <a:bodyPr spcFirstLastPara="1" wrap="square" lIns="91425" tIns="91425" rIns="91425" bIns="91425" anchor="ctr" anchorCtr="0">
            <a:noAutofit/>
          </a:bodyPr>
          <a:lstStyle/>
          <a:p>
            <a:pPr marL="0" lvl="0" indent="0" algn="ctr" rtl="0">
              <a:spcBef>
                <a:spcPts val="600"/>
              </a:spcBef>
              <a:spcAft>
                <a:spcPts val="0"/>
              </a:spcAft>
              <a:buNone/>
            </a:pPr>
            <a:r>
              <a:rPr lang="en" sz="4000" dirty="0">
                <a:solidFill>
                  <a:srgbClr val="004C52"/>
                </a:solidFill>
              </a:rPr>
              <a:t>How do I know if it is a </a:t>
            </a:r>
            <a:br>
              <a:rPr lang="en" sz="4000" dirty="0">
                <a:solidFill>
                  <a:srgbClr val="004C52"/>
                </a:solidFill>
              </a:rPr>
            </a:br>
            <a:r>
              <a:rPr lang="en" sz="4000" dirty="0">
                <a:solidFill>
                  <a:srgbClr val="004C52"/>
                </a:solidFill>
              </a:rPr>
              <a:t>“regular” stoichiometry problem, </a:t>
            </a:r>
            <a:br>
              <a:rPr lang="en" sz="4000" dirty="0">
                <a:solidFill>
                  <a:srgbClr val="004C52"/>
                </a:solidFill>
              </a:rPr>
            </a:br>
            <a:r>
              <a:rPr lang="en" sz="4000" dirty="0">
                <a:solidFill>
                  <a:srgbClr val="004C52"/>
                </a:solidFill>
              </a:rPr>
              <a:t>or a “limiting” reagent problem?</a:t>
            </a:r>
            <a:endParaRPr sz="4000" dirty="0">
              <a:solidFill>
                <a:srgbClr val="004C52"/>
              </a:solidFill>
            </a:endParaRPr>
          </a:p>
        </p:txBody>
      </p:sp>
      <p:sp>
        <p:nvSpPr>
          <p:cNvPr id="132" name="Google Shape;132;p15"/>
          <p:cNvSpPr txBox="1">
            <a:spLocks noGrp="1"/>
          </p:cNvSpPr>
          <p:nvPr>
            <p:ph type="sldNum" idx="12"/>
          </p:nvPr>
        </p:nvSpPr>
        <p:spPr>
          <a:xfrm>
            <a:off x="27122" y="4749851"/>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t>6</a:t>
            </a:fld>
            <a:endParaRPr/>
          </a:p>
        </p:txBody>
      </p:sp>
      <p:sp>
        <p:nvSpPr>
          <p:cNvPr id="2" name="Diamond 1"/>
          <p:cNvSpPr/>
          <p:nvPr/>
        </p:nvSpPr>
        <p:spPr>
          <a:xfrm>
            <a:off x="4017784" y="1037061"/>
            <a:ext cx="1097280" cy="1097280"/>
          </a:xfrm>
          <a:prstGeom prst="diamond">
            <a:avLst/>
          </a:prstGeom>
          <a:solidFill>
            <a:schemeClr val="bg1"/>
          </a:solidFill>
          <a:ln w="57150">
            <a:solidFill>
              <a:srgbClr val="004C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rgbClr val="2ABBAD"/>
                </a:solidFill>
              </a:rPr>
              <a:t>?</a:t>
            </a:r>
            <a:endParaRPr lang="en-US" sz="2400" b="1" dirty="0">
              <a:solidFill>
                <a:srgbClr val="2ABBAD"/>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17"/>
          <p:cNvSpPr txBox="1">
            <a:spLocks noGrp="1"/>
          </p:cNvSpPr>
          <p:nvPr>
            <p:ph type="ctrTitle" idx="4294967295"/>
          </p:nvPr>
        </p:nvSpPr>
        <p:spPr>
          <a:xfrm>
            <a:off x="113462" y="1154766"/>
            <a:ext cx="7772400" cy="1159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5400" u="sng" dirty="0">
                <a:solidFill>
                  <a:srgbClr val="ABE33F"/>
                </a:solidFill>
              </a:rPr>
              <a:t>Hint! </a:t>
            </a:r>
            <a:br>
              <a:rPr lang="en" sz="5400" u="sng" dirty="0">
                <a:solidFill>
                  <a:srgbClr val="ABE33F"/>
                </a:solidFill>
              </a:rPr>
            </a:br>
            <a:r>
              <a:rPr lang="en" sz="3200" dirty="0">
                <a:solidFill>
                  <a:srgbClr val="004C52"/>
                </a:solidFill>
              </a:rPr>
              <a:t>How many starting values?</a:t>
            </a:r>
            <a:endParaRPr sz="3200" dirty="0">
              <a:solidFill>
                <a:srgbClr val="004C52"/>
              </a:solidFill>
            </a:endParaRPr>
          </a:p>
        </p:txBody>
      </p:sp>
      <p:sp>
        <p:nvSpPr>
          <p:cNvPr id="145" name="Google Shape;145;p17"/>
          <p:cNvSpPr txBox="1">
            <a:spLocks noGrp="1"/>
          </p:cNvSpPr>
          <p:nvPr>
            <p:ph type="subTitle" idx="4294967295"/>
          </p:nvPr>
        </p:nvSpPr>
        <p:spPr>
          <a:xfrm>
            <a:off x="0" y="2542219"/>
            <a:ext cx="6374025" cy="1032900"/>
          </a:xfrm>
          <a:prstGeom prst="rect">
            <a:avLst/>
          </a:prstGeom>
        </p:spPr>
        <p:txBody>
          <a:bodyPr spcFirstLastPara="1" wrap="square" lIns="91425" tIns="91425" rIns="91425" bIns="91425" anchor="t" anchorCtr="0">
            <a:noAutofit/>
          </a:bodyPr>
          <a:lstStyle/>
          <a:p>
            <a:pPr marL="342900" indent="-342900"/>
            <a:r>
              <a:rPr lang="en" b="1" dirty="0"/>
              <a:t>One starting value – “regular” stoich</a:t>
            </a:r>
          </a:p>
          <a:p>
            <a:pPr marL="342900" indent="-342900"/>
            <a:r>
              <a:rPr lang="en" b="1" dirty="0"/>
              <a:t>Two starting values – “limiting” stoich</a:t>
            </a:r>
            <a:endParaRPr b="1" dirty="0"/>
          </a:p>
        </p:txBody>
      </p:sp>
      <p:sp>
        <p:nvSpPr>
          <p:cNvPr id="146" name="Google Shape;146;p17"/>
          <p:cNvSpPr/>
          <p:nvPr/>
        </p:nvSpPr>
        <p:spPr>
          <a:xfrm>
            <a:off x="4874250" y="-17350"/>
            <a:ext cx="4290325" cy="3789650"/>
          </a:xfrm>
          <a:custGeom>
            <a:avLst/>
            <a:gdLst/>
            <a:ahLst/>
            <a:cxnLst/>
            <a:rect l="l" t="t" r="r" b="b"/>
            <a:pathLst>
              <a:path w="171613" h="151586" extrusionOk="0">
                <a:moveTo>
                  <a:pt x="0" y="694"/>
                </a:moveTo>
                <a:lnTo>
                  <a:pt x="171613" y="0"/>
                </a:lnTo>
                <a:lnTo>
                  <a:pt x="170790" y="151586"/>
                </a:lnTo>
                <a:lnTo>
                  <a:pt x="46492" y="123154"/>
                </a:lnTo>
                <a:close/>
              </a:path>
            </a:pathLst>
          </a:custGeom>
          <a:solidFill>
            <a:srgbClr val="ABE33F">
              <a:alpha val="81150"/>
            </a:srgbClr>
          </a:solidFill>
          <a:ln>
            <a:noFill/>
          </a:ln>
        </p:spPr>
        <p:txBody>
          <a:bodyPr/>
          <a:lstStyle/>
          <a:p>
            <a:endParaRPr lang="en-US"/>
          </a:p>
        </p:txBody>
      </p:sp>
      <p:pic>
        <p:nvPicPr>
          <p:cNvPr id="1026" name="Picture 2" descr="Chemical Reaction Test Lab Conical Flask Beaker Comments - Chemical Reaction Clip Art, HD Png Download, Free Download"/>
          <p:cNvPicPr>
            <a:picLocks noChangeAspect="1" noChangeArrowheads="1"/>
          </p:cNvPicPr>
          <p:nvPr/>
        </p:nvPicPr>
        <p:blipFill>
          <a:blip r:embed="rId3">
            <a:duotone>
              <a:schemeClr val="accent4">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6790347" y="584313"/>
            <a:ext cx="1957906" cy="1957906"/>
          </a:xfrm>
          <a:prstGeom prst="rect">
            <a:avLst/>
          </a:prstGeom>
          <a:noFill/>
          <a:ln w="57150">
            <a:solidFill>
              <a:srgbClr val="004C52"/>
            </a:solidFill>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22"/>
          <p:cNvSpPr txBox="1">
            <a:spLocks noGrp="1"/>
          </p:cNvSpPr>
          <p:nvPr>
            <p:ph type="title"/>
          </p:nvPr>
        </p:nvSpPr>
        <p:spPr>
          <a:xfrm>
            <a:off x="886650" y="398400"/>
            <a:ext cx="7370700" cy="85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Regular or Limiting?</a:t>
            </a:r>
            <a:endParaRPr dirty="0"/>
          </a:p>
        </p:txBody>
      </p:sp>
      <p:sp>
        <p:nvSpPr>
          <p:cNvPr id="197" name="Google Shape;197;p22"/>
          <p:cNvSpPr/>
          <p:nvPr/>
        </p:nvSpPr>
        <p:spPr>
          <a:xfrm>
            <a:off x="3321325" y="1705950"/>
            <a:ext cx="2493600" cy="2493600"/>
          </a:xfrm>
          <a:prstGeom prst="diamond">
            <a:avLst/>
          </a:prstGeom>
          <a:solidFill>
            <a:srgbClr val="004C5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b="1" dirty="0">
                <a:solidFill>
                  <a:srgbClr val="FFFFFF"/>
                </a:solidFill>
                <a:latin typeface="Karla"/>
                <a:ea typeface="Karla"/>
                <a:cs typeface="Karla"/>
                <a:sym typeface="Karla"/>
              </a:rPr>
              <a:t>How many starting values?</a:t>
            </a:r>
            <a:endParaRPr sz="2000" b="1" dirty="0">
              <a:solidFill>
                <a:srgbClr val="FFFFFF"/>
              </a:solidFill>
              <a:latin typeface="Karla"/>
              <a:ea typeface="Karla"/>
              <a:cs typeface="Karla"/>
              <a:sym typeface="Karla"/>
            </a:endParaRPr>
          </a:p>
        </p:txBody>
      </p:sp>
      <p:sp>
        <p:nvSpPr>
          <p:cNvPr id="198" name="Google Shape;198;p22"/>
          <p:cNvSpPr/>
          <p:nvPr/>
        </p:nvSpPr>
        <p:spPr>
          <a:xfrm>
            <a:off x="2341756" y="2275813"/>
            <a:ext cx="1575469" cy="1353875"/>
          </a:xfrm>
          <a:prstGeom prst="flowChartPreparation">
            <a:avLst/>
          </a:prstGeom>
          <a:solidFill>
            <a:srgbClr val="ABE33F">
              <a:alpha val="8115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200" b="1" dirty="0">
                <a:solidFill>
                  <a:srgbClr val="004C52"/>
                </a:solidFill>
                <a:latin typeface="Karla"/>
                <a:ea typeface="Karla"/>
                <a:cs typeface="Karla"/>
                <a:sym typeface="Karla"/>
              </a:rPr>
              <a:t>One</a:t>
            </a:r>
            <a:endParaRPr sz="3200" b="1" dirty="0">
              <a:solidFill>
                <a:srgbClr val="004C52"/>
              </a:solidFill>
              <a:latin typeface="Karla"/>
              <a:ea typeface="Karla"/>
              <a:cs typeface="Karla"/>
              <a:sym typeface="Karla"/>
            </a:endParaRPr>
          </a:p>
        </p:txBody>
      </p:sp>
      <p:sp>
        <p:nvSpPr>
          <p:cNvPr id="199" name="Google Shape;199;p22"/>
          <p:cNvSpPr/>
          <p:nvPr/>
        </p:nvSpPr>
        <p:spPr>
          <a:xfrm>
            <a:off x="5226775" y="2275813"/>
            <a:ext cx="1567719" cy="1353875"/>
          </a:xfrm>
          <a:prstGeom prst="flowChartPreparation">
            <a:avLst/>
          </a:prstGeom>
          <a:solidFill>
            <a:srgbClr val="ABE33F">
              <a:alpha val="8115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200" b="1" dirty="0">
                <a:solidFill>
                  <a:srgbClr val="004C52"/>
                </a:solidFill>
                <a:latin typeface="Karla"/>
                <a:ea typeface="Karla"/>
                <a:cs typeface="Karla"/>
                <a:sym typeface="Karla"/>
              </a:rPr>
              <a:t>Two</a:t>
            </a:r>
            <a:endParaRPr sz="3200" b="1" dirty="0">
              <a:solidFill>
                <a:srgbClr val="004C52"/>
              </a:solidFill>
              <a:latin typeface="Karla"/>
              <a:ea typeface="Karla"/>
              <a:cs typeface="Karla"/>
              <a:sym typeface="Karla"/>
            </a:endParaRPr>
          </a:p>
        </p:txBody>
      </p:sp>
      <p:sp>
        <p:nvSpPr>
          <p:cNvPr id="200" name="Google Shape;200;p22"/>
          <p:cNvSpPr txBox="1">
            <a:spLocks noGrp="1"/>
          </p:cNvSpPr>
          <p:nvPr>
            <p:ph type="sldNum" idx="12"/>
          </p:nvPr>
        </p:nvSpPr>
        <p:spPr>
          <a:xfrm>
            <a:off x="27122" y="4749851"/>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t>8</a:t>
            </a:fld>
            <a:endParaRPr/>
          </a:p>
        </p:txBody>
      </p:sp>
      <p:sp>
        <p:nvSpPr>
          <p:cNvPr id="2" name="TextBox 1"/>
          <p:cNvSpPr txBox="1"/>
          <p:nvPr/>
        </p:nvSpPr>
        <p:spPr>
          <a:xfrm>
            <a:off x="144966" y="1826955"/>
            <a:ext cx="2196790" cy="1938992"/>
          </a:xfrm>
          <a:prstGeom prst="rect">
            <a:avLst/>
          </a:prstGeom>
          <a:noFill/>
          <a:ln w="28575">
            <a:solidFill>
              <a:srgbClr val="2ABBAD"/>
            </a:solidFill>
          </a:ln>
        </p:spPr>
        <p:txBody>
          <a:bodyPr wrap="square" rtlCol="0">
            <a:spAutoFit/>
          </a:bodyPr>
          <a:lstStyle/>
          <a:p>
            <a:r>
              <a:rPr lang="en-US" sz="2000" dirty="0"/>
              <a:t>If you react 25 g of hydrogen gas with oxygen gas, how many grams of water can you make?</a:t>
            </a:r>
          </a:p>
        </p:txBody>
      </p:sp>
      <p:sp>
        <p:nvSpPr>
          <p:cNvPr id="8" name="TextBox 7"/>
          <p:cNvSpPr txBox="1"/>
          <p:nvPr/>
        </p:nvSpPr>
        <p:spPr>
          <a:xfrm>
            <a:off x="6794494" y="1829365"/>
            <a:ext cx="2196790" cy="2246769"/>
          </a:xfrm>
          <a:prstGeom prst="rect">
            <a:avLst/>
          </a:prstGeom>
          <a:noFill/>
          <a:ln w="28575">
            <a:solidFill>
              <a:srgbClr val="2ABBAD"/>
            </a:solidFill>
          </a:ln>
        </p:spPr>
        <p:txBody>
          <a:bodyPr wrap="square" rtlCol="0">
            <a:spAutoFit/>
          </a:bodyPr>
          <a:lstStyle/>
          <a:p>
            <a:r>
              <a:rPr lang="en-US" sz="2000" dirty="0"/>
              <a:t>If you react 25 g  of hydrogen gas with 30 g of oxygen gas, how many grams of water can you make?</a:t>
            </a:r>
          </a:p>
        </p:txBody>
      </p:sp>
      <p:sp>
        <p:nvSpPr>
          <p:cNvPr id="3" name="TextBox 2"/>
          <p:cNvSpPr txBox="1"/>
          <p:nvPr/>
        </p:nvSpPr>
        <p:spPr>
          <a:xfrm>
            <a:off x="328481" y="1388693"/>
            <a:ext cx="1929161" cy="461665"/>
          </a:xfrm>
          <a:prstGeom prst="rect">
            <a:avLst/>
          </a:prstGeom>
          <a:noFill/>
        </p:spPr>
        <p:txBody>
          <a:bodyPr wrap="square" rtlCol="0">
            <a:spAutoFit/>
          </a:bodyPr>
          <a:lstStyle/>
          <a:p>
            <a:pPr algn="ctr"/>
            <a:r>
              <a:rPr lang="en-US" sz="2400" b="1" dirty="0">
                <a:solidFill>
                  <a:srgbClr val="004C52"/>
                </a:solidFill>
              </a:rPr>
              <a:t>Regular</a:t>
            </a:r>
          </a:p>
        </p:txBody>
      </p:sp>
      <p:sp>
        <p:nvSpPr>
          <p:cNvPr id="10" name="TextBox 9"/>
          <p:cNvSpPr txBox="1"/>
          <p:nvPr/>
        </p:nvSpPr>
        <p:spPr>
          <a:xfrm>
            <a:off x="6917157" y="1388694"/>
            <a:ext cx="1929161" cy="461665"/>
          </a:xfrm>
          <a:prstGeom prst="rect">
            <a:avLst/>
          </a:prstGeom>
          <a:noFill/>
        </p:spPr>
        <p:txBody>
          <a:bodyPr wrap="square" rtlCol="0">
            <a:spAutoFit/>
          </a:bodyPr>
          <a:lstStyle/>
          <a:p>
            <a:pPr algn="ctr"/>
            <a:r>
              <a:rPr lang="en-US" sz="2400" b="1" dirty="0">
                <a:solidFill>
                  <a:srgbClr val="004C52"/>
                </a:solidFill>
              </a:rPr>
              <a:t>Limiting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3"/>
          <p:cNvSpPr txBox="1">
            <a:spLocks noGrp="1"/>
          </p:cNvSpPr>
          <p:nvPr>
            <p:ph type="ctrTitle" idx="4294967295"/>
          </p:nvPr>
        </p:nvSpPr>
        <p:spPr>
          <a:xfrm>
            <a:off x="5664100" y="0"/>
            <a:ext cx="3691331" cy="1159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4800" u="sng" dirty="0">
                <a:solidFill>
                  <a:srgbClr val="ABE33F"/>
                </a:solidFill>
              </a:rPr>
              <a:t>Key terms:</a:t>
            </a:r>
            <a:endParaRPr sz="4800" u="sng" dirty="0">
              <a:solidFill>
                <a:srgbClr val="ABE33F"/>
              </a:solidFill>
            </a:endParaRPr>
          </a:p>
        </p:txBody>
      </p:sp>
      <p:sp>
        <p:nvSpPr>
          <p:cNvPr id="12" name="Google Shape;102;p12"/>
          <p:cNvSpPr txBox="1">
            <a:spLocks/>
          </p:cNvSpPr>
          <p:nvPr/>
        </p:nvSpPr>
        <p:spPr>
          <a:xfrm>
            <a:off x="725218" y="1486048"/>
            <a:ext cx="3545699" cy="2838600"/>
          </a:xfrm>
          <a:prstGeom prst="rect">
            <a:avLst/>
          </a:prstGeom>
          <a:ln>
            <a:solidFill>
              <a:schemeClr val="accent1"/>
            </a:solid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Bef>
                <a:spcPts val="600"/>
              </a:spcBef>
            </a:pPr>
            <a:r>
              <a:rPr lang="en-US" sz="3200" b="1" u="sng" dirty="0">
                <a:solidFill>
                  <a:srgbClr val="004C52"/>
                </a:solidFill>
              </a:rPr>
              <a:t>Limiting Reagent</a:t>
            </a:r>
          </a:p>
          <a:p>
            <a:pPr>
              <a:spcBef>
                <a:spcPts val="600"/>
              </a:spcBef>
              <a:buClr>
                <a:schemeClr val="dk1"/>
              </a:buClr>
              <a:buSzPts val="1100"/>
            </a:pPr>
            <a:r>
              <a:rPr lang="en-US" sz="3200" b="1" dirty="0"/>
              <a:t>(LR) </a:t>
            </a:r>
            <a:br>
              <a:rPr lang="en-US" sz="3200" b="1" dirty="0"/>
            </a:br>
            <a:r>
              <a:rPr lang="en-US" sz="3200" b="1" dirty="0"/>
              <a:t>The chemical you run out of too soon</a:t>
            </a:r>
          </a:p>
          <a:p>
            <a:pPr>
              <a:spcBef>
                <a:spcPts val="600"/>
              </a:spcBef>
              <a:buClr>
                <a:schemeClr val="dk1"/>
              </a:buClr>
              <a:buSzPts val="1100"/>
            </a:pPr>
            <a:endParaRPr lang="en-US" sz="1200" dirty="0"/>
          </a:p>
          <a:p>
            <a:pPr>
              <a:spcBef>
                <a:spcPts val="600"/>
              </a:spcBef>
            </a:pPr>
            <a:endParaRPr lang="en-US" sz="1200" dirty="0"/>
          </a:p>
        </p:txBody>
      </p:sp>
      <p:sp>
        <p:nvSpPr>
          <p:cNvPr id="13" name="Google Shape;102;p12"/>
          <p:cNvSpPr txBox="1">
            <a:spLocks/>
          </p:cNvSpPr>
          <p:nvPr/>
        </p:nvSpPr>
        <p:spPr>
          <a:xfrm>
            <a:off x="4627756" y="1486048"/>
            <a:ext cx="3635297" cy="2838600"/>
          </a:xfrm>
          <a:prstGeom prst="rect">
            <a:avLst/>
          </a:prstGeom>
          <a:ln>
            <a:solidFill>
              <a:schemeClr val="accent1"/>
            </a:solid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Bef>
                <a:spcPts val="600"/>
              </a:spcBef>
            </a:pPr>
            <a:r>
              <a:rPr lang="en-US" sz="3200" b="1" u="sng" dirty="0">
                <a:solidFill>
                  <a:srgbClr val="004C52"/>
                </a:solidFill>
              </a:rPr>
              <a:t>Excess Reagent</a:t>
            </a:r>
          </a:p>
          <a:p>
            <a:pPr>
              <a:spcBef>
                <a:spcPts val="600"/>
              </a:spcBef>
              <a:buClr>
                <a:schemeClr val="dk1"/>
              </a:buClr>
              <a:buSzPts val="1100"/>
            </a:pPr>
            <a:r>
              <a:rPr lang="en-US" sz="3200" b="1" dirty="0"/>
              <a:t>(XS) </a:t>
            </a:r>
            <a:br>
              <a:rPr lang="en-US" sz="3200" b="1" dirty="0"/>
            </a:br>
            <a:r>
              <a:rPr lang="en-US" sz="3200" b="1" dirty="0"/>
              <a:t>The chemical you </a:t>
            </a:r>
            <a:br>
              <a:rPr lang="en-US" sz="3200" b="1" dirty="0"/>
            </a:br>
            <a:r>
              <a:rPr lang="en-US" sz="3200" b="1" dirty="0"/>
              <a:t>have extra left over of</a:t>
            </a:r>
          </a:p>
          <a:p>
            <a:pPr>
              <a:spcBef>
                <a:spcPts val="600"/>
              </a:spcBef>
              <a:buClr>
                <a:schemeClr val="dk1"/>
              </a:buClr>
              <a:buSzPts val="1100"/>
            </a:pPr>
            <a:endParaRPr lang="en-US" sz="1200" dirty="0"/>
          </a:p>
          <a:p>
            <a:pPr>
              <a:spcBef>
                <a:spcPts val="600"/>
              </a:spcBef>
            </a:pPr>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Escalus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2418</TotalTime>
  <Words>2048</Words>
  <Application>Microsoft Office PowerPoint</Application>
  <PresentationFormat>On-screen Show (16:9)</PresentationFormat>
  <Paragraphs>326</Paragraphs>
  <Slides>38</Slides>
  <Notes>26</Notes>
  <HiddenSlides>0</HiddenSlides>
  <MMClips>1</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38</vt:i4>
      </vt:variant>
    </vt:vector>
  </HeadingPairs>
  <TitlesOfParts>
    <vt:vector size="46" baseType="lpstr">
      <vt:lpstr>Wingdings</vt:lpstr>
      <vt:lpstr>Raleway</vt:lpstr>
      <vt:lpstr>Calibri Light</vt:lpstr>
      <vt:lpstr>Karla</vt:lpstr>
      <vt:lpstr>Arial</vt:lpstr>
      <vt:lpstr>Calibri</vt:lpstr>
      <vt:lpstr>Escalus template</vt:lpstr>
      <vt:lpstr>Retrospect</vt:lpstr>
      <vt:lpstr>N-28  Limiting Reagent Stoichiometry</vt:lpstr>
      <vt:lpstr>Target: I can determine which substance will run out first during a reaction so that I can perform “limiting reagent stoichiometry.”</vt:lpstr>
      <vt:lpstr>Pros and Cons to all methods</vt:lpstr>
      <vt:lpstr>The “danger” of looking up videos &amp; examples of limiting stoich online…</vt:lpstr>
      <vt:lpstr>Limiting Reagent Stoichiometry:  A type of stoich problem where you  run out of one chemcial too soon, and have extra of the other chemical left over</vt:lpstr>
      <vt:lpstr>PowerPoint Presentation</vt:lpstr>
      <vt:lpstr>Hint!  How many starting values?</vt:lpstr>
      <vt:lpstr>Regular or Limiting?</vt:lpstr>
      <vt:lpstr>Key terms:</vt:lpstr>
      <vt:lpstr>Usually 3 types of problems:</vt:lpstr>
      <vt:lpstr>ALL ABOUT MOLE RATIOS! </vt:lpstr>
      <vt:lpstr>Use mole ratios and  dimensional analysis to compare…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Limiting Reagent Lab</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Farmer, Stephanie [DH]</dc:creator>
  <cp:lastModifiedBy>Farmer, Stephanie [DH]</cp:lastModifiedBy>
  <cp:revision>46</cp:revision>
  <dcterms:modified xsi:type="dcterms:W3CDTF">2024-06-16T19:51:04Z</dcterms:modified>
</cp:coreProperties>
</file>