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2" r:id="rId2"/>
    <p:sldId id="284" r:id="rId3"/>
    <p:sldId id="261" r:id="rId4"/>
    <p:sldId id="262" r:id="rId5"/>
    <p:sldId id="258" r:id="rId6"/>
    <p:sldId id="281" r:id="rId7"/>
    <p:sldId id="282" r:id="rId8"/>
    <p:sldId id="283" r:id="rId9"/>
    <p:sldId id="285" r:id="rId10"/>
    <p:sldId id="286" r:id="rId11"/>
    <p:sldId id="287" r:id="rId12"/>
    <p:sldId id="288" r:id="rId13"/>
    <p:sldId id="289" r:id="rId14"/>
    <p:sldId id="290" r:id="rId15"/>
    <p:sldId id="291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3015" autoAdjust="0"/>
    <p:restoredTop sz="94660"/>
  </p:normalViewPr>
  <p:slideViewPr>
    <p:cSldViewPr snapToGrid="0">
      <p:cViewPr varScale="1">
        <p:scale>
          <a:sx n="63" d="100"/>
          <a:sy n="63" d="100"/>
        </p:scale>
        <p:origin x="11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99171-4544-4C7E-9A0E-E098EBA284CC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1E3E0-DBE0-49F7-B266-4610E61EC4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331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99171-4544-4C7E-9A0E-E098EBA284CC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1E3E0-DBE0-49F7-B266-4610E61EC4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0172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99171-4544-4C7E-9A0E-E098EBA284CC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1E3E0-DBE0-49F7-B266-4610E61EC4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383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99171-4544-4C7E-9A0E-E098EBA284CC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1E3E0-DBE0-49F7-B266-4610E61EC4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694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99171-4544-4C7E-9A0E-E098EBA284CC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1E3E0-DBE0-49F7-B266-4610E61EC4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564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99171-4544-4C7E-9A0E-E098EBA284CC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1E3E0-DBE0-49F7-B266-4610E61EC4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185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99171-4544-4C7E-9A0E-E098EBA284CC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1E3E0-DBE0-49F7-B266-4610E61EC4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999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99171-4544-4C7E-9A0E-E098EBA284CC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1E3E0-DBE0-49F7-B266-4610E61EC4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626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99171-4544-4C7E-9A0E-E098EBA284CC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1E3E0-DBE0-49F7-B266-4610E61EC4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427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99171-4544-4C7E-9A0E-E098EBA284CC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1E3E0-DBE0-49F7-B266-4610E61EC4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338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99171-4544-4C7E-9A0E-E098EBA284CC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1E3E0-DBE0-49F7-B266-4610E61EC4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470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C99171-4544-4C7E-9A0E-E098EBA284CC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71E3E0-DBE0-49F7-B266-4610E61EC4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270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5OxEDmFjv_w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7" Type="http://schemas.openxmlformats.org/officeDocument/2006/relationships/image" Target="../media/image7.w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5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7" Type="http://schemas.openxmlformats.org/officeDocument/2006/relationships/image" Target="../media/image10.wmf"/><Relationship Id="rId2" Type="http://schemas.openxmlformats.org/officeDocument/2006/relationships/oleObject" Target="../embeddings/oleObject7.bin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9.wmf"/><Relationship Id="rId4" Type="http://schemas.openxmlformats.org/officeDocument/2006/relationships/oleObject" Target="../embeddings/oleObject8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5OxEDmFjv_w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7" Type="http://schemas.openxmlformats.org/officeDocument/2006/relationships/image" Target="../media/image3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6571" y="300445"/>
            <a:ext cx="11403874" cy="615260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905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56508" y="1091041"/>
            <a:ext cx="9144000" cy="1789612"/>
          </a:xfrm>
        </p:spPr>
        <p:txBody>
          <a:bodyPr>
            <a:normAutofit/>
          </a:bodyPr>
          <a:lstStyle/>
          <a:p>
            <a:r>
              <a:rPr lang="en-US" u="sng" dirty="0">
                <a:latin typeface="Impact" panose="020B080603090205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N29 – PERCENT COMPOSITION AND EMPERICAL FORMULAS</a:t>
            </a:r>
            <a:endParaRPr lang="en-US" dirty="0">
              <a:latin typeface="Impact" panose="020B080603090205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0376" y="3092824"/>
            <a:ext cx="1109562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</a:rPr>
              <a:t>Target: I can calculate the percent composition of an element in a molecule, and can determine the empirical and molecular formulas for substances.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02197FA-F1AF-3B92-CE13-2936E12548D0}"/>
              </a:ext>
            </a:extLst>
          </p:cNvPr>
          <p:cNvSpPr txBox="1"/>
          <p:nvPr/>
        </p:nvSpPr>
        <p:spPr>
          <a:xfrm>
            <a:off x="542834" y="5773198"/>
            <a:ext cx="889580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Link to YouTube Presentation: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https://youtu.be/5OxEDmFjv_w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493220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79828" y="354707"/>
            <a:ext cx="11403874" cy="6152607"/>
          </a:xfrm>
          <a:prstGeom prst="rect">
            <a:avLst/>
          </a:prstGeom>
          <a:solidFill>
            <a:schemeClr val="bg1"/>
          </a:solidFill>
          <a:ln w="1905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569912" y="572588"/>
            <a:ext cx="1111558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600" b="1" i="1" dirty="0" err="1">
                <a:solidFill>
                  <a:srgbClr val="0070C0"/>
                </a:solidFill>
                <a:cs typeface="Times New Roman" pitchFamily="18" charset="0"/>
              </a:rPr>
              <a:t>Adipic</a:t>
            </a:r>
            <a:r>
              <a:rPr lang="en-US" sz="3600" b="1" i="1" dirty="0">
                <a:solidFill>
                  <a:srgbClr val="0070C0"/>
                </a:solidFill>
                <a:cs typeface="Times New Roman" pitchFamily="18" charset="0"/>
              </a:rPr>
              <a:t> acid contains 49.32% C, 43.84% O, and 6.85% H by mass. What is the empirical formula of </a:t>
            </a:r>
            <a:r>
              <a:rPr lang="en-US" sz="3600" b="1" i="1" dirty="0" err="1">
                <a:solidFill>
                  <a:srgbClr val="0070C0"/>
                </a:solidFill>
                <a:cs typeface="Times New Roman" pitchFamily="18" charset="0"/>
              </a:rPr>
              <a:t>adipic</a:t>
            </a:r>
            <a:r>
              <a:rPr lang="en-US" sz="3600" b="1" i="1" dirty="0">
                <a:solidFill>
                  <a:srgbClr val="0070C0"/>
                </a:solidFill>
                <a:cs typeface="Times New Roman" pitchFamily="18" charset="0"/>
              </a:rPr>
              <a:t> acid?</a:t>
            </a:r>
            <a:r>
              <a:rPr lang="en-US" sz="3600" b="1" i="1" dirty="0">
                <a:solidFill>
                  <a:srgbClr val="0070C0"/>
                </a:solidFill>
                <a:cs typeface="Arial" charset="0"/>
              </a:rPr>
              <a:t> </a:t>
            </a: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0772509"/>
              </p:ext>
            </p:extLst>
          </p:nvPr>
        </p:nvGraphicFramePr>
        <p:xfrm>
          <a:off x="3871484" y="2735748"/>
          <a:ext cx="7585411" cy="11006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098520" imgH="482400" progId="Equation.3">
                  <p:embed/>
                </p:oleObj>
              </mc:Choice>
              <mc:Fallback>
                <p:oleObj name="Equation" r:id="rId2" imgW="3098520" imgH="482400" progId="Equation.3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71484" y="2735748"/>
                        <a:ext cx="7585411" cy="110066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4995333"/>
              </p:ext>
            </p:extLst>
          </p:nvPr>
        </p:nvGraphicFramePr>
        <p:xfrm>
          <a:off x="3635568" y="3836414"/>
          <a:ext cx="8272393" cy="97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301920" imgH="482400" progId="Equation.3">
                  <p:embed/>
                </p:oleObj>
              </mc:Choice>
              <mc:Fallback>
                <p:oleObj name="Equation" r:id="rId4" imgW="3301920" imgH="482400" progId="Equation.3">
                  <p:embed/>
                  <p:pic>
                    <p:nvPicPr>
                      <p:cNvPr id="8499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5568" y="3836414"/>
                        <a:ext cx="8272393" cy="971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8430378"/>
              </p:ext>
            </p:extLst>
          </p:nvPr>
        </p:nvGraphicFramePr>
        <p:xfrm>
          <a:off x="3871484" y="4835762"/>
          <a:ext cx="7414557" cy="9599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3022560" imgH="482400" progId="Equation.3">
                  <p:embed/>
                </p:oleObj>
              </mc:Choice>
              <mc:Fallback>
                <p:oleObj name="Equation" r:id="rId6" imgW="3022560" imgH="482400" progId="Equation.3">
                  <p:embed/>
                  <p:pic>
                    <p:nvPicPr>
                      <p:cNvPr id="8499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71484" y="4835762"/>
                        <a:ext cx="7414557" cy="95992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631405" y="1772917"/>
            <a:ext cx="107044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US" sz="3600" b="1" dirty="0">
                <a:solidFill>
                  <a:srgbClr val="000000"/>
                </a:solidFill>
              </a:rPr>
              <a:t>Percent to mass </a:t>
            </a:r>
            <a:r>
              <a:rPr lang="en-US" sz="3600" dirty="0">
                <a:solidFill>
                  <a:srgbClr val="000000"/>
                </a:solidFill>
              </a:rPr>
              <a:t>– 49.32g C, 43.84g O, 6.85g H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31405" y="2495448"/>
            <a:ext cx="7467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US" sz="3600" b="1" dirty="0">
                <a:solidFill>
                  <a:srgbClr val="000000"/>
                </a:solidFill>
              </a:rPr>
              <a:t>Mass to mole</a:t>
            </a:r>
          </a:p>
        </p:txBody>
      </p:sp>
    </p:spTree>
    <p:extLst>
      <p:ext uri="{BB962C8B-B14F-4D97-AF65-F5344CB8AC3E}">
        <p14:creationId xmlns:p14="http://schemas.microsoft.com/office/powerpoint/2010/main" val="4112187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75918" y="348467"/>
            <a:ext cx="11403874" cy="6152607"/>
          </a:xfrm>
          <a:prstGeom prst="rect">
            <a:avLst/>
          </a:prstGeom>
          <a:solidFill>
            <a:schemeClr val="bg1"/>
          </a:solidFill>
          <a:ln w="1905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81576" y="524052"/>
            <a:ext cx="419213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Font typeface="+mj-lt"/>
              <a:buAutoNum type="arabicPeriod" startAt="3"/>
            </a:pPr>
            <a:r>
              <a:rPr lang="en-US" sz="3600" b="1" dirty="0">
                <a:solidFill>
                  <a:srgbClr val="000000"/>
                </a:solidFill>
              </a:rPr>
              <a:t>Divide by small </a:t>
            </a:r>
            <a:r>
              <a:rPr lang="en-US" sz="3600" dirty="0">
                <a:solidFill>
                  <a:srgbClr val="000000"/>
                </a:solidFill>
              </a:rPr>
              <a:t>– divide the mole values by the smallest mole value found…</a:t>
            </a:r>
            <a:br>
              <a:rPr lang="en-US" sz="3600" dirty="0">
                <a:solidFill>
                  <a:srgbClr val="000000"/>
                </a:solidFill>
              </a:rPr>
            </a:br>
            <a:r>
              <a:rPr lang="en-US" sz="3600" dirty="0">
                <a:solidFill>
                  <a:srgbClr val="000000"/>
                </a:solidFill>
              </a:rPr>
              <a:t>gets you the simplest ratios!</a:t>
            </a: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4975409" y="1149008"/>
            <a:ext cx="152477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</a:rPr>
              <a:t>Carbon:</a:t>
            </a: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4518209" y="2520608"/>
            <a:ext cx="194514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</a:rPr>
              <a:t>Hydrogen:</a:t>
            </a:r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4906677" y="4120808"/>
            <a:ext cx="156799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</a:rPr>
              <a:t>Oxygen:</a:t>
            </a:r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3227036"/>
              </p:ext>
            </p:extLst>
          </p:nvPr>
        </p:nvGraphicFramePr>
        <p:xfrm>
          <a:off x="6768357" y="942820"/>
          <a:ext cx="4495800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498320" imgH="431640" progId="Equation.3">
                  <p:embed/>
                </p:oleObj>
              </mc:Choice>
              <mc:Fallback>
                <p:oleObj name="Equation" r:id="rId2" imgW="1498320" imgH="431640" progId="Equation.3">
                  <p:embed/>
                  <p:pic>
                    <p:nvPicPr>
                      <p:cNvPr id="1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68357" y="942820"/>
                        <a:ext cx="4495800" cy="1295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4901352"/>
              </p:ext>
            </p:extLst>
          </p:nvPr>
        </p:nvGraphicFramePr>
        <p:xfrm>
          <a:off x="6615956" y="2390621"/>
          <a:ext cx="4724401" cy="12958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574640" imgH="431640" progId="Equation.3">
                  <p:embed/>
                </p:oleObj>
              </mc:Choice>
              <mc:Fallback>
                <p:oleObj name="Equation" r:id="rId4" imgW="1574640" imgH="431640" progId="Equation.3">
                  <p:embed/>
                  <p:pic>
                    <p:nvPicPr>
                      <p:cNvPr id="2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15956" y="2390621"/>
                        <a:ext cx="4724401" cy="129583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6091476"/>
              </p:ext>
            </p:extLst>
          </p:nvPr>
        </p:nvGraphicFramePr>
        <p:xfrm>
          <a:off x="6920757" y="3838420"/>
          <a:ext cx="4419600" cy="13412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422360" imgH="431640" progId="Equation.3">
                  <p:embed/>
                </p:oleObj>
              </mc:Choice>
              <mc:Fallback>
                <p:oleObj name="Equation" r:id="rId6" imgW="1422360" imgH="431640" progId="Equation.3">
                  <p:embed/>
                  <p:pic>
                    <p:nvPicPr>
                      <p:cNvPr id="3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20757" y="3838420"/>
                        <a:ext cx="4419600" cy="134124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98867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0" grpId="0"/>
      <p:bldP spid="11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61404" y="362981"/>
            <a:ext cx="11403874" cy="6152607"/>
          </a:xfrm>
          <a:prstGeom prst="rect">
            <a:avLst/>
          </a:prstGeom>
          <a:solidFill>
            <a:schemeClr val="bg1"/>
          </a:solidFill>
          <a:ln w="1905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81575" y="524052"/>
            <a:ext cx="1095728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Font typeface="+mj-lt"/>
              <a:buAutoNum type="arabicPeriod" startAt="4"/>
            </a:pPr>
            <a:r>
              <a:rPr lang="en-US" sz="3600" b="1" dirty="0">
                <a:solidFill>
                  <a:srgbClr val="000000"/>
                </a:solidFill>
              </a:rPr>
              <a:t>Multiply ‘till whole </a:t>
            </a:r>
            <a:r>
              <a:rPr lang="en-US" sz="3600" dirty="0">
                <a:solidFill>
                  <a:srgbClr val="000000"/>
                </a:solidFill>
              </a:rPr>
              <a:t>– If necessary, multiply the values found until they are whole numbers. The numbers may not be perfect, might have to round a little bit! </a:t>
            </a:r>
            <a:r>
              <a:rPr lang="en-US" sz="3600" b="1" i="1" dirty="0">
                <a:solidFill>
                  <a:srgbClr val="000000"/>
                </a:solidFill>
              </a:rPr>
              <a:t>YOU HAVE TO MULTIPLY THEM ALL BY THE SAME # !</a:t>
            </a:r>
            <a:endParaRPr lang="en-US" sz="3600" dirty="0">
              <a:solidFill>
                <a:srgbClr val="000000"/>
              </a:solidFill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869574" y="3278349"/>
            <a:ext cx="262123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rgbClr val="0070C0"/>
                </a:solidFill>
              </a:rPr>
              <a:t>Carbon: </a:t>
            </a:r>
            <a:r>
              <a:rPr lang="en-US" sz="3600" b="1" dirty="0"/>
              <a:t>1.50</a:t>
            </a:r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6396311" y="3296168"/>
            <a:ext cx="114778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600" b="1" dirty="0"/>
              <a:t>2.50</a:t>
            </a:r>
          </a:p>
        </p:txBody>
      </p:sp>
      <p:sp>
        <p:nvSpPr>
          <p:cNvPr id="15" name="Text Box 9"/>
          <p:cNvSpPr txBox="1">
            <a:spLocks noChangeArrowheads="1"/>
          </p:cNvSpPr>
          <p:nvPr/>
        </p:nvSpPr>
        <p:spPr bwMode="auto">
          <a:xfrm>
            <a:off x="8583696" y="3278349"/>
            <a:ext cx="267118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rgbClr val="0070C0"/>
                </a:solidFill>
              </a:rPr>
              <a:t>Oxygen: </a:t>
            </a:r>
            <a:r>
              <a:rPr lang="en-US" sz="3600" b="1" dirty="0"/>
              <a:t>1.00</a:t>
            </a:r>
          </a:p>
        </p:txBody>
      </p:sp>
      <p:sp>
        <p:nvSpPr>
          <p:cNvPr id="16" name="Text Box 10"/>
          <p:cNvSpPr txBox="1">
            <a:spLocks noChangeArrowheads="1"/>
          </p:cNvSpPr>
          <p:nvPr/>
        </p:nvSpPr>
        <p:spPr bwMode="auto">
          <a:xfrm>
            <a:off x="2393574" y="3735549"/>
            <a:ext cx="115887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600" b="1" dirty="0"/>
              <a:t>x  2</a:t>
            </a:r>
            <a:r>
              <a:rPr lang="en-US" sz="2400" b="1" dirty="0"/>
              <a:t> </a:t>
            </a:r>
          </a:p>
        </p:txBody>
      </p:sp>
      <p:sp>
        <p:nvSpPr>
          <p:cNvPr id="21" name="Text Box 14"/>
          <p:cNvSpPr txBox="1">
            <a:spLocks noChangeArrowheads="1"/>
          </p:cNvSpPr>
          <p:nvPr/>
        </p:nvSpPr>
        <p:spPr bwMode="auto">
          <a:xfrm>
            <a:off x="6396312" y="3749836"/>
            <a:ext cx="115887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600" b="1" dirty="0"/>
              <a:t>x  2</a:t>
            </a:r>
            <a:r>
              <a:rPr lang="en-US" sz="2400" b="1" dirty="0"/>
              <a:t> </a:t>
            </a:r>
          </a:p>
        </p:txBody>
      </p:sp>
      <p:sp>
        <p:nvSpPr>
          <p:cNvPr id="22" name="Text Box 15"/>
          <p:cNvSpPr txBox="1">
            <a:spLocks noChangeArrowheads="1"/>
          </p:cNvSpPr>
          <p:nvPr/>
        </p:nvSpPr>
        <p:spPr bwMode="auto">
          <a:xfrm>
            <a:off x="10244221" y="3749837"/>
            <a:ext cx="115887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600" b="1" dirty="0"/>
              <a:t>x  2</a:t>
            </a:r>
            <a:r>
              <a:rPr lang="en-US" sz="2400" b="1" dirty="0"/>
              <a:t> </a:t>
            </a:r>
          </a:p>
        </p:txBody>
      </p:sp>
      <p:sp>
        <p:nvSpPr>
          <p:cNvPr id="23" name="Text Box 16"/>
          <p:cNvSpPr txBox="1">
            <a:spLocks noChangeArrowheads="1"/>
          </p:cNvSpPr>
          <p:nvPr/>
        </p:nvSpPr>
        <p:spPr bwMode="auto">
          <a:xfrm>
            <a:off x="2926974" y="4192749"/>
            <a:ext cx="41870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 b="1" dirty="0"/>
              <a:t>3</a:t>
            </a:r>
          </a:p>
        </p:txBody>
      </p:sp>
      <p:sp>
        <p:nvSpPr>
          <p:cNvPr id="24" name="Text Box 17"/>
          <p:cNvSpPr txBox="1">
            <a:spLocks noChangeArrowheads="1"/>
          </p:cNvSpPr>
          <p:nvPr/>
        </p:nvSpPr>
        <p:spPr bwMode="auto">
          <a:xfrm>
            <a:off x="6983895" y="4192749"/>
            <a:ext cx="95602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600" b="1" dirty="0"/>
              <a:t>5</a:t>
            </a:r>
          </a:p>
        </p:txBody>
      </p:sp>
      <p:sp>
        <p:nvSpPr>
          <p:cNvPr id="25" name="Text Box 18"/>
          <p:cNvSpPr txBox="1">
            <a:spLocks noChangeArrowheads="1"/>
          </p:cNvSpPr>
          <p:nvPr/>
        </p:nvSpPr>
        <p:spPr bwMode="auto">
          <a:xfrm>
            <a:off x="10772859" y="4192749"/>
            <a:ext cx="41870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 b="1" dirty="0"/>
              <a:t>2</a:t>
            </a:r>
          </a:p>
        </p:txBody>
      </p:sp>
      <p:sp>
        <p:nvSpPr>
          <p:cNvPr id="26" name="Line 11"/>
          <p:cNvSpPr>
            <a:spLocks noChangeShapeType="1"/>
          </p:cNvSpPr>
          <p:nvPr/>
        </p:nvSpPr>
        <p:spPr bwMode="auto">
          <a:xfrm>
            <a:off x="2380127" y="4300325"/>
            <a:ext cx="118872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" name="Line 11"/>
          <p:cNvSpPr>
            <a:spLocks noChangeShapeType="1"/>
          </p:cNvSpPr>
          <p:nvPr/>
        </p:nvSpPr>
        <p:spPr bwMode="auto">
          <a:xfrm>
            <a:off x="6308081" y="4300325"/>
            <a:ext cx="118872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" name="Line 11"/>
          <p:cNvSpPr>
            <a:spLocks noChangeShapeType="1"/>
          </p:cNvSpPr>
          <p:nvPr/>
        </p:nvSpPr>
        <p:spPr bwMode="auto">
          <a:xfrm>
            <a:off x="10151636" y="4291360"/>
            <a:ext cx="118872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" name="Text Box 19"/>
          <p:cNvSpPr txBox="1">
            <a:spLocks noChangeArrowheads="1"/>
          </p:cNvSpPr>
          <p:nvPr/>
        </p:nvSpPr>
        <p:spPr bwMode="auto">
          <a:xfrm>
            <a:off x="392387" y="5074534"/>
            <a:ext cx="370319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rgbClr val="000000"/>
                </a:solidFill>
              </a:rPr>
              <a:t>Empirical formula:</a:t>
            </a:r>
          </a:p>
        </p:txBody>
      </p:sp>
      <p:sp>
        <p:nvSpPr>
          <p:cNvPr id="30" name="Text Box 21"/>
          <p:cNvSpPr txBox="1">
            <a:spLocks noChangeArrowheads="1"/>
          </p:cNvSpPr>
          <p:nvPr/>
        </p:nvSpPr>
        <p:spPr bwMode="auto">
          <a:xfrm>
            <a:off x="4735787" y="5150734"/>
            <a:ext cx="28194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6000" b="1" dirty="0">
                <a:solidFill>
                  <a:srgbClr val="000000"/>
                </a:solidFill>
              </a:rPr>
              <a:t>C</a:t>
            </a:r>
            <a:r>
              <a:rPr lang="en-US" sz="6000" b="1" baseline="-25000" dirty="0">
                <a:solidFill>
                  <a:srgbClr val="C00000"/>
                </a:solidFill>
              </a:rPr>
              <a:t>3</a:t>
            </a:r>
            <a:r>
              <a:rPr lang="en-US" sz="6000" b="1" dirty="0">
                <a:solidFill>
                  <a:srgbClr val="000000"/>
                </a:solidFill>
              </a:rPr>
              <a:t>H</a:t>
            </a:r>
            <a:r>
              <a:rPr lang="en-US" sz="6000" b="1" baseline="-25000" dirty="0">
                <a:solidFill>
                  <a:srgbClr val="C00000"/>
                </a:solidFill>
              </a:rPr>
              <a:t>5</a:t>
            </a:r>
            <a:r>
              <a:rPr lang="en-US" sz="6000" b="1" dirty="0">
                <a:solidFill>
                  <a:srgbClr val="000000"/>
                </a:solidFill>
              </a:rPr>
              <a:t>O</a:t>
            </a:r>
            <a:r>
              <a:rPr lang="en-US" sz="6000" b="1" baseline="-25000" dirty="0">
                <a:solidFill>
                  <a:srgbClr val="C00000"/>
                </a:solidFill>
              </a:rPr>
              <a:t>2</a:t>
            </a:r>
          </a:p>
        </p:txBody>
      </p:sp>
      <p:sp>
        <p:nvSpPr>
          <p:cNvPr id="18" name="Text Box 17"/>
          <p:cNvSpPr txBox="1">
            <a:spLocks noChangeArrowheads="1"/>
          </p:cNvSpPr>
          <p:nvPr/>
        </p:nvSpPr>
        <p:spPr bwMode="auto">
          <a:xfrm>
            <a:off x="6396311" y="2746484"/>
            <a:ext cx="154361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600" b="1" dirty="0"/>
              <a:t>2.47</a:t>
            </a:r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7377661" y="3093189"/>
            <a:ext cx="443124" cy="1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4273153" y="2755107"/>
            <a:ext cx="227043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rgbClr val="0070C0"/>
                </a:solidFill>
              </a:rPr>
              <a:t>Hydrogen: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697055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6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6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3" grpId="0"/>
      <p:bldP spid="14" grpId="0"/>
      <p:bldP spid="15" grpId="0"/>
      <p:bldP spid="16" grpId="0" autoUpdateAnimBg="0"/>
      <p:bldP spid="21" grpId="0" autoUpdateAnimBg="0"/>
      <p:bldP spid="22" grpId="0" autoUpdateAnimBg="0"/>
      <p:bldP spid="23" grpId="0" autoUpdateAnimBg="0"/>
      <p:bldP spid="24" grpId="0" autoUpdateAnimBg="0"/>
      <p:bldP spid="25" grpId="0" autoUpdateAnimBg="0"/>
      <p:bldP spid="26" grpId="0" animBg="1"/>
      <p:bldP spid="27" grpId="0" animBg="1"/>
      <p:bldP spid="28" grpId="0" animBg="1"/>
      <p:bldP spid="29" grpId="0"/>
      <p:bldP spid="30" grpId="0" autoUpdateAnimBg="0"/>
      <p:bldP spid="18" grpId="0" autoUpdateAnimBg="0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79828" y="354707"/>
            <a:ext cx="11403874" cy="6152607"/>
          </a:xfrm>
          <a:prstGeom prst="rect">
            <a:avLst/>
          </a:prstGeom>
          <a:solidFill>
            <a:schemeClr val="bg1"/>
          </a:solidFill>
          <a:ln w="1905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8361" y="550650"/>
            <a:ext cx="11085341" cy="1604721"/>
          </a:xfrm>
        </p:spPr>
        <p:txBody>
          <a:bodyPr>
            <a:normAutofit fontScale="90000"/>
          </a:bodyPr>
          <a:lstStyle/>
          <a:p>
            <a:r>
              <a:rPr lang="en-US" sz="6700" u="sng" dirty="0">
                <a:latin typeface="Impact" panose="020B080603090205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Determining Molecular Formula</a:t>
            </a:r>
            <a:br>
              <a:rPr lang="en-US" dirty="0">
                <a:latin typeface="Impact" panose="020B080603090205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en-US" sz="5300" dirty="0">
              <a:latin typeface="+mn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98361" y="1763486"/>
            <a:ext cx="96343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1) </a:t>
            </a:r>
            <a:r>
              <a:rPr lang="en-US" sz="4000" dirty="0"/>
              <a:t>Find molar mass of the empirical formula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98361" y="2471372"/>
            <a:ext cx="1056182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2) </a:t>
            </a:r>
            <a:r>
              <a:rPr lang="en-US" sz="4000" dirty="0"/>
              <a:t>Divide molecular formula mass by empirical </a:t>
            </a:r>
            <a:br>
              <a:rPr lang="en-US" sz="4000" dirty="0"/>
            </a:br>
            <a:r>
              <a:rPr lang="en-US" sz="4000" dirty="0"/>
              <a:t>    formula mass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98360" y="3715981"/>
            <a:ext cx="963435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3) </a:t>
            </a:r>
            <a:r>
              <a:rPr lang="en-US" sz="4000" dirty="0"/>
              <a:t>Multiply empirical formula subscripts</a:t>
            </a:r>
            <a:br>
              <a:rPr lang="en-US" sz="4000" dirty="0"/>
            </a:br>
            <a:r>
              <a:rPr lang="en-US" sz="4000" dirty="0"/>
              <a:t>     by the multiplier # found in step 2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358546" y="5039420"/>
            <a:ext cx="44251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i="1" dirty="0">
                <a:solidFill>
                  <a:srgbClr val="0070C0"/>
                </a:solidFill>
              </a:rPr>
              <a:t>No cute rhyme this time…sorry! </a:t>
            </a:r>
            <a:r>
              <a:rPr lang="en-US" sz="4000" b="1" dirty="0">
                <a:solidFill>
                  <a:srgbClr val="0070C0"/>
                </a:solidFill>
                <a:sym typeface="Wingdings" panose="05000000000000000000" pitchFamily="2" charset="2"/>
              </a:rPr>
              <a:t></a:t>
            </a:r>
            <a:endParaRPr lang="en-US" sz="4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3577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18" grpId="0"/>
      <p:bldP spid="19" grpId="0"/>
      <p:bldP spid="2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79828" y="354707"/>
            <a:ext cx="11403874" cy="6152607"/>
          </a:xfrm>
          <a:prstGeom prst="rect">
            <a:avLst/>
          </a:prstGeom>
          <a:solidFill>
            <a:schemeClr val="bg1"/>
          </a:solidFill>
          <a:ln w="1905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569912" y="411224"/>
            <a:ext cx="11115582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rgbClr val="0070C0"/>
                </a:solidFill>
              </a:rPr>
              <a:t>The empirical formula for </a:t>
            </a:r>
            <a:r>
              <a:rPr lang="en-US" sz="3600" b="1" dirty="0" err="1">
                <a:solidFill>
                  <a:srgbClr val="0070C0"/>
                </a:solidFill>
              </a:rPr>
              <a:t>adipic</a:t>
            </a:r>
            <a:r>
              <a:rPr lang="en-US" sz="3600" b="1" dirty="0">
                <a:solidFill>
                  <a:srgbClr val="0070C0"/>
                </a:solidFill>
              </a:rPr>
              <a:t> acid is C</a:t>
            </a:r>
            <a:r>
              <a:rPr lang="en-US" sz="3600" b="1" baseline="-25000" dirty="0">
                <a:solidFill>
                  <a:srgbClr val="0070C0"/>
                </a:solidFill>
              </a:rPr>
              <a:t>3</a:t>
            </a:r>
            <a:r>
              <a:rPr lang="en-US" sz="3600" b="1" dirty="0">
                <a:solidFill>
                  <a:srgbClr val="0070C0"/>
                </a:solidFill>
              </a:rPr>
              <a:t>H</a:t>
            </a:r>
            <a:r>
              <a:rPr lang="en-US" sz="3600" b="1" baseline="-25000" dirty="0">
                <a:solidFill>
                  <a:srgbClr val="0070C0"/>
                </a:solidFill>
              </a:rPr>
              <a:t>5</a:t>
            </a:r>
            <a:r>
              <a:rPr lang="en-US" sz="3600" b="1" dirty="0">
                <a:solidFill>
                  <a:srgbClr val="0070C0"/>
                </a:solidFill>
              </a:rPr>
              <a:t>O</a:t>
            </a:r>
            <a:r>
              <a:rPr lang="en-US" sz="3600" b="1" baseline="-25000" dirty="0">
                <a:solidFill>
                  <a:srgbClr val="0070C0"/>
                </a:solidFill>
              </a:rPr>
              <a:t>2</a:t>
            </a:r>
            <a:r>
              <a:rPr lang="en-US" sz="3600" b="1" dirty="0">
                <a:solidFill>
                  <a:srgbClr val="0070C0"/>
                </a:solidFill>
              </a:rPr>
              <a:t>. The molecular mass of </a:t>
            </a:r>
            <a:r>
              <a:rPr lang="en-US" sz="3600" b="1" dirty="0" err="1">
                <a:solidFill>
                  <a:srgbClr val="0070C0"/>
                </a:solidFill>
              </a:rPr>
              <a:t>adipic</a:t>
            </a:r>
            <a:r>
              <a:rPr lang="en-US" sz="3600" b="1" dirty="0">
                <a:solidFill>
                  <a:srgbClr val="0070C0"/>
                </a:solidFill>
              </a:rPr>
              <a:t> acid is 146 g/mol. What is the molecular formula of </a:t>
            </a:r>
            <a:r>
              <a:rPr lang="en-US" sz="3600" b="1" dirty="0" err="1">
                <a:solidFill>
                  <a:srgbClr val="0070C0"/>
                </a:solidFill>
              </a:rPr>
              <a:t>adipic</a:t>
            </a:r>
            <a:r>
              <a:rPr lang="en-US" sz="3600" b="1" dirty="0">
                <a:solidFill>
                  <a:srgbClr val="0070C0"/>
                </a:solidFill>
              </a:rPr>
              <a:t> acid?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81576" y="2056228"/>
            <a:ext cx="1070446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Tx/>
              <a:buAutoNum type="arabicPeriod"/>
            </a:pPr>
            <a:r>
              <a:rPr lang="en-US" sz="3600" b="1" dirty="0">
                <a:solidFill>
                  <a:srgbClr val="000000"/>
                </a:solidFill>
              </a:rPr>
              <a:t>Molar mass of empirical formula </a:t>
            </a:r>
            <a:r>
              <a:rPr lang="en-US" sz="3600" dirty="0">
                <a:solidFill>
                  <a:srgbClr val="000000"/>
                </a:solidFill>
              </a:rPr>
              <a:t> </a:t>
            </a:r>
            <a:br>
              <a:rPr lang="en-US" sz="3600" dirty="0">
                <a:solidFill>
                  <a:srgbClr val="000000"/>
                </a:solidFill>
              </a:rPr>
            </a:br>
            <a:r>
              <a:rPr lang="en-US" sz="3600" dirty="0"/>
              <a:t>3(12.01 g) + 5(1.01) + 2(16.00) = 73.08 g/</a:t>
            </a:r>
            <a:r>
              <a:rPr lang="en-US" sz="3600" dirty="0" err="1"/>
              <a:t>mol</a:t>
            </a:r>
            <a:endParaRPr lang="en-US" sz="3600" dirty="0"/>
          </a:p>
          <a:p>
            <a:pPr marL="514350" indent="-514350">
              <a:buAutoNum type="arabicPeriod"/>
            </a:pPr>
            <a:endParaRPr lang="en-US" sz="3600" dirty="0">
              <a:solidFill>
                <a:srgbClr val="00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81575" y="3218448"/>
            <a:ext cx="1120212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US" sz="3600" b="1" dirty="0">
                <a:solidFill>
                  <a:srgbClr val="000000"/>
                </a:solidFill>
              </a:rPr>
              <a:t>Divide molecular by empirical masses</a:t>
            </a:r>
            <a:br>
              <a:rPr lang="en-US" sz="3600" b="1" dirty="0">
                <a:solidFill>
                  <a:srgbClr val="000000"/>
                </a:solidFill>
              </a:rPr>
            </a:br>
            <a:r>
              <a:rPr lang="en-US" sz="3600" b="1" u="sng" dirty="0">
                <a:solidFill>
                  <a:srgbClr val="000000"/>
                </a:solidFill>
              </a:rPr>
              <a:t>   </a:t>
            </a:r>
            <a:r>
              <a:rPr lang="en-US" sz="3600" u="sng" dirty="0">
                <a:solidFill>
                  <a:srgbClr val="000000"/>
                </a:solidFill>
              </a:rPr>
              <a:t>146   </a:t>
            </a:r>
            <a:r>
              <a:rPr lang="en-US" sz="3600" dirty="0">
                <a:solidFill>
                  <a:srgbClr val="000000"/>
                </a:solidFill>
              </a:rPr>
              <a:t> = 1.997 </a:t>
            </a:r>
            <a:r>
              <a:rPr lang="en-US" sz="3600" dirty="0">
                <a:solidFill>
                  <a:srgbClr val="000000"/>
                </a:solidFill>
                <a:sym typeface="Wingdings" panose="05000000000000000000" pitchFamily="2" charset="2"/>
              </a:rPr>
              <a:t> 2   </a:t>
            </a:r>
            <a:r>
              <a:rPr lang="en-US" sz="2800" i="1" dirty="0">
                <a:solidFill>
                  <a:srgbClr val="000000"/>
                </a:solidFill>
                <a:sym typeface="Wingdings" panose="05000000000000000000" pitchFamily="2" charset="2"/>
              </a:rPr>
              <a:t>*you will usually have to round a bit*</a:t>
            </a:r>
            <a:br>
              <a:rPr lang="en-US" sz="3600" dirty="0">
                <a:solidFill>
                  <a:srgbClr val="000000"/>
                </a:solidFill>
              </a:rPr>
            </a:br>
            <a:r>
              <a:rPr lang="en-US" sz="3600" dirty="0">
                <a:solidFill>
                  <a:srgbClr val="000000"/>
                </a:solidFill>
              </a:rPr>
              <a:t> 73.08</a:t>
            </a:r>
            <a:endParaRPr lang="en-US" sz="3600" b="1" dirty="0">
              <a:solidFill>
                <a:srgbClr val="0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81575" y="4862881"/>
            <a:ext cx="112021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Font typeface="+mj-lt"/>
              <a:buAutoNum type="arabicPeriod" startAt="3"/>
            </a:pPr>
            <a:r>
              <a:rPr lang="en-US" sz="3600" b="1" dirty="0">
                <a:solidFill>
                  <a:srgbClr val="000000"/>
                </a:solidFill>
              </a:rPr>
              <a:t>Multiply empirical by multiplier found in step 2</a:t>
            </a:r>
            <a:br>
              <a:rPr lang="en-US" sz="3600" b="1" dirty="0">
                <a:solidFill>
                  <a:srgbClr val="000000"/>
                </a:solidFill>
              </a:rPr>
            </a:br>
            <a:endParaRPr lang="en-US" sz="3600" b="1" dirty="0">
              <a:solidFill>
                <a:srgbClr val="000000"/>
              </a:solidFill>
            </a:endParaRP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3010988" y="5515821"/>
            <a:ext cx="35052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4400" dirty="0"/>
              <a:t>(C</a:t>
            </a:r>
            <a:r>
              <a:rPr lang="en-US" sz="4400" baseline="-25000" dirty="0"/>
              <a:t>3</a:t>
            </a:r>
            <a:r>
              <a:rPr lang="en-US" sz="4400" dirty="0"/>
              <a:t>H</a:t>
            </a:r>
            <a:r>
              <a:rPr lang="en-US" sz="4400" baseline="-25000" dirty="0"/>
              <a:t>5</a:t>
            </a:r>
            <a:r>
              <a:rPr lang="en-US" sz="4400" dirty="0"/>
              <a:t>O</a:t>
            </a:r>
            <a:r>
              <a:rPr lang="en-US" sz="4400" baseline="-25000" dirty="0"/>
              <a:t>2</a:t>
            </a:r>
            <a:r>
              <a:rPr lang="en-US" sz="4400" dirty="0"/>
              <a:t>) x 2 = </a:t>
            </a:r>
            <a:endParaRPr lang="en-US" sz="4400" baseline="-25000" dirty="0"/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6287588" y="5515821"/>
            <a:ext cx="2378075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4400" b="1" dirty="0">
                <a:solidFill>
                  <a:srgbClr val="0070C0"/>
                </a:solidFill>
              </a:rPr>
              <a:t>C</a:t>
            </a:r>
            <a:r>
              <a:rPr lang="en-US" sz="4400" b="1" baseline="-25000" dirty="0">
                <a:solidFill>
                  <a:srgbClr val="0070C0"/>
                </a:solidFill>
              </a:rPr>
              <a:t>6</a:t>
            </a:r>
            <a:r>
              <a:rPr lang="en-US" sz="4400" b="1" dirty="0">
                <a:solidFill>
                  <a:srgbClr val="0070C0"/>
                </a:solidFill>
              </a:rPr>
              <a:t>H</a:t>
            </a:r>
            <a:r>
              <a:rPr lang="en-US" sz="4400" b="1" baseline="-25000" dirty="0">
                <a:solidFill>
                  <a:srgbClr val="0070C0"/>
                </a:solidFill>
              </a:rPr>
              <a:t>10</a:t>
            </a:r>
            <a:r>
              <a:rPr lang="en-US" sz="4400" b="1" dirty="0">
                <a:solidFill>
                  <a:srgbClr val="0070C0"/>
                </a:solidFill>
              </a:rPr>
              <a:t>O</a:t>
            </a:r>
            <a:r>
              <a:rPr lang="en-US" sz="4400" b="1" baseline="-25000" dirty="0">
                <a:solidFill>
                  <a:srgbClr val="0070C0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69789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4" grpId="0"/>
      <p:bldP spid="9" grpId="0"/>
      <p:bldP spid="10" grpId="0" autoUpdateAnimBg="0"/>
      <p:bldP spid="11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YouTube Link to 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hlinkClick r:id="rId2"/>
              </a:rPr>
              <a:t>https://youtu.be/5OxEDmFjv_w</a:t>
            </a:r>
            <a:r>
              <a:rPr lang="en-US" sz="36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757113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6571" y="300445"/>
            <a:ext cx="11403874" cy="615260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905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56508" y="1091041"/>
            <a:ext cx="9144000" cy="1789612"/>
          </a:xfrm>
        </p:spPr>
        <p:txBody>
          <a:bodyPr>
            <a:normAutofit/>
          </a:bodyPr>
          <a:lstStyle/>
          <a:p>
            <a:r>
              <a:rPr lang="en-US" u="sng" dirty="0">
                <a:latin typeface="Impact" panose="020B080603090205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N29 – PERCENT COMPOSITION AND EMPERICAL FORMULAS</a:t>
            </a:r>
            <a:endParaRPr lang="en-US" dirty="0">
              <a:latin typeface="Impact" panose="020B080603090205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0376" y="3092824"/>
            <a:ext cx="11095629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/>
              <a:t>Remember – make a clear, obvious title! It needs to be numbered and titled. Don’t forget KCQ boxes and color </a:t>
            </a:r>
            <a:r>
              <a:rPr lang="en-US" sz="4400" i="1" dirty="0"/>
              <a:t>annotations</a:t>
            </a:r>
            <a:r>
              <a:rPr lang="en-US" sz="4400" dirty="0"/>
              <a:t> as homework!</a:t>
            </a:r>
          </a:p>
        </p:txBody>
      </p:sp>
    </p:spTree>
    <p:extLst>
      <p:ext uri="{BB962C8B-B14F-4D97-AF65-F5344CB8AC3E}">
        <p14:creationId xmlns:p14="http://schemas.microsoft.com/office/powerpoint/2010/main" val="2115784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79828" y="354707"/>
            <a:ext cx="11403874" cy="6152607"/>
          </a:xfrm>
          <a:prstGeom prst="rect">
            <a:avLst/>
          </a:prstGeom>
          <a:solidFill>
            <a:schemeClr val="bg1"/>
          </a:solidFill>
          <a:ln w="1905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094" y="757645"/>
            <a:ext cx="11085341" cy="2455819"/>
          </a:xfrm>
        </p:spPr>
        <p:txBody>
          <a:bodyPr>
            <a:normAutofit fontScale="90000"/>
          </a:bodyPr>
          <a:lstStyle/>
          <a:p>
            <a:r>
              <a:rPr lang="en-US" sz="6700" u="sng" dirty="0">
                <a:latin typeface="Impact" panose="020B080603090205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Percent Composition</a:t>
            </a:r>
            <a:br>
              <a:rPr lang="en-US" dirty="0">
                <a:latin typeface="Impact" panose="020B080603090205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dirty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Determining how much of a </a:t>
            </a:r>
            <a:br>
              <a:rPr lang="en-US" dirty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dirty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molecule’s mass is from each element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432768" y="3166678"/>
            <a:ext cx="4969413" cy="144655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4400" b="1" u="sng" dirty="0"/>
              <a:t>    Part    </a:t>
            </a:r>
            <a:r>
              <a:rPr lang="en-US" sz="4400" b="1" dirty="0"/>
              <a:t>  x 100 = %</a:t>
            </a:r>
          </a:p>
          <a:p>
            <a:r>
              <a:rPr lang="en-US" sz="4400" b="1" dirty="0"/>
              <a:t>  Whole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56351" y="4736233"/>
            <a:ext cx="10250826" cy="144655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4400" b="1" u="sng" dirty="0"/>
              <a:t>    Element’s Mass    </a:t>
            </a:r>
            <a:r>
              <a:rPr lang="en-US" sz="4400" b="1" dirty="0"/>
              <a:t> x 100 = % Composition    </a:t>
            </a:r>
            <a:br>
              <a:rPr lang="en-US" sz="4400" b="1" dirty="0"/>
            </a:br>
            <a:r>
              <a:rPr lang="en-US" sz="4400" b="1" dirty="0"/>
              <a:t>  Molecule’s Mass</a:t>
            </a:r>
          </a:p>
        </p:txBody>
      </p:sp>
    </p:spTree>
    <p:extLst>
      <p:ext uri="{BB962C8B-B14F-4D97-AF65-F5344CB8AC3E}">
        <p14:creationId xmlns:p14="http://schemas.microsoft.com/office/powerpoint/2010/main" val="1461985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79828" y="354707"/>
            <a:ext cx="11403874" cy="6152607"/>
          </a:xfrm>
          <a:prstGeom prst="rect">
            <a:avLst/>
          </a:prstGeom>
          <a:solidFill>
            <a:schemeClr val="bg1"/>
          </a:solidFill>
          <a:ln w="1905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ea typeface="Verdana" panose="020B0604030504040204" pitchFamily="34" charset="0"/>
                <a:cs typeface="Verdana" panose="020B0604030504040204" pitchFamily="34" charset="0"/>
              </a:rPr>
              <a:t>2) </a:t>
            </a:r>
            <a:r>
              <a:rPr lang="en-US" dirty="0">
                <a:ea typeface="Verdana" panose="020B0604030504040204" pitchFamily="34" charset="0"/>
                <a:cs typeface="Verdana" panose="020B0604030504040204" pitchFamily="34" charset="0"/>
              </a:rPr>
              <a:t>Divide each element’s atomic mass by </a:t>
            </a:r>
            <a:br>
              <a:rPr lang="en-US" dirty="0"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dirty="0">
                <a:ea typeface="Verdana" panose="020B0604030504040204" pitchFamily="34" charset="0"/>
                <a:cs typeface="Verdana" panose="020B0604030504040204" pitchFamily="34" charset="0"/>
              </a:rPr>
              <a:t>     the molar mass of the molecule</a:t>
            </a:r>
            <a:br>
              <a:rPr lang="en-US" dirty="0"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b="1" dirty="0">
                <a:ea typeface="Verdana" panose="020B0604030504040204" pitchFamily="34" charset="0"/>
                <a:cs typeface="Verdana" panose="020B0604030504040204" pitchFamily="34" charset="0"/>
              </a:rPr>
              <a:t>3) </a:t>
            </a:r>
            <a:r>
              <a:rPr lang="en-US" dirty="0">
                <a:ea typeface="Verdana" panose="020B0604030504040204" pitchFamily="34" charset="0"/>
                <a:cs typeface="Verdana" panose="020B0604030504040204" pitchFamily="34" charset="0"/>
              </a:rPr>
              <a:t>Multiply by 100 to put answer in terms </a:t>
            </a:r>
            <a:br>
              <a:rPr lang="en-US" dirty="0"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dirty="0">
                <a:ea typeface="Verdana" panose="020B0604030504040204" pitchFamily="34" charset="0"/>
                <a:cs typeface="Verdana" panose="020B0604030504040204" pitchFamily="34" charset="0"/>
              </a:rPr>
              <a:t>     of an actual %</a:t>
            </a:r>
            <a:br>
              <a:rPr lang="en-US" dirty="0">
                <a:ea typeface="Verdana" panose="020B0604030504040204" pitchFamily="34" charset="0"/>
                <a:cs typeface="Verdana" panose="020B0604030504040204" pitchFamily="34" charset="0"/>
              </a:rPr>
            </a:br>
            <a:br>
              <a:rPr lang="en-US" dirty="0"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b="1" dirty="0">
                <a:ea typeface="Verdana" panose="020B0604030504040204" pitchFamily="34" charset="0"/>
                <a:cs typeface="Verdana" panose="020B0604030504040204" pitchFamily="34" charset="0"/>
              </a:rPr>
              <a:t>*note* </a:t>
            </a:r>
            <a:r>
              <a:rPr lang="en-US" sz="1400" i="1" dirty="0">
                <a:ea typeface="Verdana" panose="020B0604030504040204" pitchFamily="34" charset="0"/>
                <a:cs typeface="Verdana" panose="020B0604030504040204" pitchFamily="34" charset="0"/>
              </a:rPr>
              <a:t>If you add up the % for each element it should add up to 100%...but rounding answers may make it not quite add up to 100%. That’s ok.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298" y="492369"/>
            <a:ext cx="11010480" cy="1101300"/>
          </a:xfrm>
        </p:spPr>
        <p:txBody>
          <a:bodyPr anchor="t">
            <a:normAutofit fontScale="90000"/>
          </a:bodyPr>
          <a:lstStyle/>
          <a:p>
            <a:r>
              <a:rPr lang="en-US" sz="6700" u="sng" dirty="0">
                <a:latin typeface="Impact" panose="020B080603090205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% Composition Steps</a:t>
            </a:r>
            <a:br>
              <a:rPr lang="en-US" dirty="0">
                <a:latin typeface="Impact" panose="020B080603090205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en-US" sz="4800" b="1" dirty="0">
              <a:latin typeface="+mn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90760" y="1315940"/>
            <a:ext cx="1101048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>
                <a:ea typeface="Verdana" panose="020B0604030504040204" pitchFamily="34" charset="0"/>
                <a:cs typeface="Verdana" panose="020B0604030504040204" pitchFamily="34" charset="0"/>
              </a:rPr>
              <a:t>1) </a:t>
            </a:r>
            <a:r>
              <a:rPr lang="en-US" sz="4400" dirty="0">
                <a:ea typeface="Verdana" panose="020B0604030504040204" pitchFamily="34" charset="0"/>
                <a:cs typeface="Verdana" panose="020B0604030504040204" pitchFamily="34" charset="0"/>
              </a:rPr>
              <a:t>Find the molar mass of the molecule</a:t>
            </a:r>
            <a:br>
              <a:rPr lang="en-US" sz="4400" dirty="0"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en-US" sz="4400" dirty="0"/>
          </a:p>
        </p:txBody>
      </p:sp>
      <p:sp>
        <p:nvSpPr>
          <p:cNvPr id="4" name="Rectangle 3"/>
          <p:cNvSpPr/>
          <p:nvPr/>
        </p:nvSpPr>
        <p:spPr>
          <a:xfrm>
            <a:off x="576525" y="2039215"/>
            <a:ext cx="1101048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>
                <a:ea typeface="Verdana" panose="020B0604030504040204" pitchFamily="34" charset="0"/>
                <a:cs typeface="Verdana" panose="020B0604030504040204" pitchFamily="34" charset="0"/>
              </a:rPr>
              <a:t>2) </a:t>
            </a:r>
            <a:r>
              <a:rPr lang="en-US" sz="4400" dirty="0">
                <a:ea typeface="Verdana" panose="020B0604030504040204" pitchFamily="34" charset="0"/>
                <a:cs typeface="Verdana" panose="020B0604030504040204" pitchFamily="34" charset="0"/>
              </a:rPr>
              <a:t>Divide each element’s atomic mass by the </a:t>
            </a:r>
            <a:br>
              <a:rPr lang="en-US" sz="4400" dirty="0"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4400" dirty="0">
                <a:ea typeface="Verdana" panose="020B0604030504040204" pitchFamily="34" charset="0"/>
                <a:cs typeface="Verdana" panose="020B0604030504040204" pitchFamily="34" charset="0"/>
              </a:rPr>
              <a:t>     molar mass of the molecule</a:t>
            </a:r>
            <a:br>
              <a:rPr lang="en-US" sz="4400" dirty="0"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en-US" sz="4400" dirty="0"/>
          </a:p>
        </p:txBody>
      </p:sp>
      <p:sp>
        <p:nvSpPr>
          <p:cNvPr id="6" name="Rectangle 5"/>
          <p:cNvSpPr/>
          <p:nvPr/>
        </p:nvSpPr>
        <p:spPr>
          <a:xfrm>
            <a:off x="590759" y="3308007"/>
            <a:ext cx="10996245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>
                <a:ea typeface="Verdana" panose="020B0604030504040204" pitchFamily="34" charset="0"/>
                <a:cs typeface="Verdana" panose="020B0604030504040204" pitchFamily="34" charset="0"/>
              </a:rPr>
              <a:t>3) </a:t>
            </a:r>
            <a:r>
              <a:rPr lang="en-US" sz="4400" dirty="0">
                <a:ea typeface="Verdana" panose="020B0604030504040204" pitchFamily="34" charset="0"/>
                <a:cs typeface="Verdana" panose="020B0604030504040204" pitchFamily="34" charset="0"/>
              </a:rPr>
              <a:t>Multiply by 100 to put answer in terms </a:t>
            </a:r>
            <a:br>
              <a:rPr lang="en-US" sz="4400" dirty="0"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4400" dirty="0">
                <a:ea typeface="Verdana" panose="020B0604030504040204" pitchFamily="34" charset="0"/>
                <a:cs typeface="Verdana" panose="020B0604030504040204" pitchFamily="34" charset="0"/>
              </a:rPr>
              <a:t>     of an actual %</a:t>
            </a:r>
            <a:br>
              <a:rPr lang="en-US" dirty="0">
                <a:ea typeface="Verdana" panose="020B0604030504040204" pitchFamily="34" charset="0"/>
                <a:cs typeface="Verdana" panose="020B0604030504040204" pitchFamily="34" charset="0"/>
              </a:rPr>
            </a:br>
            <a:br>
              <a:rPr lang="en-US" dirty="0"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90760" y="4905497"/>
            <a:ext cx="1101048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ea typeface="Verdana" panose="020B0604030504040204" pitchFamily="34" charset="0"/>
                <a:cs typeface="Verdana" panose="020B0604030504040204" pitchFamily="34" charset="0"/>
              </a:rPr>
              <a:t>*note* </a:t>
            </a:r>
            <a:r>
              <a:rPr lang="en-US" sz="3200" i="1" dirty="0">
                <a:ea typeface="Verdana" panose="020B0604030504040204" pitchFamily="34" charset="0"/>
                <a:cs typeface="Verdana" panose="020B0604030504040204" pitchFamily="34" charset="0"/>
              </a:rPr>
              <a:t>If you add up the % for each element it should add up to 100%...but rounding answers may make it not quite add up to 100%. That’s ok.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220100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79828" y="354707"/>
            <a:ext cx="11403874" cy="6152607"/>
          </a:xfrm>
          <a:prstGeom prst="rect">
            <a:avLst/>
          </a:prstGeom>
          <a:solidFill>
            <a:schemeClr val="bg1"/>
          </a:solidFill>
          <a:ln w="1905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2108" y="301002"/>
            <a:ext cx="10842171" cy="1280160"/>
          </a:xfrm>
        </p:spPr>
        <p:txBody>
          <a:bodyPr>
            <a:normAutofit/>
          </a:bodyPr>
          <a:lstStyle/>
          <a:p>
            <a:pPr algn="l"/>
            <a:r>
              <a:rPr lang="en-US" u="sng" dirty="0">
                <a:latin typeface="Impact" panose="020B080603090205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Example</a:t>
            </a:r>
            <a:endParaRPr lang="en-US" dirty="0">
              <a:latin typeface="Impact" panose="020B080603090205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42107" y="1498617"/>
            <a:ext cx="110044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70C0"/>
                </a:solidFill>
              </a:rPr>
              <a:t>Calculate the % composition of Magnesium Carbonate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924695" y="544510"/>
            <a:ext cx="6659295" cy="954107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u="sng" dirty="0"/>
              <a:t>    Element’s Mass    </a:t>
            </a:r>
            <a:r>
              <a:rPr lang="en-US" sz="2800" b="1" dirty="0"/>
              <a:t> x 100 = % Composition    </a:t>
            </a:r>
            <a:br>
              <a:rPr lang="en-US" sz="2800" b="1" dirty="0"/>
            </a:br>
            <a:r>
              <a:rPr lang="en-US" sz="2800" b="1" dirty="0"/>
              <a:t>  Molecule’s Mass</a:t>
            </a:r>
          </a:p>
        </p:txBody>
      </p:sp>
      <p:sp>
        <p:nvSpPr>
          <p:cNvPr id="6" name="Text Box 11"/>
          <p:cNvSpPr txBox="1">
            <a:spLocks noChangeArrowheads="1"/>
          </p:cNvSpPr>
          <p:nvPr/>
        </p:nvSpPr>
        <p:spPr bwMode="auto">
          <a:xfrm>
            <a:off x="476791" y="2198653"/>
            <a:ext cx="1124159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200" b="1" u="sng" dirty="0">
                <a:solidFill>
                  <a:srgbClr val="000000"/>
                </a:solidFill>
              </a:rPr>
              <a:t>Molar Mass of Molecule </a:t>
            </a:r>
            <a:r>
              <a:rPr lang="en-US" sz="3200" dirty="0"/>
              <a:t>24.31 +  12.01 +  3(16.00) = 84.32 g/</a:t>
            </a:r>
            <a:r>
              <a:rPr lang="en-US" sz="3200" dirty="0" err="1"/>
              <a:t>mol</a:t>
            </a:r>
            <a:endParaRPr lang="en-US" sz="3200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3497657"/>
              </p:ext>
            </p:extLst>
          </p:nvPr>
        </p:nvGraphicFramePr>
        <p:xfrm>
          <a:off x="732742" y="2866453"/>
          <a:ext cx="4495800" cy="10689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815840" imgH="431640" progId="Equation.3">
                  <p:embed/>
                </p:oleObj>
              </mc:Choice>
              <mc:Fallback>
                <p:oleObj name="Equation" r:id="rId2" imgW="1815840" imgH="431640" progId="Equation.3">
                  <p:embed/>
                  <p:pic>
                    <p:nvPicPr>
                      <p:cNvPr id="1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2742" y="2866453"/>
                        <a:ext cx="4495800" cy="106893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7883274"/>
              </p:ext>
            </p:extLst>
          </p:nvPr>
        </p:nvGraphicFramePr>
        <p:xfrm>
          <a:off x="1026548" y="3999725"/>
          <a:ext cx="4191000" cy="10713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688760" imgH="431640" progId="Equation.3">
                  <p:embed/>
                </p:oleObj>
              </mc:Choice>
              <mc:Fallback>
                <p:oleObj name="Equation" r:id="rId4" imgW="1688760" imgH="431640" progId="Equation.3">
                  <p:embed/>
                  <p:pic>
                    <p:nvPicPr>
                      <p:cNvPr id="11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6548" y="3999725"/>
                        <a:ext cx="4191000" cy="107138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4537963"/>
              </p:ext>
            </p:extLst>
          </p:nvPr>
        </p:nvGraphicFramePr>
        <p:xfrm>
          <a:off x="1013101" y="5135448"/>
          <a:ext cx="4204447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701720" imgH="431640" progId="Equation.3">
                  <p:embed/>
                </p:oleObj>
              </mc:Choice>
              <mc:Fallback>
                <p:oleObj name="Equation" r:id="rId6" imgW="1701720" imgH="431640" progId="Equation.3">
                  <p:embed/>
                  <p:pic>
                    <p:nvPicPr>
                      <p:cNvPr id="12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3101" y="5135448"/>
                        <a:ext cx="4204447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7061989" y="3172327"/>
            <a:ext cx="4163177" cy="1323439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Check that it adds up to 100% !!!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2849217" y="5179274"/>
            <a:ext cx="861392" cy="116398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869635" y="4830382"/>
            <a:ext cx="63847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3 x 16 because there are 3 </a:t>
            </a:r>
            <a:r>
              <a:rPr lang="en-US" sz="3200" b="1" dirty="0" err="1">
                <a:solidFill>
                  <a:srgbClr val="FF0000"/>
                </a:solidFill>
              </a:rPr>
              <a:t>oxygens</a:t>
            </a:r>
            <a:r>
              <a:rPr lang="en-US" sz="3200" b="1" dirty="0">
                <a:solidFill>
                  <a:srgbClr val="FF0000"/>
                </a:solidFill>
              </a:rPr>
              <a:t>! </a:t>
            </a:r>
          </a:p>
        </p:txBody>
      </p:sp>
    </p:spTree>
    <p:extLst>
      <p:ext uri="{BB962C8B-B14F-4D97-AF65-F5344CB8AC3E}">
        <p14:creationId xmlns:p14="http://schemas.microsoft.com/office/powerpoint/2010/main" val="2091335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  <p:bldP spid="6" grpId="0"/>
      <p:bldP spid="19" grpId="0" animBg="1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79828" y="354707"/>
            <a:ext cx="11403874" cy="6152607"/>
          </a:xfrm>
          <a:prstGeom prst="rect">
            <a:avLst/>
          </a:prstGeom>
          <a:solidFill>
            <a:schemeClr val="bg1"/>
          </a:solidFill>
          <a:ln w="1905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094" y="642090"/>
            <a:ext cx="11085341" cy="2455819"/>
          </a:xfrm>
        </p:spPr>
        <p:txBody>
          <a:bodyPr>
            <a:normAutofit fontScale="90000"/>
          </a:bodyPr>
          <a:lstStyle/>
          <a:p>
            <a:r>
              <a:rPr lang="en-US" sz="6700" u="sng" dirty="0">
                <a:latin typeface="Impact" panose="020B080603090205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Empirical Formula</a:t>
            </a:r>
            <a:br>
              <a:rPr lang="en-US" dirty="0">
                <a:latin typeface="Impact" panose="020B080603090205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5300" dirty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The simplest, reduced version of a formula. Smallest whole number ratios possible.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39094" y="3574702"/>
            <a:ext cx="11085341" cy="245581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700" u="sng" dirty="0">
                <a:latin typeface="Impact" panose="020B080603090205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Molecular Formula</a:t>
            </a:r>
            <a:br>
              <a:rPr lang="en-US" dirty="0">
                <a:latin typeface="Impact" panose="020B080603090205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5300" dirty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The </a:t>
            </a:r>
            <a:r>
              <a:rPr lang="en-US" sz="5300" b="1" dirty="0">
                <a:solidFill>
                  <a:srgbClr val="FF0000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real</a:t>
            </a:r>
            <a:r>
              <a:rPr lang="en-US" sz="5300" dirty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 version of the formula – may or may not be in the simplest most reduced form, just depends on the specific formula. </a:t>
            </a:r>
          </a:p>
        </p:txBody>
      </p:sp>
    </p:spTree>
    <p:extLst>
      <p:ext uri="{BB962C8B-B14F-4D97-AF65-F5344CB8AC3E}">
        <p14:creationId xmlns:p14="http://schemas.microsoft.com/office/powerpoint/2010/main" val="3894382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79828" y="354707"/>
            <a:ext cx="11403874" cy="6152607"/>
          </a:xfrm>
          <a:prstGeom prst="rect">
            <a:avLst/>
          </a:prstGeom>
          <a:solidFill>
            <a:schemeClr val="bg1"/>
          </a:solidFill>
          <a:ln w="1905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094" y="2203101"/>
            <a:ext cx="11152163" cy="931986"/>
          </a:xfrm>
        </p:spPr>
        <p:txBody>
          <a:bodyPr>
            <a:normAutofit/>
          </a:bodyPr>
          <a:lstStyle/>
          <a:p>
            <a:pPr algn="l"/>
            <a:r>
              <a:rPr lang="en-US" sz="5300" b="1" dirty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Molecular: </a:t>
            </a:r>
            <a:r>
              <a:rPr lang="en-US" sz="5300" dirty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C</a:t>
            </a:r>
            <a:r>
              <a:rPr lang="en-US" sz="5300" baseline="-25000" dirty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6</a:t>
            </a:r>
            <a:r>
              <a:rPr lang="en-US" sz="5300" dirty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H</a:t>
            </a:r>
            <a:r>
              <a:rPr lang="en-US" sz="5300" baseline="-25000" dirty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6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39094" y="648622"/>
            <a:ext cx="11085341" cy="104954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700" u="sng" dirty="0">
                <a:latin typeface="Impact" panose="020B080603090205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Example</a:t>
            </a:r>
            <a:endParaRPr lang="en-US" sz="5300" dirty="0">
              <a:latin typeface="+mn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797056" y="3326507"/>
            <a:ext cx="5001345" cy="93198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5300" b="1" dirty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Empirical: </a:t>
            </a:r>
            <a:r>
              <a:rPr lang="en-US" sz="5300" dirty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CH</a:t>
            </a:r>
            <a:endParaRPr lang="en-US" sz="5300" baseline="-25000" dirty="0">
              <a:latin typeface="+mn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100" name="Picture 4" descr="C6h6 Formula Stock Photo - Download Image Now - iStoc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5828" y="3020861"/>
            <a:ext cx="2805175" cy="2805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0486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79828" y="354707"/>
            <a:ext cx="11403874" cy="6152607"/>
          </a:xfrm>
          <a:prstGeom prst="rect">
            <a:avLst/>
          </a:prstGeom>
          <a:solidFill>
            <a:schemeClr val="bg1"/>
          </a:solidFill>
          <a:ln w="1905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8361" y="550650"/>
            <a:ext cx="11085341" cy="1604721"/>
          </a:xfrm>
        </p:spPr>
        <p:txBody>
          <a:bodyPr>
            <a:normAutofit fontScale="90000"/>
          </a:bodyPr>
          <a:lstStyle/>
          <a:p>
            <a:r>
              <a:rPr lang="en-US" sz="6700" u="sng" dirty="0">
                <a:latin typeface="Impact" panose="020B080603090205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Ionic Formulas</a:t>
            </a:r>
            <a:br>
              <a:rPr lang="en-US" dirty="0">
                <a:latin typeface="Impact" panose="020B080603090205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5300" dirty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Are always empirical! </a:t>
            </a:r>
            <a:r>
              <a:rPr lang="en-US" sz="5300" dirty="0" err="1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NaCl</a:t>
            </a:r>
            <a:r>
              <a:rPr lang="en-US" sz="5300" dirty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, MgCl</a:t>
            </a:r>
            <a:r>
              <a:rPr lang="en-US" sz="5300" baseline="-25000" dirty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en-US" sz="5300" dirty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, Al</a:t>
            </a:r>
            <a:r>
              <a:rPr lang="en-US" sz="5300" baseline="-25000" dirty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en-US" sz="5300" dirty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(SO</a:t>
            </a:r>
            <a:r>
              <a:rPr lang="en-US" sz="5300" baseline="-25000" dirty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4</a:t>
            </a:r>
            <a:r>
              <a:rPr lang="en-US" sz="5300" dirty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  <a:r>
              <a:rPr lang="en-US" sz="5300" baseline="-25000" dirty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  <a:r>
              <a:rPr lang="en-US" sz="5300" dirty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39094" y="2390502"/>
            <a:ext cx="11085341" cy="137612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700" u="sng" dirty="0">
                <a:latin typeface="Impact" panose="020B080603090205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Covalent Formulas</a:t>
            </a:r>
            <a:br>
              <a:rPr lang="en-US" dirty="0">
                <a:latin typeface="Impact" panose="020B080603090205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5300" dirty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Sometimes empirical, sometimes not.</a:t>
            </a:r>
          </a:p>
        </p:txBody>
      </p:sp>
      <p:sp>
        <p:nvSpPr>
          <p:cNvPr id="6" name="Text Box 1028"/>
          <p:cNvSpPr txBox="1">
            <a:spLocks noChangeArrowheads="1"/>
          </p:cNvSpPr>
          <p:nvPr/>
        </p:nvSpPr>
        <p:spPr bwMode="auto">
          <a:xfrm>
            <a:off x="1976717" y="3808974"/>
            <a:ext cx="202651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</a:rPr>
              <a:t>Molecular:</a:t>
            </a:r>
          </a:p>
        </p:txBody>
      </p:sp>
      <p:sp>
        <p:nvSpPr>
          <p:cNvPr id="8" name="Text Box 1029"/>
          <p:cNvSpPr txBox="1">
            <a:spLocks noChangeArrowheads="1"/>
          </p:cNvSpPr>
          <p:nvPr/>
        </p:nvSpPr>
        <p:spPr bwMode="auto">
          <a:xfrm>
            <a:off x="4338917" y="5332974"/>
            <a:ext cx="85311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</a:rPr>
              <a:t>H</a:t>
            </a:r>
            <a:r>
              <a:rPr lang="en-US" sz="3200" b="1" baseline="-25000" dirty="0">
                <a:solidFill>
                  <a:srgbClr val="0070C0"/>
                </a:solidFill>
              </a:rPr>
              <a:t>2</a:t>
            </a:r>
            <a:r>
              <a:rPr lang="en-US" sz="3200" b="1" dirty="0">
                <a:solidFill>
                  <a:srgbClr val="0070C0"/>
                </a:solidFill>
              </a:rPr>
              <a:t>O</a:t>
            </a:r>
          </a:p>
        </p:txBody>
      </p:sp>
      <p:sp>
        <p:nvSpPr>
          <p:cNvPr id="9" name="Text Box 1031"/>
          <p:cNvSpPr txBox="1">
            <a:spLocks noChangeArrowheads="1"/>
          </p:cNvSpPr>
          <p:nvPr/>
        </p:nvSpPr>
        <p:spPr bwMode="auto">
          <a:xfrm>
            <a:off x="5786717" y="3808974"/>
            <a:ext cx="149111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</a:rPr>
              <a:t>C</a:t>
            </a:r>
            <a:r>
              <a:rPr lang="en-US" sz="3200" b="1" baseline="-25000" dirty="0">
                <a:solidFill>
                  <a:srgbClr val="0070C0"/>
                </a:solidFill>
              </a:rPr>
              <a:t>6</a:t>
            </a:r>
            <a:r>
              <a:rPr lang="en-US" sz="3200" b="1" dirty="0">
                <a:solidFill>
                  <a:srgbClr val="0070C0"/>
                </a:solidFill>
              </a:rPr>
              <a:t>H</a:t>
            </a:r>
            <a:r>
              <a:rPr lang="en-US" sz="3200" b="1" baseline="-25000" dirty="0">
                <a:solidFill>
                  <a:srgbClr val="0070C0"/>
                </a:solidFill>
              </a:rPr>
              <a:t>12</a:t>
            </a:r>
            <a:r>
              <a:rPr lang="en-US" sz="3200" b="1" dirty="0">
                <a:solidFill>
                  <a:srgbClr val="0070C0"/>
                </a:solidFill>
              </a:rPr>
              <a:t>O</a:t>
            </a:r>
            <a:r>
              <a:rPr lang="en-US" sz="3200" b="1" baseline="-25000" dirty="0">
                <a:solidFill>
                  <a:srgbClr val="0070C0"/>
                </a:solidFill>
              </a:rPr>
              <a:t>6</a:t>
            </a:r>
          </a:p>
        </p:txBody>
      </p:sp>
      <p:sp>
        <p:nvSpPr>
          <p:cNvPr id="10" name="Text Box 1032"/>
          <p:cNvSpPr txBox="1">
            <a:spLocks noChangeArrowheads="1"/>
          </p:cNvSpPr>
          <p:nvPr/>
        </p:nvSpPr>
        <p:spPr bwMode="auto">
          <a:xfrm>
            <a:off x="7996517" y="3823262"/>
            <a:ext cx="177003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</a:rPr>
              <a:t>C</a:t>
            </a:r>
            <a:r>
              <a:rPr lang="en-US" sz="3200" b="1" baseline="-25000" dirty="0">
                <a:solidFill>
                  <a:srgbClr val="0070C0"/>
                </a:solidFill>
              </a:rPr>
              <a:t>12</a:t>
            </a:r>
            <a:r>
              <a:rPr lang="en-US" sz="3200" b="1" dirty="0">
                <a:solidFill>
                  <a:srgbClr val="0070C0"/>
                </a:solidFill>
              </a:rPr>
              <a:t>H</a:t>
            </a:r>
            <a:r>
              <a:rPr lang="en-US" sz="3200" b="1" baseline="-25000" dirty="0">
                <a:solidFill>
                  <a:srgbClr val="0070C0"/>
                </a:solidFill>
              </a:rPr>
              <a:t>22</a:t>
            </a:r>
            <a:r>
              <a:rPr lang="en-US" sz="3200" b="1" dirty="0">
                <a:solidFill>
                  <a:srgbClr val="0070C0"/>
                </a:solidFill>
              </a:rPr>
              <a:t>O</a:t>
            </a:r>
            <a:r>
              <a:rPr lang="en-US" sz="3200" b="1" baseline="-25000" dirty="0">
                <a:solidFill>
                  <a:srgbClr val="0070C0"/>
                </a:solidFill>
              </a:rPr>
              <a:t>11</a:t>
            </a:r>
          </a:p>
        </p:txBody>
      </p:sp>
      <p:sp>
        <p:nvSpPr>
          <p:cNvPr id="11" name="Text Box 1033"/>
          <p:cNvSpPr txBox="1">
            <a:spLocks noChangeArrowheads="1"/>
          </p:cNvSpPr>
          <p:nvPr/>
        </p:nvSpPr>
        <p:spPr bwMode="auto">
          <a:xfrm>
            <a:off x="2052917" y="5281599"/>
            <a:ext cx="187179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</a:rPr>
              <a:t>Empirical:</a:t>
            </a:r>
          </a:p>
        </p:txBody>
      </p:sp>
      <p:sp>
        <p:nvSpPr>
          <p:cNvPr id="12" name="Line 1034"/>
          <p:cNvSpPr>
            <a:spLocks noChangeShapeType="1"/>
          </p:cNvSpPr>
          <p:nvPr/>
        </p:nvSpPr>
        <p:spPr bwMode="auto">
          <a:xfrm>
            <a:off x="4872317" y="4494774"/>
            <a:ext cx="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b="1"/>
          </a:p>
        </p:txBody>
      </p:sp>
      <p:sp>
        <p:nvSpPr>
          <p:cNvPr id="13" name="Text Box 1035"/>
          <p:cNvSpPr txBox="1">
            <a:spLocks noChangeArrowheads="1"/>
          </p:cNvSpPr>
          <p:nvPr/>
        </p:nvSpPr>
        <p:spPr bwMode="auto">
          <a:xfrm>
            <a:off x="4338917" y="3823262"/>
            <a:ext cx="85311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</a:rPr>
              <a:t>H</a:t>
            </a:r>
            <a:r>
              <a:rPr lang="en-US" sz="3200" b="1" baseline="-25000" dirty="0">
                <a:solidFill>
                  <a:srgbClr val="0070C0"/>
                </a:solidFill>
              </a:rPr>
              <a:t>2</a:t>
            </a:r>
            <a:r>
              <a:rPr lang="en-US" sz="3200" b="1" dirty="0">
                <a:solidFill>
                  <a:srgbClr val="0070C0"/>
                </a:solidFill>
              </a:rPr>
              <a:t>O</a:t>
            </a:r>
          </a:p>
        </p:txBody>
      </p:sp>
      <p:sp>
        <p:nvSpPr>
          <p:cNvPr id="14" name="Line 1036"/>
          <p:cNvSpPr>
            <a:spLocks noChangeShapeType="1"/>
          </p:cNvSpPr>
          <p:nvPr/>
        </p:nvSpPr>
        <p:spPr bwMode="auto">
          <a:xfrm>
            <a:off x="6624917" y="4494774"/>
            <a:ext cx="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b="1"/>
          </a:p>
        </p:txBody>
      </p:sp>
      <p:sp>
        <p:nvSpPr>
          <p:cNvPr id="15" name="Text Box 1037"/>
          <p:cNvSpPr txBox="1">
            <a:spLocks noChangeArrowheads="1"/>
          </p:cNvSpPr>
          <p:nvPr/>
        </p:nvSpPr>
        <p:spPr bwMode="auto">
          <a:xfrm>
            <a:off x="5939117" y="5357799"/>
            <a:ext cx="107273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</a:rPr>
              <a:t>CH</a:t>
            </a:r>
            <a:r>
              <a:rPr lang="en-US" sz="3200" b="1" baseline="-25000" dirty="0">
                <a:solidFill>
                  <a:srgbClr val="0070C0"/>
                </a:solidFill>
              </a:rPr>
              <a:t>2</a:t>
            </a:r>
            <a:r>
              <a:rPr lang="en-US" sz="3200" b="1" dirty="0">
                <a:solidFill>
                  <a:srgbClr val="0070C0"/>
                </a:solidFill>
              </a:rPr>
              <a:t>O</a:t>
            </a:r>
            <a:endParaRPr lang="en-US" sz="3200" b="1" baseline="-25000" dirty="0">
              <a:solidFill>
                <a:srgbClr val="0070C0"/>
              </a:solidFill>
            </a:endParaRPr>
          </a:p>
        </p:txBody>
      </p:sp>
      <p:sp>
        <p:nvSpPr>
          <p:cNvPr id="16" name="Text Box 1038"/>
          <p:cNvSpPr txBox="1">
            <a:spLocks noChangeArrowheads="1"/>
          </p:cNvSpPr>
          <p:nvPr/>
        </p:nvSpPr>
        <p:spPr bwMode="auto">
          <a:xfrm>
            <a:off x="7920317" y="5357799"/>
            <a:ext cx="177003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</a:rPr>
              <a:t>C</a:t>
            </a:r>
            <a:r>
              <a:rPr lang="en-US" sz="3200" b="1" baseline="-25000" dirty="0">
                <a:solidFill>
                  <a:srgbClr val="0070C0"/>
                </a:solidFill>
              </a:rPr>
              <a:t>12</a:t>
            </a:r>
            <a:r>
              <a:rPr lang="en-US" sz="3200" b="1" dirty="0">
                <a:solidFill>
                  <a:srgbClr val="0070C0"/>
                </a:solidFill>
              </a:rPr>
              <a:t>H</a:t>
            </a:r>
            <a:r>
              <a:rPr lang="en-US" sz="3200" b="1" baseline="-25000" dirty="0">
                <a:solidFill>
                  <a:srgbClr val="0070C0"/>
                </a:solidFill>
              </a:rPr>
              <a:t>22</a:t>
            </a:r>
            <a:r>
              <a:rPr lang="en-US" sz="3200" b="1" dirty="0">
                <a:solidFill>
                  <a:srgbClr val="0070C0"/>
                </a:solidFill>
              </a:rPr>
              <a:t>O</a:t>
            </a:r>
            <a:r>
              <a:rPr lang="en-US" sz="3200" b="1" baseline="-25000" dirty="0">
                <a:solidFill>
                  <a:srgbClr val="0070C0"/>
                </a:solidFill>
              </a:rPr>
              <a:t>11</a:t>
            </a:r>
          </a:p>
        </p:txBody>
      </p:sp>
      <p:sp>
        <p:nvSpPr>
          <p:cNvPr id="17" name="Line 1039"/>
          <p:cNvSpPr>
            <a:spLocks noChangeShapeType="1"/>
          </p:cNvSpPr>
          <p:nvPr/>
        </p:nvSpPr>
        <p:spPr bwMode="auto">
          <a:xfrm>
            <a:off x="8910917" y="4494774"/>
            <a:ext cx="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3602591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6" grpId="0" autoUpdateAnimBg="0"/>
      <p:bldP spid="8" grpId="0" autoUpdateAnimBg="0"/>
      <p:bldP spid="9" grpId="0" autoUpdateAnimBg="0"/>
      <p:bldP spid="10" grpId="0" autoUpdateAnimBg="0"/>
      <p:bldP spid="11" grpId="0" autoUpdateAnimBg="0"/>
      <p:bldP spid="12" grpId="0" animBg="1"/>
      <p:bldP spid="13" grpId="0" autoUpdateAnimBg="0"/>
      <p:bldP spid="14" grpId="0" animBg="1"/>
      <p:bldP spid="15" grpId="0" autoUpdateAnimBg="0"/>
      <p:bldP spid="16" grpId="0" autoUpdateAnimBg="0"/>
      <p:bldP spid="1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79828" y="354707"/>
            <a:ext cx="11403874" cy="6152607"/>
          </a:xfrm>
          <a:prstGeom prst="rect">
            <a:avLst/>
          </a:prstGeom>
          <a:solidFill>
            <a:schemeClr val="bg1"/>
          </a:solidFill>
          <a:ln w="1905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8361" y="550650"/>
            <a:ext cx="11085341" cy="1604721"/>
          </a:xfrm>
        </p:spPr>
        <p:txBody>
          <a:bodyPr>
            <a:normAutofit fontScale="90000"/>
          </a:bodyPr>
          <a:lstStyle/>
          <a:p>
            <a:r>
              <a:rPr lang="en-US" sz="6700" u="sng" dirty="0">
                <a:latin typeface="Impact" panose="020B080603090205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Determining Empirical Formula</a:t>
            </a:r>
            <a:br>
              <a:rPr lang="en-US" dirty="0">
                <a:latin typeface="Impact" panose="020B080603090205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en-US" sz="5300" dirty="0">
              <a:latin typeface="+mn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98361" y="1763486"/>
            <a:ext cx="96343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1) </a:t>
            </a:r>
            <a:r>
              <a:rPr lang="en-US" sz="4000" dirty="0"/>
              <a:t>Given: % composition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98361" y="2471372"/>
            <a:ext cx="105618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2) </a:t>
            </a:r>
            <a:r>
              <a:rPr lang="en-US" sz="4000" dirty="0"/>
              <a:t>Assume you have 100g sample to make #s easy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98360" y="3179258"/>
            <a:ext cx="96343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3) </a:t>
            </a:r>
            <a:r>
              <a:rPr lang="en-US" sz="4000" dirty="0"/>
              <a:t>Use the poem!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892944" y="3368207"/>
            <a:ext cx="39271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i="1" dirty="0">
                <a:solidFill>
                  <a:srgbClr val="0070C0"/>
                </a:solidFill>
              </a:rPr>
              <a:t>Percent to mass</a:t>
            </a:r>
            <a:endParaRPr lang="en-US" sz="4000" i="1" dirty="0">
              <a:solidFill>
                <a:srgbClr val="0070C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892944" y="3925278"/>
            <a:ext cx="39271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i="1" dirty="0">
                <a:solidFill>
                  <a:srgbClr val="0070C0"/>
                </a:solidFill>
              </a:rPr>
              <a:t>Mass to moles</a:t>
            </a:r>
            <a:endParaRPr lang="en-US" sz="4000" i="1" dirty="0">
              <a:solidFill>
                <a:srgbClr val="0070C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892944" y="4482349"/>
            <a:ext cx="39271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i="1" dirty="0">
                <a:solidFill>
                  <a:srgbClr val="0070C0"/>
                </a:solidFill>
              </a:rPr>
              <a:t>Divide by small</a:t>
            </a:r>
            <a:endParaRPr lang="en-US" sz="4000" i="1" dirty="0">
              <a:solidFill>
                <a:srgbClr val="0070C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715799" y="5039420"/>
            <a:ext cx="42814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i="1" dirty="0">
                <a:solidFill>
                  <a:srgbClr val="0070C0"/>
                </a:solidFill>
              </a:rPr>
              <a:t>Multiply ‘till whole</a:t>
            </a:r>
            <a:endParaRPr lang="en-US" sz="4000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1430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1563</TotalTime>
  <Words>742</Words>
  <Application>Microsoft Office PowerPoint</Application>
  <PresentationFormat>Widescreen</PresentationFormat>
  <Paragraphs>78</Paragraphs>
  <Slides>15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Arial</vt:lpstr>
      <vt:lpstr>Calibri</vt:lpstr>
      <vt:lpstr>Calibri Light</vt:lpstr>
      <vt:lpstr>Impact</vt:lpstr>
      <vt:lpstr>Times New Roman</vt:lpstr>
      <vt:lpstr>Verdana</vt:lpstr>
      <vt:lpstr>Wingdings</vt:lpstr>
      <vt:lpstr>Office Theme</vt:lpstr>
      <vt:lpstr>Equation</vt:lpstr>
      <vt:lpstr>N29 – PERCENT COMPOSITION AND EMPERICAL FORMULAS</vt:lpstr>
      <vt:lpstr>N29 – PERCENT COMPOSITION AND EMPERICAL FORMULAS</vt:lpstr>
      <vt:lpstr>Percent Composition Determining how much of a  molecule’s mass is from each element </vt:lpstr>
      <vt:lpstr>% Composition Steps </vt:lpstr>
      <vt:lpstr>Example</vt:lpstr>
      <vt:lpstr>Empirical Formula The simplest, reduced version of a formula. Smallest whole number ratios possible.</vt:lpstr>
      <vt:lpstr>Molecular: C6H6</vt:lpstr>
      <vt:lpstr>Ionic Formulas Are always empirical! NaCl, MgCl2, Al2(SO4)3 </vt:lpstr>
      <vt:lpstr>Determining Empirical Formula </vt:lpstr>
      <vt:lpstr>PowerPoint Presentation</vt:lpstr>
      <vt:lpstr>PowerPoint Presentation</vt:lpstr>
      <vt:lpstr>PowerPoint Presentation</vt:lpstr>
      <vt:lpstr>Determining Molecular Formula </vt:lpstr>
      <vt:lpstr>PowerPoint Presentation</vt:lpstr>
      <vt:lpstr>YouTube Link to Presentation</vt:lpstr>
    </vt:vector>
  </TitlesOfParts>
  <Company>SRVUSD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N26 – THE MOLE RATIO AND STOICHIOMETRY</dc:title>
  <dc:creator>Farmer, Stephanie [DH]</dc:creator>
  <cp:lastModifiedBy>Farmer, Stephanie [DH]</cp:lastModifiedBy>
  <cp:revision>40</cp:revision>
  <dcterms:created xsi:type="dcterms:W3CDTF">2018-11-25T06:49:39Z</dcterms:created>
  <dcterms:modified xsi:type="dcterms:W3CDTF">2024-06-16T19:53:59Z</dcterms:modified>
</cp:coreProperties>
</file>