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7"/>
  </p:notesMasterIdLst>
  <p:sldIdLst>
    <p:sldId id="256" r:id="rId2"/>
    <p:sldId id="257" r:id="rId3"/>
    <p:sldId id="261" r:id="rId4"/>
    <p:sldId id="263" r:id="rId5"/>
    <p:sldId id="264" r:id="rId6"/>
    <p:sldId id="265" r:id="rId7"/>
    <p:sldId id="271" r:id="rId8"/>
    <p:sldId id="268" r:id="rId9"/>
    <p:sldId id="269" r:id="rId10"/>
    <p:sldId id="270" r:id="rId11"/>
    <p:sldId id="259" r:id="rId12"/>
    <p:sldId id="260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088" autoAdjust="0"/>
    <p:restoredTop sz="94660"/>
  </p:normalViewPr>
  <p:slideViewPr>
    <p:cSldViewPr snapToGrid="0">
      <p:cViewPr varScale="1">
        <p:scale>
          <a:sx n="59" d="100"/>
          <a:sy n="59" d="100"/>
        </p:scale>
        <p:origin x="9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465E01-8039-47A0-A05F-CB1EF6E69AA4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E9614-1218-480D-8847-721DCB768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71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A5B10B-047E-44DC-A48F-1FE83DBFD0EE}" type="slidenum">
              <a:rPr lang="en-US"/>
              <a:pPr/>
              <a:t>3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83646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984173F-D7F6-4D3B-AAD7-7C40EEF249B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41F528D-EB7C-45F5-8242-27B35564A4F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2733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173F-D7F6-4D3B-AAD7-7C40EEF249B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F528D-EB7C-45F5-8242-27B35564A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747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173F-D7F6-4D3B-AAD7-7C40EEF249B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F528D-EB7C-45F5-8242-27B35564A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2488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10972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3938589"/>
            <a:ext cx="10972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DF8B8-3F57-44AF-B0CD-20115692E2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610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173F-D7F6-4D3B-AAD7-7C40EEF249B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F528D-EB7C-45F5-8242-27B35564A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196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173F-D7F6-4D3B-AAD7-7C40EEF249B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F528D-EB7C-45F5-8242-27B35564A4F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2266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173F-D7F6-4D3B-AAD7-7C40EEF249B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F528D-EB7C-45F5-8242-27B35564A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64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173F-D7F6-4D3B-AAD7-7C40EEF249B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F528D-EB7C-45F5-8242-27B35564A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139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173F-D7F6-4D3B-AAD7-7C40EEF249B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F528D-EB7C-45F5-8242-27B35564A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864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173F-D7F6-4D3B-AAD7-7C40EEF249B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F528D-EB7C-45F5-8242-27B35564A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7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173F-D7F6-4D3B-AAD7-7C40EEF249B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F528D-EB7C-45F5-8242-27B35564A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46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173F-D7F6-4D3B-AAD7-7C40EEF249B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F528D-EB7C-45F5-8242-27B35564A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826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5984173F-D7F6-4D3B-AAD7-7C40EEF249B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41F528D-EB7C-45F5-8242-27B35564A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00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N30 – Combustion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54602" y="3921885"/>
            <a:ext cx="7277716" cy="1388165"/>
          </a:xfrm>
        </p:spPr>
        <p:txBody>
          <a:bodyPr>
            <a:noAutofit/>
          </a:bodyPr>
          <a:lstStyle/>
          <a:p>
            <a:r>
              <a:rPr lang="en-US" sz="4400" dirty="0" smtClean="0"/>
              <a:t>It’s just a more involved form of empirical formulas!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22166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19" y="738051"/>
            <a:ext cx="11123023" cy="5649686"/>
          </a:xfrm>
        </p:spPr>
        <p:txBody>
          <a:bodyPr>
            <a:normAutofit/>
          </a:bodyPr>
          <a:lstStyle/>
          <a:p>
            <a:pPr marL="274320" lvl="1" indent="0">
              <a:lnSpc>
                <a:spcPct val="80000"/>
              </a:lnSpc>
              <a:buNone/>
            </a:pPr>
            <a:r>
              <a:rPr lang="en-US" sz="4400" b="1" dirty="0"/>
              <a:t>The amount of O originally present in the sample can be found by simple subtraction  </a:t>
            </a:r>
          </a:p>
          <a:p>
            <a:pPr marL="274320" lvl="1" indent="0">
              <a:lnSpc>
                <a:spcPct val="80000"/>
              </a:lnSpc>
              <a:buNone/>
            </a:pPr>
            <a:endParaRPr lang="en-US" sz="4000" b="1" dirty="0">
              <a:solidFill>
                <a:schemeClr val="tx1"/>
              </a:solidFill>
            </a:endParaRPr>
          </a:p>
          <a:p>
            <a:pPr lvl="3">
              <a:lnSpc>
                <a:spcPct val="80000"/>
              </a:lnSpc>
            </a:pPr>
            <a:r>
              <a:rPr lang="en-US" sz="4000" b="1" dirty="0" smtClean="0">
                <a:solidFill>
                  <a:schemeClr val="tx1"/>
                </a:solidFill>
              </a:rPr>
              <a:t>   Mass of sample 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   Mass of C 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– </a:t>
            </a:r>
            <a:r>
              <a:rPr lang="en-US" sz="4000" b="1" u="sng" dirty="0" smtClean="0">
                <a:solidFill>
                  <a:schemeClr val="tx1"/>
                </a:solidFill>
              </a:rPr>
              <a:t>Mass of H </a:t>
            </a:r>
            <a:r>
              <a:rPr lang="en-US" sz="4000" b="1" dirty="0" smtClean="0">
                <a:solidFill>
                  <a:schemeClr val="tx1"/>
                </a:solidFill>
              </a:rPr>
              <a:t/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= Mass of Oxygen!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endParaRPr lang="en-US" sz="4000" b="1" dirty="0" smtClean="0">
              <a:solidFill>
                <a:schemeClr val="tx1"/>
              </a:solidFill>
            </a:endParaRPr>
          </a:p>
          <a:p>
            <a:pPr lvl="3">
              <a:lnSpc>
                <a:spcPct val="80000"/>
              </a:lnSpc>
            </a:pPr>
            <a:r>
              <a:rPr lang="en-US" sz="4000" b="1" dirty="0" smtClean="0">
                <a:solidFill>
                  <a:schemeClr val="tx1"/>
                </a:solidFill>
              </a:rPr>
              <a:t>Why </a:t>
            </a:r>
            <a:r>
              <a:rPr lang="en-US" sz="4000" b="1" dirty="0">
                <a:solidFill>
                  <a:schemeClr val="tx1"/>
                </a:solidFill>
              </a:rPr>
              <a:t>you ask? You know the </a:t>
            </a:r>
            <a:r>
              <a:rPr lang="en-US" sz="4000" b="1" dirty="0" smtClean="0">
                <a:solidFill>
                  <a:schemeClr val="tx1"/>
                </a:solidFill>
              </a:rPr>
              <a:t>answer!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78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240971"/>
            <a:ext cx="11926389" cy="5617029"/>
          </a:xfrm>
        </p:spPr>
        <p:txBody>
          <a:bodyPr>
            <a:noAutofit/>
          </a:bodyPr>
          <a:lstStyle/>
          <a:p>
            <a:pPr lvl="1"/>
            <a:r>
              <a:rPr lang="en-US" sz="3200" dirty="0" smtClean="0">
                <a:solidFill>
                  <a:srgbClr val="000000"/>
                </a:solidFill>
              </a:rPr>
              <a:t>Must </a:t>
            </a:r>
            <a:r>
              <a:rPr lang="en-US" sz="3200" dirty="0">
                <a:solidFill>
                  <a:srgbClr val="000000"/>
                </a:solidFill>
              </a:rPr>
              <a:t>know the mass of the unknown substance before burning it</a:t>
            </a:r>
          </a:p>
          <a:p>
            <a:pPr lvl="1"/>
            <a:r>
              <a:rPr lang="en-US" sz="3200" dirty="0">
                <a:solidFill>
                  <a:srgbClr val="000000"/>
                </a:solidFill>
              </a:rPr>
              <a:t>The unknown will be burnt in pure oxygen, present in large excess </a:t>
            </a:r>
          </a:p>
          <a:p>
            <a:pPr lvl="1"/>
            <a:r>
              <a:rPr lang="en-US" sz="3200" dirty="0">
                <a:solidFill>
                  <a:srgbClr val="000000"/>
                </a:solidFill>
              </a:rPr>
              <a:t>The amount of oxygen will be determined by subtraction. </a:t>
            </a:r>
          </a:p>
          <a:p>
            <a:pPr lvl="1"/>
            <a:r>
              <a:rPr lang="en-US" sz="3200" dirty="0">
                <a:solidFill>
                  <a:srgbClr val="000000"/>
                </a:solidFill>
              </a:rPr>
              <a:t> The combustion </a:t>
            </a:r>
            <a:r>
              <a:rPr lang="en-US" sz="3200" dirty="0" smtClean="0">
                <a:solidFill>
                  <a:srgbClr val="000000"/>
                </a:solidFill>
              </a:rPr>
              <a:t>products always have CO2 and H2O. Might have extra products if other elements are present!</a:t>
            </a:r>
          </a:p>
          <a:p>
            <a:pPr lvl="1"/>
            <a:r>
              <a:rPr lang="en-US" sz="3200" dirty="0" smtClean="0">
                <a:solidFill>
                  <a:srgbClr val="000000"/>
                </a:solidFill>
              </a:rPr>
              <a:t>Nitrogen product can come in different forms. N2, NH3, etc. Will be given more info if needed. Often given as a separate experiment – will need to convert all to %’s if this is the case! </a:t>
            </a:r>
            <a:r>
              <a:rPr lang="en-US" sz="3200" dirty="0" smtClean="0">
                <a:solidFill>
                  <a:srgbClr val="FF0000"/>
                </a:solidFill>
              </a:rPr>
              <a:t>Nitrogen </a:t>
            </a:r>
            <a:r>
              <a:rPr lang="en-US" sz="3200" dirty="0">
                <a:solidFill>
                  <a:srgbClr val="FF0000"/>
                </a:solidFill>
              </a:rPr>
              <a:t>is the problem child in combustion analysis.</a:t>
            </a:r>
          </a:p>
          <a:p>
            <a:pPr lvl="1"/>
            <a:r>
              <a:rPr lang="en-US" sz="3200" dirty="0">
                <a:solidFill>
                  <a:srgbClr val="000000"/>
                </a:solidFill>
              </a:rPr>
              <a:t>All the carbon winds up as CO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 and all the hydrogen winds up as H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O.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2474" y="0"/>
            <a:ext cx="9875520" cy="1356360"/>
          </a:xfrm>
        </p:spPr>
        <p:txBody>
          <a:bodyPr/>
          <a:lstStyle/>
          <a:p>
            <a:r>
              <a:rPr lang="en-US" b="1" u="sng" dirty="0" smtClean="0"/>
              <a:t>Important Points to Know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81970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305" y="990600"/>
            <a:ext cx="11591366" cy="5562600"/>
          </a:xfrm>
        </p:spPr>
        <p:txBody>
          <a:bodyPr>
            <a:normAutofit lnSpcReduction="10000"/>
          </a:bodyPr>
          <a:lstStyle/>
          <a:p>
            <a:pPr marL="788670" lvl="1" indent="-514350">
              <a:buSzPct val="120000"/>
              <a:buFont typeface="+mj-lt"/>
              <a:buAutoNum type="arabicParenR"/>
            </a:pPr>
            <a:r>
              <a:rPr lang="en-US" sz="3200" b="1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Determine </a:t>
            </a:r>
            <a:r>
              <a:rPr lang="en-US" sz="3200" dirty="0">
                <a:solidFill>
                  <a:srgbClr val="000000"/>
                </a:solidFill>
              </a:rPr>
              <a:t>the mass of each element present in the </a:t>
            </a:r>
            <a:r>
              <a:rPr lang="en-US" sz="3200" dirty="0" smtClean="0">
                <a:solidFill>
                  <a:srgbClr val="000000"/>
                </a:solidFill>
              </a:rPr>
              <a:t/>
            </a:r>
            <a:br>
              <a:rPr lang="en-US" sz="3200" dirty="0" smtClean="0">
                <a:solidFill>
                  <a:srgbClr val="000000"/>
                </a:solidFill>
              </a:rPr>
            </a:br>
            <a:r>
              <a:rPr lang="en-US" sz="3200" dirty="0" smtClean="0">
                <a:solidFill>
                  <a:srgbClr val="000000"/>
                </a:solidFill>
              </a:rPr>
              <a:t>original compound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using dimensional analysis</a:t>
            </a:r>
            <a:endParaRPr lang="en-US" sz="3200" dirty="0">
              <a:solidFill>
                <a:srgbClr val="000000"/>
              </a:solidFill>
            </a:endParaRPr>
          </a:p>
          <a:p>
            <a:pPr lvl="5">
              <a:buSzPct val="120000"/>
            </a:pPr>
            <a:r>
              <a:rPr lang="en-US" sz="2800" b="1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Carbon </a:t>
            </a:r>
            <a:r>
              <a:rPr lang="en-US" sz="2800" dirty="0">
                <a:solidFill>
                  <a:srgbClr val="000000"/>
                </a:solidFill>
              </a:rPr>
              <a:t>is always in CO</a:t>
            </a:r>
            <a:r>
              <a:rPr lang="en-US" sz="2800" baseline="-25000" dirty="0">
                <a:solidFill>
                  <a:srgbClr val="000000"/>
                </a:solidFill>
              </a:rPr>
              <a:t>2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in the ratio of 1 mole CO2 = 1 mole C</a:t>
            </a:r>
          </a:p>
          <a:p>
            <a:pPr lvl="5">
              <a:buSzPct val="120000"/>
            </a:pPr>
            <a:r>
              <a:rPr lang="en-US" sz="2800" dirty="0" smtClean="0">
                <a:solidFill>
                  <a:srgbClr val="000000"/>
                </a:solidFill>
              </a:rPr>
              <a:t> Hydrogen </a:t>
            </a:r>
            <a:r>
              <a:rPr lang="en-US" sz="2800" dirty="0">
                <a:solidFill>
                  <a:srgbClr val="000000"/>
                </a:solidFill>
              </a:rPr>
              <a:t>is always in H</a:t>
            </a:r>
            <a:r>
              <a:rPr lang="en-US" sz="2800" baseline="-25000" dirty="0">
                <a:solidFill>
                  <a:srgbClr val="000000"/>
                </a:solidFill>
              </a:rPr>
              <a:t>2</a:t>
            </a:r>
            <a:r>
              <a:rPr lang="en-US" sz="2800" dirty="0">
                <a:solidFill>
                  <a:srgbClr val="000000"/>
                </a:solidFill>
              </a:rPr>
              <a:t>O in the ratio </a:t>
            </a:r>
            <a:r>
              <a:rPr lang="en-US" sz="2800" dirty="0" smtClean="0">
                <a:solidFill>
                  <a:srgbClr val="000000"/>
                </a:solidFill>
              </a:rPr>
              <a:t>of 1 mole H2O = 2 mole H</a:t>
            </a:r>
          </a:p>
          <a:p>
            <a:pPr lvl="5">
              <a:buSzPct val="120000"/>
            </a:pPr>
            <a:r>
              <a:rPr lang="en-US" sz="2800" dirty="0" smtClean="0">
                <a:solidFill>
                  <a:srgbClr val="000000"/>
                </a:solidFill>
              </a:rPr>
              <a:t> Nitrogen </a:t>
            </a:r>
            <a:r>
              <a:rPr lang="en-US" sz="2800" dirty="0">
                <a:solidFill>
                  <a:srgbClr val="000000"/>
                </a:solidFill>
              </a:rPr>
              <a:t>can be (NH</a:t>
            </a:r>
            <a:r>
              <a:rPr lang="en-US" sz="2800" baseline="-25000" dirty="0">
                <a:solidFill>
                  <a:srgbClr val="000000"/>
                </a:solidFill>
              </a:rPr>
              <a:t>3</a:t>
            </a:r>
            <a:r>
              <a:rPr lang="en-US" sz="2800" dirty="0">
                <a:solidFill>
                  <a:srgbClr val="000000"/>
                </a:solidFill>
              </a:rPr>
              <a:t>, N</a:t>
            </a:r>
            <a:r>
              <a:rPr lang="en-US" sz="2800" baseline="-25000" dirty="0">
                <a:solidFill>
                  <a:srgbClr val="000000"/>
                </a:solidFill>
              </a:rPr>
              <a:t>2</a:t>
            </a:r>
            <a:r>
              <a:rPr lang="en-US" sz="2800" dirty="0">
                <a:solidFill>
                  <a:srgbClr val="000000"/>
                </a:solidFill>
              </a:rPr>
              <a:t>, N, NO</a:t>
            </a:r>
            <a:r>
              <a:rPr lang="en-US" sz="2800" baseline="-25000" dirty="0">
                <a:solidFill>
                  <a:srgbClr val="000000"/>
                </a:solidFill>
              </a:rPr>
              <a:t>2</a:t>
            </a:r>
            <a:r>
              <a:rPr lang="en-US" sz="2800" dirty="0">
                <a:solidFill>
                  <a:srgbClr val="000000"/>
                </a:solidFill>
              </a:rPr>
              <a:t>, etc</a:t>
            </a:r>
            <a:r>
              <a:rPr lang="en-US" sz="2800" dirty="0" smtClean="0">
                <a:solidFill>
                  <a:srgbClr val="000000"/>
                </a:solidFill>
              </a:rPr>
              <a:t>…). If data from a separate experiment, make sure to convert masses to % values!</a:t>
            </a:r>
            <a:endParaRPr lang="en-US" sz="2800" dirty="0">
              <a:solidFill>
                <a:srgbClr val="000000"/>
              </a:solidFill>
            </a:endParaRPr>
          </a:p>
          <a:p>
            <a:pPr marL="788670" lvl="1" indent="-514350">
              <a:buSzPct val="120000"/>
              <a:buFont typeface="+mj-lt"/>
              <a:buAutoNum type="arabicParenR"/>
            </a:pPr>
            <a:r>
              <a:rPr lang="en-US" sz="3200" b="1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Subtract </a:t>
            </a:r>
            <a:r>
              <a:rPr lang="en-US" sz="3200" dirty="0">
                <a:solidFill>
                  <a:srgbClr val="000000"/>
                </a:solidFill>
              </a:rPr>
              <a:t>to solve for oxygen </a:t>
            </a:r>
          </a:p>
          <a:p>
            <a:pPr marL="822960" lvl="3" indent="0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Sample </a:t>
            </a:r>
            <a:r>
              <a:rPr lang="en-US" sz="2800" dirty="0">
                <a:solidFill>
                  <a:srgbClr val="000000"/>
                </a:solidFill>
              </a:rPr>
              <a:t>mass </a:t>
            </a:r>
            <a:r>
              <a:rPr lang="en-US" sz="3200" dirty="0">
                <a:solidFill>
                  <a:srgbClr val="000000"/>
                </a:solidFill>
              </a:rPr>
              <a:t>– (</a:t>
            </a:r>
            <a:r>
              <a:rPr lang="en-US" sz="3200" dirty="0" err="1" smtClean="0">
                <a:solidFill>
                  <a:srgbClr val="FF0000"/>
                </a:solidFill>
              </a:rPr>
              <a:t>C</a:t>
            </a:r>
            <a:r>
              <a:rPr lang="en-US" sz="3200" baseline="-25000" dirty="0" err="1" smtClean="0">
                <a:solidFill>
                  <a:srgbClr val="000000"/>
                </a:solidFill>
              </a:rPr>
              <a:t>mass</a:t>
            </a:r>
            <a:r>
              <a:rPr lang="en-US" sz="3200" dirty="0" err="1" smtClean="0">
                <a:solidFill>
                  <a:srgbClr val="000000"/>
                </a:solidFill>
              </a:rPr>
              <a:t>+</a:t>
            </a:r>
            <a:r>
              <a:rPr lang="en-US" sz="3200" dirty="0" err="1" smtClean="0">
                <a:solidFill>
                  <a:srgbClr val="FF0000"/>
                </a:solidFill>
              </a:rPr>
              <a:t>H</a:t>
            </a:r>
            <a:r>
              <a:rPr lang="en-US" sz="3200" baseline="-25000" dirty="0" err="1" smtClean="0">
                <a:solidFill>
                  <a:srgbClr val="000000"/>
                </a:solidFill>
              </a:rPr>
              <a:t>mass</a:t>
            </a:r>
            <a:r>
              <a:rPr lang="en-US" sz="3200" dirty="0" err="1" smtClean="0">
                <a:solidFill>
                  <a:srgbClr val="000000"/>
                </a:solidFill>
              </a:rPr>
              <a:t>+</a:t>
            </a:r>
            <a:r>
              <a:rPr lang="en-US" sz="3200" dirty="0" err="1" smtClean="0">
                <a:solidFill>
                  <a:srgbClr val="FF0000"/>
                </a:solidFill>
              </a:rPr>
              <a:t>N</a:t>
            </a:r>
            <a:r>
              <a:rPr lang="en-US" sz="3200" baseline="-25000" dirty="0" err="1" smtClean="0">
                <a:solidFill>
                  <a:srgbClr val="000000"/>
                </a:solidFill>
              </a:rPr>
              <a:t>mass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baseline="-25000" dirty="0">
                <a:solidFill>
                  <a:srgbClr val="000000"/>
                </a:solidFill>
              </a:rPr>
              <a:t>if </a:t>
            </a:r>
            <a:r>
              <a:rPr lang="en-US" sz="3200" baseline="-25000" dirty="0" smtClean="0">
                <a:solidFill>
                  <a:srgbClr val="000000"/>
                </a:solidFill>
              </a:rPr>
              <a:t>necessary, or any other random element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dirty="0">
              <a:solidFill>
                <a:srgbClr val="000000"/>
              </a:solidFill>
            </a:endParaRPr>
          </a:p>
          <a:p>
            <a:pPr marL="788670" lvl="1" indent="-514350">
              <a:buSzPct val="120000"/>
              <a:buFont typeface="+mj-lt"/>
              <a:buAutoNum type="arabicParenR"/>
            </a:pPr>
            <a:r>
              <a:rPr lang="en-US" sz="3200" b="1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Now </a:t>
            </a:r>
            <a:r>
              <a:rPr lang="en-US" sz="3200" dirty="0">
                <a:solidFill>
                  <a:srgbClr val="000000"/>
                </a:solidFill>
              </a:rPr>
              <a:t>continue with the Rhyme from </a:t>
            </a:r>
            <a:r>
              <a:rPr lang="en-US" sz="3200" dirty="0" smtClean="0">
                <a:solidFill>
                  <a:srgbClr val="000000"/>
                </a:solidFill>
              </a:rPr>
              <a:t>before!</a:t>
            </a:r>
          </a:p>
          <a:p>
            <a:pPr lvl="5">
              <a:buSzPct val="12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Mass to moles</a:t>
            </a:r>
          </a:p>
          <a:p>
            <a:pPr lvl="5">
              <a:buSzPct val="12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Divide by small </a:t>
            </a:r>
          </a:p>
          <a:p>
            <a:pPr lvl="5">
              <a:buSzPct val="12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Multiply until whole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202474" y="0"/>
            <a:ext cx="9875520" cy="1356360"/>
          </a:xfrm>
        </p:spPr>
        <p:txBody>
          <a:bodyPr/>
          <a:lstStyle/>
          <a:p>
            <a:pPr>
              <a:buSzPct val="120000"/>
            </a:pPr>
            <a:r>
              <a:rPr lang="en-US" b="1" u="sng" dirty="0" smtClean="0"/>
              <a:t>Steps to Solve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71850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7098" y="2455817"/>
            <a:ext cx="10388854" cy="1820092"/>
          </a:xfrm>
        </p:spPr>
        <p:txBody>
          <a:bodyPr>
            <a:normAutofit fontScale="90000"/>
          </a:bodyPr>
          <a:lstStyle/>
          <a:p>
            <a:r>
              <a:rPr lang="en-US" altLang="en-US" b="1" dirty="0">
                <a:solidFill>
                  <a:schemeClr val="tx1"/>
                </a:solidFill>
              </a:rPr>
              <a:t>A sample of a compound that is known to contain only carbon, hydrogen, and oxygen is combusted, and the CO</a:t>
            </a:r>
            <a:r>
              <a:rPr lang="en-US" altLang="en-US" b="1" baseline="-25000" dirty="0">
                <a:solidFill>
                  <a:schemeClr val="tx1"/>
                </a:solidFill>
              </a:rPr>
              <a:t>2</a:t>
            </a:r>
            <a:r>
              <a:rPr lang="en-US" altLang="en-US" b="1" dirty="0">
                <a:solidFill>
                  <a:schemeClr val="tx1"/>
                </a:solidFill>
              </a:rPr>
              <a:t> and H</a:t>
            </a:r>
            <a:r>
              <a:rPr lang="en-US" altLang="en-US" b="1" baseline="-25000" dirty="0">
                <a:solidFill>
                  <a:schemeClr val="tx1"/>
                </a:solidFill>
              </a:rPr>
              <a:t>2</a:t>
            </a:r>
            <a:r>
              <a:rPr lang="en-US" altLang="en-US" b="1" dirty="0">
                <a:solidFill>
                  <a:schemeClr val="tx1"/>
                </a:solidFill>
              </a:rPr>
              <a:t>O produced are trapped and weighed.  The original sample weighed 8.38 g and yielded 16.0 g CO</a:t>
            </a:r>
            <a:r>
              <a:rPr lang="en-US" altLang="en-US" b="1" baseline="-25000" dirty="0">
                <a:solidFill>
                  <a:schemeClr val="tx1"/>
                </a:solidFill>
              </a:rPr>
              <a:t>2</a:t>
            </a:r>
            <a:r>
              <a:rPr lang="en-US" altLang="en-US" b="1" dirty="0">
                <a:solidFill>
                  <a:schemeClr val="tx1"/>
                </a:solidFill>
              </a:rPr>
              <a:t> and </a:t>
            </a:r>
            <a:r>
              <a:rPr lang="en-US" altLang="en-US" b="1" dirty="0" smtClean="0">
                <a:solidFill>
                  <a:schemeClr val="tx1"/>
                </a:solidFill>
              </a:rPr>
              <a:t/>
            </a:r>
            <a:br>
              <a:rPr lang="en-US" altLang="en-US" b="1" dirty="0" smtClean="0">
                <a:solidFill>
                  <a:schemeClr val="tx1"/>
                </a:solidFill>
              </a:rPr>
            </a:br>
            <a:r>
              <a:rPr lang="en-US" altLang="en-US" b="1" dirty="0" smtClean="0">
                <a:solidFill>
                  <a:schemeClr val="tx1"/>
                </a:solidFill>
              </a:rPr>
              <a:t>9.8 </a:t>
            </a:r>
            <a:r>
              <a:rPr lang="en-US" altLang="en-US" b="1" dirty="0">
                <a:solidFill>
                  <a:schemeClr val="tx1"/>
                </a:solidFill>
              </a:rPr>
              <a:t>g H</a:t>
            </a:r>
            <a:r>
              <a:rPr lang="en-US" altLang="en-US" b="1" baseline="-25000" dirty="0">
                <a:solidFill>
                  <a:schemeClr val="tx1"/>
                </a:solidFill>
              </a:rPr>
              <a:t>2</a:t>
            </a:r>
            <a:r>
              <a:rPr lang="en-US" altLang="en-US" b="1" dirty="0">
                <a:solidFill>
                  <a:schemeClr val="tx1"/>
                </a:solidFill>
              </a:rPr>
              <a:t>O.  What is the empirical formula?</a:t>
            </a:r>
            <a:br>
              <a:rPr lang="en-US" altLang="en-US" b="1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6902" y="381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/>
              <a:t>Example #1</a:t>
            </a:r>
          </a:p>
        </p:txBody>
      </p:sp>
    </p:spTree>
    <p:extLst>
      <p:ext uri="{BB962C8B-B14F-4D97-AF65-F5344CB8AC3E}">
        <p14:creationId xmlns:p14="http://schemas.microsoft.com/office/powerpoint/2010/main" val="300215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9341" y="271054"/>
            <a:ext cx="8378670" cy="910046"/>
          </a:xfrm>
        </p:spPr>
        <p:txBody>
          <a:bodyPr>
            <a:normAutofit/>
          </a:bodyPr>
          <a:lstStyle/>
          <a:p>
            <a:r>
              <a:rPr lang="en-US" altLang="en-US" sz="2800" i="1" dirty="0" smtClean="0">
                <a:solidFill>
                  <a:schemeClr val="tx1"/>
                </a:solidFill>
              </a:rPr>
              <a:t>Original sample = 8.38 </a:t>
            </a:r>
            <a:r>
              <a:rPr lang="en-US" altLang="en-US" sz="2800" i="1" dirty="0">
                <a:solidFill>
                  <a:schemeClr val="tx1"/>
                </a:solidFill>
              </a:rPr>
              <a:t>g and yielded 16.0 g CO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 and </a:t>
            </a:r>
            <a:r>
              <a:rPr lang="en-US" altLang="en-US" sz="2800" i="1" dirty="0" smtClean="0">
                <a:solidFill>
                  <a:schemeClr val="tx1"/>
                </a:solidFill>
              </a:rPr>
              <a:t>9.80 </a:t>
            </a:r>
            <a:br>
              <a:rPr lang="en-US" altLang="en-US" sz="2800" i="1" dirty="0" smtClean="0">
                <a:solidFill>
                  <a:schemeClr val="tx1"/>
                </a:solidFill>
              </a:rPr>
            </a:br>
            <a:r>
              <a:rPr lang="en-US" altLang="en-US" sz="2800" i="1" dirty="0" smtClean="0">
                <a:solidFill>
                  <a:schemeClr val="tx1"/>
                </a:solidFill>
              </a:rPr>
              <a:t>                                                                                                      g H</a:t>
            </a:r>
            <a:r>
              <a:rPr lang="en-US" altLang="en-US" sz="2800" i="1" baseline="-25000" dirty="0" smtClean="0">
                <a:solidFill>
                  <a:schemeClr val="tx1"/>
                </a:solidFill>
              </a:rPr>
              <a:t>2</a:t>
            </a:r>
            <a:r>
              <a:rPr lang="en-US" altLang="en-US" sz="2800" i="1" dirty="0" smtClean="0">
                <a:solidFill>
                  <a:schemeClr val="tx1"/>
                </a:solidFill>
              </a:rPr>
              <a:t>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6902" y="381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/>
              <a:t>Example #1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7829" y="1332411"/>
            <a:ext cx="3030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Moles of Carbon</a:t>
            </a:r>
            <a:endParaRPr lang="en-US" sz="3200" b="1" u="sng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477788"/>
              </p:ext>
            </p:extLst>
          </p:nvPr>
        </p:nvGraphicFramePr>
        <p:xfrm>
          <a:off x="606696" y="1917186"/>
          <a:ext cx="10273212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5693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2233748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  <a:gridCol w="2233749">
                  <a:extLst>
                    <a:ext uri="{9D8B030D-6E8A-4147-A177-3AD203B41FA5}">
                      <a16:colId xmlns:a16="http://schemas.microsoft.com/office/drawing/2014/main" val="977050055"/>
                    </a:ext>
                  </a:extLst>
                </a:gridCol>
                <a:gridCol w="3630022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16.0 g CO2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</a:t>
                      </a:r>
                      <a:r>
                        <a:rPr lang="en-US" sz="3200" baseline="0" dirty="0" smtClean="0"/>
                        <a:t> CO2</a:t>
                      </a:r>
                      <a:endParaRPr lang="en-US" sz="3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C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0.364 mole C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44.0 g CO2</a:t>
                      </a:r>
                      <a:endParaRPr lang="en-US" sz="32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CO2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8961" y="3226737"/>
            <a:ext cx="46561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Moles of Hydrogen</a:t>
            </a:r>
            <a:endParaRPr lang="en-US" sz="3200" b="1" u="sng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543049"/>
              </p:ext>
            </p:extLst>
          </p:nvPr>
        </p:nvGraphicFramePr>
        <p:xfrm>
          <a:off x="587829" y="3811512"/>
          <a:ext cx="10273212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5693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2233748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  <a:gridCol w="2233749">
                  <a:extLst>
                    <a:ext uri="{9D8B030D-6E8A-4147-A177-3AD203B41FA5}">
                      <a16:colId xmlns:a16="http://schemas.microsoft.com/office/drawing/2014/main" val="977050055"/>
                    </a:ext>
                  </a:extLst>
                </a:gridCol>
                <a:gridCol w="3630022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9.80 g H2O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</a:t>
                      </a:r>
                      <a:r>
                        <a:rPr lang="en-US" sz="3200" baseline="0" dirty="0" smtClean="0"/>
                        <a:t> H2O</a:t>
                      </a:r>
                      <a:endParaRPr lang="en-US" sz="3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 mole H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1.09 mole H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18.0 g H2O</a:t>
                      </a:r>
                      <a:endParaRPr lang="en-US" sz="32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H2O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626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682" y="271054"/>
            <a:ext cx="8338329" cy="910046"/>
          </a:xfrm>
        </p:spPr>
        <p:txBody>
          <a:bodyPr>
            <a:normAutofit/>
          </a:bodyPr>
          <a:lstStyle/>
          <a:p>
            <a:r>
              <a:rPr lang="en-US" altLang="en-US" sz="2800" i="1" dirty="0" smtClean="0">
                <a:solidFill>
                  <a:schemeClr val="tx1"/>
                </a:solidFill>
              </a:rPr>
              <a:t>Original sample = 8.38 </a:t>
            </a:r>
            <a:r>
              <a:rPr lang="en-US" altLang="en-US" sz="2800" i="1" dirty="0">
                <a:solidFill>
                  <a:schemeClr val="tx1"/>
                </a:solidFill>
              </a:rPr>
              <a:t>g and yielded 16.0 g CO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 and </a:t>
            </a:r>
            <a:r>
              <a:rPr lang="en-US" altLang="en-US" sz="2800" i="1" dirty="0" smtClean="0">
                <a:solidFill>
                  <a:schemeClr val="tx1"/>
                </a:solidFill>
              </a:rPr>
              <a:t>9.80 </a:t>
            </a:r>
            <a:br>
              <a:rPr lang="en-US" altLang="en-US" sz="2800" i="1" dirty="0" smtClean="0">
                <a:solidFill>
                  <a:schemeClr val="tx1"/>
                </a:solidFill>
              </a:rPr>
            </a:br>
            <a:r>
              <a:rPr lang="en-US" altLang="en-US" sz="2800" i="1" dirty="0" smtClean="0">
                <a:solidFill>
                  <a:schemeClr val="tx1"/>
                </a:solidFill>
              </a:rPr>
              <a:t>                                                                                                      g H</a:t>
            </a:r>
            <a:r>
              <a:rPr lang="en-US" altLang="en-US" sz="2800" i="1" baseline="-25000" dirty="0" smtClean="0">
                <a:solidFill>
                  <a:schemeClr val="tx1"/>
                </a:solidFill>
              </a:rPr>
              <a:t>2</a:t>
            </a:r>
            <a:r>
              <a:rPr lang="en-US" altLang="en-US" sz="2800" i="1" dirty="0" smtClean="0">
                <a:solidFill>
                  <a:schemeClr val="tx1"/>
                </a:solidFill>
              </a:rPr>
              <a:t>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6902" y="381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/>
              <a:t>Example #1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7829" y="1332411"/>
            <a:ext cx="7445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Moles to Mass to Calculate Oxygen</a:t>
            </a:r>
            <a:endParaRPr lang="en-US" sz="3200" b="1" u="sng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776476"/>
              </p:ext>
            </p:extLst>
          </p:nvPr>
        </p:nvGraphicFramePr>
        <p:xfrm>
          <a:off x="606696" y="1917186"/>
          <a:ext cx="802640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6138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  <a:gridCol w="3630022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0.364 mole C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12.0 g </a:t>
                      </a:r>
                      <a:r>
                        <a:rPr lang="en-US" sz="3200" baseline="0" dirty="0" smtClean="0"/>
                        <a:t>C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4.37 g C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C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6696" y="4541943"/>
            <a:ext cx="46561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Grams of Oxygen</a:t>
            </a:r>
            <a:endParaRPr lang="en-US" sz="3200" b="1" u="sng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317288"/>
              </p:ext>
            </p:extLst>
          </p:nvPr>
        </p:nvGraphicFramePr>
        <p:xfrm>
          <a:off x="744583" y="3232392"/>
          <a:ext cx="8397964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25188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2442754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  <a:gridCol w="3630022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1.09 mole H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1.01 g</a:t>
                      </a:r>
                      <a:r>
                        <a:rPr lang="en-US" sz="3200" baseline="0" dirty="0" smtClean="0"/>
                        <a:t> H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1.10 g H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H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44583" y="5264331"/>
            <a:ext cx="11103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8.38 g Sample – 4.37 g C – 1.10 g H = 2.91 g Oxygen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8473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5894" y="271054"/>
            <a:ext cx="8392117" cy="910046"/>
          </a:xfrm>
        </p:spPr>
        <p:txBody>
          <a:bodyPr>
            <a:normAutofit/>
          </a:bodyPr>
          <a:lstStyle/>
          <a:p>
            <a:r>
              <a:rPr lang="en-US" altLang="en-US" sz="2800" i="1" dirty="0" smtClean="0">
                <a:solidFill>
                  <a:schemeClr val="tx1"/>
                </a:solidFill>
              </a:rPr>
              <a:t>Original sample = 8.38 </a:t>
            </a:r>
            <a:r>
              <a:rPr lang="en-US" altLang="en-US" sz="2800" i="1" dirty="0">
                <a:solidFill>
                  <a:schemeClr val="tx1"/>
                </a:solidFill>
              </a:rPr>
              <a:t>g and yielded 16.0 g CO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 and </a:t>
            </a:r>
            <a:r>
              <a:rPr lang="en-US" altLang="en-US" sz="2800" i="1" dirty="0" smtClean="0">
                <a:solidFill>
                  <a:schemeClr val="tx1"/>
                </a:solidFill>
              </a:rPr>
              <a:t>9.80 </a:t>
            </a:r>
            <a:br>
              <a:rPr lang="en-US" altLang="en-US" sz="2800" i="1" dirty="0" smtClean="0">
                <a:solidFill>
                  <a:schemeClr val="tx1"/>
                </a:solidFill>
              </a:rPr>
            </a:br>
            <a:r>
              <a:rPr lang="en-US" altLang="en-US" sz="2800" i="1" dirty="0" smtClean="0">
                <a:solidFill>
                  <a:schemeClr val="tx1"/>
                </a:solidFill>
              </a:rPr>
              <a:t>                                                                                                       g H</a:t>
            </a:r>
            <a:r>
              <a:rPr lang="en-US" altLang="en-US" sz="2800" i="1" baseline="-25000" dirty="0" smtClean="0">
                <a:solidFill>
                  <a:schemeClr val="tx1"/>
                </a:solidFill>
              </a:rPr>
              <a:t>2</a:t>
            </a:r>
            <a:r>
              <a:rPr lang="en-US" altLang="en-US" sz="2800" i="1" dirty="0" smtClean="0">
                <a:solidFill>
                  <a:schemeClr val="tx1"/>
                </a:solidFill>
              </a:rPr>
              <a:t>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6902" y="381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/>
              <a:t>Example #1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1886" y="1080984"/>
            <a:ext cx="11260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Back to the Rhyme!  </a:t>
            </a:r>
            <a:r>
              <a:rPr lang="en-US" sz="2800" i="1" dirty="0" smtClean="0"/>
              <a:t>Mass to moles, divide by small, multiply till whole!</a:t>
            </a:r>
            <a:endParaRPr lang="en-US" sz="2800" i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340380"/>
              </p:ext>
            </p:extLst>
          </p:nvPr>
        </p:nvGraphicFramePr>
        <p:xfrm>
          <a:off x="606696" y="1786280"/>
          <a:ext cx="802640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31555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2664823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  <a:gridCol w="3630022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2.91 g O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O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0.182</a:t>
                      </a:r>
                      <a:r>
                        <a:rPr lang="en-US" sz="3200" baseline="0" dirty="0" smtClean="0"/>
                        <a:t> mole O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16.00 g O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91886" y="3180046"/>
            <a:ext cx="90950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Divide by small, multiply till whole </a:t>
            </a:r>
            <a:r>
              <a:rPr lang="en-US" sz="2800" u="sng" dirty="0" smtClean="0"/>
              <a:t>(if needed)</a:t>
            </a:r>
            <a:endParaRPr lang="en-US" sz="2800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8633096" y="1785946"/>
            <a:ext cx="2845890" cy="2062103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/>
              <a:t>Therefore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0.364 mole C</a:t>
            </a:r>
          </a:p>
          <a:p>
            <a:pPr algn="ctr"/>
            <a:r>
              <a:rPr lang="en-US" sz="3200" dirty="0" smtClean="0"/>
              <a:t>1.09 mole H</a:t>
            </a:r>
          </a:p>
          <a:p>
            <a:pPr algn="ctr"/>
            <a:r>
              <a:rPr lang="en-US" sz="3200" dirty="0" smtClean="0"/>
              <a:t>0.182 mole O</a:t>
            </a:r>
            <a:endParaRPr lang="en-US" sz="32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742453"/>
              </p:ext>
            </p:extLst>
          </p:nvPr>
        </p:nvGraphicFramePr>
        <p:xfrm>
          <a:off x="606696" y="3867412"/>
          <a:ext cx="2512061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1333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930728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0.364</a:t>
                      </a:r>
                      <a:r>
                        <a:rPr lang="en-US" sz="3200" baseline="0" dirty="0" smtClean="0"/>
                        <a:t> C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2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0.182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721373"/>
              </p:ext>
            </p:extLst>
          </p:nvPr>
        </p:nvGraphicFramePr>
        <p:xfrm>
          <a:off x="3231240" y="3867412"/>
          <a:ext cx="3561446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1774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2269672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1.09</a:t>
                      </a:r>
                      <a:r>
                        <a:rPr lang="en-US" sz="3200" baseline="0" dirty="0" smtClean="0"/>
                        <a:t> H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5.989 </a:t>
                      </a:r>
                      <a:r>
                        <a:rPr lang="en-US" sz="3200" dirty="0" smtClean="0">
                          <a:sym typeface="Wingdings" panose="05000000000000000000" pitchFamily="2" charset="2"/>
                        </a:rPr>
                        <a:t> 6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0.182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92216"/>
              </p:ext>
            </p:extLst>
          </p:nvPr>
        </p:nvGraphicFramePr>
        <p:xfrm>
          <a:off x="1597294" y="5141024"/>
          <a:ext cx="3022602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0373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0.182 O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1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0.182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569925" y="4363932"/>
            <a:ext cx="40821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8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8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US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11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353" y="941294"/>
            <a:ext cx="10983599" cy="547295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Lysine is an amino acid which has the following elemental composition: C, H, O, N. In one experiment, 2.175 g of lysine was combusted to produce 3.94 g of CO</a:t>
            </a:r>
            <a:r>
              <a:rPr lang="en-US" b="1" baseline="-25000" dirty="0">
                <a:solidFill>
                  <a:schemeClr val="tx1"/>
                </a:solidFill>
              </a:rPr>
              <a:t>2</a:t>
            </a:r>
            <a:r>
              <a:rPr lang="en-US" b="1" dirty="0">
                <a:solidFill>
                  <a:schemeClr val="tx1"/>
                </a:solidFill>
              </a:rPr>
              <a:t> and 1.89 g H</a:t>
            </a:r>
            <a:r>
              <a:rPr lang="en-US" b="1" baseline="-25000" dirty="0">
                <a:solidFill>
                  <a:schemeClr val="tx1"/>
                </a:solidFill>
              </a:rPr>
              <a:t>2</a:t>
            </a:r>
            <a:r>
              <a:rPr lang="en-US" b="1" dirty="0">
                <a:solidFill>
                  <a:schemeClr val="tx1"/>
                </a:solidFill>
              </a:rPr>
              <a:t>O. In a separate experiment, 1.873 g of lysine was burned to produce 0.436 g of </a:t>
            </a:r>
            <a:r>
              <a:rPr lang="en-US" b="1" dirty="0" smtClean="0">
                <a:solidFill>
                  <a:schemeClr val="tx1"/>
                </a:solidFill>
              </a:rPr>
              <a:t>NH</a:t>
            </a:r>
            <a:r>
              <a:rPr lang="en-US" b="1" baseline="-25000" dirty="0" smtClean="0">
                <a:solidFill>
                  <a:schemeClr val="tx1"/>
                </a:solidFill>
              </a:rPr>
              <a:t>2</a:t>
            </a:r>
            <a:r>
              <a:rPr lang="en-US" b="1" dirty="0" smtClean="0">
                <a:solidFill>
                  <a:schemeClr val="tx1"/>
                </a:solidFill>
              </a:rPr>
              <a:t>. </a:t>
            </a:r>
            <a:r>
              <a:rPr lang="en-US" b="1" dirty="0">
                <a:solidFill>
                  <a:schemeClr val="tx1"/>
                </a:solidFill>
              </a:rPr>
              <a:t>The molar mass of lysine is approximately 150 g/mol. Determine the empirical and molecular formula of lysine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6902" y="381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/>
              <a:t>Example #2</a:t>
            </a:r>
          </a:p>
        </p:txBody>
      </p:sp>
    </p:spTree>
    <p:extLst>
      <p:ext uri="{BB962C8B-B14F-4D97-AF65-F5344CB8AC3E}">
        <p14:creationId xmlns:p14="http://schemas.microsoft.com/office/powerpoint/2010/main" val="3299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572736"/>
              </p:ext>
            </p:extLst>
          </p:nvPr>
        </p:nvGraphicFramePr>
        <p:xfrm>
          <a:off x="256902" y="5291476"/>
          <a:ext cx="1061498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5669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2498691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  <a:gridCol w="2180492">
                  <a:extLst>
                    <a:ext uri="{9D8B030D-6E8A-4147-A177-3AD203B41FA5}">
                      <a16:colId xmlns:a16="http://schemas.microsoft.com/office/drawing/2014/main" val="977050055"/>
                    </a:ext>
                  </a:extLst>
                </a:gridCol>
                <a:gridCol w="3580128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531326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0.436 g NH2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</a:t>
                      </a:r>
                      <a:r>
                        <a:rPr lang="en-US" sz="3200" baseline="0" dirty="0" smtClean="0"/>
                        <a:t> NH2</a:t>
                      </a:r>
                      <a:endParaRPr lang="en-US" sz="3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N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0.02721 mole</a:t>
                      </a:r>
                      <a:r>
                        <a:rPr lang="en-US" sz="3200" baseline="0" dirty="0" smtClean="0"/>
                        <a:t> N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16.023 g NH2</a:t>
                      </a:r>
                      <a:endParaRPr lang="en-US" sz="32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NH2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9341" y="271053"/>
            <a:ext cx="8378670" cy="1053333"/>
          </a:xfrm>
        </p:spPr>
        <p:txBody>
          <a:bodyPr>
            <a:normAutofit/>
          </a:bodyPr>
          <a:lstStyle/>
          <a:p>
            <a:r>
              <a:rPr lang="en-US" altLang="en-US" sz="2800" i="1" dirty="0" smtClean="0">
                <a:solidFill>
                  <a:schemeClr val="tx1"/>
                </a:solidFill>
              </a:rPr>
              <a:t>Original sample = 2.175 g and </a:t>
            </a:r>
            <a:r>
              <a:rPr lang="en-US" altLang="en-US" sz="2800" i="1" dirty="0">
                <a:solidFill>
                  <a:schemeClr val="tx1"/>
                </a:solidFill>
              </a:rPr>
              <a:t>yielded </a:t>
            </a:r>
            <a:r>
              <a:rPr lang="en-US" altLang="en-US" sz="2800" i="1" dirty="0" smtClean="0">
                <a:solidFill>
                  <a:schemeClr val="tx1"/>
                </a:solidFill>
              </a:rPr>
              <a:t>3.94 g </a:t>
            </a:r>
            <a:r>
              <a:rPr lang="en-US" altLang="en-US" sz="2800" i="1" dirty="0">
                <a:solidFill>
                  <a:schemeClr val="tx1"/>
                </a:solidFill>
              </a:rPr>
              <a:t>CO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 and </a:t>
            </a:r>
            <a:r>
              <a:rPr lang="en-US" altLang="en-US" sz="2800" i="1" dirty="0" smtClean="0">
                <a:solidFill>
                  <a:schemeClr val="tx1"/>
                </a:solidFill>
              </a:rPr>
              <a:t>1.89 </a:t>
            </a:r>
            <a:br>
              <a:rPr lang="en-US" altLang="en-US" sz="2800" i="1" dirty="0" smtClean="0">
                <a:solidFill>
                  <a:schemeClr val="tx1"/>
                </a:solidFill>
              </a:rPr>
            </a:br>
            <a:r>
              <a:rPr lang="en-US" altLang="en-US" sz="2800" i="1" dirty="0" smtClean="0">
                <a:solidFill>
                  <a:schemeClr val="tx1"/>
                </a:solidFill>
              </a:rPr>
              <a:t>   Nitrogen Sample = 1.873g </a:t>
            </a:r>
            <a:r>
              <a:rPr lang="en-US" altLang="en-US" sz="2800" i="1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0.436 g NH2</a:t>
            </a:r>
            <a:r>
              <a:rPr lang="en-US" altLang="en-US" sz="2800" i="1" dirty="0" smtClean="0">
                <a:solidFill>
                  <a:schemeClr val="tx1"/>
                </a:solidFill>
              </a:rPr>
              <a:t>                g H</a:t>
            </a:r>
            <a:r>
              <a:rPr lang="en-US" altLang="en-US" sz="2800" i="1" baseline="-25000" dirty="0" smtClean="0">
                <a:solidFill>
                  <a:schemeClr val="tx1"/>
                </a:solidFill>
              </a:rPr>
              <a:t>2</a:t>
            </a:r>
            <a:r>
              <a:rPr lang="en-US" altLang="en-US" sz="2800" i="1" dirty="0" smtClean="0">
                <a:solidFill>
                  <a:schemeClr val="tx1"/>
                </a:solidFill>
              </a:rPr>
              <a:t>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6901" y="38100"/>
            <a:ext cx="1159110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/>
              <a:t>Example #2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7829" y="875213"/>
            <a:ext cx="3030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Moles of Carbon</a:t>
            </a:r>
            <a:endParaRPr lang="en-US" sz="3200" b="1" u="sng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31990"/>
              </p:ext>
            </p:extLst>
          </p:nvPr>
        </p:nvGraphicFramePr>
        <p:xfrm>
          <a:off x="606696" y="1459988"/>
          <a:ext cx="10273212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5693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2233748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  <a:gridCol w="2233749">
                  <a:extLst>
                    <a:ext uri="{9D8B030D-6E8A-4147-A177-3AD203B41FA5}">
                      <a16:colId xmlns:a16="http://schemas.microsoft.com/office/drawing/2014/main" val="977050055"/>
                    </a:ext>
                  </a:extLst>
                </a:gridCol>
                <a:gridCol w="3630022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3.94 g CO2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</a:t>
                      </a:r>
                      <a:r>
                        <a:rPr lang="en-US" sz="3200" baseline="0" dirty="0" smtClean="0"/>
                        <a:t> CO2</a:t>
                      </a:r>
                      <a:endParaRPr lang="en-US" sz="3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C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0.0895 mole C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44.01 g CO2</a:t>
                      </a:r>
                      <a:endParaRPr lang="en-US" sz="32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CO2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8961" y="2675410"/>
            <a:ext cx="46561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Moles of Hydrogen</a:t>
            </a:r>
            <a:endParaRPr lang="en-US" sz="3200" b="1" u="sng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071881"/>
              </p:ext>
            </p:extLst>
          </p:nvPr>
        </p:nvGraphicFramePr>
        <p:xfrm>
          <a:off x="568960" y="3307978"/>
          <a:ext cx="1029208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0794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2554375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  <a:gridCol w="2155371">
                  <a:extLst>
                    <a:ext uri="{9D8B030D-6E8A-4147-A177-3AD203B41FA5}">
                      <a16:colId xmlns:a16="http://schemas.microsoft.com/office/drawing/2014/main" val="977050055"/>
                    </a:ext>
                  </a:extLst>
                </a:gridCol>
                <a:gridCol w="3431540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531326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1.89 g H2O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</a:t>
                      </a:r>
                      <a:r>
                        <a:rPr lang="en-US" sz="3200" baseline="0" dirty="0" smtClean="0"/>
                        <a:t> H2O</a:t>
                      </a:r>
                      <a:endParaRPr lang="en-US" sz="3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 mole H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0.2098 mole H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18.015 g H2O</a:t>
                      </a:r>
                      <a:endParaRPr lang="en-US" sz="32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H2O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568960" y="4566244"/>
            <a:ext cx="9946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Moles of Nitrogen </a:t>
            </a:r>
            <a:r>
              <a:rPr lang="en-US" sz="3200" dirty="0" smtClean="0"/>
              <a:t>– </a:t>
            </a:r>
            <a:r>
              <a:rPr lang="en-US" sz="3200" i="1" dirty="0" smtClean="0"/>
              <a:t>data from other experiment!</a:t>
            </a:r>
            <a:endParaRPr lang="en-US" sz="3200" b="1" u="sng" dirty="0"/>
          </a:p>
        </p:txBody>
      </p:sp>
    </p:spTree>
    <p:extLst>
      <p:ext uri="{BB962C8B-B14F-4D97-AF65-F5344CB8AC3E}">
        <p14:creationId xmlns:p14="http://schemas.microsoft.com/office/powerpoint/2010/main" val="210063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682" y="271054"/>
            <a:ext cx="8338329" cy="910046"/>
          </a:xfrm>
        </p:spPr>
        <p:txBody>
          <a:bodyPr>
            <a:normAutofit/>
          </a:bodyPr>
          <a:lstStyle/>
          <a:p>
            <a:r>
              <a:rPr lang="en-US" altLang="en-US" sz="2800" i="1" dirty="0">
                <a:solidFill>
                  <a:schemeClr val="tx1"/>
                </a:solidFill>
              </a:rPr>
              <a:t>Original sample = 2.175 g and yielded 3.94 g CO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 and 1.89 </a:t>
            </a:r>
            <a:br>
              <a:rPr lang="en-US" altLang="en-US" sz="2800" i="1" dirty="0">
                <a:solidFill>
                  <a:schemeClr val="tx1"/>
                </a:solidFill>
              </a:rPr>
            </a:br>
            <a:r>
              <a:rPr lang="en-US" altLang="en-US" sz="2800" i="1" dirty="0">
                <a:solidFill>
                  <a:schemeClr val="tx1"/>
                </a:solidFill>
              </a:rPr>
              <a:t>   Nitrogen Sample = 1.873g </a:t>
            </a:r>
            <a:r>
              <a:rPr lang="en-US" altLang="en-US" sz="2800" i="1" dirty="0">
                <a:solidFill>
                  <a:schemeClr val="tx1"/>
                </a:solidFill>
                <a:sym typeface="Wingdings" panose="05000000000000000000" pitchFamily="2" charset="2"/>
              </a:rPr>
              <a:t> 0.436 g NH2</a:t>
            </a:r>
            <a:r>
              <a:rPr lang="en-US" altLang="en-US" sz="2800" i="1" dirty="0">
                <a:solidFill>
                  <a:schemeClr val="tx1"/>
                </a:solidFill>
              </a:rPr>
              <a:t>                g H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6902" y="381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/>
              <a:t>Example #2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7829" y="1332411"/>
            <a:ext cx="7445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Moles to Mass</a:t>
            </a:r>
            <a:endParaRPr lang="en-US" sz="3200" b="1" u="sng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50111"/>
              </p:ext>
            </p:extLst>
          </p:nvPr>
        </p:nvGraphicFramePr>
        <p:xfrm>
          <a:off x="606696" y="1917186"/>
          <a:ext cx="802640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80257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1947755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  <a:gridCol w="3498388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0.0895 mole C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12.011 g </a:t>
                      </a:r>
                      <a:r>
                        <a:rPr lang="en-US" sz="3200" baseline="0" dirty="0" smtClean="0"/>
                        <a:t>C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1.074 g C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C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79935"/>
              </p:ext>
            </p:extLst>
          </p:nvPr>
        </p:nvGraphicFramePr>
        <p:xfrm>
          <a:off x="587829" y="3232392"/>
          <a:ext cx="8554718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18079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2138860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  <a:gridCol w="3697779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0.2098 mole H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1.008 g</a:t>
                      </a:r>
                      <a:r>
                        <a:rPr lang="en-US" sz="3200" baseline="0" dirty="0" smtClean="0"/>
                        <a:t> H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0.2115 g H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H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047523"/>
              </p:ext>
            </p:extLst>
          </p:nvPr>
        </p:nvGraphicFramePr>
        <p:xfrm>
          <a:off x="473529" y="4577634"/>
          <a:ext cx="8669018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47478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2274355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  <a:gridCol w="3747185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0.0272 mole N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14.007 g</a:t>
                      </a:r>
                      <a:r>
                        <a:rPr lang="en-US" sz="3200" baseline="0" dirty="0" smtClean="0"/>
                        <a:t> N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0.38114 g N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N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533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99" y="1267097"/>
            <a:ext cx="10509069" cy="2717073"/>
          </a:xfrm>
        </p:spPr>
        <p:txBody>
          <a:bodyPr>
            <a:noAutofit/>
          </a:bodyPr>
          <a:lstStyle/>
          <a:p>
            <a:r>
              <a:rPr lang="en-US" sz="5400" b="1" u="sng" dirty="0" smtClean="0">
                <a:solidFill>
                  <a:srgbClr val="FF0000"/>
                </a:solidFill>
              </a:rPr>
              <a:t>Target: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br>
              <a:rPr lang="en-US" sz="5400" dirty="0" smtClean="0">
                <a:solidFill>
                  <a:srgbClr val="FF0000"/>
                </a:solidFill>
              </a:rPr>
            </a:br>
            <a:r>
              <a:rPr lang="en-US" sz="5400" dirty="0" smtClean="0">
                <a:solidFill>
                  <a:srgbClr val="FF0000"/>
                </a:solidFill>
              </a:rPr>
              <a:t>I can apply my knowledge of empirical formulas to data obtained from combustion analysis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13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682" y="271054"/>
            <a:ext cx="8338329" cy="910046"/>
          </a:xfrm>
        </p:spPr>
        <p:txBody>
          <a:bodyPr>
            <a:normAutofit/>
          </a:bodyPr>
          <a:lstStyle/>
          <a:p>
            <a:r>
              <a:rPr lang="en-US" altLang="en-US" sz="2800" i="1" dirty="0">
                <a:solidFill>
                  <a:schemeClr val="tx1"/>
                </a:solidFill>
              </a:rPr>
              <a:t>Original sample = 2.175 g and yielded 3.94 g CO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 and 1.89 </a:t>
            </a:r>
            <a:br>
              <a:rPr lang="en-US" altLang="en-US" sz="2800" i="1" dirty="0">
                <a:solidFill>
                  <a:schemeClr val="tx1"/>
                </a:solidFill>
              </a:rPr>
            </a:br>
            <a:r>
              <a:rPr lang="en-US" altLang="en-US" sz="2800" i="1" dirty="0">
                <a:solidFill>
                  <a:schemeClr val="tx1"/>
                </a:solidFill>
              </a:rPr>
              <a:t>   Nitrogen Sample = 1.873g </a:t>
            </a:r>
            <a:r>
              <a:rPr lang="en-US" altLang="en-US" sz="2800" i="1" dirty="0">
                <a:solidFill>
                  <a:schemeClr val="tx1"/>
                </a:solidFill>
                <a:sym typeface="Wingdings" panose="05000000000000000000" pitchFamily="2" charset="2"/>
              </a:rPr>
              <a:t> 0.436 g NH2</a:t>
            </a:r>
            <a:r>
              <a:rPr lang="en-US" altLang="en-US" sz="2800" i="1" dirty="0">
                <a:solidFill>
                  <a:schemeClr val="tx1"/>
                </a:solidFill>
              </a:rPr>
              <a:t>                g H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6902" y="381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/>
              <a:t>Example #2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7828" y="1332411"/>
            <a:ext cx="10641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Convert to % values because N is from another experiment!</a:t>
            </a:r>
            <a:endParaRPr lang="en-US" sz="3200" b="1" u="sng" dirty="0"/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53519"/>
              </p:ext>
            </p:extLst>
          </p:nvPr>
        </p:nvGraphicFramePr>
        <p:xfrm>
          <a:off x="606696" y="1917186"/>
          <a:ext cx="595739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3318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3184072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1.0753 g C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x 100 =  49.44%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dirty="0" smtClean="0"/>
                        <a:t>C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2.175 g</a:t>
                      </a:r>
                      <a:r>
                        <a:rPr lang="en-US" sz="3200" baseline="0" dirty="0" smtClean="0"/>
                        <a:t> Sample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820609"/>
              </p:ext>
            </p:extLst>
          </p:nvPr>
        </p:nvGraphicFramePr>
        <p:xfrm>
          <a:off x="587830" y="3232392"/>
          <a:ext cx="5976256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73827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3102429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0.2115 g H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x 100 = 9.72%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dirty="0" smtClean="0"/>
                        <a:t>H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2.175 g Sample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491023"/>
              </p:ext>
            </p:extLst>
          </p:nvPr>
        </p:nvGraphicFramePr>
        <p:xfrm>
          <a:off x="473530" y="4577634"/>
          <a:ext cx="6090556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53441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3037115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0.38114 g N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x 100 = 19.17% N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1.873 g Sample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466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682" y="271054"/>
            <a:ext cx="8338329" cy="910046"/>
          </a:xfrm>
        </p:spPr>
        <p:txBody>
          <a:bodyPr>
            <a:normAutofit/>
          </a:bodyPr>
          <a:lstStyle/>
          <a:p>
            <a:r>
              <a:rPr lang="en-US" altLang="en-US" sz="2800" i="1" dirty="0">
                <a:solidFill>
                  <a:schemeClr val="tx1"/>
                </a:solidFill>
              </a:rPr>
              <a:t>Original sample = 2.175 g and yielded 3.94 g CO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 and 1.89 </a:t>
            </a:r>
            <a:br>
              <a:rPr lang="en-US" altLang="en-US" sz="2800" i="1" dirty="0">
                <a:solidFill>
                  <a:schemeClr val="tx1"/>
                </a:solidFill>
              </a:rPr>
            </a:br>
            <a:r>
              <a:rPr lang="en-US" altLang="en-US" sz="2800" i="1" dirty="0">
                <a:solidFill>
                  <a:schemeClr val="tx1"/>
                </a:solidFill>
              </a:rPr>
              <a:t>   Nitrogen Sample = 1.873g </a:t>
            </a:r>
            <a:r>
              <a:rPr lang="en-US" altLang="en-US" sz="2800" i="1" dirty="0">
                <a:solidFill>
                  <a:schemeClr val="tx1"/>
                </a:solidFill>
                <a:sym typeface="Wingdings" panose="05000000000000000000" pitchFamily="2" charset="2"/>
              </a:rPr>
              <a:t> 0.436 g NH2</a:t>
            </a:r>
            <a:r>
              <a:rPr lang="en-US" altLang="en-US" sz="2800" i="1" dirty="0">
                <a:solidFill>
                  <a:schemeClr val="tx1"/>
                </a:solidFill>
              </a:rPr>
              <a:t>                g H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6902" y="381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/>
              <a:t>Example #2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7828" y="1332411"/>
            <a:ext cx="10641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Subtract the % values from 100 to find how much Oxygen!</a:t>
            </a:r>
            <a:endParaRPr lang="en-US" sz="32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587828" y="2068497"/>
            <a:ext cx="1092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100 – 49.44C – 9.72H – 19.17N  = 21.67% Oxygen</a:t>
            </a:r>
            <a:endParaRPr lang="en-US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87828" y="2927694"/>
            <a:ext cx="112601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Back to the Rhyme!  </a:t>
            </a:r>
            <a:br>
              <a:rPr lang="en-US" sz="3200" b="1" u="sng" dirty="0" smtClean="0"/>
            </a:br>
            <a:r>
              <a:rPr lang="en-US" sz="2800" b="1" i="1" dirty="0" smtClean="0">
                <a:solidFill>
                  <a:srgbClr val="FF0000"/>
                </a:solidFill>
              </a:rPr>
              <a:t>% to mass, </a:t>
            </a:r>
            <a:r>
              <a:rPr lang="en-US" sz="2800" i="1" dirty="0" smtClean="0"/>
              <a:t>mass to moles, divide by small, multiply till whole!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7818" y="4094668"/>
            <a:ext cx="4055168" cy="2062103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49.44 % C </a:t>
            </a:r>
            <a:r>
              <a:rPr lang="en-US" sz="3200" dirty="0" smtClean="0">
                <a:sym typeface="Wingdings" panose="05000000000000000000" pitchFamily="2" charset="2"/>
              </a:rPr>
              <a:t> 49.44 g</a:t>
            </a:r>
            <a:r>
              <a:rPr lang="en-US" sz="3200" dirty="0" smtClean="0"/>
              <a:t> C</a:t>
            </a:r>
          </a:p>
          <a:p>
            <a:pPr algn="ctr"/>
            <a:r>
              <a:rPr lang="en-US" sz="3200" dirty="0" smtClean="0"/>
              <a:t>9.72 </a:t>
            </a:r>
            <a:r>
              <a:rPr lang="en-US" sz="3200" dirty="0"/>
              <a:t>% </a:t>
            </a:r>
            <a:r>
              <a:rPr lang="en-US" sz="3200" dirty="0" smtClean="0"/>
              <a:t>H </a:t>
            </a:r>
            <a:r>
              <a:rPr lang="en-US" sz="3200" dirty="0">
                <a:sym typeface="Wingdings" panose="05000000000000000000" pitchFamily="2" charset="2"/>
              </a:rPr>
              <a:t> </a:t>
            </a:r>
            <a:r>
              <a:rPr lang="en-US" sz="3200" dirty="0" smtClean="0">
                <a:sym typeface="Wingdings" panose="05000000000000000000" pitchFamily="2" charset="2"/>
              </a:rPr>
              <a:t>9.72 g H</a:t>
            </a:r>
            <a:endParaRPr lang="en-US" sz="3200" dirty="0"/>
          </a:p>
          <a:p>
            <a:pPr algn="ctr"/>
            <a:r>
              <a:rPr lang="en-US" sz="3200" dirty="0" smtClean="0"/>
              <a:t>19.17 </a:t>
            </a:r>
            <a:r>
              <a:rPr lang="en-US" sz="3200" dirty="0"/>
              <a:t>% </a:t>
            </a:r>
            <a:r>
              <a:rPr lang="en-US" sz="3200" dirty="0" smtClean="0"/>
              <a:t>N </a:t>
            </a:r>
            <a:r>
              <a:rPr lang="en-US" sz="3200" dirty="0">
                <a:sym typeface="Wingdings" panose="05000000000000000000" pitchFamily="2" charset="2"/>
              </a:rPr>
              <a:t> </a:t>
            </a:r>
            <a:r>
              <a:rPr lang="en-US" sz="3200" dirty="0" smtClean="0">
                <a:sym typeface="Wingdings" panose="05000000000000000000" pitchFamily="2" charset="2"/>
              </a:rPr>
              <a:t>19.17 g N</a:t>
            </a:r>
          </a:p>
          <a:p>
            <a:pPr algn="ctr"/>
            <a:r>
              <a:rPr lang="en-US" sz="3200" dirty="0" smtClean="0">
                <a:sym typeface="Wingdings" panose="05000000000000000000" pitchFamily="2" charset="2"/>
              </a:rPr>
              <a:t>21.67 % O  21.67 g O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1826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682" y="271054"/>
            <a:ext cx="8338329" cy="910046"/>
          </a:xfrm>
        </p:spPr>
        <p:txBody>
          <a:bodyPr>
            <a:normAutofit/>
          </a:bodyPr>
          <a:lstStyle/>
          <a:p>
            <a:r>
              <a:rPr lang="en-US" altLang="en-US" sz="2800" i="1" dirty="0">
                <a:solidFill>
                  <a:schemeClr val="tx1"/>
                </a:solidFill>
              </a:rPr>
              <a:t>Original sample = 2.175 g and yielded 3.94 g CO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 and 1.89 </a:t>
            </a:r>
            <a:br>
              <a:rPr lang="en-US" altLang="en-US" sz="2800" i="1" dirty="0">
                <a:solidFill>
                  <a:schemeClr val="tx1"/>
                </a:solidFill>
              </a:rPr>
            </a:br>
            <a:r>
              <a:rPr lang="en-US" altLang="en-US" sz="2800" i="1" dirty="0">
                <a:solidFill>
                  <a:schemeClr val="tx1"/>
                </a:solidFill>
              </a:rPr>
              <a:t>   Nitrogen Sample = 1.873g </a:t>
            </a:r>
            <a:r>
              <a:rPr lang="en-US" altLang="en-US" sz="2800" i="1" dirty="0">
                <a:solidFill>
                  <a:schemeClr val="tx1"/>
                </a:solidFill>
                <a:sym typeface="Wingdings" panose="05000000000000000000" pitchFamily="2" charset="2"/>
              </a:rPr>
              <a:t> 0.436 g NH2</a:t>
            </a:r>
            <a:r>
              <a:rPr lang="en-US" altLang="en-US" sz="2800" i="1" dirty="0">
                <a:solidFill>
                  <a:schemeClr val="tx1"/>
                </a:solidFill>
              </a:rPr>
              <a:t>                g H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6902" y="381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/>
              <a:t>Example #2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199" y="1181100"/>
            <a:ext cx="112601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Back to the Rhyme!  </a:t>
            </a:r>
            <a:br>
              <a:rPr lang="en-US" sz="3200" b="1" u="sng" dirty="0" smtClean="0"/>
            </a:br>
            <a:r>
              <a:rPr lang="en-US" sz="2800" i="1" dirty="0" smtClean="0"/>
              <a:t>% to mass, </a:t>
            </a:r>
            <a:r>
              <a:rPr lang="en-US" sz="2800" b="1" i="1" dirty="0" smtClean="0">
                <a:solidFill>
                  <a:srgbClr val="FF0000"/>
                </a:solidFill>
              </a:rPr>
              <a:t>mass to moles</a:t>
            </a:r>
            <a:r>
              <a:rPr lang="en-US" sz="2800" i="1" dirty="0" smtClean="0"/>
              <a:t>, divide by small, multiply till whole!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3162" y="2324952"/>
            <a:ext cx="4055168" cy="2062103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49.44 % C </a:t>
            </a:r>
            <a:r>
              <a:rPr lang="en-US" sz="3200" dirty="0" smtClean="0">
                <a:sym typeface="Wingdings" panose="05000000000000000000" pitchFamily="2" charset="2"/>
              </a:rPr>
              <a:t> 49.44 g</a:t>
            </a:r>
            <a:r>
              <a:rPr lang="en-US" sz="3200" dirty="0" smtClean="0"/>
              <a:t> C</a:t>
            </a:r>
          </a:p>
          <a:p>
            <a:pPr algn="ctr"/>
            <a:r>
              <a:rPr lang="en-US" sz="3200" dirty="0" smtClean="0"/>
              <a:t>9.72 </a:t>
            </a:r>
            <a:r>
              <a:rPr lang="en-US" sz="3200" dirty="0"/>
              <a:t>% </a:t>
            </a:r>
            <a:r>
              <a:rPr lang="en-US" sz="3200" dirty="0" smtClean="0"/>
              <a:t>H </a:t>
            </a:r>
            <a:r>
              <a:rPr lang="en-US" sz="3200" dirty="0">
                <a:sym typeface="Wingdings" panose="05000000000000000000" pitchFamily="2" charset="2"/>
              </a:rPr>
              <a:t> </a:t>
            </a:r>
            <a:r>
              <a:rPr lang="en-US" sz="3200" dirty="0" smtClean="0">
                <a:sym typeface="Wingdings" panose="05000000000000000000" pitchFamily="2" charset="2"/>
              </a:rPr>
              <a:t>9.72 g H</a:t>
            </a:r>
            <a:endParaRPr lang="en-US" sz="3200" dirty="0"/>
          </a:p>
          <a:p>
            <a:pPr algn="ctr"/>
            <a:r>
              <a:rPr lang="en-US" sz="3200" dirty="0" smtClean="0"/>
              <a:t>19.17 </a:t>
            </a:r>
            <a:r>
              <a:rPr lang="en-US" sz="3200" dirty="0"/>
              <a:t>% </a:t>
            </a:r>
            <a:r>
              <a:rPr lang="en-US" sz="3200" dirty="0" smtClean="0"/>
              <a:t>N </a:t>
            </a:r>
            <a:r>
              <a:rPr lang="en-US" sz="3200" dirty="0">
                <a:sym typeface="Wingdings" panose="05000000000000000000" pitchFamily="2" charset="2"/>
              </a:rPr>
              <a:t> </a:t>
            </a:r>
            <a:r>
              <a:rPr lang="en-US" sz="3200" dirty="0" smtClean="0">
                <a:sym typeface="Wingdings" panose="05000000000000000000" pitchFamily="2" charset="2"/>
              </a:rPr>
              <a:t>19.17 g N</a:t>
            </a:r>
          </a:p>
          <a:p>
            <a:pPr algn="ctr"/>
            <a:r>
              <a:rPr lang="en-US" sz="3200" dirty="0" smtClean="0">
                <a:sym typeface="Wingdings" panose="05000000000000000000" pitchFamily="2" charset="2"/>
              </a:rPr>
              <a:t>21.67 % O  21.67 g O</a:t>
            </a:r>
            <a:endParaRPr lang="en-US" sz="32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229876"/>
              </p:ext>
            </p:extLst>
          </p:nvPr>
        </p:nvGraphicFramePr>
        <p:xfrm>
          <a:off x="5725652" y="2527689"/>
          <a:ext cx="802640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9167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1763485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  <a:gridCol w="4493748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49.44 g C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</a:t>
                      </a:r>
                      <a:r>
                        <a:rPr lang="en-US" sz="3200" baseline="0" dirty="0" smtClean="0"/>
                        <a:t>C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4.116 mole C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12.01</a:t>
                      </a:r>
                      <a:r>
                        <a:rPr lang="en-US" sz="3200" baseline="0" dirty="0" smtClean="0"/>
                        <a:t> g</a:t>
                      </a:r>
                      <a:r>
                        <a:rPr lang="en-US" sz="3200" dirty="0" smtClean="0"/>
                        <a:t> C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019776"/>
              </p:ext>
            </p:extLst>
          </p:nvPr>
        </p:nvGraphicFramePr>
        <p:xfrm>
          <a:off x="5725646" y="3908920"/>
          <a:ext cx="802640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9167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1763485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  <a:gridCol w="4493748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9.72 g H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</a:t>
                      </a:r>
                      <a:r>
                        <a:rPr lang="en-US" sz="3200" baseline="0" dirty="0" smtClean="0"/>
                        <a:t>H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9.643 mole H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1.008</a:t>
                      </a:r>
                      <a:r>
                        <a:rPr lang="en-US" sz="3200" baseline="0" dirty="0" smtClean="0"/>
                        <a:t> g</a:t>
                      </a:r>
                      <a:r>
                        <a:rPr lang="en-US" sz="3200" dirty="0" smtClean="0"/>
                        <a:t> H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205997"/>
              </p:ext>
            </p:extLst>
          </p:nvPr>
        </p:nvGraphicFramePr>
        <p:xfrm>
          <a:off x="5725646" y="5257610"/>
          <a:ext cx="802640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9167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1763485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  <a:gridCol w="4493748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19.17 g N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</a:t>
                      </a:r>
                      <a:r>
                        <a:rPr lang="en-US" sz="3200" baseline="0" dirty="0" smtClean="0"/>
                        <a:t>N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=1.3686 mole N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14.01</a:t>
                      </a:r>
                      <a:r>
                        <a:rPr lang="en-US" sz="3200" baseline="0" dirty="0" smtClean="0"/>
                        <a:t> g</a:t>
                      </a:r>
                      <a:r>
                        <a:rPr lang="en-US" sz="3200" dirty="0" smtClean="0"/>
                        <a:t> N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88173"/>
              </p:ext>
            </p:extLst>
          </p:nvPr>
        </p:nvGraphicFramePr>
        <p:xfrm>
          <a:off x="511083" y="4563131"/>
          <a:ext cx="3532652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9167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1763485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21.67 g O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</a:t>
                      </a:r>
                      <a:r>
                        <a:rPr lang="en-US" sz="3200" baseline="0" dirty="0" smtClean="0"/>
                        <a:t>O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16.0</a:t>
                      </a:r>
                      <a:r>
                        <a:rPr lang="en-US" sz="3200" baseline="0" dirty="0" smtClean="0"/>
                        <a:t> g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smtClean="0"/>
                        <a:t>O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348548"/>
              </p:ext>
            </p:extLst>
          </p:nvPr>
        </p:nvGraphicFramePr>
        <p:xfrm>
          <a:off x="533162" y="5783070"/>
          <a:ext cx="4493748" cy="57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93748">
                  <a:extLst>
                    <a:ext uri="{9D8B030D-6E8A-4147-A177-3AD203B41FA5}">
                      <a16:colId xmlns:a16="http://schemas.microsoft.com/office/drawing/2014/main" val="8249906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1.3544 mole O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5889881"/>
                  </a:ext>
                </a:extLst>
              </a:tr>
            </a:tbl>
          </a:graphicData>
        </a:graphic>
      </p:graphicFrame>
      <p:sp>
        <p:nvSpPr>
          <p:cNvPr id="64" name="Rectangle 63"/>
          <p:cNvSpPr/>
          <p:nvPr/>
        </p:nvSpPr>
        <p:spPr>
          <a:xfrm>
            <a:off x="457198" y="5744713"/>
            <a:ext cx="2941433" cy="6354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824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6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682" y="271054"/>
            <a:ext cx="8338329" cy="910046"/>
          </a:xfrm>
        </p:spPr>
        <p:txBody>
          <a:bodyPr>
            <a:normAutofit/>
          </a:bodyPr>
          <a:lstStyle/>
          <a:p>
            <a:r>
              <a:rPr lang="en-US" altLang="en-US" sz="2800" i="1" dirty="0">
                <a:solidFill>
                  <a:schemeClr val="tx1"/>
                </a:solidFill>
              </a:rPr>
              <a:t>Original sample = 2.175 g and yielded 3.94 g CO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 and 1.89 </a:t>
            </a:r>
            <a:br>
              <a:rPr lang="en-US" altLang="en-US" sz="2800" i="1" dirty="0">
                <a:solidFill>
                  <a:schemeClr val="tx1"/>
                </a:solidFill>
              </a:rPr>
            </a:br>
            <a:r>
              <a:rPr lang="en-US" altLang="en-US" sz="2800" i="1" dirty="0">
                <a:solidFill>
                  <a:schemeClr val="tx1"/>
                </a:solidFill>
              </a:rPr>
              <a:t>   Nitrogen Sample = 1.873g </a:t>
            </a:r>
            <a:r>
              <a:rPr lang="en-US" altLang="en-US" sz="2800" i="1" dirty="0">
                <a:solidFill>
                  <a:schemeClr val="tx1"/>
                </a:solidFill>
                <a:sym typeface="Wingdings" panose="05000000000000000000" pitchFamily="2" charset="2"/>
              </a:rPr>
              <a:t> 0.436 g NH2</a:t>
            </a:r>
            <a:r>
              <a:rPr lang="en-US" altLang="en-US" sz="2800" i="1" dirty="0">
                <a:solidFill>
                  <a:schemeClr val="tx1"/>
                </a:solidFill>
              </a:rPr>
              <a:t>                g H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6902" y="381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/>
              <a:t>Example #2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199" y="1181100"/>
            <a:ext cx="112601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Back to the Rhyme!  </a:t>
            </a:r>
            <a:br>
              <a:rPr lang="en-US" sz="3200" b="1" u="sng" dirty="0" smtClean="0"/>
            </a:br>
            <a:r>
              <a:rPr lang="en-US" sz="2800" i="1" dirty="0" smtClean="0"/>
              <a:t>% to mass, mass to moles, </a:t>
            </a:r>
            <a:r>
              <a:rPr lang="en-US" sz="2800" b="1" i="1" dirty="0" smtClean="0">
                <a:solidFill>
                  <a:srgbClr val="FF0000"/>
                </a:solidFill>
              </a:rPr>
              <a:t>divide by small, </a:t>
            </a:r>
            <a:r>
              <a:rPr lang="en-US" sz="2800" i="1" dirty="0" smtClean="0"/>
              <a:t>multiply till whole!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323552"/>
              </p:ext>
            </p:extLst>
          </p:nvPr>
        </p:nvGraphicFramePr>
        <p:xfrm>
          <a:off x="3260037" y="2401148"/>
          <a:ext cx="403860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60825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1577775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4.115</a:t>
                      </a:r>
                      <a:r>
                        <a:rPr lang="en-US" sz="3200" baseline="0" dirty="0" smtClean="0"/>
                        <a:t> mole C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3.04 C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1.3544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392485" y="2324952"/>
            <a:ext cx="2726875" cy="2062103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4.115 mole C</a:t>
            </a:r>
          </a:p>
          <a:p>
            <a:pPr algn="ctr"/>
            <a:r>
              <a:rPr lang="en-US" sz="3200" dirty="0" smtClean="0"/>
              <a:t>9.643 mole H</a:t>
            </a:r>
          </a:p>
          <a:p>
            <a:pPr algn="ctr"/>
            <a:r>
              <a:rPr lang="en-US" sz="3200" dirty="0" smtClean="0"/>
              <a:t>1.3686 mole N</a:t>
            </a:r>
          </a:p>
          <a:p>
            <a:pPr algn="ctr"/>
            <a:r>
              <a:rPr lang="en-US" sz="3200" dirty="0" smtClean="0"/>
              <a:t>1.3544 mole O</a:t>
            </a:r>
            <a:endParaRPr lang="en-US" sz="3200" dirty="0"/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109077"/>
              </p:ext>
            </p:extLst>
          </p:nvPr>
        </p:nvGraphicFramePr>
        <p:xfrm>
          <a:off x="3260037" y="3763773"/>
          <a:ext cx="403860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1292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1567308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9.643</a:t>
                      </a:r>
                      <a:r>
                        <a:rPr lang="en-US" sz="3200" baseline="0" dirty="0" smtClean="0"/>
                        <a:t> mole H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7.12 H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1.3544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726599"/>
              </p:ext>
            </p:extLst>
          </p:nvPr>
        </p:nvGraphicFramePr>
        <p:xfrm>
          <a:off x="7543571" y="2397616"/>
          <a:ext cx="430444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362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1525078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1.3686</a:t>
                      </a:r>
                      <a:r>
                        <a:rPr lang="en-US" sz="3200" baseline="0" dirty="0" smtClean="0"/>
                        <a:t> mole N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1.01 N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1.3544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996050"/>
              </p:ext>
            </p:extLst>
          </p:nvPr>
        </p:nvGraphicFramePr>
        <p:xfrm>
          <a:off x="7543572" y="3756709"/>
          <a:ext cx="376125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78951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1082299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1.3544 mole O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1 O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1.3544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4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682" y="271054"/>
            <a:ext cx="8338329" cy="910046"/>
          </a:xfrm>
        </p:spPr>
        <p:txBody>
          <a:bodyPr>
            <a:normAutofit/>
          </a:bodyPr>
          <a:lstStyle/>
          <a:p>
            <a:r>
              <a:rPr lang="en-US" altLang="en-US" sz="2800" i="1" dirty="0">
                <a:solidFill>
                  <a:schemeClr val="tx1"/>
                </a:solidFill>
              </a:rPr>
              <a:t>Original sample = 2.175 g and yielded 3.94 g CO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 and 1.89 </a:t>
            </a:r>
            <a:br>
              <a:rPr lang="en-US" altLang="en-US" sz="2800" i="1" dirty="0">
                <a:solidFill>
                  <a:schemeClr val="tx1"/>
                </a:solidFill>
              </a:rPr>
            </a:br>
            <a:r>
              <a:rPr lang="en-US" altLang="en-US" sz="2800" i="1" dirty="0">
                <a:solidFill>
                  <a:schemeClr val="tx1"/>
                </a:solidFill>
              </a:rPr>
              <a:t>   Nitrogen Sample = 1.873g </a:t>
            </a:r>
            <a:r>
              <a:rPr lang="en-US" altLang="en-US" sz="2800" i="1" dirty="0">
                <a:solidFill>
                  <a:schemeClr val="tx1"/>
                </a:solidFill>
                <a:sym typeface="Wingdings" panose="05000000000000000000" pitchFamily="2" charset="2"/>
              </a:rPr>
              <a:t> 0.436 g NH2</a:t>
            </a:r>
            <a:r>
              <a:rPr lang="en-US" altLang="en-US" sz="2800" i="1" dirty="0">
                <a:solidFill>
                  <a:schemeClr val="tx1"/>
                </a:solidFill>
              </a:rPr>
              <a:t>                g H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6902" y="381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/>
              <a:t>Example #2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199" y="1181100"/>
            <a:ext cx="112601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Back to the Rhyme!  </a:t>
            </a:r>
            <a:br>
              <a:rPr lang="en-US" sz="3200" b="1" u="sng" dirty="0" smtClean="0"/>
            </a:br>
            <a:r>
              <a:rPr lang="en-US" sz="2800" i="1" dirty="0" smtClean="0"/>
              <a:t>% to mass, mass to moles, divide by small, </a:t>
            </a:r>
            <a:r>
              <a:rPr lang="en-US" sz="2800" b="1" i="1" dirty="0" smtClean="0">
                <a:solidFill>
                  <a:srgbClr val="FF0000"/>
                </a:solidFill>
              </a:rPr>
              <a:t>multiply till whole!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73527" y="2863795"/>
            <a:ext cx="2316565" cy="2062103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3.04 C </a:t>
            </a:r>
            <a:r>
              <a:rPr lang="en-US" sz="3200" dirty="0" smtClean="0">
                <a:sym typeface="Wingdings" panose="05000000000000000000" pitchFamily="2" charset="2"/>
              </a:rPr>
              <a:t> 3</a:t>
            </a:r>
            <a:endParaRPr lang="en-US" sz="3200" dirty="0" smtClean="0"/>
          </a:p>
          <a:p>
            <a:r>
              <a:rPr lang="en-US" sz="3200" dirty="0" smtClean="0"/>
              <a:t>7.12 H </a:t>
            </a:r>
            <a:r>
              <a:rPr lang="en-US" sz="3200" dirty="0" smtClean="0">
                <a:sym typeface="Wingdings" panose="05000000000000000000" pitchFamily="2" charset="2"/>
              </a:rPr>
              <a:t> 7</a:t>
            </a:r>
            <a:endParaRPr lang="en-US" sz="3200" dirty="0" smtClean="0"/>
          </a:p>
          <a:p>
            <a:r>
              <a:rPr lang="en-US" sz="3200" dirty="0" smtClean="0"/>
              <a:t>1.01 N </a:t>
            </a:r>
            <a:r>
              <a:rPr lang="en-US" sz="3200" dirty="0" smtClean="0">
                <a:sym typeface="Wingdings" panose="05000000000000000000" pitchFamily="2" charset="2"/>
              </a:rPr>
              <a:t> 1</a:t>
            </a:r>
            <a:endParaRPr lang="en-US" sz="3200" dirty="0" smtClean="0"/>
          </a:p>
          <a:p>
            <a:r>
              <a:rPr lang="en-US" sz="3200" dirty="0" smtClean="0"/>
              <a:t>1 O </a:t>
            </a:r>
            <a:r>
              <a:rPr lang="en-US" sz="3200" dirty="0" smtClean="0">
                <a:sym typeface="Wingdings" panose="05000000000000000000" pitchFamily="2" charset="2"/>
              </a:rPr>
              <a:t> 1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4046218" y="3106809"/>
            <a:ext cx="40821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8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8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endParaRPr lang="en-US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57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682" y="271054"/>
            <a:ext cx="8338329" cy="910046"/>
          </a:xfrm>
        </p:spPr>
        <p:txBody>
          <a:bodyPr>
            <a:normAutofit/>
          </a:bodyPr>
          <a:lstStyle/>
          <a:p>
            <a:r>
              <a:rPr lang="en-US" altLang="en-US" sz="2800" i="1" dirty="0">
                <a:solidFill>
                  <a:schemeClr val="tx1"/>
                </a:solidFill>
              </a:rPr>
              <a:t>Original sample = 2.175 g and yielded 3.94 g CO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 and 1.89 </a:t>
            </a:r>
            <a:br>
              <a:rPr lang="en-US" altLang="en-US" sz="2800" i="1" dirty="0">
                <a:solidFill>
                  <a:schemeClr val="tx1"/>
                </a:solidFill>
              </a:rPr>
            </a:br>
            <a:r>
              <a:rPr lang="en-US" altLang="en-US" sz="2800" i="1" dirty="0">
                <a:solidFill>
                  <a:schemeClr val="tx1"/>
                </a:solidFill>
              </a:rPr>
              <a:t>   Nitrogen Sample = 1.873g </a:t>
            </a:r>
            <a:r>
              <a:rPr lang="en-US" altLang="en-US" sz="2800" i="1" dirty="0">
                <a:solidFill>
                  <a:schemeClr val="tx1"/>
                </a:solidFill>
                <a:sym typeface="Wingdings" panose="05000000000000000000" pitchFamily="2" charset="2"/>
              </a:rPr>
              <a:t> 0.436 g NH2</a:t>
            </a:r>
            <a:r>
              <a:rPr lang="en-US" altLang="en-US" sz="2800" i="1" dirty="0">
                <a:solidFill>
                  <a:schemeClr val="tx1"/>
                </a:solidFill>
              </a:rPr>
              <a:t>                g H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6902" y="381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/>
              <a:t>Example #2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199" y="1181100"/>
            <a:ext cx="112601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Find Molecular Formula Now!</a:t>
            </a:r>
            <a:r>
              <a:rPr lang="en-US" sz="3200" b="1" u="sng" dirty="0" smtClean="0"/>
              <a:t/>
            </a:r>
            <a:br>
              <a:rPr lang="en-US" sz="3200" b="1" u="sng" dirty="0" smtClean="0"/>
            </a:br>
            <a:r>
              <a:rPr lang="en-US" sz="2800" i="1" dirty="0" smtClean="0"/>
              <a:t>Molecular Mass/Empirical Mass = multiplier</a:t>
            </a:r>
            <a:endParaRPr lang="en-US" sz="2800" b="1" i="1" dirty="0" smtClean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1330" y="2568200"/>
            <a:ext cx="72479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Molecular Mass = 150 g/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Empirical Mass C</a:t>
            </a:r>
            <a:r>
              <a:rPr lang="en-US" sz="3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NO = 73.11 g/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1232" y="4016855"/>
            <a:ext cx="72479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150/73.11 = 2.05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2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1231" y="4601630"/>
            <a:ext cx="72479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NO x 2 =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55508" y="4419069"/>
            <a:ext cx="424667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66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66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66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66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6600" baseline="-25000" dirty="0"/>
          </a:p>
        </p:txBody>
      </p:sp>
    </p:spTree>
    <p:extLst>
      <p:ext uri="{BB962C8B-B14F-4D97-AF65-F5344CB8AC3E}">
        <p14:creationId xmlns:p14="http://schemas.microsoft.com/office/powerpoint/2010/main" val="176191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6902" y="38100"/>
            <a:ext cx="10972800" cy="1143000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Combustion Analysis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3325" y="3252651"/>
            <a:ext cx="11312435" cy="2919549"/>
          </a:xfrm>
        </p:spPr>
        <p:txBody>
          <a:bodyPr>
            <a:noAutofit/>
          </a:bodyPr>
          <a:lstStyle/>
          <a:p>
            <a:pPr marL="45720" indent="0" eaLnBrk="1" hangingPunct="1">
              <a:buNone/>
            </a:pPr>
            <a:r>
              <a:rPr lang="en-US" sz="3600" b="1" dirty="0">
                <a:solidFill>
                  <a:schemeClr val="tx1"/>
                </a:solidFill>
              </a:rPr>
              <a:t>Compounds containing C, H and O are routinely analyzed through combustion in a chamber like this.</a:t>
            </a:r>
          </a:p>
          <a:p>
            <a:pPr lvl="1" eaLnBrk="1" hangingPunct="1"/>
            <a:r>
              <a:rPr lang="en-US" sz="3200" dirty="0">
                <a:solidFill>
                  <a:schemeClr val="tx1"/>
                </a:solidFill>
              </a:rPr>
              <a:t>C is determined from the mass of CO</a:t>
            </a:r>
            <a:r>
              <a:rPr lang="en-US" sz="3200" baseline="-25000" dirty="0">
                <a:solidFill>
                  <a:schemeClr val="tx1"/>
                </a:solidFill>
              </a:rPr>
              <a:t>2</a:t>
            </a:r>
            <a:r>
              <a:rPr lang="en-US" sz="3200" dirty="0">
                <a:solidFill>
                  <a:schemeClr val="tx1"/>
                </a:solidFill>
              </a:rPr>
              <a:t> produced.</a:t>
            </a:r>
          </a:p>
          <a:p>
            <a:pPr lvl="1" eaLnBrk="1" hangingPunct="1"/>
            <a:r>
              <a:rPr lang="en-US" sz="3200" dirty="0">
                <a:solidFill>
                  <a:schemeClr val="tx1"/>
                </a:solidFill>
              </a:rPr>
              <a:t>H is determined from the mass of H</a:t>
            </a:r>
            <a:r>
              <a:rPr lang="en-US" sz="3200" baseline="-25000" dirty="0">
                <a:solidFill>
                  <a:schemeClr val="tx1"/>
                </a:solidFill>
              </a:rPr>
              <a:t>2</a:t>
            </a:r>
            <a:r>
              <a:rPr lang="en-US" sz="3200" dirty="0">
                <a:solidFill>
                  <a:schemeClr val="tx1"/>
                </a:solidFill>
              </a:rPr>
              <a:t>O produced.</a:t>
            </a:r>
          </a:p>
          <a:p>
            <a:pPr lvl="1" eaLnBrk="1" hangingPunct="1"/>
            <a:r>
              <a:rPr lang="en-US" sz="3200" dirty="0">
                <a:solidFill>
                  <a:schemeClr val="tx1"/>
                </a:solidFill>
              </a:rPr>
              <a:t>O is determined by difference after the C and H have been determined.</a:t>
            </a:r>
          </a:p>
        </p:txBody>
      </p:sp>
      <p:pic>
        <p:nvPicPr>
          <p:cNvPr id="3076" name="Picture 4" descr="03_1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 b="12088"/>
          <a:stretch>
            <a:fillRect/>
          </a:stretch>
        </p:blipFill>
        <p:spPr>
          <a:xfrm>
            <a:off x="1550398" y="1181100"/>
            <a:ext cx="8915400" cy="1905000"/>
          </a:xfrm>
        </p:spPr>
      </p:pic>
    </p:spTree>
    <p:extLst>
      <p:ext uri="{BB962C8B-B14F-4D97-AF65-F5344CB8AC3E}">
        <p14:creationId xmlns:p14="http://schemas.microsoft.com/office/powerpoint/2010/main" val="9930572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234" y="627017"/>
            <a:ext cx="11227526" cy="4998720"/>
          </a:xfrm>
        </p:spPr>
        <p:txBody>
          <a:bodyPr/>
          <a:lstStyle/>
          <a:p>
            <a:pPr marL="45720" indent="0">
              <a:buNone/>
            </a:pPr>
            <a:r>
              <a:rPr lang="en-US" sz="4400" b="1" dirty="0" smtClean="0"/>
              <a:t>We have been working problems where we start with a % composition and doing this: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endParaRPr lang="en-US" sz="4000" b="1" dirty="0" smtClean="0"/>
          </a:p>
          <a:p>
            <a:pPr lvl="2"/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% to mass</a:t>
            </a:r>
          </a:p>
          <a:p>
            <a:pPr lvl="2"/>
            <a:r>
              <a:rPr lang="en-US" sz="4000" b="1" dirty="0" smtClean="0">
                <a:solidFill>
                  <a:schemeClr val="tx1"/>
                </a:solidFill>
              </a:rPr>
              <a:t> Mass to mole</a:t>
            </a:r>
          </a:p>
          <a:p>
            <a:pPr lvl="2"/>
            <a:r>
              <a:rPr lang="en-US" sz="4000" b="1" dirty="0" smtClean="0">
                <a:solidFill>
                  <a:schemeClr val="tx1"/>
                </a:solidFill>
              </a:rPr>
              <a:t> Divide by small</a:t>
            </a:r>
          </a:p>
          <a:p>
            <a:pPr lvl="2"/>
            <a:r>
              <a:rPr lang="en-US" sz="4000" b="1" dirty="0" smtClean="0">
                <a:solidFill>
                  <a:schemeClr val="tx1"/>
                </a:solidFill>
              </a:rPr>
              <a:t> Multiply until whole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45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045" y="522514"/>
            <a:ext cx="10326189" cy="520772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400" b="1" dirty="0" smtClean="0"/>
              <a:t>We don’t HAVE to start with a % composition though…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endParaRPr lang="en-US" sz="4000" b="1" dirty="0" smtClean="0"/>
          </a:p>
          <a:p>
            <a:pPr lvl="1"/>
            <a:r>
              <a:rPr lang="en-US" sz="3800" b="1" dirty="0" smtClean="0">
                <a:solidFill>
                  <a:schemeClr val="tx1"/>
                </a:solidFill>
              </a:rPr>
              <a:t> As long as we can find the number of grams of each element, then we can find the empirical formula!</a:t>
            </a:r>
            <a:endParaRPr lang="en-US" sz="3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69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829" y="113212"/>
            <a:ext cx="9875520" cy="1356360"/>
          </a:xfrm>
        </p:spPr>
        <p:txBody>
          <a:bodyPr/>
          <a:lstStyle/>
          <a:p>
            <a:r>
              <a:rPr lang="en-US" b="1" dirty="0" smtClean="0"/>
              <a:t>So…in combustion analysis problems…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829" y="1227909"/>
            <a:ext cx="11181806" cy="5495109"/>
          </a:xfrm>
        </p:spPr>
        <p:txBody>
          <a:bodyPr>
            <a:normAutofit/>
          </a:bodyPr>
          <a:lstStyle/>
          <a:p>
            <a:pPr marL="45720" indent="0" eaLnBrk="1" hangingPunct="1">
              <a:lnSpc>
                <a:spcPct val="80000"/>
              </a:lnSpc>
              <a:buNone/>
            </a:pPr>
            <a:endParaRPr lang="en-US" sz="4000" b="1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4000" b="1" dirty="0" smtClean="0">
                <a:solidFill>
                  <a:schemeClr val="tx1"/>
                </a:solidFill>
              </a:rPr>
              <a:t>You will be figuring out the grams of each element in the sample using data and dimensional analysis, and do the normal empirical formula calculation!</a:t>
            </a:r>
            <a:endParaRPr lang="en-US" sz="3800" b="1" dirty="0">
              <a:solidFill>
                <a:schemeClr val="tx1"/>
              </a:solidFill>
            </a:endParaRPr>
          </a:p>
          <a:p>
            <a:pPr marL="274320" lvl="1" indent="0" eaLnBrk="1" hangingPunct="1">
              <a:lnSpc>
                <a:spcPct val="80000"/>
              </a:lnSpc>
              <a:buNone/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34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234" y="627017"/>
            <a:ext cx="11227526" cy="4998720"/>
          </a:xfrm>
        </p:spPr>
        <p:txBody>
          <a:bodyPr/>
          <a:lstStyle/>
          <a:p>
            <a:pPr marL="45720" indent="0">
              <a:buNone/>
            </a:pPr>
            <a:r>
              <a:rPr lang="en-US" sz="4400" b="1" dirty="0" smtClean="0"/>
              <a:t>So now it will be like this!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endParaRPr lang="en-US" sz="4000" b="1" dirty="0" smtClean="0"/>
          </a:p>
          <a:p>
            <a:pPr lvl="2"/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% to mass</a:t>
            </a:r>
          </a:p>
          <a:p>
            <a:pPr lvl="2"/>
            <a:r>
              <a:rPr lang="en-US" sz="4000" b="1" dirty="0" smtClean="0">
                <a:solidFill>
                  <a:schemeClr val="tx1"/>
                </a:solidFill>
              </a:rPr>
              <a:t> Mass to mole</a:t>
            </a:r>
          </a:p>
          <a:p>
            <a:pPr lvl="2"/>
            <a:r>
              <a:rPr lang="en-US" sz="4000" b="1" dirty="0" smtClean="0">
                <a:solidFill>
                  <a:schemeClr val="tx1"/>
                </a:solidFill>
              </a:rPr>
              <a:t> Divide by small</a:t>
            </a:r>
          </a:p>
          <a:p>
            <a:pPr lvl="2"/>
            <a:r>
              <a:rPr lang="en-US" sz="4000" b="1" dirty="0" smtClean="0">
                <a:solidFill>
                  <a:schemeClr val="tx1"/>
                </a:solidFill>
              </a:rPr>
              <a:t> Multiply </a:t>
            </a:r>
            <a:r>
              <a:rPr lang="en-US" sz="4000" b="1" dirty="0" err="1" smtClean="0">
                <a:solidFill>
                  <a:schemeClr val="tx1"/>
                </a:solidFill>
              </a:rPr>
              <a:t>til</a:t>
            </a:r>
            <a:r>
              <a:rPr lang="en-US" sz="4000" b="1" dirty="0" smtClean="0">
                <a:solidFill>
                  <a:schemeClr val="tx1"/>
                </a:solidFill>
              </a:rPr>
              <a:t> whole</a:t>
            </a:r>
            <a:endParaRPr lang="en-US" sz="4000" b="1" dirty="0">
              <a:solidFill>
                <a:schemeClr val="tx1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449977" y="2129246"/>
            <a:ext cx="2625634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420394" y="1619793"/>
            <a:ext cx="4878977" cy="2554545"/>
          </a:xfrm>
          <a:prstGeom prst="rect">
            <a:avLst/>
          </a:prstGeom>
          <a:noFill/>
          <a:ln w="762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Use Combustion Analysis Data and Dimensional Analysis to find grams</a:t>
            </a:r>
            <a:endParaRPr lang="en-US" sz="4000" b="1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219303" y="2129246"/>
            <a:ext cx="2194560" cy="352697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708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19" y="738051"/>
            <a:ext cx="11123023" cy="4970418"/>
          </a:xfrm>
        </p:spPr>
        <p:txBody>
          <a:bodyPr>
            <a:normAutofit/>
          </a:bodyPr>
          <a:lstStyle/>
          <a:p>
            <a:pPr marL="274320" lvl="1" indent="0">
              <a:lnSpc>
                <a:spcPct val="80000"/>
              </a:lnSpc>
              <a:buNone/>
            </a:pPr>
            <a:r>
              <a:rPr lang="en-US" sz="4400" b="1" dirty="0"/>
              <a:t>The amount of CO</a:t>
            </a:r>
            <a:r>
              <a:rPr lang="en-US" sz="4400" b="1" baseline="-25000" dirty="0"/>
              <a:t>2</a:t>
            </a:r>
            <a:r>
              <a:rPr lang="en-US" sz="4400" b="1" dirty="0"/>
              <a:t> gives the amount of C originally present in the sample  compound </a:t>
            </a:r>
            <a:r>
              <a:rPr lang="en-US" sz="4000" b="1" dirty="0" smtClean="0">
                <a:solidFill>
                  <a:schemeClr val="tx1"/>
                </a:solidFill>
              </a:rPr>
              <a:t/>
            </a:r>
            <a:br>
              <a:rPr lang="en-US" sz="4000" b="1" dirty="0" smtClean="0">
                <a:solidFill>
                  <a:schemeClr val="tx1"/>
                </a:solidFill>
              </a:rPr>
            </a:br>
            <a:endParaRPr lang="en-US" sz="4000" b="1" dirty="0">
              <a:solidFill>
                <a:schemeClr val="tx1"/>
              </a:solidFill>
            </a:endParaRPr>
          </a:p>
          <a:p>
            <a:pPr lvl="3">
              <a:lnSpc>
                <a:spcPct val="80000"/>
              </a:lnSpc>
            </a:pPr>
            <a:r>
              <a:rPr lang="en-US" sz="4000" b="1" dirty="0">
                <a:solidFill>
                  <a:schemeClr val="tx1"/>
                </a:solidFill>
              </a:rPr>
              <a:t>All the carbon atoms in the unknown starting sample are rearranged into CO2 product</a:t>
            </a:r>
          </a:p>
          <a:p>
            <a:pPr lvl="3">
              <a:lnSpc>
                <a:spcPct val="80000"/>
              </a:lnSpc>
            </a:pPr>
            <a:endParaRPr lang="en-US" sz="4000" b="1" dirty="0" smtClean="0">
              <a:solidFill>
                <a:schemeClr val="tx1"/>
              </a:solidFill>
            </a:endParaRPr>
          </a:p>
          <a:p>
            <a:pPr lvl="3">
              <a:lnSpc>
                <a:spcPct val="80000"/>
              </a:lnSpc>
            </a:pPr>
            <a:r>
              <a:rPr lang="en-US" sz="4000" b="1" dirty="0" smtClean="0">
                <a:solidFill>
                  <a:schemeClr val="tx1"/>
                </a:solidFill>
              </a:rPr>
              <a:t>Why </a:t>
            </a:r>
            <a:r>
              <a:rPr lang="en-US" sz="4000" b="1" dirty="0">
                <a:solidFill>
                  <a:schemeClr val="tx1"/>
                </a:solidFill>
              </a:rPr>
              <a:t>you ask? Because the law of conservation of mass is ALWAYS TRUE</a:t>
            </a:r>
            <a:r>
              <a:rPr lang="en-US" sz="4000" b="1" dirty="0" smtClean="0">
                <a:solidFill>
                  <a:schemeClr val="tx1"/>
                </a:solidFill>
              </a:rPr>
              <a:t>!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89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19" y="738051"/>
            <a:ext cx="11123023" cy="4970418"/>
          </a:xfrm>
        </p:spPr>
        <p:txBody>
          <a:bodyPr>
            <a:normAutofit/>
          </a:bodyPr>
          <a:lstStyle/>
          <a:p>
            <a:pPr marL="274320" lvl="1" indent="0">
              <a:lnSpc>
                <a:spcPct val="80000"/>
              </a:lnSpc>
              <a:buNone/>
            </a:pPr>
            <a:r>
              <a:rPr lang="en-US" sz="4400" b="1" dirty="0"/>
              <a:t>The amount of H</a:t>
            </a:r>
            <a:r>
              <a:rPr lang="en-US" sz="4400" b="1" baseline="-25000" dirty="0"/>
              <a:t>2</a:t>
            </a:r>
            <a:r>
              <a:rPr lang="en-US" sz="4400" b="1" dirty="0"/>
              <a:t>O gives the amount of H originally present in the sample </a:t>
            </a:r>
          </a:p>
          <a:p>
            <a:pPr marL="274320" lvl="1" indent="0">
              <a:lnSpc>
                <a:spcPct val="80000"/>
              </a:lnSpc>
              <a:buNone/>
            </a:pPr>
            <a:endParaRPr lang="en-US" sz="4000" b="1" dirty="0">
              <a:solidFill>
                <a:schemeClr val="tx1"/>
              </a:solidFill>
            </a:endParaRPr>
          </a:p>
          <a:p>
            <a:pPr lvl="3">
              <a:lnSpc>
                <a:spcPct val="80000"/>
              </a:lnSpc>
            </a:pPr>
            <a:r>
              <a:rPr lang="en-US" sz="4000" b="1" dirty="0" smtClean="0">
                <a:solidFill>
                  <a:schemeClr val="tx1"/>
                </a:solidFill>
              </a:rPr>
              <a:t>Why </a:t>
            </a:r>
            <a:r>
              <a:rPr lang="en-US" sz="4000" b="1" dirty="0">
                <a:solidFill>
                  <a:schemeClr val="tx1"/>
                </a:solidFill>
              </a:rPr>
              <a:t>you ask? Why yes, that is correct. Because the law of conservation of mass is ALWAYS </a:t>
            </a:r>
            <a:r>
              <a:rPr lang="en-US" sz="4000" b="1" dirty="0" smtClean="0">
                <a:solidFill>
                  <a:schemeClr val="tx1"/>
                </a:solidFill>
              </a:rPr>
              <a:t>TRUE!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endParaRPr lang="en-US" sz="4000" b="1" dirty="0">
              <a:solidFill>
                <a:schemeClr val="tx1"/>
              </a:solidFill>
            </a:endParaRPr>
          </a:p>
          <a:p>
            <a:pPr lvl="3">
              <a:lnSpc>
                <a:spcPct val="80000"/>
              </a:lnSpc>
            </a:pPr>
            <a:r>
              <a:rPr lang="en-US" sz="4000" b="1" dirty="0" smtClean="0">
                <a:solidFill>
                  <a:schemeClr val="tx1"/>
                </a:solidFill>
              </a:rPr>
              <a:t>Watch </a:t>
            </a:r>
            <a:r>
              <a:rPr lang="en-US" sz="4000" b="1" dirty="0">
                <a:solidFill>
                  <a:schemeClr val="tx1"/>
                </a:solidFill>
              </a:rPr>
              <a:t>the subscript stoichiometry: </a:t>
            </a:r>
            <a:r>
              <a:rPr lang="en-US" sz="4000" b="1" dirty="0" smtClean="0">
                <a:solidFill>
                  <a:schemeClr val="tx1"/>
                </a:solidFill>
              </a:rPr>
              <a:t/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1 </a:t>
            </a:r>
            <a:r>
              <a:rPr lang="en-US" sz="4000" b="1" dirty="0" err="1">
                <a:solidFill>
                  <a:schemeClr val="tx1"/>
                </a:solidFill>
              </a:rPr>
              <a:t>mol</a:t>
            </a:r>
            <a:r>
              <a:rPr lang="en-US" sz="4000" b="1" dirty="0">
                <a:solidFill>
                  <a:schemeClr val="tx1"/>
                </a:solidFill>
              </a:rPr>
              <a:t> H</a:t>
            </a:r>
            <a:r>
              <a:rPr lang="en-US" sz="4000" b="1" baseline="-25000" dirty="0">
                <a:solidFill>
                  <a:schemeClr val="tx1"/>
                </a:solidFill>
              </a:rPr>
              <a:t>2</a:t>
            </a:r>
            <a:r>
              <a:rPr lang="en-US" sz="4000" b="1" dirty="0">
                <a:solidFill>
                  <a:schemeClr val="tx1"/>
                </a:solidFill>
              </a:rPr>
              <a:t>O contains 2 </a:t>
            </a:r>
            <a:r>
              <a:rPr lang="en-US" sz="4000" b="1" dirty="0" err="1">
                <a:solidFill>
                  <a:schemeClr val="tx1"/>
                </a:solidFill>
              </a:rPr>
              <a:t>mol</a:t>
            </a:r>
            <a:r>
              <a:rPr lang="en-US" sz="4000" b="1" dirty="0">
                <a:solidFill>
                  <a:schemeClr val="tx1"/>
                </a:solidFill>
              </a:rPr>
              <a:t> 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19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F5327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228</TotalTime>
  <Words>1150</Words>
  <Application>Microsoft Office PowerPoint</Application>
  <PresentationFormat>Widescreen</PresentationFormat>
  <Paragraphs>225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Corbel</vt:lpstr>
      <vt:lpstr>Wingdings</vt:lpstr>
      <vt:lpstr>Basis</vt:lpstr>
      <vt:lpstr>N30 – Combustion Analysis</vt:lpstr>
      <vt:lpstr>Target:  I can apply my knowledge of empirical formulas to data obtained from combustion analysis</vt:lpstr>
      <vt:lpstr>Combustion Analysis</vt:lpstr>
      <vt:lpstr>PowerPoint Presentation</vt:lpstr>
      <vt:lpstr>PowerPoint Presentation</vt:lpstr>
      <vt:lpstr>So…in combustion analysis problems…</vt:lpstr>
      <vt:lpstr>PowerPoint Presentation</vt:lpstr>
      <vt:lpstr>PowerPoint Presentation</vt:lpstr>
      <vt:lpstr>PowerPoint Presentation</vt:lpstr>
      <vt:lpstr>PowerPoint Presentation</vt:lpstr>
      <vt:lpstr>Important Points to Know</vt:lpstr>
      <vt:lpstr>Steps to Solve</vt:lpstr>
      <vt:lpstr>A sample of a compound that is known to contain only carbon, hydrogen, and oxygen is combusted, and the CO2 and H2O produced are trapped and weighed.  The original sample weighed 8.38 g and yielded 16.0 g CO2 and  9.8 g H2O.  What is the empirical formula? </vt:lpstr>
      <vt:lpstr>Original sample = 8.38 g and yielded 16.0 g CO2 and 9.80                                                                                                        g H2O</vt:lpstr>
      <vt:lpstr>Original sample = 8.38 g and yielded 16.0 g CO2 and 9.80                                                                                                        g H2O</vt:lpstr>
      <vt:lpstr>Original sample = 8.38 g and yielded 16.0 g CO2 and 9.80                                                                                                         g H2O</vt:lpstr>
      <vt:lpstr>Lysine is an amino acid which has the following elemental composition: C, H, O, N. In one experiment, 2.175 g of lysine was combusted to produce 3.94 g of CO2 and 1.89 g H2O. In a separate experiment, 1.873 g of lysine was burned to produce 0.436 g of NH2. The molar mass of lysine is approximately 150 g/mol. Determine the empirical and molecular formula of lysine.</vt:lpstr>
      <vt:lpstr>Original sample = 2.175 g and yielded 3.94 g CO2 and 1.89     Nitrogen Sample = 1.873g  0.436 g NH2                g H2O</vt:lpstr>
      <vt:lpstr>Original sample = 2.175 g and yielded 3.94 g CO2 and 1.89     Nitrogen Sample = 1.873g  0.436 g NH2                g H2O</vt:lpstr>
      <vt:lpstr>Original sample = 2.175 g and yielded 3.94 g CO2 and 1.89     Nitrogen Sample = 1.873g  0.436 g NH2                g H2O</vt:lpstr>
      <vt:lpstr>Original sample = 2.175 g and yielded 3.94 g CO2 and 1.89     Nitrogen Sample = 1.873g  0.436 g NH2                g H2O</vt:lpstr>
      <vt:lpstr>Original sample = 2.175 g and yielded 3.94 g CO2 and 1.89     Nitrogen Sample = 1.873g  0.436 g NH2                g H2O</vt:lpstr>
      <vt:lpstr>Original sample = 2.175 g and yielded 3.94 g CO2 and 1.89     Nitrogen Sample = 1.873g  0.436 g NH2                g H2O</vt:lpstr>
      <vt:lpstr>Original sample = 2.175 g and yielded 3.94 g CO2 and 1.89     Nitrogen Sample = 1.873g  0.436 g NH2                g H2O</vt:lpstr>
      <vt:lpstr>Original sample = 2.175 g and yielded 3.94 g CO2 and 1.89     Nitrogen Sample = 1.873g  0.436 g NH2                g H2O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N30 – Combustion Analysis</dc:title>
  <dc:creator>Farmer, Stephanie [DH]</dc:creator>
  <cp:lastModifiedBy>Farmer, Stephanie [DH]</cp:lastModifiedBy>
  <cp:revision>25</cp:revision>
  <dcterms:created xsi:type="dcterms:W3CDTF">2019-01-03T06:09:54Z</dcterms:created>
  <dcterms:modified xsi:type="dcterms:W3CDTF">2019-01-15T18:48:01Z</dcterms:modified>
</cp:coreProperties>
</file>