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65" r:id="rId3"/>
    <p:sldId id="311" r:id="rId4"/>
    <p:sldId id="271" r:id="rId5"/>
    <p:sldId id="313" r:id="rId6"/>
    <p:sldId id="312" r:id="rId7"/>
    <p:sldId id="272" r:id="rId8"/>
    <p:sldId id="314" r:id="rId9"/>
    <p:sldId id="315" r:id="rId10"/>
    <p:sldId id="316" r:id="rId11"/>
    <p:sldId id="279" r:id="rId12"/>
    <p:sldId id="317" r:id="rId13"/>
    <p:sldId id="318" r:id="rId14"/>
    <p:sldId id="319" r:id="rId15"/>
    <p:sldId id="320" r:id="rId16"/>
    <p:sldId id="278" r:id="rId17"/>
    <p:sldId id="321" r:id="rId18"/>
    <p:sldId id="322" r:id="rId19"/>
    <p:sldId id="308" r:id="rId20"/>
    <p:sldId id="324" r:id="rId21"/>
    <p:sldId id="32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5C0D0-A24D-4733-8834-B477D01CD414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6B110-4BE9-46AB-9868-CFE675AF0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9D4AD9-A544-7040-B5AC-8BE26A7F90D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7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CE81166-5C33-4E64-9ED4-DB4F6213A78C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DBF5F9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>
                <a:solidFill>
                  <a:srgbClr val="DBF5F9"/>
                </a:solidFill>
              </a:rPr>
              <a:pPr/>
              <a:t>‹#›</a:t>
            </a:fld>
            <a:endParaRPr lang="en-US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810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1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87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6317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01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56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051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7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6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5227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11920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8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rCO_eciSLQ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rCO_eciSL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N7 - Nuclear Equations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6360" y="2939845"/>
            <a:ext cx="11159613" cy="166199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rgbClr val="FF0000"/>
                </a:solidFill>
              </a:rPr>
              <a:t>Target:</a:t>
            </a:r>
            <a:r>
              <a:rPr lang="en-US" sz="5400" dirty="0">
                <a:solidFill>
                  <a:srgbClr val="FF0000"/>
                </a:solidFill>
              </a:rPr>
              <a:t>  </a:t>
            </a:r>
            <a:r>
              <a:rPr lang="en-US" sz="4800" dirty="0">
                <a:solidFill>
                  <a:srgbClr val="FF0000"/>
                </a:solidFill>
              </a:rPr>
              <a:t>I can write nuclear equations to show how the decay reactions take place. 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37784B-BBC0-82EC-D8BB-C8A6862EFAEE}"/>
              </a:ext>
            </a:extLst>
          </p:cNvPr>
          <p:cNvSpPr txBox="1"/>
          <p:nvPr/>
        </p:nvSpPr>
        <p:spPr>
          <a:xfrm>
            <a:off x="233680" y="6248400"/>
            <a:ext cx="101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Link to YouTube Presentation: </a:t>
            </a:r>
            <a:r>
              <a:rPr lang="en-US" sz="2400" dirty="0">
                <a:hlinkClick r:id="rId2"/>
              </a:rPr>
              <a:t>https://youtu.be/LrCO_eciSLQ</a:t>
            </a:r>
            <a:r>
              <a:rPr lang="en-US" sz="2400" dirty="0"/>
              <a:t> </a:t>
            </a:r>
            <a:r>
              <a:rPr lang="en-US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2108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19738"/>
            <a:ext cx="11413744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2: </a:t>
            </a:r>
            <a:r>
              <a:rPr lang="en-US" sz="3600" b="1" dirty="0"/>
              <a:t>Write the nuclear equation for the radioactive decay of radium – 226 by alpha emission.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8" name="Group 20"/>
          <p:cNvGrpSpPr/>
          <p:nvPr/>
        </p:nvGrpSpPr>
        <p:grpSpPr>
          <a:xfrm>
            <a:off x="1828800" y="3003730"/>
            <a:ext cx="1984860" cy="1276529"/>
            <a:chOff x="304800" y="4362271"/>
            <a:chExt cx="1984860" cy="1276529"/>
          </a:xfrm>
        </p:grpSpPr>
        <p:sp>
          <p:nvSpPr>
            <p:cNvPr id="6" name="Rectangle 5"/>
            <p:cNvSpPr/>
            <p:nvPr/>
          </p:nvSpPr>
          <p:spPr>
            <a:xfrm>
              <a:off x="304800" y="4362271"/>
              <a:ext cx="1002198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226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533400" y="4438471"/>
              <a:ext cx="1756260" cy="1200329"/>
              <a:chOff x="533400" y="4438471"/>
              <a:chExt cx="1756260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06579" y="4438471"/>
                <a:ext cx="1183081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Ra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88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2765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80258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810000" y="3594458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7320" y="1825218"/>
            <a:ext cx="116751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4: Determine other product (ensuring everything is balanced).</a:t>
            </a:r>
          </a:p>
        </p:txBody>
      </p:sp>
      <p:grpSp>
        <p:nvGrpSpPr>
          <p:cNvPr id="14" name="Group 21"/>
          <p:cNvGrpSpPr/>
          <p:nvPr/>
        </p:nvGrpSpPr>
        <p:grpSpPr>
          <a:xfrm>
            <a:off x="4572000" y="3109657"/>
            <a:ext cx="1795835" cy="1276529"/>
            <a:chOff x="509182" y="4362271"/>
            <a:chExt cx="1795835" cy="1276529"/>
          </a:xfrm>
        </p:grpSpPr>
        <p:sp>
          <p:nvSpPr>
            <p:cNvPr id="23" name="Rectangle 22"/>
            <p:cNvSpPr/>
            <p:nvPr/>
          </p:nvSpPr>
          <p:spPr>
            <a:xfrm>
              <a:off x="509182" y="4362271"/>
              <a:ext cx="59343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 4</a:t>
              </a:r>
            </a:p>
          </p:txBody>
        </p:sp>
        <p:grpSp>
          <p:nvGrpSpPr>
            <p:cNvPr id="15" name="Group 19"/>
            <p:cNvGrpSpPr/>
            <p:nvPr/>
          </p:nvGrpSpPr>
          <p:grpSpPr>
            <a:xfrm>
              <a:off x="669655" y="4438471"/>
              <a:ext cx="1635362" cy="1200329"/>
              <a:chOff x="669655" y="4438471"/>
              <a:chExt cx="1635362" cy="1200329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091223" y="4438471"/>
                <a:ext cx="1213794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He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69655" y="4819471"/>
                <a:ext cx="4571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2</a:t>
                </a:r>
              </a:p>
            </p:txBody>
          </p:sp>
        </p:grpSp>
      </p:grpSp>
      <p:sp>
        <p:nvSpPr>
          <p:cNvPr id="27" name="Cross 26"/>
          <p:cNvSpPr/>
          <p:nvPr/>
        </p:nvSpPr>
        <p:spPr>
          <a:xfrm>
            <a:off x="6716792" y="3654099"/>
            <a:ext cx="381000" cy="381000"/>
          </a:xfrm>
          <a:prstGeom prst="pl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85602" y="3142151"/>
            <a:ext cx="11384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 222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172442" y="3218352"/>
            <a:ext cx="12137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err="1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Rn</a:t>
            </a:r>
            <a:endParaRPr lang="en-US" sz="7200" b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w Cen M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614620" y="3599351"/>
            <a:ext cx="72968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86</a:t>
            </a:r>
          </a:p>
        </p:txBody>
      </p:sp>
    </p:spTree>
    <p:extLst>
      <p:ext uri="{BB962C8B-B14F-4D97-AF65-F5344CB8AC3E}">
        <p14:creationId xmlns:p14="http://schemas.microsoft.com/office/powerpoint/2010/main" val="91812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 animBg="1"/>
      <p:bldP spid="29" grpId="0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0877" y="69430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3: </a:t>
            </a:r>
            <a:r>
              <a:rPr lang="en-US" sz="3600" b="1" dirty="0"/>
              <a:t>Write the nuclear equation for the radioactive decay of zirconium – 97 by beta decay.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8080" y="1660839"/>
            <a:ext cx="9813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1: Write the element that you are starting with.</a:t>
            </a:r>
          </a:p>
        </p:txBody>
      </p:sp>
      <p:grpSp>
        <p:nvGrpSpPr>
          <p:cNvPr id="8" name="Group 20"/>
          <p:cNvGrpSpPr/>
          <p:nvPr/>
        </p:nvGrpSpPr>
        <p:grpSpPr>
          <a:xfrm>
            <a:off x="2057400" y="3016793"/>
            <a:ext cx="1670628" cy="1276529"/>
            <a:chOff x="533400" y="4362271"/>
            <a:chExt cx="1670628" cy="1276529"/>
          </a:xfrm>
        </p:grpSpPr>
        <p:sp>
          <p:nvSpPr>
            <p:cNvPr id="6" name="Rectangle 5"/>
            <p:cNvSpPr/>
            <p:nvPr/>
          </p:nvSpPr>
          <p:spPr>
            <a:xfrm>
              <a:off x="565713" y="4362271"/>
              <a:ext cx="72968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97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533400" y="4438471"/>
              <a:ext cx="1670628" cy="1200329"/>
              <a:chOff x="533400" y="4438471"/>
              <a:chExt cx="1670628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92213" y="4438471"/>
                <a:ext cx="1011815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 err="1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Zr</a:t>
                </a:r>
                <a:endParaRPr lang="en-US" sz="72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40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40721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93321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</p:spTree>
    <p:extLst>
      <p:ext uri="{BB962C8B-B14F-4D97-AF65-F5344CB8AC3E}">
        <p14:creationId xmlns:p14="http://schemas.microsoft.com/office/powerpoint/2010/main" val="417662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0877" y="69430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3: </a:t>
            </a:r>
            <a:r>
              <a:rPr lang="en-US" sz="3600" b="1" dirty="0"/>
              <a:t>Write the nuclear equation for the radioactive decay of zirconium – 97 by beta decay.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pSp>
        <p:nvGrpSpPr>
          <p:cNvPr id="8" name="Group 20"/>
          <p:cNvGrpSpPr/>
          <p:nvPr/>
        </p:nvGrpSpPr>
        <p:grpSpPr>
          <a:xfrm>
            <a:off x="2057400" y="3016793"/>
            <a:ext cx="1670628" cy="1276529"/>
            <a:chOff x="533400" y="4362271"/>
            <a:chExt cx="1670628" cy="1276529"/>
          </a:xfrm>
        </p:grpSpPr>
        <p:sp>
          <p:nvSpPr>
            <p:cNvPr id="6" name="Rectangle 5"/>
            <p:cNvSpPr/>
            <p:nvPr/>
          </p:nvSpPr>
          <p:spPr>
            <a:xfrm>
              <a:off x="565713" y="4362271"/>
              <a:ext cx="72968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97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533400" y="4438471"/>
              <a:ext cx="1670628" cy="1200329"/>
              <a:chOff x="533400" y="4438471"/>
              <a:chExt cx="1670628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92213" y="4438471"/>
                <a:ext cx="1011815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 err="1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Zr</a:t>
                </a:r>
                <a:endParaRPr lang="en-US" sz="72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40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40721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93321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810000" y="3607521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61197" y="1887812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2: Draw the arrow.</a:t>
            </a:r>
          </a:p>
        </p:txBody>
      </p:sp>
    </p:spTree>
    <p:extLst>
      <p:ext uri="{BB962C8B-B14F-4D97-AF65-F5344CB8AC3E}">
        <p14:creationId xmlns:p14="http://schemas.microsoft.com/office/powerpoint/2010/main" val="98474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0877" y="69430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3: </a:t>
            </a:r>
            <a:r>
              <a:rPr lang="en-US" sz="3600" b="1" dirty="0"/>
              <a:t>Write the nuclear equation for the radioactive decay of zirconium – 97 by beta decay.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pSp>
        <p:nvGrpSpPr>
          <p:cNvPr id="8" name="Group 20"/>
          <p:cNvGrpSpPr/>
          <p:nvPr/>
        </p:nvGrpSpPr>
        <p:grpSpPr>
          <a:xfrm>
            <a:off x="2057400" y="3016793"/>
            <a:ext cx="1670628" cy="1276529"/>
            <a:chOff x="533400" y="4362271"/>
            <a:chExt cx="1670628" cy="1276529"/>
          </a:xfrm>
        </p:grpSpPr>
        <p:sp>
          <p:nvSpPr>
            <p:cNvPr id="6" name="Rectangle 5"/>
            <p:cNvSpPr/>
            <p:nvPr/>
          </p:nvSpPr>
          <p:spPr>
            <a:xfrm>
              <a:off x="565713" y="4362271"/>
              <a:ext cx="72968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97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533400" y="4438471"/>
              <a:ext cx="1670628" cy="1200329"/>
              <a:chOff x="533400" y="4438471"/>
              <a:chExt cx="1670628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92213" y="4438471"/>
                <a:ext cx="1011815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 err="1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Zr</a:t>
                </a:r>
                <a:endParaRPr lang="en-US" sz="72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40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40721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93321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810000" y="3607521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0877" y="1760237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3: Write the beta particle.</a:t>
            </a:r>
          </a:p>
        </p:txBody>
      </p:sp>
      <p:grpSp>
        <p:nvGrpSpPr>
          <p:cNvPr id="14" name="Group 21"/>
          <p:cNvGrpSpPr/>
          <p:nvPr/>
        </p:nvGrpSpPr>
        <p:grpSpPr>
          <a:xfrm>
            <a:off x="5045981" y="3124514"/>
            <a:ext cx="1160496" cy="1222415"/>
            <a:chOff x="-1379037" y="4412663"/>
            <a:chExt cx="1160496" cy="1222415"/>
          </a:xfrm>
        </p:grpSpPr>
        <p:sp>
          <p:nvSpPr>
            <p:cNvPr id="23" name="Rectangle 22"/>
            <p:cNvSpPr/>
            <p:nvPr/>
          </p:nvSpPr>
          <p:spPr>
            <a:xfrm>
              <a:off x="-1379037" y="4469992"/>
              <a:ext cx="59343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 0</a:t>
              </a:r>
            </a:p>
          </p:txBody>
        </p:sp>
        <p:grpSp>
          <p:nvGrpSpPr>
            <p:cNvPr id="15" name="Group 19"/>
            <p:cNvGrpSpPr/>
            <p:nvPr/>
          </p:nvGrpSpPr>
          <p:grpSpPr>
            <a:xfrm>
              <a:off x="-1379037" y="4412663"/>
              <a:ext cx="1160496" cy="1222415"/>
              <a:chOff x="-1379037" y="4412663"/>
              <a:chExt cx="1160496" cy="1222415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-845637" y="4412663"/>
                <a:ext cx="627096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e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-1379037" y="4927192"/>
                <a:ext cx="61747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-1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414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0877" y="69430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3: </a:t>
            </a:r>
            <a:r>
              <a:rPr lang="en-US" sz="3600" b="1" dirty="0"/>
              <a:t>Write the nuclear equation for the radioactive decay of zirconium – 97 by beta decay.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pSp>
        <p:nvGrpSpPr>
          <p:cNvPr id="8" name="Group 20"/>
          <p:cNvGrpSpPr/>
          <p:nvPr/>
        </p:nvGrpSpPr>
        <p:grpSpPr>
          <a:xfrm>
            <a:off x="2057400" y="3016793"/>
            <a:ext cx="1670628" cy="1276529"/>
            <a:chOff x="533400" y="4362271"/>
            <a:chExt cx="1670628" cy="1276529"/>
          </a:xfrm>
        </p:grpSpPr>
        <p:sp>
          <p:nvSpPr>
            <p:cNvPr id="6" name="Rectangle 5"/>
            <p:cNvSpPr/>
            <p:nvPr/>
          </p:nvSpPr>
          <p:spPr>
            <a:xfrm>
              <a:off x="565713" y="4362271"/>
              <a:ext cx="72968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97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533400" y="4438471"/>
              <a:ext cx="1670628" cy="1200329"/>
              <a:chOff x="533400" y="4438471"/>
              <a:chExt cx="1670628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92213" y="4438471"/>
                <a:ext cx="1011815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 err="1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Zr</a:t>
                </a:r>
                <a:endParaRPr lang="en-US" sz="72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40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40721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93321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810000" y="3607521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0877" y="1810802"/>
            <a:ext cx="11578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4: Determine other product (ensuring everything is balanced).</a:t>
            </a:r>
          </a:p>
        </p:txBody>
      </p:sp>
      <p:grpSp>
        <p:nvGrpSpPr>
          <p:cNvPr id="14" name="Group 21"/>
          <p:cNvGrpSpPr/>
          <p:nvPr/>
        </p:nvGrpSpPr>
        <p:grpSpPr>
          <a:xfrm>
            <a:off x="5045981" y="3124514"/>
            <a:ext cx="1160496" cy="1222415"/>
            <a:chOff x="-1379037" y="4412663"/>
            <a:chExt cx="1160496" cy="1222415"/>
          </a:xfrm>
        </p:grpSpPr>
        <p:sp>
          <p:nvSpPr>
            <p:cNvPr id="23" name="Rectangle 22"/>
            <p:cNvSpPr/>
            <p:nvPr/>
          </p:nvSpPr>
          <p:spPr>
            <a:xfrm>
              <a:off x="-1379037" y="4469992"/>
              <a:ext cx="59343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 0</a:t>
              </a:r>
            </a:p>
          </p:txBody>
        </p:sp>
        <p:grpSp>
          <p:nvGrpSpPr>
            <p:cNvPr id="15" name="Group 19"/>
            <p:cNvGrpSpPr/>
            <p:nvPr/>
          </p:nvGrpSpPr>
          <p:grpSpPr>
            <a:xfrm>
              <a:off x="-1379037" y="4412663"/>
              <a:ext cx="1160496" cy="1222415"/>
              <a:chOff x="-1379037" y="4412663"/>
              <a:chExt cx="1160496" cy="1222415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-845637" y="4412663"/>
                <a:ext cx="627096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e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-1379037" y="4927192"/>
                <a:ext cx="61747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-1</a:t>
                </a:r>
              </a:p>
            </p:txBody>
          </p:sp>
        </p:grpSp>
      </p:grpSp>
      <p:sp>
        <p:nvSpPr>
          <p:cNvPr id="27" name="Cross 26"/>
          <p:cNvSpPr/>
          <p:nvPr/>
        </p:nvSpPr>
        <p:spPr>
          <a:xfrm>
            <a:off x="6477000" y="3531321"/>
            <a:ext cx="381000" cy="381000"/>
          </a:xfrm>
          <a:prstGeom prst="pl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161896" y="3164802"/>
            <a:ext cx="8659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 97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864392" y="3241003"/>
            <a:ext cx="130997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err="1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Nb</a:t>
            </a:r>
            <a:endParaRPr lang="en-US" sz="7200" b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w Cen M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354659" y="3622002"/>
            <a:ext cx="72968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323115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 animBg="1"/>
      <p:bldP spid="29" grpId="0"/>
      <p:bldP spid="31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7080" y="50287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4: </a:t>
            </a:r>
            <a:r>
              <a:rPr lang="en-US" sz="3600" b="1" dirty="0"/>
              <a:t>What type of decay is it when carbon – 14 turns into nitrogen – 14 ?</a:t>
            </a:r>
          </a:p>
          <a:p>
            <a:pPr marL="0" indent="0">
              <a:buNone/>
            </a:pPr>
            <a:endParaRPr lang="en-US" sz="3600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0852" y="1618162"/>
            <a:ext cx="10517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1: Write the element that you are starting with.</a:t>
            </a:r>
          </a:p>
        </p:txBody>
      </p:sp>
      <p:grpSp>
        <p:nvGrpSpPr>
          <p:cNvPr id="8" name="Group 20"/>
          <p:cNvGrpSpPr/>
          <p:nvPr/>
        </p:nvGrpSpPr>
        <p:grpSpPr>
          <a:xfrm>
            <a:off x="1690736" y="2951483"/>
            <a:ext cx="1618703" cy="1276529"/>
            <a:chOff x="441055" y="4362271"/>
            <a:chExt cx="1618703" cy="1276529"/>
          </a:xfrm>
        </p:grpSpPr>
        <p:sp>
          <p:nvSpPr>
            <p:cNvPr id="6" name="Rectangle 5"/>
            <p:cNvSpPr/>
            <p:nvPr/>
          </p:nvSpPr>
          <p:spPr>
            <a:xfrm>
              <a:off x="441055" y="4362271"/>
              <a:ext cx="72968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14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669655" y="4438471"/>
              <a:ext cx="1390103" cy="1200329"/>
              <a:chOff x="669655" y="4438471"/>
              <a:chExt cx="1390103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336482" y="4438471"/>
                <a:ext cx="723276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C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69655" y="4819471"/>
                <a:ext cx="4571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6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478280" y="2475411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2080" y="4228011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</p:spTree>
    <p:extLst>
      <p:ext uri="{BB962C8B-B14F-4D97-AF65-F5344CB8AC3E}">
        <p14:creationId xmlns:p14="http://schemas.microsoft.com/office/powerpoint/2010/main" val="43697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7080" y="50287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4: </a:t>
            </a:r>
            <a:r>
              <a:rPr lang="en-US" sz="3600" b="1" dirty="0"/>
              <a:t>What type of decay is it when carbon – 14 turns into nitrogen – 14 ?</a:t>
            </a:r>
          </a:p>
          <a:p>
            <a:pPr marL="0" indent="0">
              <a:buNone/>
            </a:pPr>
            <a:r>
              <a:rPr lang="en-US" sz="3600" b="1" dirty="0"/>
              <a:t>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pSp>
        <p:nvGrpSpPr>
          <p:cNvPr id="8" name="Group 20"/>
          <p:cNvGrpSpPr/>
          <p:nvPr/>
        </p:nvGrpSpPr>
        <p:grpSpPr>
          <a:xfrm>
            <a:off x="1690736" y="2951483"/>
            <a:ext cx="1618703" cy="1276529"/>
            <a:chOff x="441055" y="4362271"/>
            <a:chExt cx="1618703" cy="1276529"/>
          </a:xfrm>
        </p:grpSpPr>
        <p:sp>
          <p:nvSpPr>
            <p:cNvPr id="6" name="Rectangle 5"/>
            <p:cNvSpPr/>
            <p:nvPr/>
          </p:nvSpPr>
          <p:spPr>
            <a:xfrm>
              <a:off x="441055" y="4362271"/>
              <a:ext cx="72968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14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669655" y="4438471"/>
              <a:ext cx="1390103" cy="1200329"/>
              <a:chOff x="669655" y="4438471"/>
              <a:chExt cx="1390103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336482" y="4438471"/>
                <a:ext cx="723276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C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69655" y="4819471"/>
                <a:ext cx="4571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6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478280" y="2475411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2080" y="4228011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535680" y="3542211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7080" y="1782857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2: Draw the arrow.</a:t>
            </a:r>
          </a:p>
        </p:txBody>
      </p:sp>
    </p:spTree>
    <p:extLst>
      <p:ext uri="{BB962C8B-B14F-4D97-AF65-F5344CB8AC3E}">
        <p14:creationId xmlns:p14="http://schemas.microsoft.com/office/powerpoint/2010/main" val="358974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7080" y="50287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4: </a:t>
            </a:r>
            <a:r>
              <a:rPr lang="en-US" sz="3600" b="1" dirty="0"/>
              <a:t>What type of decay is it when carbon – 14 turns into nitrogen – 14 ?</a:t>
            </a:r>
          </a:p>
          <a:p>
            <a:pPr marL="0" indent="0">
              <a:buNone/>
            </a:pPr>
            <a:r>
              <a:rPr lang="en-US" sz="3600" b="1" dirty="0"/>
              <a:t>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pSp>
        <p:nvGrpSpPr>
          <p:cNvPr id="8" name="Group 20"/>
          <p:cNvGrpSpPr/>
          <p:nvPr/>
        </p:nvGrpSpPr>
        <p:grpSpPr>
          <a:xfrm>
            <a:off x="1690736" y="2951483"/>
            <a:ext cx="1618703" cy="1276529"/>
            <a:chOff x="441055" y="4362271"/>
            <a:chExt cx="1618703" cy="1276529"/>
          </a:xfrm>
        </p:grpSpPr>
        <p:sp>
          <p:nvSpPr>
            <p:cNvPr id="6" name="Rectangle 5"/>
            <p:cNvSpPr/>
            <p:nvPr/>
          </p:nvSpPr>
          <p:spPr>
            <a:xfrm>
              <a:off x="441055" y="4362271"/>
              <a:ext cx="72968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14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669655" y="4438471"/>
              <a:ext cx="1390103" cy="1200329"/>
              <a:chOff x="669655" y="4438471"/>
              <a:chExt cx="1390103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336482" y="4438471"/>
                <a:ext cx="723276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C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69655" y="4819471"/>
                <a:ext cx="4571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6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478280" y="2475411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2080" y="4228011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535680" y="3542211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552" y="1804267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3: Write the </a:t>
            </a:r>
            <a:r>
              <a:rPr lang="en-US" sz="3200" b="1" u="sng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daughter product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 this time!</a:t>
            </a:r>
            <a:endParaRPr lang="en-US" sz="3200" b="1" u="sng" dirty="0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805429" y="3003732"/>
            <a:ext cx="8659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 14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753183" y="3079933"/>
            <a:ext cx="8194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134446" y="3460932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4986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8" grpId="0"/>
      <p:bldP spid="30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7080" y="50287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4: </a:t>
            </a:r>
            <a:r>
              <a:rPr lang="en-US" sz="3600" b="1" dirty="0"/>
              <a:t>What type of decay is it when carbon – 14 turns into nitrogen – 14 ?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pSp>
        <p:nvGrpSpPr>
          <p:cNvPr id="8" name="Group 20"/>
          <p:cNvGrpSpPr/>
          <p:nvPr/>
        </p:nvGrpSpPr>
        <p:grpSpPr>
          <a:xfrm>
            <a:off x="1690736" y="2951483"/>
            <a:ext cx="1618703" cy="1276529"/>
            <a:chOff x="441055" y="4362271"/>
            <a:chExt cx="1618703" cy="1276529"/>
          </a:xfrm>
        </p:grpSpPr>
        <p:sp>
          <p:nvSpPr>
            <p:cNvPr id="6" name="Rectangle 5"/>
            <p:cNvSpPr/>
            <p:nvPr/>
          </p:nvSpPr>
          <p:spPr>
            <a:xfrm>
              <a:off x="441055" y="4362271"/>
              <a:ext cx="72968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14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669655" y="4438471"/>
              <a:ext cx="1390103" cy="1200329"/>
              <a:chOff x="669655" y="4438471"/>
              <a:chExt cx="1390103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336482" y="4438471"/>
                <a:ext cx="723276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C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69655" y="4819471"/>
                <a:ext cx="4571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6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478280" y="2475411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2080" y="4228011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535680" y="3542211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6805" y="1742973"/>
            <a:ext cx="11452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4: Determine other product (ensuring everything is balanced).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699336" y="3036878"/>
            <a:ext cx="5934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 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232736" y="2979549"/>
            <a:ext cx="62709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699336" y="3494078"/>
            <a:ext cx="6174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-1</a:t>
            </a:r>
          </a:p>
        </p:txBody>
      </p:sp>
      <p:sp>
        <p:nvSpPr>
          <p:cNvPr id="27" name="Cross 26"/>
          <p:cNvSpPr/>
          <p:nvPr/>
        </p:nvSpPr>
        <p:spPr>
          <a:xfrm>
            <a:off x="6202680" y="3466011"/>
            <a:ext cx="381000" cy="381000"/>
          </a:xfrm>
          <a:prstGeom prst="pl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805429" y="3003732"/>
            <a:ext cx="8659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 14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753183" y="3079933"/>
            <a:ext cx="8194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134446" y="3460932"/>
            <a:ext cx="4571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4104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52" y="228600"/>
            <a:ext cx="12101848" cy="9906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Sometimes lots of parts! Still just adding/subtracting!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7393" y="3067879"/>
                <a:ext cx="7549311" cy="708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2</m:t>
                      </m:r>
                      <m:sPre>
                        <m:sPre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 0</m:t>
                          </m:r>
                        </m:sub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92</m:t>
                              </m:r>
                            </m:sub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235</m:t>
                              </m:r>
                            </m:sup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 →</m:t>
                              </m:r>
                            </m:e>
                          </m:sPr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 3</m:t>
                          </m:r>
                          <m:sPre>
                            <m:sPre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sPr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sPre>
                            <m:sPre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95</m:t>
                              </m:r>
                            </m:sub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237</m:t>
                              </m:r>
                            </m:sup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𝐴𝑚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393" y="3067879"/>
                <a:ext cx="7549311" cy="7086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245704" y="1921565"/>
            <a:ext cx="3843131" cy="8017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(2 x 1) + 235 = </a:t>
            </a:r>
            <a:r>
              <a:rPr lang="en-US" sz="3200" b="1" dirty="0">
                <a:solidFill>
                  <a:schemeClr val="tx1"/>
                </a:solidFill>
              </a:rPr>
              <a:t>237</a:t>
            </a:r>
          </a:p>
        </p:txBody>
      </p:sp>
      <p:sp>
        <p:nvSpPr>
          <p:cNvPr id="6" name="Rectangle 5"/>
          <p:cNvSpPr/>
          <p:nvPr/>
        </p:nvSpPr>
        <p:spPr>
          <a:xfrm>
            <a:off x="6141076" y="1921565"/>
            <a:ext cx="3843131" cy="8017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(3 x 0) + 237 = </a:t>
            </a:r>
            <a:r>
              <a:rPr lang="en-US" sz="3200" b="1" dirty="0">
                <a:solidFill>
                  <a:schemeClr val="tx1"/>
                </a:solidFill>
              </a:rPr>
              <a:t>237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5703" y="4087961"/>
            <a:ext cx="3843131" cy="8017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(2 x 0) + 92= </a:t>
            </a:r>
            <a:r>
              <a:rPr lang="en-US" sz="3200" b="1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8" name="Rectangle 7"/>
          <p:cNvSpPr/>
          <p:nvPr/>
        </p:nvSpPr>
        <p:spPr>
          <a:xfrm>
            <a:off x="6141076" y="4087961"/>
            <a:ext cx="3843131" cy="8017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(3 x -1) + 95 = </a:t>
            </a:r>
            <a:r>
              <a:rPr lang="en-US" sz="3200" b="1" dirty="0">
                <a:solidFill>
                  <a:schemeClr val="tx1"/>
                </a:solidFill>
              </a:rPr>
              <a:t>92</a:t>
            </a:r>
          </a:p>
        </p:txBody>
      </p:sp>
      <p:sp>
        <p:nvSpPr>
          <p:cNvPr id="9" name="Rectangle 8"/>
          <p:cNvSpPr/>
          <p:nvPr/>
        </p:nvSpPr>
        <p:spPr>
          <a:xfrm>
            <a:off x="315311" y="5625214"/>
            <a:ext cx="9668896" cy="77251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By the way…This is called “neutron bombardment”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62151" y="3421117"/>
            <a:ext cx="1434662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93683" y="3421117"/>
            <a:ext cx="0" cy="220409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66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ChangeArrowheads="1"/>
          </p:cNvSpPr>
          <p:nvPr/>
        </p:nvSpPr>
        <p:spPr bwMode="auto">
          <a:xfrm>
            <a:off x="553791" y="1447800"/>
            <a:ext cx="11204619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4000" dirty="0">
                <a:solidFill>
                  <a:prstClr val="black"/>
                </a:solidFill>
                <a:latin typeface="Tw Cen MT"/>
              </a:rPr>
              <a:t>Mass numbers and atomic numbers are </a:t>
            </a:r>
            <a:r>
              <a:rPr lang="en-US" sz="4000" b="1" dirty="0">
                <a:solidFill>
                  <a:schemeClr val="accent1"/>
                </a:solidFill>
                <a:latin typeface="Tw Cen MT"/>
              </a:rPr>
              <a:t>conserved</a:t>
            </a:r>
            <a:r>
              <a:rPr lang="en-US" sz="4000" dirty="0">
                <a:solidFill>
                  <a:prstClr val="black"/>
                </a:solidFill>
                <a:latin typeface="Tw Cen MT"/>
              </a:rPr>
              <a:t>.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4000" dirty="0">
                <a:solidFill>
                  <a:prstClr val="black"/>
                </a:solidFill>
                <a:latin typeface="Tw Cen MT"/>
              </a:rPr>
              <a:t>We can use this fact to determine the identity of a daughter nuclide if we know the parent and type of decay.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53791" y="283086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4800" b="1" u="sng" kern="0" dirty="0">
                <a:solidFill>
                  <a:schemeClr val="tx2"/>
                </a:solidFill>
                <a:cs typeface="Arial"/>
              </a:rPr>
              <a:t>Nuclear Equations</a:t>
            </a:r>
            <a:endParaRPr lang="en-US" sz="4800" b="1" u="sng" dirty="0">
              <a:solidFill>
                <a:schemeClr val="tx2"/>
              </a:solidFill>
              <a:cs typeface="Arial" charset="0"/>
            </a:endParaRPr>
          </a:p>
        </p:txBody>
      </p:sp>
      <p:pic>
        <p:nvPicPr>
          <p:cNvPr id="64515" name="Picture 1" descr="0000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012" y="4134118"/>
            <a:ext cx="8681877" cy="2060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4742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52" y="228600"/>
            <a:ext cx="12101848" cy="9906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Sometimes lots of parts! Still just adding/subtracting!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7393" y="3067879"/>
                <a:ext cx="6811993" cy="705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44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 −1</m:t>
                          </m:r>
                        </m:sub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Pre>
                            <m:sPre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</m:sub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218</m:t>
                              </m:r>
                            </m:sup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𝐴𝑡</m:t>
                              </m:r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 →</m:t>
                              </m:r>
                            </m:e>
                          </m:sPr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Pre>
                            <m:sPre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84</m:t>
                              </m:r>
                            </m:sub>
                            <m:sup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218</m:t>
                              </m:r>
                            </m:sup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𝑃𝑜</m:t>
                              </m:r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4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4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sz="4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4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sPre>
                        </m:e>
                      </m:sPre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393" y="3067879"/>
                <a:ext cx="6811993" cy="7051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096813" y="1921565"/>
            <a:ext cx="2992022" cy="8017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0 + 218 = </a:t>
            </a:r>
            <a:r>
              <a:rPr lang="en-US" sz="3200" b="1" dirty="0">
                <a:solidFill>
                  <a:schemeClr val="tx1"/>
                </a:solidFill>
              </a:rPr>
              <a:t>218</a:t>
            </a:r>
          </a:p>
        </p:txBody>
      </p:sp>
      <p:sp>
        <p:nvSpPr>
          <p:cNvPr id="6" name="Rectangle 5"/>
          <p:cNvSpPr/>
          <p:nvPr/>
        </p:nvSpPr>
        <p:spPr>
          <a:xfrm>
            <a:off x="6141077" y="1921565"/>
            <a:ext cx="2958309" cy="8017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218 + 0 = </a:t>
            </a:r>
            <a:r>
              <a:rPr lang="en-US" sz="3200" b="1" dirty="0">
                <a:solidFill>
                  <a:schemeClr val="tx1"/>
                </a:solidFill>
              </a:rPr>
              <a:t>218</a:t>
            </a:r>
          </a:p>
        </p:txBody>
      </p:sp>
      <p:sp>
        <p:nvSpPr>
          <p:cNvPr id="7" name="Rectangle 6"/>
          <p:cNvSpPr/>
          <p:nvPr/>
        </p:nvSpPr>
        <p:spPr>
          <a:xfrm>
            <a:off x="2096813" y="4087961"/>
            <a:ext cx="2992021" cy="8017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(-1) + 85= </a:t>
            </a:r>
            <a:r>
              <a:rPr lang="en-US" sz="3200" b="1" dirty="0">
                <a:solidFill>
                  <a:schemeClr val="tx1"/>
                </a:solidFill>
              </a:rPr>
              <a:t>84</a:t>
            </a:r>
          </a:p>
        </p:txBody>
      </p:sp>
      <p:sp>
        <p:nvSpPr>
          <p:cNvPr id="8" name="Rectangle 7"/>
          <p:cNvSpPr/>
          <p:nvPr/>
        </p:nvSpPr>
        <p:spPr>
          <a:xfrm>
            <a:off x="6141077" y="4087961"/>
            <a:ext cx="2958310" cy="8017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84 + 0 = </a:t>
            </a:r>
            <a:r>
              <a:rPr lang="en-US" sz="3200" b="1" dirty="0">
                <a:solidFill>
                  <a:schemeClr val="tx1"/>
                </a:solidFill>
              </a:rPr>
              <a:t>84</a:t>
            </a:r>
          </a:p>
        </p:txBody>
      </p:sp>
      <p:sp>
        <p:nvSpPr>
          <p:cNvPr id="9" name="Rectangle 8"/>
          <p:cNvSpPr/>
          <p:nvPr/>
        </p:nvSpPr>
        <p:spPr>
          <a:xfrm>
            <a:off x="315311" y="5625214"/>
            <a:ext cx="9668896" cy="77251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By the way…This is called “electron capture”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62151" y="3421117"/>
            <a:ext cx="1434662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93683" y="3421117"/>
            <a:ext cx="0" cy="220409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41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https://youtu.be/LrCO_eciSLQ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067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2526"/>
            <a:ext cx="1152144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1</a:t>
            </a:r>
            <a:r>
              <a:rPr lang="en-US" sz="3600" b="1" dirty="0"/>
              <a:t>: Write the nuclear equation for the radioactive decay of polonium – 210 by alpha emission.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3792" y="1765651"/>
            <a:ext cx="10038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1: Write the element that you are starting with.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828800" y="3003722"/>
            <a:ext cx="1948440" cy="1276529"/>
            <a:chOff x="304800" y="4362271"/>
            <a:chExt cx="1948440" cy="1276529"/>
          </a:xfrm>
        </p:grpSpPr>
        <p:sp>
          <p:nvSpPr>
            <p:cNvPr id="6" name="Rectangle 5"/>
            <p:cNvSpPr/>
            <p:nvPr/>
          </p:nvSpPr>
          <p:spPr>
            <a:xfrm>
              <a:off x="304800" y="4362271"/>
              <a:ext cx="100219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210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33400" y="4438471"/>
              <a:ext cx="1719840" cy="1200329"/>
              <a:chOff x="533400" y="4438471"/>
              <a:chExt cx="1719840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43000" y="4438471"/>
                <a:ext cx="1110240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Po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84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2765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8025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</p:spTree>
    <p:extLst>
      <p:ext uri="{BB962C8B-B14F-4D97-AF65-F5344CB8AC3E}">
        <p14:creationId xmlns:p14="http://schemas.microsoft.com/office/powerpoint/2010/main" val="3649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2526"/>
            <a:ext cx="1152144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1</a:t>
            </a:r>
            <a:r>
              <a:rPr lang="en-US" sz="3600" b="1" dirty="0"/>
              <a:t>: Write the nuclear equation for the radioactive decay of polonium – 210 by alpha emission.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3003722"/>
            <a:ext cx="1948440" cy="1276529"/>
            <a:chOff x="304800" y="4362271"/>
            <a:chExt cx="1948440" cy="1276529"/>
          </a:xfrm>
        </p:grpSpPr>
        <p:sp>
          <p:nvSpPr>
            <p:cNvPr id="6" name="Rectangle 5"/>
            <p:cNvSpPr/>
            <p:nvPr/>
          </p:nvSpPr>
          <p:spPr>
            <a:xfrm>
              <a:off x="304800" y="4362271"/>
              <a:ext cx="100219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210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33400" y="4438471"/>
              <a:ext cx="1719840" cy="1200329"/>
              <a:chOff x="533400" y="4438471"/>
              <a:chExt cx="1719840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43000" y="4438471"/>
                <a:ext cx="1110240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Po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84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2765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8025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810000" y="3594450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991" y="1851926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2: Draw the arrow.</a:t>
            </a:r>
          </a:p>
        </p:txBody>
      </p:sp>
    </p:spTree>
    <p:extLst>
      <p:ext uri="{BB962C8B-B14F-4D97-AF65-F5344CB8AC3E}">
        <p14:creationId xmlns:p14="http://schemas.microsoft.com/office/powerpoint/2010/main" val="259682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2526"/>
            <a:ext cx="1152144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1</a:t>
            </a:r>
            <a:r>
              <a:rPr lang="en-US" sz="3600" b="1" dirty="0"/>
              <a:t>: Write the nuclear equation for the radioactive decay of polonium – 210 by alpha emission.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3003722"/>
            <a:ext cx="1948440" cy="1276529"/>
            <a:chOff x="304800" y="4362271"/>
            <a:chExt cx="1948440" cy="1276529"/>
          </a:xfrm>
        </p:grpSpPr>
        <p:sp>
          <p:nvSpPr>
            <p:cNvPr id="6" name="Rectangle 5"/>
            <p:cNvSpPr/>
            <p:nvPr/>
          </p:nvSpPr>
          <p:spPr>
            <a:xfrm>
              <a:off x="304800" y="4362271"/>
              <a:ext cx="100219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210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33400" y="4438471"/>
              <a:ext cx="1719840" cy="1200329"/>
              <a:chOff x="533400" y="4438471"/>
              <a:chExt cx="1719840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43000" y="4438471"/>
                <a:ext cx="1110240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Po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84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2765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8025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810000" y="3594450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1958" y="1835655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3: Write the alpha particle.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601417" y="3122246"/>
            <a:ext cx="1795835" cy="1276529"/>
            <a:chOff x="-1823602" y="4423466"/>
            <a:chExt cx="1795835" cy="1276529"/>
          </a:xfrm>
        </p:grpSpPr>
        <p:sp>
          <p:nvSpPr>
            <p:cNvPr id="23" name="Rectangle 22"/>
            <p:cNvSpPr/>
            <p:nvPr/>
          </p:nvSpPr>
          <p:spPr>
            <a:xfrm>
              <a:off x="-1823602" y="4423466"/>
              <a:ext cx="59343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 4</a:t>
              </a:r>
            </a:p>
          </p:txBody>
        </p:sp>
        <p:grpSp>
          <p:nvGrpSpPr>
            <p:cNvPr id="24" name="Group 19"/>
            <p:cNvGrpSpPr/>
            <p:nvPr/>
          </p:nvGrpSpPr>
          <p:grpSpPr>
            <a:xfrm>
              <a:off x="-1663129" y="4499666"/>
              <a:ext cx="1635362" cy="1200329"/>
              <a:chOff x="-1663129" y="4499666"/>
              <a:chExt cx="1635362" cy="1200329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-1241561" y="4499666"/>
                <a:ext cx="1213794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He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-1663129" y="4880666"/>
                <a:ext cx="4571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851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2526"/>
            <a:ext cx="1152144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1</a:t>
            </a:r>
            <a:r>
              <a:rPr lang="en-US" sz="3600" b="1" dirty="0"/>
              <a:t>: Write the nuclear equation for the radioactive decay of polonium – 210 by alpha emission.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3003722"/>
            <a:ext cx="1948440" cy="1276529"/>
            <a:chOff x="304800" y="4362271"/>
            <a:chExt cx="1948440" cy="1276529"/>
          </a:xfrm>
        </p:grpSpPr>
        <p:sp>
          <p:nvSpPr>
            <p:cNvPr id="6" name="Rectangle 5"/>
            <p:cNvSpPr/>
            <p:nvPr/>
          </p:nvSpPr>
          <p:spPr>
            <a:xfrm>
              <a:off x="304800" y="4362271"/>
              <a:ext cx="100219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210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533400" y="4438471"/>
              <a:ext cx="1719840" cy="1200329"/>
              <a:chOff x="533400" y="4438471"/>
              <a:chExt cx="1719840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43000" y="4438471"/>
                <a:ext cx="1110240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Po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84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2765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8025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810000" y="3594450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1831431"/>
            <a:ext cx="11512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4: Determine other product (ensuring everything is balanced).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601417" y="3122246"/>
            <a:ext cx="1795835" cy="1276529"/>
            <a:chOff x="-1823602" y="4423466"/>
            <a:chExt cx="1795835" cy="1276529"/>
          </a:xfrm>
        </p:grpSpPr>
        <p:sp>
          <p:nvSpPr>
            <p:cNvPr id="23" name="Rectangle 22"/>
            <p:cNvSpPr/>
            <p:nvPr/>
          </p:nvSpPr>
          <p:spPr>
            <a:xfrm>
              <a:off x="-1823602" y="4423466"/>
              <a:ext cx="59343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 4</a:t>
              </a:r>
            </a:p>
          </p:txBody>
        </p:sp>
        <p:grpSp>
          <p:nvGrpSpPr>
            <p:cNvPr id="24" name="Group 19"/>
            <p:cNvGrpSpPr/>
            <p:nvPr/>
          </p:nvGrpSpPr>
          <p:grpSpPr>
            <a:xfrm>
              <a:off x="-1663129" y="4499666"/>
              <a:ext cx="1635362" cy="1200329"/>
              <a:chOff x="-1663129" y="4499666"/>
              <a:chExt cx="1635362" cy="1200329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-1241561" y="4499666"/>
                <a:ext cx="1213794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He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-1663129" y="4880666"/>
                <a:ext cx="4571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2</a:t>
                </a:r>
              </a:p>
            </p:txBody>
          </p:sp>
        </p:grpSp>
      </p:grpSp>
      <p:sp>
        <p:nvSpPr>
          <p:cNvPr id="27" name="Cross 26"/>
          <p:cNvSpPr/>
          <p:nvPr/>
        </p:nvSpPr>
        <p:spPr>
          <a:xfrm>
            <a:off x="6845576" y="3684311"/>
            <a:ext cx="381000" cy="381000"/>
          </a:xfrm>
          <a:prstGeom prst="pl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418401" y="3198445"/>
            <a:ext cx="11384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 206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329286" y="3274646"/>
            <a:ext cx="116570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err="1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Pb</a:t>
            </a:r>
            <a:endParaRPr lang="en-US" sz="7200" b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w Cen M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747419" y="3655645"/>
            <a:ext cx="72968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 Cen MT"/>
              </a:rPr>
              <a:t>82</a:t>
            </a:r>
          </a:p>
        </p:txBody>
      </p:sp>
    </p:spTree>
    <p:extLst>
      <p:ext uri="{BB962C8B-B14F-4D97-AF65-F5344CB8AC3E}">
        <p14:creationId xmlns:p14="http://schemas.microsoft.com/office/powerpoint/2010/main" val="244839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 animBg="1"/>
      <p:bldP spid="29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19738"/>
            <a:ext cx="11413744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2: </a:t>
            </a:r>
            <a:r>
              <a:rPr lang="en-US" sz="3600" b="1" dirty="0"/>
              <a:t>Write the nuclear equation for the radioactive decay of radium – 226 by alpha emission.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5861" y="1765659"/>
            <a:ext cx="9915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1: Write the element that you are starting with.</a:t>
            </a:r>
          </a:p>
        </p:txBody>
      </p:sp>
      <p:grpSp>
        <p:nvGrpSpPr>
          <p:cNvPr id="8" name="Group 20"/>
          <p:cNvGrpSpPr/>
          <p:nvPr/>
        </p:nvGrpSpPr>
        <p:grpSpPr>
          <a:xfrm>
            <a:off x="1828800" y="3003730"/>
            <a:ext cx="1984860" cy="1276529"/>
            <a:chOff x="304800" y="4362271"/>
            <a:chExt cx="1984860" cy="1276529"/>
          </a:xfrm>
        </p:grpSpPr>
        <p:sp>
          <p:nvSpPr>
            <p:cNvPr id="6" name="Rectangle 5"/>
            <p:cNvSpPr/>
            <p:nvPr/>
          </p:nvSpPr>
          <p:spPr>
            <a:xfrm>
              <a:off x="304800" y="4362271"/>
              <a:ext cx="1002198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226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533400" y="4438471"/>
              <a:ext cx="1756260" cy="1200329"/>
              <a:chOff x="533400" y="4438471"/>
              <a:chExt cx="1756260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06579" y="4438471"/>
                <a:ext cx="1183081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Ra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88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2765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80258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</p:spTree>
    <p:extLst>
      <p:ext uri="{BB962C8B-B14F-4D97-AF65-F5344CB8AC3E}">
        <p14:creationId xmlns:p14="http://schemas.microsoft.com/office/powerpoint/2010/main" val="139466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19738"/>
            <a:ext cx="11413744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2: </a:t>
            </a:r>
            <a:r>
              <a:rPr lang="en-US" sz="3600" b="1" dirty="0"/>
              <a:t>Write the nuclear equation for the radioactive decay of radium – 226 by alpha emission.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8" name="Group 20"/>
          <p:cNvGrpSpPr/>
          <p:nvPr/>
        </p:nvGrpSpPr>
        <p:grpSpPr>
          <a:xfrm>
            <a:off x="1828800" y="3003730"/>
            <a:ext cx="1984860" cy="1276529"/>
            <a:chOff x="304800" y="4362271"/>
            <a:chExt cx="1984860" cy="1276529"/>
          </a:xfrm>
        </p:grpSpPr>
        <p:sp>
          <p:nvSpPr>
            <p:cNvPr id="6" name="Rectangle 5"/>
            <p:cNvSpPr/>
            <p:nvPr/>
          </p:nvSpPr>
          <p:spPr>
            <a:xfrm>
              <a:off x="304800" y="4362271"/>
              <a:ext cx="1002198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226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533400" y="4438471"/>
              <a:ext cx="1756260" cy="1200329"/>
              <a:chOff x="533400" y="4438471"/>
              <a:chExt cx="1756260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06579" y="4438471"/>
                <a:ext cx="1183081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Ra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88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2765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80258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810000" y="3594458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8149" y="1732468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2: Draw the arrow.</a:t>
            </a:r>
          </a:p>
        </p:txBody>
      </p:sp>
    </p:spTree>
    <p:extLst>
      <p:ext uri="{BB962C8B-B14F-4D97-AF65-F5344CB8AC3E}">
        <p14:creationId xmlns:p14="http://schemas.microsoft.com/office/powerpoint/2010/main" val="331220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19738"/>
            <a:ext cx="11413744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600" b="1" u="sng" dirty="0"/>
              <a:t>Example 2: </a:t>
            </a:r>
            <a:r>
              <a:rPr lang="en-US" sz="3600" b="1" dirty="0"/>
              <a:t>Write the nuclear equation for the radioactive decay of radium – 226 by alpha emission.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8" name="Group 20"/>
          <p:cNvGrpSpPr/>
          <p:nvPr/>
        </p:nvGrpSpPr>
        <p:grpSpPr>
          <a:xfrm>
            <a:off x="1828800" y="3003730"/>
            <a:ext cx="1984860" cy="1276529"/>
            <a:chOff x="304800" y="4362271"/>
            <a:chExt cx="1984860" cy="1276529"/>
          </a:xfrm>
        </p:grpSpPr>
        <p:sp>
          <p:nvSpPr>
            <p:cNvPr id="6" name="Rectangle 5"/>
            <p:cNvSpPr/>
            <p:nvPr/>
          </p:nvSpPr>
          <p:spPr>
            <a:xfrm>
              <a:off x="304800" y="4362271"/>
              <a:ext cx="1002198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226</a:t>
              </a: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533400" y="4438471"/>
              <a:ext cx="1756260" cy="1200329"/>
              <a:chOff x="533400" y="4438471"/>
              <a:chExt cx="1756260" cy="120032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106579" y="4438471"/>
                <a:ext cx="1183081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Ra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33400" y="4819471"/>
                <a:ext cx="729687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88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1752600" y="252765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Mass #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4280258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CCA62">
                    <a:lumMod val="75000"/>
                  </a:srgbClr>
                </a:solidFill>
                <a:latin typeface="Tw Cen MT"/>
              </a:rPr>
              <a:t>Atomic #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3810000" y="3594458"/>
            <a:ext cx="762000" cy="3810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  <a:latin typeface="Tw Cen M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9437" y="1756255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w Cen MT"/>
              </a:rPr>
              <a:t>Step 3: Write the alpha particle.</a:t>
            </a:r>
          </a:p>
        </p:txBody>
      </p:sp>
      <p:grpSp>
        <p:nvGrpSpPr>
          <p:cNvPr id="14" name="Group 21"/>
          <p:cNvGrpSpPr/>
          <p:nvPr/>
        </p:nvGrpSpPr>
        <p:grpSpPr>
          <a:xfrm>
            <a:off x="4572000" y="3109657"/>
            <a:ext cx="1795835" cy="1276529"/>
            <a:chOff x="509182" y="4362271"/>
            <a:chExt cx="1795835" cy="1276529"/>
          </a:xfrm>
        </p:grpSpPr>
        <p:sp>
          <p:nvSpPr>
            <p:cNvPr id="23" name="Rectangle 22"/>
            <p:cNvSpPr/>
            <p:nvPr/>
          </p:nvSpPr>
          <p:spPr>
            <a:xfrm>
              <a:off x="509182" y="4362271"/>
              <a:ext cx="59343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4000" b="1" dirty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w Cen MT"/>
                </a:rPr>
                <a:t> 4</a:t>
              </a:r>
            </a:p>
          </p:txBody>
        </p:sp>
        <p:grpSp>
          <p:nvGrpSpPr>
            <p:cNvPr id="15" name="Group 19"/>
            <p:cNvGrpSpPr/>
            <p:nvPr/>
          </p:nvGrpSpPr>
          <p:grpSpPr>
            <a:xfrm>
              <a:off x="669655" y="4438471"/>
              <a:ext cx="1635362" cy="1200329"/>
              <a:chOff x="669655" y="4438471"/>
              <a:chExt cx="1635362" cy="1200329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091223" y="4438471"/>
                <a:ext cx="1213794" cy="1200329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He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69655" y="4819471"/>
                <a:ext cx="45717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4000" b="1" dirty="0">
                    <a:ln w="11430"/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w Cen MT"/>
                  </a:rPr>
                  <a:t>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014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814</Words>
  <Application>Microsoft Office PowerPoint</Application>
  <PresentationFormat>Widescreen</PresentationFormat>
  <Paragraphs>190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Tw Cen MT</vt:lpstr>
      <vt:lpstr>Wingdings</vt:lpstr>
      <vt:lpstr>Wingdings 2</vt:lpstr>
      <vt:lpstr>Median</vt:lpstr>
      <vt:lpstr>N7 - Nuclear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Sometimes lots of parts! Still just adding/subtracting!</vt:lpstr>
      <vt:lpstr>Sometimes lots of parts! Still just adding/subtracting!</vt:lpstr>
      <vt:lpstr>YouTube Link to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Chemistry</dc:title>
  <dc:creator>Danny Farmer</dc:creator>
  <cp:lastModifiedBy>Farmer, Stephanie [DH]</cp:lastModifiedBy>
  <cp:revision>57</cp:revision>
  <dcterms:created xsi:type="dcterms:W3CDTF">2018-08-02T06:26:15Z</dcterms:created>
  <dcterms:modified xsi:type="dcterms:W3CDTF">2024-06-16T18:52:56Z</dcterms:modified>
</cp:coreProperties>
</file>