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7" r:id="rId2"/>
    <p:sldId id="309" r:id="rId3"/>
    <p:sldId id="258" r:id="rId4"/>
    <p:sldId id="299" r:id="rId5"/>
    <p:sldId id="259" r:id="rId6"/>
    <p:sldId id="260" r:id="rId7"/>
    <p:sldId id="261" r:id="rId8"/>
    <p:sldId id="262" r:id="rId9"/>
    <p:sldId id="263" r:id="rId10"/>
    <p:sldId id="264" r:id="rId11"/>
    <p:sldId id="325" r:id="rId12"/>
    <p:sldId id="294" r:id="rId13"/>
    <p:sldId id="296" r:id="rId14"/>
    <p:sldId id="295" r:id="rId15"/>
    <p:sldId id="305" r:id="rId16"/>
    <p:sldId id="306" r:id="rId17"/>
    <p:sldId id="307" r:id="rId18"/>
    <p:sldId id="323" r:id="rId19"/>
    <p:sldId id="303" r:id="rId20"/>
    <p:sldId id="267" r:id="rId21"/>
    <p:sldId id="268" r:id="rId22"/>
    <p:sldId id="266" r:id="rId23"/>
    <p:sldId id="274" r:id="rId24"/>
    <p:sldId id="275" r:id="rId25"/>
    <p:sldId id="273" r:id="rId26"/>
    <p:sldId id="283" r:id="rId27"/>
    <p:sldId id="284" r:id="rId28"/>
    <p:sldId id="281" r:id="rId29"/>
    <p:sldId id="280" r:id="rId30"/>
    <p:sldId id="310" r:id="rId31"/>
    <p:sldId id="265" r:id="rId32"/>
    <p:sldId id="311" r:id="rId33"/>
    <p:sldId id="271" r:id="rId34"/>
    <p:sldId id="313" r:id="rId35"/>
    <p:sldId id="312" r:id="rId36"/>
    <p:sldId id="272" r:id="rId37"/>
    <p:sldId id="314" r:id="rId38"/>
    <p:sldId id="315" r:id="rId39"/>
    <p:sldId id="316" r:id="rId40"/>
    <p:sldId id="279" r:id="rId41"/>
    <p:sldId id="317" r:id="rId42"/>
    <p:sldId id="318" r:id="rId43"/>
    <p:sldId id="319" r:id="rId44"/>
    <p:sldId id="320" r:id="rId45"/>
    <p:sldId id="278" r:id="rId46"/>
    <p:sldId id="321" r:id="rId47"/>
    <p:sldId id="322" r:id="rId48"/>
    <p:sldId id="308" r:id="rId49"/>
    <p:sldId id="324" r:id="rId50"/>
    <p:sldId id="32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5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5C0D0-A24D-4733-8834-B477D01CD41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6B110-4BE9-46AB-9868-CFE675AF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6BCE1-B6D4-984C-9ADA-2A5899A4689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4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2C191-8873-4445-90DF-99CB82E85C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8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59A9A-0515-6B4C-85F5-93EFE24E34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A91E8-F410-6C4F-9E14-9E7BD696B7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4A81A-F6C5-8740-833D-89352E7510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37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E0597-66AC-0D4A-98FC-6065ED9E80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7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14990-4F3C-AE4A-8618-3DFC53FEDEC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9D4AD9-A544-7040-B5AC-8BE26A7F90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7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CE81166-5C33-4E64-9ED4-DB4F6213A78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90BA59-2CE7-400B-88B7-66272D2AE161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10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1166-5C33-4E64-9ED4-DB4F6213A78C}" type="datetimeFigureOut">
              <a:rPr lang="en-US" smtClean="0">
                <a:solidFill>
                  <a:srgbClr val="04617B"/>
                </a:solidFill>
              </a:rPr>
              <a:pPr/>
              <a:t>8/5/2022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A59-2CE7-400B-88B7-66272D2A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CE81166-5C33-4E64-9ED4-DB4F6213A78C}" type="datetimeFigureOut">
              <a:rPr lang="en-US" smtClean="0">
                <a:solidFill>
                  <a:srgbClr val="04617B"/>
                </a:solidFill>
              </a:rPr>
              <a:pPr/>
              <a:t>8/5/2022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1890BA59-2CE7-400B-88B7-66272D2A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7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1166-5C33-4E64-9ED4-DB4F6213A78C}" type="datetimeFigureOut">
              <a:rPr lang="en-US" smtClean="0">
                <a:solidFill>
                  <a:srgbClr val="04617B"/>
                </a:solidFill>
              </a:rPr>
              <a:pPr/>
              <a:t>8/5/2022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90BA59-2CE7-400B-88B7-66272D2AE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317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1166-5C33-4E64-9ED4-DB4F6213A78C}" type="datetimeFigureOut">
              <a:rPr lang="en-US" smtClean="0">
                <a:solidFill>
                  <a:srgbClr val="04617B"/>
                </a:solidFill>
              </a:rPr>
              <a:pPr/>
              <a:t>8/5/2022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90BA59-2CE7-400B-88B7-66272D2AE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01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CE81166-5C33-4E64-9ED4-DB4F6213A78C}" type="datetimeFigureOut">
              <a:rPr lang="en-US" smtClean="0">
                <a:solidFill>
                  <a:srgbClr val="04617B"/>
                </a:solidFill>
              </a:rPr>
              <a:pPr/>
              <a:t>8/5/2022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90BA59-2CE7-400B-88B7-66272D2AE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CE81166-5C33-4E64-9ED4-DB4F6213A78C}" type="datetimeFigureOut">
              <a:rPr lang="en-US" smtClean="0">
                <a:solidFill>
                  <a:srgbClr val="04617B"/>
                </a:solidFill>
              </a:rPr>
              <a:pPr/>
              <a:t>8/5/2022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90BA59-2CE7-400B-88B7-66272D2AE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51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1166-5C33-4E64-9ED4-DB4F6213A78C}" type="datetimeFigureOut">
              <a:rPr lang="en-US" smtClean="0">
                <a:solidFill>
                  <a:srgbClr val="04617B"/>
                </a:solidFill>
              </a:rPr>
              <a:pPr/>
              <a:t>8/5/2022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90BA59-2CE7-400B-88B7-66272D2A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1166-5C33-4E64-9ED4-DB4F6213A78C}" type="datetimeFigureOut">
              <a:rPr lang="en-US" smtClean="0">
                <a:solidFill>
                  <a:srgbClr val="04617B"/>
                </a:solidFill>
              </a:rPr>
              <a:pPr/>
              <a:t>8/5/2022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90BA59-2CE7-400B-88B7-66272D2AE161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6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1166-5C33-4E64-9ED4-DB4F6213A78C}" type="datetimeFigureOut">
              <a:rPr lang="en-US" smtClean="0">
                <a:solidFill>
                  <a:srgbClr val="04617B"/>
                </a:solidFill>
              </a:rPr>
              <a:pPr/>
              <a:t>8/5/2022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90BA59-2CE7-400B-88B7-66272D2AE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227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CE81166-5C33-4E64-9ED4-DB4F6213A78C}" type="datetimeFigureOut">
              <a:rPr lang="en-US" smtClean="0">
                <a:solidFill>
                  <a:srgbClr val="04617B"/>
                </a:solidFill>
              </a:rPr>
              <a:pPr/>
              <a:t>8/5/2022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890BA59-2CE7-400B-88B7-66272D2AE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11920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E81166-5C33-4E64-9ED4-DB4F6213A78C}" type="datetimeFigureOut">
              <a:rPr lang="en-US" smtClean="0">
                <a:solidFill>
                  <a:srgbClr val="04617B"/>
                </a:solidFill>
              </a:rPr>
              <a:pPr/>
              <a:t>8/5/2022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90BA59-2CE7-400B-88B7-66272D2A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8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rCO_eciSL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N7 - Nuclear Chemistry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360" y="2939845"/>
            <a:ext cx="11159613" cy="350865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rgbClr val="FF0000"/>
                </a:solidFill>
              </a:rPr>
              <a:t>Target:</a:t>
            </a:r>
            <a:r>
              <a:rPr lang="en-US" sz="6000" dirty="0">
                <a:solidFill>
                  <a:srgbClr val="FF0000"/>
                </a:solidFill>
              </a:rPr>
              <a:t>  </a:t>
            </a:r>
            <a:r>
              <a:rPr lang="en-US" sz="5400" dirty="0">
                <a:solidFill>
                  <a:srgbClr val="FF0000"/>
                </a:solidFill>
              </a:rPr>
              <a:t>I can describe different types of radioactive decay, and can write nuclear equations to show how the decay reactions </a:t>
            </a:r>
            <a:r>
              <a:rPr lang="en-US" sz="5400">
                <a:solidFill>
                  <a:srgbClr val="FF0000"/>
                </a:solidFill>
              </a:rPr>
              <a:t>take place.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0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/>
              <a:t>Nuclear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51654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Isotopes of one element are changed                        into isotopes of another element</a:t>
            </a:r>
          </a:p>
          <a:p>
            <a:pPr lvl="0"/>
            <a:r>
              <a:rPr lang="en-US" sz="4400" dirty="0"/>
              <a:t> Contents of the </a:t>
            </a:r>
            <a:r>
              <a:rPr lang="en-US" sz="4400" b="1" dirty="0">
                <a:solidFill>
                  <a:schemeClr val="accent1"/>
                </a:solidFill>
              </a:rPr>
              <a:t>nucleus</a:t>
            </a:r>
            <a:r>
              <a:rPr lang="en-US" sz="4400" dirty="0"/>
              <a:t> change</a:t>
            </a:r>
          </a:p>
          <a:p>
            <a:pPr lvl="0"/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u="sng" dirty="0">
                <a:solidFill>
                  <a:schemeClr val="accent1"/>
                </a:solidFill>
              </a:rPr>
              <a:t>Large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dirty="0"/>
              <a:t>amounts of energy released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43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/>
              <a:t>Uses of Nuclear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11906249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Uncontrolled reactions are dangerous, but when used properly they can be useful!</a:t>
            </a:r>
          </a:p>
          <a:p>
            <a:pPr lvl="0"/>
            <a:r>
              <a:rPr lang="en-US" sz="4400" dirty="0"/>
              <a:t> </a:t>
            </a:r>
            <a:r>
              <a:rPr lang="en-US" sz="3700" dirty="0"/>
              <a:t>Power plants</a:t>
            </a:r>
          </a:p>
          <a:p>
            <a:pPr lvl="0"/>
            <a:r>
              <a:rPr lang="en-US" sz="3700" dirty="0"/>
              <a:t> Tracking chemical reactions and biological processes</a:t>
            </a:r>
          </a:p>
          <a:p>
            <a:pPr lvl="0"/>
            <a:r>
              <a:rPr lang="en-US" sz="3700" dirty="0"/>
              <a:t> Radiation therapy for cancer</a:t>
            </a:r>
          </a:p>
          <a:p>
            <a:pPr lvl="0"/>
            <a:r>
              <a:rPr lang="en-US" sz="3700" dirty="0"/>
              <a:t> Determining the age of dead plants/animals, or even rocks.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60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74" y="106680"/>
            <a:ext cx="10871200" cy="99060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Nuclear Fission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1600200"/>
            <a:ext cx="11743509" cy="5105400"/>
          </a:xfrm>
        </p:spPr>
        <p:txBody>
          <a:bodyPr>
            <a:normAutofit/>
          </a:bodyPr>
          <a:lstStyle/>
          <a:p>
            <a:pPr lvl="0"/>
            <a:r>
              <a:rPr lang="en-US" sz="4400" b="1" dirty="0"/>
              <a:t> </a:t>
            </a:r>
            <a:r>
              <a:rPr lang="en-US" sz="4600" b="1" dirty="0"/>
              <a:t>Splitting of a nucleus</a:t>
            </a:r>
          </a:p>
          <a:p>
            <a:pPr lvl="0"/>
            <a:r>
              <a:rPr lang="en-US" sz="4600" b="1" dirty="0"/>
              <a:t> Chain </a:t>
            </a:r>
            <a:r>
              <a:rPr lang="en-US" sz="4600" b="1" dirty="0" err="1"/>
              <a:t>Rxn</a:t>
            </a:r>
            <a:r>
              <a:rPr lang="en-US" sz="4600" b="1" dirty="0"/>
              <a:t> </a:t>
            </a:r>
            <a:r>
              <a:rPr lang="en-US" sz="4600" dirty="0"/>
              <a:t>– one released particle sets </a:t>
            </a:r>
            <a:br>
              <a:rPr lang="en-US" sz="4600" dirty="0"/>
            </a:br>
            <a:r>
              <a:rPr lang="en-US" sz="4600" dirty="0"/>
              <a:t>                  off another atom, keeps happening</a:t>
            </a:r>
          </a:p>
          <a:p>
            <a:r>
              <a:rPr lang="en-US" sz="3200" b="1" dirty="0"/>
              <a:t> </a:t>
            </a:r>
            <a:r>
              <a:rPr lang="en-US" sz="4600" b="1" dirty="0"/>
              <a:t>Nuclear Reactor </a:t>
            </a:r>
            <a:r>
              <a:rPr lang="en-US" sz="4600" dirty="0"/>
              <a:t>– controlled situation, energy </a:t>
            </a:r>
            <a:br>
              <a:rPr lang="en-US" sz="4600" dirty="0"/>
            </a:br>
            <a:r>
              <a:rPr lang="en-US" sz="4600" dirty="0"/>
              <a:t>                             released slowly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File:Fission chain reacti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730" y="0"/>
            <a:ext cx="4446270" cy="6858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Nuclear Fission</a:t>
            </a:r>
          </a:p>
        </p:txBody>
      </p:sp>
    </p:spTree>
    <p:extLst>
      <p:ext uri="{BB962C8B-B14F-4D97-AF65-F5344CB8AC3E}">
        <p14:creationId xmlns:p14="http://schemas.microsoft.com/office/powerpoint/2010/main" val="216976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13360"/>
            <a:ext cx="10871200" cy="990600"/>
          </a:xfrm>
        </p:spPr>
        <p:txBody>
          <a:bodyPr/>
          <a:lstStyle/>
          <a:p>
            <a:r>
              <a:rPr lang="en-US" b="1" u="sng" dirty="0"/>
              <a:t>Nuclear Fission </a:t>
            </a:r>
            <a:r>
              <a:rPr lang="en-US" b="1" dirty="0">
                <a:solidFill>
                  <a:srgbClr val="FF0000"/>
                </a:solidFill>
              </a:rPr>
              <a:t>(don’t need to write this)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9541081" cy="4495800"/>
          </a:xfrm>
        </p:spPr>
        <p:txBody>
          <a:bodyPr/>
          <a:lstStyle/>
          <a:p>
            <a:r>
              <a:rPr lang="en-US" sz="4400" i="1" u="sng" dirty="0"/>
              <a:t>1</a:t>
            </a:r>
            <a:r>
              <a:rPr lang="en-US" sz="4400" i="1" u="sng" baseline="30000" dirty="0"/>
              <a:t>st</a:t>
            </a:r>
            <a:r>
              <a:rPr lang="en-US" sz="4400" i="1" u="sng" dirty="0"/>
              <a:t> controlled </a:t>
            </a:r>
            <a:r>
              <a:rPr lang="en-US" sz="4400" dirty="0"/>
              <a:t>nuclear reaction in December 1942.  </a:t>
            </a:r>
          </a:p>
          <a:p>
            <a:r>
              <a:rPr lang="en-US" sz="4400" i="1" u="sng" dirty="0"/>
              <a:t>1</a:t>
            </a:r>
            <a:r>
              <a:rPr lang="en-US" sz="4400" i="1" u="sng" baseline="30000" dirty="0"/>
              <a:t>st</a:t>
            </a:r>
            <a:r>
              <a:rPr lang="en-US" sz="4400" i="1" u="sng" dirty="0"/>
              <a:t> uncontrolled</a:t>
            </a:r>
            <a:r>
              <a:rPr lang="en-US" sz="4400" dirty="0"/>
              <a:t> nuclear explosion occurred July 1945.</a:t>
            </a:r>
          </a:p>
          <a:p>
            <a:r>
              <a:rPr lang="en-US" sz="4400" b="1" dirty="0"/>
              <a:t>Examples </a:t>
            </a:r>
            <a:r>
              <a:rPr lang="en-US" sz="4400" dirty="0"/>
              <a:t>– atomic bomb, current nuclear power 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9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/>
              <a:t>Nuclear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1600200"/>
            <a:ext cx="11534503" cy="5105400"/>
          </a:xfrm>
        </p:spPr>
        <p:txBody>
          <a:bodyPr>
            <a:normAutofit/>
          </a:bodyPr>
          <a:lstStyle/>
          <a:p>
            <a:pPr lvl="0"/>
            <a:r>
              <a:rPr lang="en-US" sz="4400" b="1" dirty="0"/>
              <a:t> </a:t>
            </a:r>
            <a:r>
              <a:rPr lang="en-US" sz="4600" b="1" dirty="0"/>
              <a:t>Combining nuclei</a:t>
            </a:r>
          </a:p>
          <a:p>
            <a:pPr lvl="0"/>
            <a:r>
              <a:rPr lang="en-US" sz="4600" b="1" dirty="0"/>
              <a:t> Doesn’t normally happen </a:t>
            </a:r>
            <a:r>
              <a:rPr lang="en-US" sz="4600" dirty="0"/>
              <a:t> (+ and + repel)</a:t>
            </a:r>
          </a:p>
          <a:p>
            <a:pPr lvl="0"/>
            <a:r>
              <a:rPr lang="en-US" sz="4600" b="1" dirty="0"/>
              <a:t> Pros </a:t>
            </a:r>
            <a:r>
              <a:rPr lang="en-US" sz="4600" dirty="0"/>
              <a:t>– Inexpensive, no radioactive waste</a:t>
            </a:r>
          </a:p>
          <a:p>
            <a:pPr lvl="0"/>
            <a:r>
              <a:rPr lang="en-US" sz="4600" dirty="0"/>
              <a:t> </a:t>
            </a:r>
            <a:r>
              <a:rPr lang="en-US" sz="4600" b="1" dirty="0"/>
              <a:t>Cons </a:t>
            </a:r>
            <a:r>
              <a:rPr lang="en-US" sz="4600" dirty="0"/>
              <a:t>– Hard to control, large startup energy</a:t>
            </a:r>
          </a:p>
          <a:p>
            <a:r>
              <a:rPr lang="en-US" sz="4800" dirty="0"/>
              <a:t> </a:t>
            </a:r>
            <a:r>
              <a:rPr lang="en-US" sz="4800" b="1" dirty="0"/>
              <a:t>Examples</a:t>
            </a:r>
            <a:r>
              <a:rPr lang="en-US" sz="4800" dirty="0"/>
              <a:t> – stars, hydrogen bomb, future </a:t>
            </a:r>
            <a:br>
              <a:rPr lang="en-US" sz="4800" dirty="0"/>
            </a:br>
            <a:r>
              <a:rPr lang="en-US" sz="4800" dirty="0"/>
              <a:t>                   nuclear power plants</a:t>
            </a:r>
          </a:p>
          <a:p>
            <a:pPr lvl="0"/>
            <a:endParaRPr lang="en-US" sz="4600" dirty="0"/>
          </a:p>
          <a:p>
            <a:endParaRPr lang="en-US" sz="46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Nuclear Stability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47952"/>
              </p:ext>
            </p:extLst>
          </p:nvPr>
        </p:nvGraphicFramePr>
        <p:xfrm>
          <a:off x="396241" y="1999826"/>
          <a:ext cx="11291823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val="3010997320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571680276"/>
                    </a:ext>
                  </a:extLst>
                </a:gridCol>
                <a:gridCol w="4388104">
                  <a:extLst>
                    <a:ext uri="{9D8B030D-6E8A-4147-A177-3AD203B41FA5}">
                      <a16:colId xmlns:a16="http://schemas.microsoft.com/office/drawing/2014/main" val="19930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Very Stable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Marginally Stable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Unstable/Radioactive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3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Atomic #s 1-20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Atomic</a:t>
                      </a:r>
                      <a:r>
                        <a:rPr lang="en-US" sz="3200" b="1" baseline="0" dirty="0"/>
                        <a:t> #s 21-82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Atomic #s &gt; 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44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1:1 ratio </a:t>
                      </a:r>
                    </a:p>
                    <a:p>
                      <a:pPr algn="ctr"/>
                      <a:r>
                        <a:rPr lang="en-US" sz="3200" b="0" dirty="0"/>
                        <a:t>Protons :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/>
                        <a:t>1:1.5 ratio</a:t>
                      </a:r>
                    </a:p>
                    <a:p>
                      <a:pPr algn="ctr"/>
                      <a:r>
                        <a:rPr lang="en-US" sz="3200" b="0" baseline="0" dirty="0"/>
                        <a:t>Protons : Neutrons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&gt; 1:1.5</a:t>
                      </a:r>
                      <a:r>
                        <a:rPr lang="en-US" sz="3200" b="1" baseline="0" dirty="0"/>
                        <a:t> ratio</a:t>
                      </a:r>
                      <a:br>
                        <a:rPr lang="en-US" sz="3200" b="1" baseline="0" dirty="0"/>
                      </a:br>
                      <a:r>
                        <a:rPr lang="en-US" sz="3200" b="0" baseline="0" dirty="0"/>
                        <a:t>Protons : Neutrons</a:t>
                      </a:r>
                      <a:endParaRPr lang="en-US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60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Example:</a:t>
                      </a:r>
                    </a:p>
                    <a:p>
                      <a:pPr algn="ctr"/>
                      <a:r>
                        <a:rPr lang="en-US" sz="3200" b="0" dirty="0"/>
                        <a:t>Carbon-12</a:t>
                      </a:r>
                      <a:br>
                        <a:rPr lang="en-US" sz="3200" b="0" dirty="0"/>
                      </a:br>
                      <a:r>
                        <a:rPr lang="en-US" sz="3200" b="0" dirty="0"/>
                        <a:t>6p : 6n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Example:</a:t>
                      </a:r>
                    </a:p>
                    <a:p>
                      <a:pPr algn="ctr"/>
                      <a:r>
                        <a:rPr lang="en-US" sz="3200" b="0" dirty="0"/>
                        <a:t>Mercury-200</a:t>
                      </a:r>
                    </a:p>
                    <a:p>
                      <a:pPr algn="ctr"/>
                      <a:r>
                        <a:rPr lang="en-US" sz="3200" b="0" dirty="0"/>
                        <a:t>80p</a:t>
                      </a:r>
                      <a:r>
                        <a:rPr lang="en-US" sz="3200" b="0" baseline="0" dirty="0"/>
                        <a:t> : 120n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Example:</a:t>
                      </a:r>
                    </a:p>
                    <a:p>
                      <a:pPr algn="ctr"/>
                      <a:r>
                        <a:rPr lang="en-US" sz="3200" b="0" dirty="0"/>
                        <a:t>Uranium</a:t>
                      </a:r>
                    </a:p>
                    <a:p>
                      <a:pPr algn="ctr"/>
                      <a:r>
                        <a:rPr lang="en-US" sz="3200" b="0" dirty="0"/>
                        <a:t>Plutonium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49173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0560" y="2712720"/>
            <a:ext cx="2819400" cy="35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" y="3261360"/>
            <a:ext cx="294132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60" y="4294294"/>
            <a:ext cx="2819400" cy="1454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23360" y="2697480"/>
            <a:ext cx="3009308" cy="35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01440" y="3246120"/>
            <a:ext cx="313944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23360" y="4279054"/>
            <a:ext cx="3009308" cy="1454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0778" y="2697480"/>
            <a:ext cx="3009308" cy="35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98858" y="3246120"/>
            <a:ext cx="313944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20778" y="4279054"/>
            <a:ext cx="3009308" cy="1454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Nuclear Stability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47952"/>
              </p:ext>
            </p:extLst>
          </p:nvPr>
        </p:nvGraphicFramePr>
        <p:xfrm>
          <a:off x="396241" y="1999826"/>
          <a:ext cx="11291823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val="3010997320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571680276"/>
                    </a:ext>
                  </a:extLst>
                </a:gridCol>
                <a:gridCol w="4388104">
                  <a:extLst>
                    <a:ext uri="{9D8B030D-6E8A-4147-A177-3AD203B41FA5}">
                      <a16:colId xmlns:a16="http://schemas.microsoft.com/office/drawing/2014/main" val="19930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Very Stable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Marginally Stable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Unstable/Radioactive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3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Atomic #s 1-20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Atomic</a:t>
                      </a:r>
                      <a:r>
                        <a:rPr lang="en-US" sz="3200" b="1" baseline="0" dirty="0"/>
                        <a:t> #s 21-82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Atomic #s &gt; 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44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1:1 ratio </a:t>
                      </a:r>
                    </a:p>
                    <a:p>
                      <a:pPr algn="ctr"/>
                      <a:r>
                        <a:rPr lang="en-US" sz="3200" b="0" dirty="0"/>
                        <a:t>Protons :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/>
                        <a:t>1:1.5 ratio</a:t>
                      </a:r>
                    </a:p>
                    <a:p>
                      <a:pPr algn="ctr"/>
                      <a:r>
                        <a:rPr lang="en-US" sz="3200" b="0" baseline="0" dirty="0"/>
                        <a:t>Protons : Neutrons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&gt; 1:1.5</a:t>
                      </a:r>
                      <a:r>
                        <a:rPr lang="en-US" sz="3200" b="1" baseline="0" dirty="0"/>
                        <a:t> ratio</a:t>
                      </a:r>
                      <a:br>
                        <a:rPr lang="en-US" sz="3200" b="1" baseline="0" dirty="0"/>
                      </a:br>
                      <a:r>
                        <a:rPr lang="en-US" sz="3200" b="0" baseline="0" dirty="0"/>
                        <a:t>Protons : Neutrons</a:t>
                      </a:r>
                      <a:endParaRPr lang="en-US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60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Example:</a:t>
                      </a:r>
                    </a:p>
                    <a:p>
                      <a:pPr algn="ctr"/>
                      <a:r>
                        <a:rPr lang="en-US" sz="3200" b="0" dirty="0"/>
                        <a:t>Carbon-12</a:t>
                      </a:r>
                      <a:br>
                        <a:rPr lang="en-US" sz="3200" b="0" dirty="0"/>
                      </a:br>
                      <a:r>
                        <a:rPr lang="en-US" sz="3200" b="0" dirty="0"/>
                        <a:t>6p : 6n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Example:</a:t>
                      </a:r>
                    </a:p>
                    <a:p>
                      <a:pPr algn="ctr"/>
                      <a:r>
                        <a:rPr lang="en-US" sz="3200" b="0" dirty="0"/>
                        <a:t>Mercury-200</a:t>
                      </a:r>
                    </a:p>
                    <a:p>
                      <a:pPr algn="ctr"/>
                      <a:r>
                        <a:rPr lang="en-US" sz="3200" b="0" dirty="0"/>
                        <a:t>80p</a:t>
                      </a:r>
                      <a:r>
                        <a:rPr lang="en-US" sz="3200" b="0" baseline="0" dirty="0"/>
                        <a:t> : 120n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Example:</a:t>
                      </a:r>
                    </a:p>
                    <a:p>
                      <a:pPr algn="ctr"/>
                      <a:r>
                        <a:rPr lang="en-US" sz="3200" b="0" dirty="0"/>
                        <a:t>Uranium</a:t>
                      </a:r>
                    </a:p>
                    <a:p>
                      <a:pPr algn="ctr"/>
                      <a:r>
                        <a:rPr lang="en-US" sz="3200" b="0" dirty="0"/>
                        <a:t>Plutonium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491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87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What keeps nuclei together? </a:t>
            </a:r>
            <a:br>
              <a:rPr lang="en-US" b="1" u="sng" dirty="0"/>
            </a:br>
            <a:r>
              <a:rPr lang="en-US" b="1" u="sng" dirty="0"/>
              <a:t>Why do they fall apart?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8847398" cy="4495800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STRONG FORCE! – </a:t>
            </a:r>
            <a:r>
              <a:rPr lang="en-US" sz="3600" dirty="0"/>
              <a:t>Holds the nucleus together, even though the protons want to repel each other. </a:t>
            </a:r>
          </a:p>
          <a:p>
            <a:r>
              <a:rPr lang="en-US" sz="3600" b="1" dirty="0"/>
              <a:t>Too many neutrons? – </a:t>
            </a:r>
            <a:r>
              <a:rPr lang="en-US" sz="3600" dirty="0"/>
              <a:t>Strong force wont be strong enough, like a rubber band that is stretched too far…it will break!</a:t>
            </a:r>
          </a:p>
          <a:p>
            <a:pPr lvl="1"/>
            <a:r>
              <a:rPr lang="en-US" sz="3200" b="1" dirty="0"/>
              <a:t>When it breaks, particles come flying </a:t>
            </a:r>
            <a:br>
              <a:rPr lang="en-US" sz="3200" b="1" dirty="0"/>
            </a:br>
            <a:r>
              <a:rPr lang="en-US" sz="3200" b="1" dirty="0"/>
              <a:t>out of the nucleus!</a:t>
            </a:r>
          </a:p>
          <a:p>
            <a:r>
              <a:rPr lang="en-US" sz="3600" b="1" dirty="0"/>
              <a:t>Too many neutrons = radioactive!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3515711"/>
            <a:ext cx="4476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/>
              <a:t>Band of Stability and Island of Stability</a:t>
            </a:r>
          </a:p>
        </p:txBody>
      </p:sp>
      <p:pic>
        <p:nvPicPr>
          <p:cNvPr id="1026" name="Picture 2" descr="Image result for band of stabi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36" y="1644632"/>
            <a:ext cx="5803119" cy="49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9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1 - CONCEPTS</a:t>
            </a:r>
          </a:p>
        </p:txBody>
      </p:sp>
    </p:spTree>
    <p:extLst>
      <p:ext uri="{BB962C8B-B14F-4D97-AF65-F5344CB8AC3E}">
        <p14:creationId xmlns:p14="http://schemas.microsoft.com/office/powerpoint/2010/main" val="118732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522513" y="1538288"/>
            <a:ext cx="115432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4400" dirty="0">
                <a:solidFill>
                  <a:prstClr val="black"/>
                </a:solidFill>
                <a:latin typeface="Tw Cen MT"/>
              </a:rPr>
              <a:t>When an unstable nucleus emits a particle composed of two protons and two neutrons</a:t>
            </a:r>
          </a:p>
          <a:p>
            <a:pPr marL="342900" indent="-342900">
              <a:spcBef>
                <a:spcPct val="20000"/>
              </a:spcBef>
              <a:buSzPct val="120000"/>
              <a:buFontTx/>
              <a:buChar char="•"/>
              <a:defRPr/>
            </a:pPr>
            <a:endParaRPr lang="en-US" sz="1100" dirty="0">
              <a:solidFill>
                <a:prstClr val="black"/>
              </a:solidFill>
              <a:latin typeface="Tw Cen MT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1100" dirty="0">
              <a:solidFill>
                <a:prstClr val="black"/>
              </a:solidFill>
              <a:latin typeface="Tw Cen MT"/>
            </a:endParaRPr>
          </a:p>
          <a:p>
            <a:pPr marL="342900" indent="-342900" algn="ctr">
              <a:spcBef>
                <a:spcPct val="20000"/>
              </a:spcBef>
              <a:buSzPct val="120000"/>
              <a:defRPr/>
            </a:pPr>
            <a:endParaRPr lang="en-US" sz="30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411480" y="30448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u="sng" dirty="0">
                <a:solidFill>
                  <a:schemeClr val="tx2"/>
                </a:solidFill>
                <a:cs typeface="Arial" charset="0"/>
              </a:rPr>
              <a:t>Type of Decay:  Alpha Decay</a:t>
            </a:r>
          </a:p>
        </p:txBody>
      </p:sp>
      <p:pic>
        <p:nvPicPr>
          <p:cNvPr id="46083" name="Picture 2" descr="19_Pg914_UnFigure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>
            <a:fillRect/>
          </a:stretch>
        </p:blipFill>
        <p:spPr bwMode="auto">
          <a:xfrm>
            <a:off x="6294119" y="5323114"/>
            <a:ext cx="1103761" cy="11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9" descr="19_Pg914_UnFigure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"/>
          <a:stretch>
            <a:fillRect/>
          </a:stretch>
        </p:blipFill>
        <p:spPr bwMode="auto">
          <a:xfrm>
            <a:off x="998219" y="3444240"/>
            <a:ext cx="6808109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275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19_0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3"/>
          <a:stretch>
            <a:fillRect/>
          </a:stretch>
        </p:blipFill>
        <p:spPr bwMode="auto">
          <a:xfrm>
            <a:off x="1211897" y="434281"/>
            <a:ext cx="10658757" cy="564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4766" y="1524001"/>
            <a:ext cx="5995851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w Cen MT"/>
              </a:rPr>
              <a:t>Alpha decay is limited to VERY large, nuclei such as those in heavy metals.</a:t>
            </a:r>
          </a:p>
        </p:txBody>
      </p:sp>
    </p:spTree>
    <p:extLst>
      <p:ext uri="{BB962C8B-B14F-4D97-AF65-F5344CB8AC3E}">
        <p14:creationId xmlns:p14="http://schemas.microsoft.com/office/powerpoint/2010/main" val="362564511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08541"/>
              </p:ext>
            </p:extLst>
          </p:nvPr>
        </p:nvGraphicFramePr>
        <p:xfrm>
          <a:off x="1105244" y="1986244"/>
          <a:ext cx="10416196" cy="3519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468">
                  <a:extLst>
                    <a:ext uri="{9D8B030D-6E8A-4147-A177-3AD203B41FA5}">
                      <a16:colId xmlns:a16="http://schemas.microsoft.com/office/drawing/2014/main" val="3414594245"/>
                    </a:ext>
                  </a:extLst>
                </a:gridCol>
                <a:gridCol w="3203357">
                  <a:extLst>
                    <a:ext uri="{9D8B030D-6E8A-4147-A177-3AD203B41FA5}">
                      <a16:colId xmlns:a16="http://schemas.microsoft.com/office/drawing/2014/main" val="940068115"/>
                    </a:ext>
                  </a:extLst>
                </a:gridCol>
                <a:gridCol w="2427510">
                  <a:extLst>
                    <a:ext uri="{9D8B030D-6E8A-4147-A177-3AD203B41FA5}">
                      <a16:colId xmlns:a16="http://schemas.microsoft.com/office/drawing/2014/main" val="3683072638"/>
                    </a:ext>
                  </a:extLst>
                </a:gridCol>
                <a:gridCol w="2013861">
                  <a:extLst>
                    <a:ext uri="{9D8B030D-6E8A-4147-A177-3AD203B41FA5}">
                      <a16:colId xmlns:a16="http://schemas.microsoft.com/office/drawing/2014/main" val="1401202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Composition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Symbol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Charge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Mass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316841"/>
                  </a:ext>
                </a:extLst>
              </a:tr>
              <a:tr h="928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helium nuclei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    He, 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4amu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23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Shielding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Approx. Energy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Penetrating power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78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Paper, clothing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5 MeV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Low </a:t>
                      </a:r>
                      <a:br>
                        <a:rPr lang="en-US" sz="4000" b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0.05mm</a:t>
                      </a:r>
                      <a:r>
                        <a:rPr lang="en-US" sz="4000" b="0" baseline="0" dirty="0">
                          <a:solidFill>
                            <a:srgbClr val="FF0000"/>
                          </a:solidFill>
                        </a:rPr>
                        <a:t> body tissue</a:t>
                      </a:r>
                      <a:endParaRPr lang="en-US" sz="4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556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09" y="220068"/>
            <a:ext cx="10871200" cy="99060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Alpha radiation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1594" y="2594878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w Cen MT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9986" y="304825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9739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ChangeArrowheads="1"/>
          </p:cNvSpPr>
          <p:nvPr/>
        </p:nvSpPr>
        <p:spPr bwMode="auto">
          <a:xfrm>
            <a:off x="522515" y="1567545"/>
            <a:ext cx="11351622" cy="16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4400" dirty="0">
                <a:solidFill>
                  <a:prstClr val="black"/>
                </a:solidFill>
                <a:latin typeface="Tw Cen MT"/>
              </a:rPr>
              <a:t>When an unstable nucleus emits an electron</a:t>
            </a:r>
          </a:p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endParaRPr lang="en-US" sz="1050" dirty="0">
              <a:solidFill>
                <a:prstClr val="black"/>
              </a:solidFill>
              <a:latin typeface="Tw Cen MT"/>
            </a:endParaRPr>
          </a:p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endParaRPr lang="en-US" sz="2400" dirty="0">
              <a:solidFill>
                <a:prstClr val="black"/>
              </a:solidFill>
              <a:latin typeface="Tw Cen MT"/>
            </a:endParaRPr>
          </a:p>
          <a:p>
            <a:pPr marL="342900" indent="-342900" algn="ctr">
              <a:spcBef>
                <a:spcPct val="20000"/>
              </a:spcBef>
              <a:buSzPct val="120000"/>
            </a:pPr>
            <a:endParaRPr lang="en-US" sz="3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chemeClr val="tx2"/>
                </a:solidFill>
                <a:cs typeface="Arial" charset="0"/>
              </a:rPr>
              <a:t>Type of Decay - Beta Decay</a:t>
            </a:r>
          </a:p>
        </p:txBody>
      </p:sp>
      <p:pic>
        <p:nvPicPr>
          <p:cNvPr id="50179" name="Picture 4" descr="19_Pg915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"/>
          <a:stretch>
            <a:fillRect/>
          </a:stretch>
        </p:blipFill>
        <p:spPr bwMode="auto">
          <a:xfrm>
            <a:off x="8644301" y="4319111"/>
            <a:ext cx="3603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" descr="00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5" y="3200400"/>
            <a:ext cx="7480065" cy="85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3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19_0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2578101" y="152400"/>
            <a:ext cx="703421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6463" y="853441"/>
            <a:ext cx="11155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0000"/>
                </a:solidFill>
                <a:latin typeface="Tw Cen MT"/>
              </a:rPr>
              <a:t>Beta decay converts a neutron into a proton.</a:t>
            </a:r>
          </a:p>
        </p:txBody>
      </p:sp>
    </p:spTree>
    <p:extLst>
      <p:ext uri="{BB962C8B-B14F-4D97-AF65-F5344CB8AC3E}">
        <p14:creationId xmlns:p14="http://schemas.microsoft.com/office/powerpoint/2010/main" val="18019284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/>
              <a:t>Beta radiation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48012"/>
              </p:ext>
            </p:extLst>
          </p:nvPr>
        </p:nvGraphicFramePr>
        <p:xfrm>
          <a:off x="816864" y="1793965"/>
          <a:ext cx="10315536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4685">
                  <a:extLst>
                    <a:ext uri="{9D8B030D-6E8A-4147-A177-3AD203B41FA5}">
                      <a16:colId xmlns:a16="http://schemas.microsoft.com/office/drawing/2014/main" val="3414594245"/>
                    </a:ext>
                  </a:extLst>
                </a:gridCol>
                <a:gridCol w="3385234">
                  <a:extLst>
                    <a:ext uri="{9D8B030D-6E8A-4147-A177-3AD203B41FA5}">
                      <a16:colId xmlns:a16="http://schemas.microsoft.com/office/drawing/2014/main" val="940068115"/>
                    </a:ext>
                  </a:extLst>
                </a:gridCol>
                <a:gridCol w="2095560">
                  <a:extLst>
                    <a:ext uri="{9D8B030D-6E8A-4147-A177-3AD203B41FA5}">
                      <a16:colId xmlns:a16="http://schemas.microsoft.com/office/drawing/2014/main" val="3683072638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1401202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Composition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Symbol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Charge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Mass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316841"/>
                  </a:ext>
                </a:extLst>
              </a:tr>
              <a:tr h="928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Same as an electron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4000" baseline="300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β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1/1837</a:t>
                      </a:r>
                      <a:r>
                        <a:rPr lang="en-US" sz="4000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(basically 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23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Shielding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Approx. Energy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3600" b="1" dirty="0"/>
                        <a:t>Penetrating power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78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Aluminum foil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0.05-1MeV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Moderate</a:t>
                      </a:r>
                      <a:br>
                        <a:rPr lang="en-US" sz="4000" b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4mm body tissue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5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3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 txBox="1">
            <a:spLocks noChangeArrowheads="1"/>
          </p:cNvSpPr>
          <p:nvPr/>
        </p:nvSpPr>
        <p:spPr bwMode="auto">
          <a:xfrm>
            <a:off x="411164" y="3605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chemeClr val="tx2"/>
                </a:solidFill>
                <a:cs typeface="Arial" charset="0"/>
              </a:rPr>
              <a:t>Type of Decay - Positron Emission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705394" y="1661160"/>
            <a:ext cx="10998926" cy="40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buSzPct val="100000"/>
              <a:buFontTx/>
              <a:buChar char="•"/>
              <a:defRPr/>
            </a:pPr>
            <a:r>
              <a:rPr lang="en-US" sz="4400" dirty="0">
                <a:solidFill>
                  <a:prstClr val="black"/>
                </a:solidFill>
                <a:latin typeface="Tw Cen MT"/>
              </a:rPr>
              <a:t>Like a beta particle, but has a charge of +1</a:t>
            </a:r>
            <a:endParaRPr lang="en-US" sz="1200" dirty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5" name="Picture 2" descr="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07080"/>
            <a:ext cx="4616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9_Pg915_UnFigure_1.jp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47"/>
          <a:stretch>
            <a:fillRect/>
          </a:stretch>
        </p:blipFill>
        <p:spPr bwMode="auto">
          <a:xfrm>
            <a:off x="7821341" y="4166552"/>
            <a:ext cx="3603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248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19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3002279" y="411480"/>
            <a:ext cx="7216302" cy="60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937" y="1524391"/>
            <a:ext cx="2962394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sz="3200" b="1" dirty="0">
                <a:solidFill>
                  <a:prstClr val="black"/>
                </a:solidFill>
              </a:rPr>
              <a:t>Positrons result from a proton changing into a neutron.</a:t>
            </a:r>
          </a:p>
        </p:txBody>
      </p:sp>
    </p:spTree>
    <p:extLst>
      <p:ext uri="{BB962C8B-B14F-4D97-AF65-F5344CB8AC3E}">
        <p14:creationId xmlns:p14="http://schemas.microsoft.com/office/powerpoint/2010/main" val="34416085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57201" y="1524000"/>
            <a:ext cx="1148873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buSzPct val="120000"/>
              <a:buFontTx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Tw Cen MT"/>
              </a:rPr>
              <a:t>High </a:t>
            </a:r>
            <a:r>
              <a:rPr lang="en-US" sz="3600">
                <a:solidFill>
                  <a:prstClr val="black"/>
                </a:solidFill>
                <a:latin typeface="Tw Cen MT"/>
              </a:rPr>
              <a:t>energy photons.</a:t>
            </a:r>
            <a:endParaRPr lang="en-US" sz="3600" dirty="0">
              <a:solidFill>
                <a:prstClr val="black"/>
              </a:solidFill>
              <a:latin typeface="Tw Cen MT"/>
            </a:endParaRPr>
          </a:p>
          <a:p>
            <a:pPr marL="342900" indent="-342900">
              <a:buSzPct val="120000"/>
              <a:buFontTx/>
              <a:buChar char="•"/>
              <a:defRPr/>
            </a:pPr>
            <a:endParaRPr lang="en-US" sz="1200" dirty="0">
              <a:solidFill>
                <a:prstClr val="black"/>
              </a:solidFill>
              <a:latin typeface="Tw Cen MT"/>
            </a:endParaRPr>
          </a:p>
          <a:p>
            <a:pPr marL="342900" indent="-342900">
              <a:buSzPct val="120000"/>
              <a:buFontTx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Tw Cen MT"/>
              </a:rPr>
              <a:t>No loss of particles from the nucleus</a:t>
            </a:r>
          </a:p>
          <a:p>
            <a:pPr marL="342900" indent="-342900">
              <a:buSzPct val="120000"/>
              <a:buFontTx/>
              <a:buChar char="•"/>
              <a:defRPr/>
            </a:pPr>
            <a:endParaRPr lang="en-US" sz="1200" dirty="0">
              <a:solidFill>
                <a:prstClr val="black"/>
              </a:solidFill>
              <a:latin typeface="Tw Cen MT"/>
            </a:endParaRPr>
          </a:p>
          <a:p>
            <a:pPr marL="342900" indent="-342900">
              <a:buSzPct val="120000"/>
              <a:buFontTx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Tw Cen MT"/>
              </a:rPr>
              <a:t>Usually after the nucleus undergoes some other type of decay and the remaining particles rearrange</a:t>
            </a:r>
            <a:br>
              <a:rPr lang="en-US" sz="3600" dirty="0">
                <a:solidFill>
                  <a:prstClr val="black"/>
                </a:solidFill>
                <a:latin typeface="Tw Cen MT"/>
              </a:rPr>
            </a:br>
            <a:endParaRPr lang="en-US" sz="3600" dirty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54274" name="Picture 1" descr="19_Pg915_UnFigur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8"/>
          <a:stretch>
            <a:fillRect/>
          </a:stretch>
        </p:blipFill>
        <p:spPr bwMode="auto">
          <a:xfrm>
            <a:off x="8654142" y="5485318"/>
            <a:ext cx="1652407" cy="46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 txBox="1">
            <a:spLocks noChangeArrowheads="1"/>
          </p:cNvSpPr>
          <p:nvPr/>
        </p:nvSpPr>
        <p:spPr bwMode="auto">
          <a:xfrm>
            <a:off x="457201" y="35455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chemeClr val="tx2"/>
                </a:solidFill>
                <a:cs typeface="Arial" charset="0"/>
              </a:rPr>
              <a:t>Type of Decay - Gamma Emission</a:t>
            </a:r>
          </a:p>
        </p:txBody>
      </p:sp>
      <p:pic>
        <p:nvPicPr>
          <p:cNvPr id="54276" name="Picture 3" descr="AAQ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99" y="4515419"/>
            <a:ext cx="8123270" cy="89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8734" y="4135272"/>
            <a:ext cx="76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8030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Gamma radiation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63730"/>
              </p:ext>
            </p:extLst>
          </p:nvPr>
        </p:nvGraphicFramePr>
        <p:xfrm>
          <a:off x="706571" y="1600200"/>
          <a:ext cx="10981493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2701">
                  <a:extLst>
                    <a:ext uri="{9D8B030D-6E8A-4147-A177-3AD203B41FA5}">
                      <a16:colId xmlns:a16="http://schemas.microsoft.com/office/drawing/2014/main" val="3414594245"/>
                    </a:ext>
                  </a:extLst>
                </a:gridCol>
                <a:gridCol w="3240741">
                  <a:extLst>
                    <a:ext uri="{9D8B030D-6E8A-4147-A177-3AD203B41FA5}">
                      <a16:colId xmlns:a16="http://schemas.microsoft.com/office/drawing/2014/main" val="940068115"/>
                    </a:ext>
                  </a:extLst>
                </a:gridCol>
                <a:gridCol w="2218764">
                  <a:extLst>
                    <a:ext uri="{9D8B030D-6E8A-4147-A177-3AD203B41FA5}">
                      <a16:colId xmlns:a16="http://schemas.microsoft.com/office/drawing/2014/main" val="3683072638"/>
                    </a:ext>
                  </a:extLst>
                </a:gridCol>
                <a:gridCol w="1979287">
                  <a:extLst>
                    <a:ext uri="{9D8B030D-6E8A-4147-A177-3AD203B41FA5}">
                      <a16:colId xmlns:a16="http://schemas.microsoft.com/office/drawing/2014/main" val="1401202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Composition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Symbol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Charge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Mass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316841"/>
                  </a:ext>
                </a:extLst>
              </a:tr>
              <a:tr h="928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High energy electromagnetic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</a:rPr>
                        <a:t> radiation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>
                          <a:solidFill>
                            <a:srgbClr val="FF0000"/>
                          </a:solidFill>
                          <a:latin typeface="Calibri"/>
                        </a:rPr>
                        <a:t>γ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23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Shielding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Approx. Energy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3600" b="1" dirty="0"/>
                        <a:t>Penetrating power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78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Lead,</a:t>
                      </a:r>
                    </a:p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Concrete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1MeV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High </a:t>
                      </a:r>
                      <a:br>
                        <a:rPr lang="en-US" sz="4000" b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4000" b="0" dirty="0">
                          <a:solidFill>
                            <a:srgbClr val="FF0000"/>
                          </a:solidFill>
                        </a:rPr>
                        <a:t>Penetrates easily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5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12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43840"/>
            <a:ext cx="10871200" cy="99060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Introduction to Nuclear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study of the structure of </a:t>
            </a:r>
            <a:r>
              <a:rPr lang="en-US" sz="5400" b="1" spc="50" dirty="0">
                <a:ln w="11430"/>
                <a:solidFill>
                  <a:schemeClr val="accent1"/>
                </a:solidFill>
              </a:rPr>
              <a:t>atomic nuclei</a:t>
            </a:r>
            <a:r>
              <a:rPr lang="en-US" sz="4400" b="1" spc="50" dirty="0">
                <a:ln w="11430"/>
                <a:solidFill>
                  <a:schemeClr val="accent1"/>
                </a:solidFill>
              </a:rPr>
              <a:t> </a:t>
            </a:r>
            <a:r>
              <a:rPr lang="en-US" sz="4400" dirty="0"/>
              <a:t>and the </a:t>
            </a:r>
            <a:r>
              <a:rPr lang="en-US" sz="5400" b="1" spc="50" dirty="0">
                <a:ln w="11430"/>
                <a:solidFill>
                  <a:schemeClr val="accent1"/>
                </a:solidFill>
              </a:rPr>
              <a:t>changes</a:t>
            </a:r>
            <a:r>
              <a:rPr lang="en-US" sz="4400" b="1" spc="50" dirty="0">
                <a:ln w="11430"/>
                <a:solidFill>
                  <a:schemeClr val="accent1"/>
                </a:solidFill>
              </a:rPr>
              <a:t> </a:t>
            </a:r>
            <a:r>
              <a:rPr lang="en-US" sz="4400" dirty="0"/>
              <a:t>they undergo.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866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363200" cy="990600"/>
          </a:xfrm>
        </p:spPr>
        <p:txBody>
          <a:bodyPr>
            <a:normAutofit/>
          </a:bodyPr>
          <a:lstStyle/>
          <a:p>
            <a:r>
              <a:rPr lang="en-US" dirty="0"/>
              <a:t>PART 2 –BALANCED NUCLEAR EQUATIONS </a:t>
            </a:r>
          </a:p>
        </p:txBody>
      </p:sp>
    </p:spTree>
    <p:extLst>
      <p:ext uri="{BB962C8B-B14F-4D97-AF65-F5344CB8AC3E}">
        <p14:creationId xmlns:p14="http://schemas.microsoft.com/office/powerpoint/2010/main" val="1400304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ChangeArrowheads="1"/>
          </p:cNvSpPr>
          <p:nvPr/>
        </p:nvSpPr>
        <p:spPr bwMode="auto">
          <a:xfrm>
            <a:off x="553791" y="1447800"/>
            <a:ext cx="1120461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4000" dirty="0">
                <a:solidFill>
                  <a:prstClr val="black"/>
                </a:solidFill>
                <a:latin typeface="Tw Cen MT"/>
              </a:rPr>
              <a:t>Mass numbers and atomic numbers are </a:t>
            </a:r>
            <a:r>
              <a:rPr lang="en-US" sz="4000" b="1" dirty="0">
                <a:solidFill>
                  <a:schemeClr val="accent1"/>
                </a:solidFill>
                <a:latin typeface="Tw Cen MT"/>
              </a:rPr>
              <a:t>conserved</a:t>
            </a:r>
            <a:r>
              <a:rPr lang="en-US" sz="4000" dirty="0">
                <a:solidFill>
                  <a:prstClr val="black"/>
                </a:solidFill>
                <a:latin typeface="Tw Cen MT"/>
              </a:rPr>
              <a:t>.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4000" dirty="0">
                <a:solidFill>
                  <a:prstClr val="black"/>
                </a:solidFill>
                <a:latin typeface="Tw Cen MT"/>
              </a:rPr>
              <a:t>We can use this fact to determine the identity of a daughter nuclide if we know the parent and type of decay.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53791" y="28308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b="1" u="sng" kern="0" dirty="0">
                <a:solidFill>
                  <a:schemeClr val="tx2"/>
                </a:solidFill>
                <a:cs typeface="Arial"/>
              </a:rPr>
              <a:t>Nuclear Equations</a:t>
            </a:r>
            <a:endParaRPr lang="en-US" sz="4800" b="1" u="sng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64515" name="Picture 1" descr="000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12" y="4134118"/>
            <a:ext cx="8681877" cy="206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74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2526"/>
            <a:ext cx="1152144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1</a:t>
            </a:r>
            <a:r>
              <a:rPr lang="en-US" sz="3600" b="1" dirty="0"/>
              <a:t>: Write the nuclear equation for the radioactive decay of polonium – 210 by alpha emission.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3792" y="1765651"/>
            <a:ext cx="1003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1: Write the element that you are starting with.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28800" y="3003722"/>
            <a:ext cx="1948440" cy="1276529"/>
            <a:chOff x="304800" y="4362271"/>
            <a:chExt cx="1948440" cy="1276529"/>
          </a:xfrm>
        </p:grpSpPr>
        <p:sp>
          <p:nvSpPr>
            <p:cNvPr id="6" name="Rectangle 5"/>
            <p:cNvSpPr/>
            <p:nvPr/>
          </p:nvSpPr>
          <p:spPr>
            <a:xfrm>
              <a:off x="304800" y="4362271"/>
              <a:ext cx="100219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210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3400" y="4438471"/>
              <a:ext cx="1719840" cy="1200329"/>
              <a:chOff x="533400" y="4438471"/>
              <a:chExt cx="1719840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43000" y="4438471"/>
                <a:ext cx="1110240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Po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84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276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8025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</p:spTree>
    <p:extLst>
      <p:ext uri="{BB962C8B-B14F-4D97-AF65-F5344CB8AC3E}">
        <p14:creationId xmlns:p14="http://schemas.microsoft.com/office/powerpoint/2010/main" val="3649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2526"/>
            <a:ext cx="1152144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1</a:t>
            </a:r>
            <a:r>
              <a:rPr lang="en-US" sz="3600" b="1" dirty="0"/>
              <a:t>: Write the nuclear equation for the radioactive decay of polonium – 210 by alpha emission.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828800" y="3003722"/>
            <a:ext cx="1948440" cy="1276529"/>
            <a:chOff x="304800" y="4362271"/>
            <a:chExt cx="1948440" cy="1276529"/>
          </a:xfrm>
        </p:grpSpPr>
        <p:sp>
          <p:nvSpPr>
            <p:cNvPr id="6" name="Rectangle 5"/>
            <p:cNvSpPr/>
            <p:nvPr/>
          </p:nvSpPr>
          <p:spPr>
            <a:xfrm>
              <a:off x="304800" y="4362271"/>
              <a:ext cx="100219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210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3400" y="4438471"/>
              <a:ext cx="1719840" cy="1200329"/>
              <a:chOff x="533400" y="4438471"/>
              <a:chExt cx="1719840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43000" y="4438471"/>
                <a:ext cx="1110240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Po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84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276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8025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0000" y="3594450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991" y="1851926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2: Draw the arrow.</a:t>
            </a:r>
          </a:p>
        </p:txBody>
      </p:sp>
    </p:spTree>
    <p:extLst>
      <p:ext uri="{BB962C8B-B14F-4D97-AF65-F5344CB8AC3E}">
        <p14:creationId xmlns:p14="http://schemas.microsoft.com/office/powerpoint/2010/main" val="25968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2526"/>
            <a:ext cx="1152144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1</a:t>
            </a:r>
            <a:r>
              <a:rPr lang="en-US" sz="3600" b="1" dirty="0"/>
              <a:t>: Write the nuclear equation for the radioactive decay of polonium – 210 by alpha emission.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828800" y="3003722"/>
            <a:ext cx="1948440" cy="1276529"/>
            <a:chOff x="304800" y="4362271"/>
            <a:chExt cx="1948440" cy="1276529"/>
          </a:xfrm>
        </p:grpSpPr>
        <p:sp>
          <p:nvSpPr>
            <p:cNvPr id="6" name="Rectangle 5"/>
            <p:cNvSpPr/>
            <p:nvPr/>
          </p:nvSpPr>
          <p:spPr>
            <a:xfrm>
              <a:off x="304800" y="4362271"/>
              <a:ext cx="100219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210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3400" y="4438471"/>
              <a:ext cx="1719840" cy="1200329"/>
              <a:chOff x="533400" y="4438471"/>
              <a:chExt cx="1719840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43000" y="4438471"/>
                <a:ext cx="1110240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Po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84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276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8025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0000" y="3594450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958" y="183565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3: Write the alpha particle.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01417" y="3122246"/>
            <a:ext cx="1795835" cy="1276529"/>
            <a:chOff x="-1823602" y="4423466"/>
            <a:chExt cx="1795835" cy="1276529"/>
          </a:xfrm>
        </p:grpSpPr>
        <p:sp>
          <p:nvSpPr>
            <p:cNvPr id="23" name="Rectangle 22"/>
            <p:cNvSpPr/>
            <p:nvPr/>
          </p:nvSpPr>
          <p:spPr>
            <a:xfrm>
              <a:off x="-1823602" y="4423466"/>
              <a:ext cx="59343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 4</a:t>
              </a:r>
            </a:p>
          </p:txBody>
        </p:sp>
        <p:grpSp>
          <p:nvGrpSpPr>
            <p:cNvPr id="24" name="Group 19"/>
            <p:cNvGrpSpPr/>
            <p:nvPr/>
          </p:nvGrpSpPr>
          <p:grpSpPr>
            <a:xfrm>
              <a:off x="-1663129" y="4499666"/>
              <a:ext cx="1635362" cy="1200329"/>
              <a:chOff x="-1663129" y="4499666"/>
              <a:chExt cx="1635362" cy="120032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1241561" y="4499666"/>
                <a:ext cx="121379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He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1663129" y="4880666"/>
                <a:ext cx="4571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5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2526"/>
            <a:ext cx="1152144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1</a:t>
            </a:r>
            <a:r>
              <a:rPr lang="en-US" sz="3600" b="1" dirty="0"/>
              <a:t>: Write the nuclear equation for the radioactive decay of polonium – 210 by alpha emission.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828800" y="3003722"/>
            <a:ext cx="1948440" cy="1276529"/>
            <a:chOff x="304800" y="4362271"/>
            <a:chExt cx="1948440" cy="1276529"/>
          </a:xfrm>
        </p:grpSpPr>
        <p:sp>
          <p:nvSpPr>
            <p:cNvPr id="6" name="Rectangle 5"/>
            <p:cNvSpPr/>
            <p:nvPr/>
          </p:nvSpPr>
          <p:spPr>
            <a:xfrm>
              <a:off x="304800" y="4362271"/>
              <a:ext cx="100219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210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3400" y="4438471"/>
              <a:ext cx="1719840" cy="1200329"/>
              <a:chOff x="533400" y="4438471"/>
              <a:chExt cx="1719840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43000" y="4438471"/>
                <a:ext cx="1110240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Po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84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276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8025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0000" y="3594450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831431"/>
            <a:ext cx="1151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4: Determine other product (ensuring everything is balanced).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01417" y="3122246"/>
            <a:ext cx="1795835" cy="1276529"/>
            <a:chOff x="-1823602" y="4423466"/>
            <a:chExt cx="1795835" cy="1276529"/>
          </a:xfrm>
        </p:grpSpPr>
        <p:sp>
          <p:nvSpPr>
            <p:cNvPr id="23" name="Rectangle 22"/>
            <p:cNvSpPr/>
            <p:nvPr/>
          </p:nvSpPr>
          <p:spPr>
            <a:xfrm>
              <a:off x="-1823602" y="4423466"/>
              <a:ext cx="59343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 4</a:t>
              </a:r>
            </a:p>
          </p:txBody>
        </p:sp>
        <p:grpSp>
          <p:nvGrpSpPr>
            <p:cNvPr id="24" name="Group 19"/>
            <p:cNvGrpSpPr/>
            <p:nvPr/>
          </p:nvGrpSpPr>
          <p:grpSpPr>
            <a:xfrm>
              <a:off x="-1663129" y="4499666"/>
              <a:ext cx="1635362" cy="1200329"/>
              <a:chOff x="-1663129" y="4499666"/>
              <a:chExt cx="1635362" cy="120032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1241561" y="4499666"/>
                <a:ext cx="121379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He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1663129" y="4880666"/>
                <a:ext cx="4571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2</a:t>
                </a:r>
              </a:p>
            </p:txBody>
          </p:sp>
        </p:grpSp>
      </p:grpSp>
      <p:sp>
        <p:nvSpPr>
          <p:cNvPr id="27" name="Cross 26"/>
          <p:cNvSpPr/>
          <p:nvPr/>
        </p:nvSpPr>
        <p:spPr>
          <a:xfrm>
            <a:off x="6845576" y="3684311"/>
            <a:ext cx="381000" cy="3810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18401" y="3198445"/>
            <a:ext cx="1138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 206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29286" y="3274646"/>
            <a:ext cx="11657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Pb</a:t>
            </a:r>
            <a:endParaRPr lang="en-US" sz="7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w Cen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47419" y="3655645"/>
            <a:ext cx="729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24483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119738"/>
            <a:ext cx="11413744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2: </a:t>
            </a:r>
            <a:r>
              <a:rPr lang="en-US" sz="3600" b="1" dirty="0"/>
              <a:t>Write the nuclear equation for the radioactive decay of radium – 226 by alpha emission.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5861" y="1765659"/>
            <a:ext cx="9915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1: Write the element that you are starting with.</a:t>
            </a:r>
          </a:p>
        </p:txBody>
      </p:sp>
      <p:grpSp>
        <p:nvGrpSpPr>
          <p:cNvPr id="8" name="Group 20"/>
          <p:cNvGrpSpPr/>
          <p:nvPr/>
        </p:nvGrpSpPr>
        <p:grpSpPr>
          <a:xfrm>
            <a:off x="1828800" y="3003730"/>
            <a:ext cx="1984860" cy="1276529"/>
            <a:chOff x="304800" y="4362271"/>
            <a:chExt cx="1984860" cy="1276529"/>
          </a:xfrm>
        </p:grpSpPr>
        <p:sp>
          <p:nvSpPr>
            <p:cNvPr id="6" name="Rectangle 5"/>
            <p:cNvSpPr/>
            <p:nvPr/>
          </p:nvSpPr>
          <p:spPr>
            <a:xfrm>
              <a:off x="304800" y="4362271"/>
              <a:ext cx="100219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226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533400" y="4438471"/>
              <a:ext cx="1756260" cy="1200329"/>
              <a:chOff x="533400" y="4438471"/>
              <a:chExt cx="1756260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06579" y="4438471"/>
                <a:ext cx="1183081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Ra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88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2765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8025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</p:spTree>
    <p:extLst>
      <p:ext uri="{BB962C8B-B14F-4D97-AF65-F5344CB8AC3E}">
        <p14:creationId xmlns:p14="http://schemas.microsoft.com/office/powerpoint/2010/main" val="13946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119738"/>
            <a:ext cx="11413744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2: </a:t>
            </a:r>
            <a:r>
              <a:rPr lang="en-US" sz="3600" b="1" dirty="0"/>
              <a:t>Write the nuclear equation for the radioactive decay of radium – 226 by alpha emission.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20"/>
          <p:cNvGrpSpPr/>
          <p:nvPr/>
        </p:nvGrpSpPr>
        <p:grpSpPr>
          <a:xfrm>
            <a:off x="1828800" y="3003730"/>
            <a:ext cx="1984860" cy="1276529"/>
            <a:chOff x="304800" y="4362271"/>
            <a:chExt cx="1984860" cy="1276529"/>
          </a:xfrm>
        </p:grpSpPr>
        <p:sp>
          <p:nvSpPr>
            <p:cNvPr id="6" name="Rectangle 5"/>
            <p:cNvSpPr/>
            <p:nvPr/>
          </p:nvSpPr>
          <p:spPr>
            <a:xfrm>
              <a:off x="304800" y="4362271"/>
              <a:ext cx="100219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226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533400" y="4438471"/>
              <a:ext cx="1756260" cy="1200329"/>
              <a:chOff x="533400" y="4438471"/>
              <a:chExt cx="1756260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06579" y="4438471"/>
                <a:ext cx="1183081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Ra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88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2765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8025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0000" y="3594458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149" y="1732468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2: Draw the arrow.</a:t>
            </a:r>
          </a:p>
        </p:txBody>
      </p:sp>
    </p:spTree>
    <p:extLst>
      <p:ext uri="{BB962C8B-B14F-4D97-AF65-F5344CB8AC3E}">
        <p14:creationId xmlns:p14="http://schemas.microsoft.com/office/powerpoint/2010/main" val="331220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119738"/>
            <a:ext cx="11413744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2: </a:t>
            </a:r>
            <a:r>
              <a:rPr lang="en-US" sz="3600" b="1" dirty="0"/>
              <a:t>Write the nuclear equation for the radioactive decay of radium – 226 by alpha emission.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20"/>
          <p:cNvGrpSpPr/>
          <p:nvPr/>
        </p:nvGrpSpPr>
        <p:grpSpPr>
          <a:xfrm>
            <a:off x="1828800" y="3003730"/>
            <a:ext cx="1984860" cy="1276529"/>
            <a:chOff x="304800" y="4362271"/>
            <a:chExt cx="1984860" cy="1276529"/>
          </a:xfrm>
        </p:grpSpPr>
        <p:sp>
          <p:nvSpPr>
            <p:cNvPr id="6" name="Rectangle 5"/>
            <p:cNvSpPr/>
            <p:nvPr/>
          </p:nvSpPr>
          <p:spPr>
            <a:xfrm>
              <a:off x="304800" y="4362271"/>
              <a:ext cx="100219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226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533400" y="4438471"/>
              <a:ext cx="1756260" cy="1200329"/>
              <a:chOff x="533400" y="4438471"/>
              <a:chExt cx="1756260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06579" y="4438471"/>
                <a:ext cx="1183081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Ra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88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2765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8025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0000" y="3594458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437" y="175625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3: Write the alpha particle.</a:t>
            </a:r>
          </a:p>
        </p:txBody>
      </p:sp>
      <p:grpSp>
        <p:nvGrpSpPr>
          <p:cNvPr id="14" name="Group 21"/>
          <p:cNvGrpSpPr/>
          <p:nvPr/>
        </p:nvGrpSpPr>
        <p:grpSpPr>
          <a:xfrm>
            <a:off x="4572000" y="3109657"/>
            <a:ext cx="1795835" cy="1276529"/>
            <a:chOff x="509182" y="4362271"/>
            <a:chExt cx="1795835" cy="1276529"/>
          </a:xfrm>
        </p:grpSpPr>
        <p:sp>
          <p:nvSpPr>
            <p:cNvPr id="23" name="Rectangle 22"/>
            <p:cNvSpPr/>
            <p:nvPr/>
          </p:nvSpPr>
          <p:spPr>
            <a:xfrm>
              <a:off x="509182" y="4362271"/>
              <a:ext cx="59343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 4</a:t>
              </a:r>
            </a:p>
          </p:txBody>
        </p:sp>
        <p:grpSp>
          <p:nvGrpSpPr>
            <p:cNvPr id="15" name="Group 19"/>
            <p:cNvGrpSpPr/>
            <p:nvPr/>
          </p:nvGrpSpPr>
          <p:grpSpPr>
            <a:xfrm>
              <a:off x="669655" y="4438471"/>
              <a:ext cx="1635362" cy="1200329"/>
              <a:chOff x="669655" y="4438471"/>
              <a:chExt cx="1635362" cy="120032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91223" y="4438471"/>
                <a:ext cx="121379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He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69655" y="4819471"/>
                <a:ext cx="4571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14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119738"/>
            <a:ext cx="11413744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2: </a:t>
            </a:r>
            <a:r>
              <a:rPr lang="en-US" sz="3600" b="1" dirty="0"/>
              <a:t>Write the nuclear equation for the radioactive decay of radium – 226 by alpha emission.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20"/>
          <p:cNvGrpSpPr/>
          <p:nvPr/>
        </p:nvGrpSpPr>
        <p:grpSpPr>
          <a:xfrm>
            <a:off x="1828800" y="3003730"/>
            <a:ext cx="1984860" cy="1276529"/>
            <a:chOff x="304800" y="4362271"/>
            <a:chExt cx="1984860" cy="1276529"/>
          </a:xfrm>
        </p:grpSpPr>
        <p:sp>
          <p:nvSpPr>
            <p:cNvPr id="6" name="Rectangle 5"/>
            <p:cNvSpPr/>
            <p:nvPr/>
          </p:nvSpPr>
          <p:spPr>
            <a:xfrm>
              <a:off x="304800" y="4362271"/>
              <a:ext cx="100219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226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533400" y="4438471"/>
              <a:ext cx="1756260" cy="1200329"/>
              <a:chOff x="533400" y="4438471"/>
              <a:chExt cx="1756260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06579" y="4438471"/>
                <a:ext cx="1183081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Ra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88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2765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8025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0000" y="3594458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320" y="1825218"/>
            <a:ext cx="1167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4: Determine other product (ensuring everything is balanced).</a:t>
            </a:r>
          </a:p>
        </p:txBody>
      </p:sp>
      <p:grpSp>
        <p:nvGrpSpPr>
          <p:cNvPr id="14" name="Group 21"/>
          <p:cNvGrpSpPr/>
          <p:nvPr/>
        </p:nvGrpSpPr>
        <p:grpSpPr>
          <a:xfrm>
            <a:off x="4572000" y="3109657"/>
            <a:ext cx="1795835" cy="1276529"/>
            <a:chOff x="509182" y="4362271"/>
            <a:chExt cx="1795835" cy="1276529"/>
          </a:xfrm>
        </p:grpSpPr>
        <p:sp>
          <p:nvSpPr>
            <p:cNvPr id="23" name="Rectangle 22"/>
            <p:cNvSpPr/>
            <p:nvPr/>
          </p:nvSpPr>
          <p:spPr>
            <a:xfrm>
              <a:off x="509182" y="4362271"/>
              <a:ext cx="59343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 4</a:t>
              </a:r>
            </a:p>
          </p:txBody>
        </p:sp>
        <p:grpSp>
          <p:nvGrpSpPr>
            <p:cNvPr id="15" name="Group 19"/>
            <p:cNvGrpSpPr/>
            <p:nvPr/>
          </p:nvGrpSpPr>
          <p:grpSpPr>
            <a:xfrm>
              <a:off x="669655" y="4438471"/>
              <a:ext cx="1635362" cy="1200329"/>
              <a:chOff x="669655" y="4438471"/>
              <a:chExt cx="1635362" cy="120032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91223" y="4438471"/>
                <a:ext cx="121379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He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69655" y="4819471"/>
                <a:ext cx="4571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2</a:t>
                </a:r>
              </a:p>
            </p:txBody>
          </p:sp>
        </p:grpSp>
      </p:grpSp>
      <p:sp>
        <p:nvSpPr>
          <p:cNvPr id="27" name="Cross 26"/>
          <p:cNvSpPr/>
          <p:nvPr/>
        </p:nvSpPr>
        <p:spPr>
          <a:xfrm>
            <a:off x="6716792" y="3654099"/>
            <a:ext cx="381000" cy="3810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85602" y="3142151"/>
            <a:ext cx="1138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 222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72442" y="3218352"/>
            <a:ext cx="12137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Rn</a:t>
            </a:r>
            <a:endParaRPr lang="en-US" sz="7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w Cen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14620" y="3599351"/>
            <a:ext cx="729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9181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9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9634" y="1600200"/>
            <a:ext cx="11348430" cy="4495800"/>
          </a:xfrm>
        </p:spPr>
        <p:txBody>
          <a:bodyPr/>
          <a:lstStyle/>
          <a:p>
            <a:r>
              <a:rPr lang="en-US" sz="4400" dirty="0"/>
              <a:t>A chemical symbol looks like…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2864" y="3736655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09564" y="320511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310371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14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451542"/>
            <a:ext cx="233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mass #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9076" y="3661812"/>
            <a:ext cx="276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atomic #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316982" y="3060095"/>
            <a:ext cx="228600" cy="228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81600" y="4059068"/>
            <a:ext cx="461264" cy="6887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Nuclear Atomic Symbols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You already know this, don’t write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7424938" y="2681109"/>
            <a:ext cx="4289430" cy="189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Remember…to find # of neutrons, subtract mass # - atomic #</a:t>
            </a:r>
          </a:p>
        </p:txBody>
      </p:sp>
    </p:spTree>
    <p:extLst>
      <p:ext uri="{BB962C8B-B14F-4D97-AF65-F5344CB8AC3E}">
        <p14:creationId xmlns:p14="http://schemas.microsoft.com/office/powerpoint/2010/main" val="2535819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0877" y="69430"/>
            <a:ext cx="108712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3: </a:t>
            </a:r>
            <a:r>
              <a:rPr lang="en-US" sz="3600" b="1" dirty="0"/>
              <a:t>Write the nuclear equation for the radioactive decay of zirconium – 97 by beta decay.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8080" y="1660839"/>
            <a:ext cx="981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1: Write the element that you are starting with.</a:t>
            </a:r>
          </a:p>
        </p:txBody>
      </p:sp>
      <p:grpSp>
        <p:nvGrpSpPr>
          <p:cNvPr id="8" name="Group 20"/>
          <p:cNvGrpSpPr/>
          <p:nvPr/>
        </p:nvGrpSpPr>
        <p:grpSpPr>
          <a:xfrm>
            <a:off x="2057400" y="3016793"/>
            <a:ext cx="1670628" cy="1276529"/>
            <a:chOff x="533400" y="4362271"/>
            <a:chExt cx="1670628" cy="1276529"/>
          </a:xfrm>
        </p:grpSpPr>
        <p:sp>
          <p:nvSpPr>
            <p:cNvPr id="6" name="Rectangle 5"/>
            <p:cNvSpPr/>
            <p:nvPr/>
          </p:nvSpPr>
          <p:spPr>
            <a:xfrm>
              <a:off x="565713" y="4362271"/>
              <a:ext cx="7296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97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533400" y="4438471"/>
              <a:ext cx="1670628" cy="1200329"/>
              <a:chOff x="533400" y="4438471"/>
              <a:chExt cx="1670628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92213" y="4438471"/>
                <a:ext cx="1011815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 err="1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Zr</a:t>
                </a:r>
                <a:endParaRPr lang="en-US" sz="72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40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4072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9332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</p:spTree>
    <p:extLst>
      <p:ext uri="{BB962C8B-B14F-4D97-AF65-F5344CB8AC3E}">
        <p14:creationId xmlns:p14="http://schemas.microsoft.com/office/powerpoint/2010/main" val="41766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0877" y="69430"/>
            <a:ext cx="108712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3: </a:t>
            </a:r>
            <a:r>
              <a:rPr lang="en-US" sz="3600" b="1" dirty="0"/>
              <a:t>Write the nuclear equation for the radioactive decay of zirconium – 97 by beta decay.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pSp>
        <p:nvGrpSpPr>
          <p:cNvPr id="8" name="Group 20"/>
          <p:cNvGrpSpPr/>
          <p:nvPr/>
        </p:nvGrpSpPr>
        <p:grpSpPr>
          <a:xfrm>
            <a:off x="2057400" y="3016793"/>
            <a:ext cx="1670628" cy="1276529"/>
            <a:chOff x="533400" y="4362271"/>
            <a:chExt cx="1670628" cy="1276529"/>
          </a:xfrm>
        </p:grpSpPr>
        <p:sp>
          <p:nvSpPr>
            <p:cNvPr id="6" name="Rectangle 5"/>
            <p:cNvSpPr/>
            <p:nvPr/>
          </p:nvSpPr>
          <p:spPr>
            <a:xfrm>
              <a:off x="565713" y="4362271"/>
              <a:ext cx="7296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97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533400" y="4438471"/>
              <a:ext cx="1670628" cy="1200329"/>
              <a:chOff x="533400" y="4438471"/>
              <a:chExt cx="1670628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92213" y="4438471"/>
                <a:ext cx="1011815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 err="1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Zr</a:t>
                </a:r>
                <a:endParaRPr lang="en-US" sz="72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40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4072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9332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0000" y="3607521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1197" y="1887812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2: Draw the arrow.</a:t>
            </a:r>
          </a:p>
        </p:txBody>
      </p:sp>
    </p:spTree>
    <p:extLst>
      <p:ext uri="{BB962C8B-B14F-4D97-AF65-F5344CB8AC3E}">
        <p14:creationId xmlns:p14="http://schemas.microsoft.com/office/powerpoint/2010/main" val="9847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0877" y="69430"/>
            <a:ext cx="108712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3: </a:t>
            </a:r>
            <a:r>
              <a:rPr lang="en-US" sz="3600" b="1" dirty="0"/>
              <a:t>Write the nuclear equation for the radioactive decay of zirconium – 97 by beta decay.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pSp>
        <p:nvGrpSpPr>
          <p:cNvPr id="8" name="Group 20"/>
          <p:cNvGrpSpPr/>
          <p:nvPr/>
        </p:nvGrpSpPr>
        <p:grpSpPr>
          <a:xfrm>
            <a:off x="2057400" y="3016793"/>
            <a:ext cx="1670628" cy="1276529"/>
            <a:chOff x="533400" y="4362271"/>
            <a:chExt cx="1670628" cy="1276529"/>
          </a:xfrm>
        </p:grpSpPr>
        <p:sp>
          <p:nvSpPr>
            <p:cNvPr id="6" name="Rectangle 5"/>
            <p:cNvSpPr/>
            <p:nvPr/>
          </p:nvSpPr>
          <p:spPr>
            <a:xfrm>
              <a:off x="565713" y="4362271"/>
              <a:ext cx="7296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97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533400" y="4438471"/>
              <a:ext cx="1670628" cy="1200329"/>
              <a:chOff x="533400" y="4438471"/>
              <a:chExt cx="1670628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92213" y="4438471"/>
                <a:ext cx="1011815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 err="1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Zr</a:t>
                </a:r>
                <a:endParaRPr lang="en-US" sz="72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40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4072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9332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0000" y="3607521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877" y="1760237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3: Write the beta particle.</a:t>
            </a:r>
          </a:p>
        </p:txBody>
      </p:sp>
      <p:grpSp>
        <p:nvGrpSpPr>
          <p:cNvPr id="14" name="Group 21"/>
          <p:cNvGrpSpPr/>
          <p:nvPr/>
        </p:nvGrpSpPr>
        <p:grpSpPr>
          <a:xfrm>
            <a:off x="5045981" y="3124514"/>
            <a:ext cx="1160496" cy="1222415"/>
            <a:chOff x="-1379037" y="4412663"/>
            <a:chExt cx="1160496" cy="1222415"/>
          </a:xfrm>
        </p:grpSpPr>
        <p:sp>
          <p:nvSpPr>
            <p:cNvPr id="23" name="Rectangle 22"/>
            <p:cNvSpPr/>
            <p:nvPr/>
          </p:nvSpPr>
          <p:spPr>
            <a:xfrm>
              <a:off x="-1379037" y="4469992"/>
              <a:ext cx="59343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 0</a:t>
              </a:r>
            </a:p>
          </p:txBody>
        </p:sp>
        <p:grpSp>
          <p:nvGrpSpPr>
            <p:cNvPr id="15" name="Group 19"/>
            <p:cNvGrpSpPr/>
            <p:nvPr/>
          </p:nvGrpSpPr>
          <p:grpSpPr>
            <a:xfrm>
              <a:off x="-1379037" y="4412663"/>
              <a:ext cx="1160496" cy="1222415"/>
              <a:chOff x="-1379037" y="4412663"/>
              <a:chExt cx="1160496" cy="122241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845637" y="4412663"/>
                <a:ext cx="627096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1379037" y="4927192"/>
                <a:ext cx="61747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-1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41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0877" y="69430"/>
            <a:ext cx="108712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3: </a:t>
            </a:r>
            <a:r>
              <a:rPr lang="en-US" sz="3600" b="1" dirty="0"/>
              <a:t>Write the nuclear equation for the radioactive decay of zirconium – 97 by beta decay.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pSp>
        <p:nvGrpSpPr>
          <p:cNvPr id="8" name="Group 20"/>
          <p:cNvGrpSpPr/>
          <p:nvPr/>
        </p:nvGrpSpPr>
        <p:grpSpPr>
          <a:xfrm>
            <a:off x="2057400" y="3016793"/>
            <a:ext cx="1670628" cy="1276529"/>
            <a:chOff x="533400" y="4362271"/>
            <a:chExt cx="1670628" cy="1276529"/>
          </a:xfrm>
        </p:grpSpPr>
        <p:sp>
          <p:nvSpPr>
            <p:cNvPr id="6" name="Rectangle 5"/>
            <p:cNvSpPr/>
            <p:nvPr/>
          </p:nvSpPr>
          <p:spPr>
            <a:xfrm>
              <a:off x="565713" y="4362271"/>
              <a:ext cx="7296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97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533400" y="4438471"/>
              <a:ext cx="1670628" cy="1200329"/>
              <a:chOff x="533400" y="4438471"/>
              <a:chExt cx="1670628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92213" y="4438471"/>
                <a:ext cx="1011815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 err="1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Zr</a:t>
                </a:r>
                <a:endParaRPr lang="en-US" sz="72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40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52600" y="254072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29332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0000" y="3607521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877" y="1810802"/>
            <a:ext cx="1157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4: Determine other product (ensuring everything is balanced).</a:t>
            </a:r>
          </a:p>
        </p:txBody>
      </p:sp>
      <p:grpSp>
        <p:nvGrpSpPr>
          <p:cNvPr id="14" name="Group 21"/>
          <p:cNvGrpSpPr/>
          <p:nvPr/>
        </p:nvGrpSpPr>
        <p:grpSpPr>
          <a:xfrm>
            <a:off x="5045981" y="3124514"/>
            <a:ext cx="1160496" cy="1222415"/>
            <a:chOff x="-1379037" y="4412663"/>
            <a:chExt cx="1160496" cy="1222415"/>
          </a:xfrm>
        </p:grpSpPr>
        <p:sp>
          <p:nvSpPr>
            <p:cNvPr id="23" name="Rectangle 22"/>
            <p:cNvSpPr/>
            <p:nvPr/>
          </p:nvSpPr>
          <p:spPr>
            <a:xfrm>
              <a:off x="-1379037" y="4469992"/>
              <a:ext cx="59343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 0</a:t>
              </a:r>
            </a:p>
          </p:txBody>
        </p:sp>
        <p:grpSp>
          <p:nvGrpSpPr>
            <p:cNvPr id="15" name="Group 19"/>
            <p:cNvGrpSpPr/>
            <p:nvPr/>
          </p:nvGrpSpPr>
          <p:grpSpPr>
            <a:xfrm>
              <a:off x="-1379037" y="4412663"/>
              <a:ext cx="1160496" cy="1222415"/>
              <a:chOff x="-1379037" y="4412663"/>
              <a:chExt cx="1160496" cy="122241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845637" y="4412663"/>
                <a:ext cx="627096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1379037" y="4927192"/>
                <a:ext cx="61747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-1</a:t>
                </a:r>
              </a:p>
            </p:txBody>
          </p:sp>
        </p:grpSp>
      </p:grpSp>
      <p:sp>
        <p:nvSpPr>
          <p:cNvPr id="27" name="Cross 26"/>
          <p:cNvSpPr/>
          <p:nvPr/>
        </p:nvSpPr>
        <p:spPr>
          <a:xfrm>
            <a:off x="6477000" y="3531321"/>
            <a:ext cx="381000" cy="3810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1896" y="3164802"/>
            <a:ext cx="8659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 97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64392" y="3241003"/>
            <a:ext cx="13099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Nb</a:t>
            </a:r>
            <a:endParaRPr lang="en-US" sz="7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w Cen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54659" y="3622002"/>
            <a:ext cx="729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2311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9" grpId="0"/>
      <p:bldP spid="31" grpId="0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7080" y="50287"/>
            <a:ext cx="108712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4: </a:t>
            </a:r>
            <a:r>
              <a:rPr lang="en-US" sz="3600" b="1" dirty="0"/>
              <a:t>What type of decay is it when carbon – 14 turns into nitrogen – 14 ?</a:t>
            </a:r>
          </a:p>
          <a:p>
            <a:pPr marL="0" indent="0">
              <a:buNone/>
            </a:pPr>
            <a:endParaRPr lang="en-US" sz="3600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0852" y="1618162"/>
            <a:ext cx="1051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1: Write the element that you are starting with.</a:t>
            </a:r>
          </a:p>
        </p:txBody>
      </p:sp>
      <p:grpSp>
        <p:nvGrpSpPr>
          <p:cNvPr id="8" name="Group 20"/>
          <p:cNvGrpSpPr/>
          <p:nvPr/>
        </p:nvGrpSpPr>
        <p:grpSpPr>
          <a:xfrm>
            <a:off x="1690736" y="2951483"/>
            <a:ext cx="1618703" cy="1276529"/>
            <a:chOff x="441055" y="4362271"/>
            <a:chExt cx="1618703" cy="1276529"/>
          </a:xfrm>
        </p:grpSpPr>
        <p:sp>
          <p:nvSpPr>
            <p:cNvPr id="6" name="Rectangle 5"/>
            <p:cNvSpPr/>
            <p:nvPr/>
          </p:nvSpPr>
          <p:spPr>
            <a:xfrm>
              <a:off x="441055" y="4362271"/>
              <a:ext cx="7296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14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669655" y="4438471"/>
              <a:ext cx="1390103" cy="1200329"/>
              <a:chOff x="669655" y="4438471"/>
              <a:chExt cx="1390103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36482" y="4438471"/>
                <a:ext cx="723276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C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655" y="4819471"/>
                <a:ext cx="4571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6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478280" y="247541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2080" y="422801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</p:spTree>
    <p:extLst>
      <p:ext uri="{BB962C8B-B14F-4D97-AF65-F5344CB8AC3E}">
        <p14:creationId xmlns:p14="http://schemas.microsoft.com/office/powerpoint/2010/main" val="4369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7080" y="50287"/>
            <a:ext cx="108712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4: </a:t>
            </a:r>
            <a:r>
              <a:rPr lang="en-US" sz="3600" b="1" dirty="0"/>
              <a:t>What type of decay is it when carbon – 14 turns into nitrogen – 14 ?</a:t>
            </a:r>
          </a:p>
          <a:p>
            <a:pPr marL="0" indent="0">
              <a:buNone/>
            </a:pPr>
            <a:r>
              <a:rPr lang="en-US" sz="3600" b="1" dirty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pSp>
        <p:nvGrpSpPr>
          <p:cNvPr id="8" name="Group 20"/>
          <p:cNvGrpSpPr/>
          <p:nvPr/>
        </p:nvGrpSpPr>
        <p:grpSpPr>
          <a:xfrm>
            <a:off x="1690736" y="2951483"/>
            <a:ext cx="1618703" cy="1276529"/>
            <a:chOff x="441055" y="4362271"/>
            <a:chExt cx="1618703" cy="1276529"/>
          </a:xfrm>
        </p:grpSpPr>
        <p:sp>
          <p:nvSpPr>
            <p:cNvPr id="6" name="Rectangle 5"/>
            <p:cNvSpPr/>
            <p:nvPr/>
          </p:nvSpPr>
          <p:spPr>
            <a:xfrm>
              <a:off x="441055" y="4362271"/>
              <a:ext cx="7296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14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669655" y="4438471"/>
              <a:ext cx="1390103" cy="1200329"/>
              <a:chOff x="669655" y="4438471"/>
              <a:chExt cx="1390103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36482" y="4438471"/>
                <a:ext cx="723276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C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655" y="4819471"/>
                <a:ext cx="4571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6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478280" y="247541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2080" y="422801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535680" y="3542211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080" y="1782857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2: Draw the arrow.</a:t>
            </a:r>
          </a:p>
        </p:txBody>
      </p:sp>
    </p:spTree>
    <p:extLst>
      <p:ext uri="{BB962C8B-B14F-4D97-AF65-F5344CB8AC3E}">
        <p14:creationId xmlns:p14="http://schemas.microsoft.com/office/powerpoint/2010/main" val="35897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7080" y="50287"/>
            <a:ext cx="108712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4: </a:t>
            </a:r>
            <a:r>
              <a:rPr lang="en-US" sz="3600" b="1" dirty="0"/>
              <a:t>What type of decay is it when carbon – 14 turns into nitrogen – 14 ?</a:t>
            </a:r>
          </a:p>
          <a:p>
            <a:pPr marL="0" indent="0">
              <a:buNone/>
            </a:pPr>
            <a:r>
              <a:rPr lang="en-US" sz="3600" b="1" dirty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pSp>
        <p:nvGrpSpPr>
          <p:cNvPr id="8" name="Group 20"/>
          <p:cNvGrpSpPr/>
          <p:nvPr/>
        </p:nvGrpSpPr>
        <p:grpSpPr>
          <a:xfrm>
            <a:off x="1690736" y="2951483"/>
            <a:ext cx="1618703" cy="1276529"/>
            <a:chOff x="441055" y="4362271"/>
            <a:chExt cx="1618703" cy="1276529"/>
          </a:xfrm>
        </p:grpSpPr>
        <p:sp>
          <p:nvSpPr>
            <p:cNvPr id="6" name="Rectangle 5"/>
            <p:cNvSpPr/>
            <p:nvPr/>
          </p:nvSpPr>
          <p:spPr>
            <a:xfrm>
              <a:off x="441055" y="4362271"/>
              <a:ext cx="7296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14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669655" y="4438471"/>
              <a:ext cx="1390103" cy="1200329"/>
              <a:chOff x="669655" y="4438471"/>
              <a:chExt cx="1390103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36482" y="4438471"/>
                <a:ext cx="723276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C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655" y="4819471"/>
                <a:ext cx="4571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6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478280" y="247541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2080" y="422801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535680" y="3542211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552" y="1804267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3: Write the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daughter product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 this time!</a:t>
            </a:r>
            <a:endParaRPr lang="en-US" sz="3200" b="1" u="sng" dirty="0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05429" y="3003732"/>
            <a:ext cx="8659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 14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53183" y="3079933"/>
            <a:ext cx="8194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34446" y="3460932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498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30" grpId="0"/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7080" y="50287"/>
            <a:ext cx="108712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Example 4: </a:t>
            </a:r>
            <a:r>
              <a:rPr lang="en-US" sz="3600" b="1" dirty="0"/>
              <a:t>What type of decay is it when carbon – 14 turns into nitrogen – 14 ?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pSp>
        <p:nvGrpSpPr>
          <p:cNvPr id="8" name="Group 20"/>
          <p:cNvGrpSpPr/>
          <p:nvPr/>
        </p:nvGrpSpPr>
        <p:grpSpPr>
          <a:xfrm>
            <a:off x="1690736" y="2951483"/>
            <a:ext cx="1618703" cy="1276529"/>
            <a:chOff x="441055" y="4362271"/>
            <a:chExt cx="1618703" cy="1276529"/>
          </a:xfrm>
        </p:grpSpPr>
        <p:sp>
          <p:nvSpPr>
            <p:cNvPr id="6" name="Rectangle 5"/>
            <p:cNvSpPr/>
            <p:nvPr/>
          </p:nvSpPr>
          <p:spPr>
            <a:xfrm>
              <a:off x="441055" y="4362271"/>
              <a:ext cx="7296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w Cen MT"/>
                </a:rPr>
                <a:t>14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669655" y="4438471"/>
              <a:ext cx="1390103" cy="1200329"/>
              <a:chOff x="669655" y="4438471"/>
              <a:chExt cx="1390103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36482" y="4438471"/>
                <a:ext cx="723276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C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655" y="4819471"/>
                <a:ext cx="4571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w Cen MT"/>
                  </a:rPr>
                  <a:t>6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478280" y="247541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2080" y="422801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CCA62">
                    <a:lumMod val="75000"/>
                  </a:srgbClr>
                </a:solidFill>
                <a:latin typeface="Tw Cen MT"/>
              </a:rPr>
              <a:t>Atomic #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535680" y="3542211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805" y="1742973"/>
            <a:ext cx="1145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Step 4: Determine other product (ensuring everything is balanced).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99336" y="3036878"/>
            <a:ext cx="593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 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32736" y="2979549"/>
            <a:ext cx="627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99336" y="3494078"/>
            <a:ext cx="617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-1</a:t>
            </a:r>
          </a:p>
        </p:txBody>
      </p:sp>
      <p:sp>
        <p:nvSpPr>
          <p:cNvPr id="27" name="Cross 26"/>
          <p:cNvSpPr/>
          <p:nvPr/>
        </p:nvSpPr>
        <p:spPr>
          <a:xfrm>
            <a:off x="6202680" y="3466011"/>
            <a:ext cx="381000" cy="3810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w Cen M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05429" y="3003732"/>
            <a:ext cx="8659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 14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53183" y="3079933"/>
            <a:ext cx="8194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34446" y="3460932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410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228600"/>
            <a:ext cx="12101848" cy="9906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Sometimes lots of parts! Still just adding/subtracting!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7393" y="3067879"/>
                <a:ext cx="7549311" cy="708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</m:t>
                      </m:r>
                      <m:sPre>
                        <m:sPre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0</m:t>
                          </m:r>
                        </m:sub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92</m:t>
                              </m:r>
                            </m:sub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235</m:t>
                              </m:r>
                            </m:sup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</m:e>
                          </m:sPr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  <m:sPre>
                            <m:sPre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sPr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Pre>
                            <m:sPre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95</m:t>
                              </m:r>
                            </m:sub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237</m:t>
                              </m:r>
                            </m:sup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𝐴𝑚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93" y="3067879"/>
                <a:ext cx="7549311" cy="708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45704" y="1921565"/>
            <a:ext cx="3843131" cy="801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(2 x 1) + 235 = </a:t>
            </a:r>
            <a:r>
              <a:rPr lang="en-US" sz="3200" b="1" dirty="0">
                <a:solidFill>
                  <a:schemeClr val="tx1"/>
                </a:solidFill>
              </a:rPr>
              <a:t>237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1076" y="1921565"/>
            <a:ext cx="3843131" cy="801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(3 x 0) + 237 = </a:t>
            </a:r>
            <a:r>
              <a:rPr lang="en-US" sz="3200" b="1" dirty="0">
                <a:solidFill>
                  <a:schemeClr val="tx1"/>
                </a:solidFill>
              </a:rPr>
              <a:t>237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5703" y="4087961"/>
            <a:ext cx="3843131" cy="801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(2 x 0) + 92= </a:t>
            </a:r>
            <a:r>
              <a:rPr lang="en-US" sz="3200" b="1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1076" y="4087961"/>
            <a:ext cx="3843131" cy="801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(3 x -1) + 95 = </a:t>
            </a:r>
            <a:r>
              <a:rPr lang="en-US" sz="3200" b="1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311" y="5625214"/>
            <a:ext cx="9668896" cy="77251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By the way…This is called “neutron bombardment”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151" y="3421117"/>
            <a:ext cx="14346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683" y="3421117"/>
            <a:ext cx="0" cy="220409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228600"/>
            <a:ext cx="12101848" cy="9906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Sometimes lots of parts! Still just adding/subtracting!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7393" y="3067879"/>
                <a:ext cx="6811993" cy="705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b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</m:sub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218</m:t>
                              </m:r>
                            </m:sup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𝐴𝑡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</m:e>
                          </m:sPr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Pre>
                            <m:sPre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84</m:t>
                              </m:r>
                            </m:sub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218</m:t>
                              </m:r>
                            </m:sup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𝑃𝑜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sPre>
                        </m:e>
                      </m:sPre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93" y="3067879"/>
                <a:ext cx="6811993" cy="705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096813" y="1921565"/>
            <a:ext cx="2992022" cy="801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0 + 218 = </a:t>
            </a:r>
            <a:r>
              <a:rPr lang="en-US" sz="3200" b="1" dirty="0">
                <a:solidFill>
                  <a:schemeClr val="tx1"/>
                </a:solidFill>
              </a:rPr>
              <a:t>218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1077" y="1921565"/>
            <a:ext cx="2958309" cy="801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218 + 0 = </a:t>
            </a:r>
            <a:r>
              <a:rPr lang="en-US" sz="3200" b="1" dirty="0">
                <a:solidFill>
                  <a:schemeClr val="tx1"/>
                </a:solidFill>
              </a:rPr>
              <a:t>218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6813" y="4087961"/>
            <a:ext cx="2992021" cy="801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(-1) + 85= </a:t>
            </a:r>
            <a:r>
              <a:rPr lang="en-US" sz="32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1077" y="4087961"/>
            <a:ext cx="2958310" cy="801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84 + 0 = </a:t>
            </a:r>
            <a:r>
              <a:rPr lang="en-US" sz="32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311" y="5625214"/>
            <a:ext cx="9668896" cy="77251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By the way…This is called “electron capture”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151" y="3421117"/>
            <a:ext cx="14346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683" y="3421117"/>
            <a:ext cx="0" cy="220409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Chemical vs. Nuclear Reactions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8908208"/>
              </p:ext>
            </p:extLst>
          </p:nvPr>
        </p:nvGraphicFramePr>
        <p:xfrm>
          <a:off x="2136775" y="1600200"/>
          <a:ext cx="8153400" cy="373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Chemical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Nuclear Reactions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Occur when bonds are broken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Occur</a:t>
                      </a:r>
                      <a:r>
                        <a:rPr lang="en-US" sz="3600" baseline="0" dirty="0"/>
                        <a:t> when nuclei emit particles and/or rays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3749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Link to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>
                <a:hlinkClick r:id="rId2"/>
              </a:rPr>
              <a:t>https://youtu.be/LrCO_eciSLQ</a:t>
            </a:r>
            <a:r>
              <a:rPr 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67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Chemical vs. Nuclear Reactions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0651888"/>
              </p:ext>
            </p:extLst>
          </p:nvPr>
        </p:nvGraphicFramePr>
        <p:xfrm>
          <a:off x="2136775" y="1600200"/>
          <a:ext cx="815340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Chemical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Nuclear Reactions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Occur when bonds are broken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  <a:r>
                        <a:rPr lang="en-US" baseline="0" dirty="0"/>
                        <a:t> when nuclei emit particles and/or rays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Atoms remain unchanged, although they may be rearranged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Atoms often converted</a:t>
                      </a:r>
                      <a:r>
                        <a:rPr lang="en-US" sz="3600" baseline="0" dirty="0"/>
                        <a:t> into atoms of another element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68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Chemical vs. Nuclear Reactions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6261900"/>
              </p:ext>
            </p:extLst>
          </p:nvPr>
        </p:nvGraphicFramePr>
        <p:xfrm>
          <a:off x="2136775" y="1600200"/>
          <a:ext cx="8153400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Chemical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Nuclear Reactions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Occur when bonds are broken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  <a:r>
                        <a:rPr lang="en-US" baseline="0" dirty="0"/>
                        <a:t> when nuclei emit particles and/or rays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Atoms remain unchanged, although they may be rearranged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Atoms often converted</a:t>
                      </a:r>
                      <a:r>
                        <a:rPr lang="en-US" baseline="0" dirty="0"/>
                        <a:t> into atoms of another element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Involve only valence</a:t>
                      </a:r>
                      <a:r>
                        <a:rPr lang="en-US" sz="3600" baseline="0" dirty="0"/>
                        <a:t> electrons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May involve protons, neutrons, and 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8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Chemical vs. Nuclear Reactions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9266794"/>
              </p:ext>
            </p:extLst>
          </p:nvPr>
        </p:nvGraphicFramePr>
        <p:xfrm>
          <a:off x="2136775" y="1600200"/>
          <a:ext cx="81534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Chemical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Nuclear Reactions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Occur when bonds are broken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  <a:r>
                        <a:rPr lang="en-US" baseline="0" dirty="0"/>
                        <a:t> when nuclei emit particles and/or rays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Atoms remain unchanged, although they may be rearranged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Atoms often converted</a:t>
                      </a:r>
                      <a:r>
                        <a:rPr lang="en-US" baseline="0" dirty="0"/>
                        <a:t> into atoms of another element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Involve only valence</a:t>
                      </a:r>
                      <a:r>
                        <a:rPr lang="en-US" baseline="0" dirty="0"/>
                        <a:t>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involve protons, neutrons, and 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Associated</a:t>
                      </a:r>
                      <a:r>
                        <a:rPr lang="en-US" sz="3600" baseline="0" dirty="0"/>
                        <a:t> with small energy changes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Associated with large energy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Chemical vs. Nuclear Reactions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5017170"/>
              </p:ext>
            </p:extLst>
          </p:nvPr>
        </p:nvGraphicFramePr>
        <p:xfrm>
          <a:off x="2136775" y="1600200"/>
          <a:ext cx="81534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Chemical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Nuclear Reactions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Occur when bonds are broken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  <a:r>
                        <a:rPr lang="en-US" baseline="0" dirty="0"/>
                        <a:t> when nuclei emit particles and/or rays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Atoms remain unchanged, although they may be rearranged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Atoms often converted</a:t>
                      </a:r>
                      <a:r>
                        <a:rPr lang="en-US" baseline="0" dirty="0"/>
                        <a:t> into atoms of another element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Involve only valence</a:t>
                      </a:r>
                      <a:r>
                        <a:rPr lang="en-US" baseline="0" dirty="0"/>
                        <a:t>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involve protons, neutrons, and 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Associated</a:t>
                      </a:r>
                      <a:r>
                        <a:rPr lang="en-US" baseline="0" dirty="0"/>
                        <a:t> with small energy changes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Associated with large energy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Reaction rate influenced by temperature, particle size, concentration, etc.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Reaction rate is not influenced by temperature, particle size, concentration, etc.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172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1747</Words>
  <Application>Microsoft Office PowerPoint</Application>
  <PresentationFormat>Widescreen</PresentationFormat>
  <Paragraphs>397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</vt:lpstr>
      <vt:lpstr>N7 - Nuclear Chemistry</vt:lpstr>
      <vt:lpstr>PART 1 - CONCEPTS</vt:lpstr>
      <vt:lpstr>Introduction to Nuclear Chemistry</vt:lpstr>
      <vt:lpstr>Nuclear Atomic Symbols You already know this, don’t write</vt:lpstr>
      <vt:lpstr>Chemical vs. Nuclear Reactions</vt:lpstr>
      <vt:lpstr>Chemical vs. Nuclear Reactions</vt:lpstr>
      <vt:lpstr>Chemical vs. Nuclear Reactions</vt:lpstr>
      <vt:lpstr>Chemical vs. Nuclear Reactions</vt:lpstr>
      <vt:lpstr>Chemical vs. Nuclear Reactions</vt:lpstr>
      <vt:lpstr>Nuclear Reactions</vt:lpstr>
      <vt:lpstr>Uses of Nuclear Reactions</vt:lpstr>
      <vt:lpstr>Nuclear Fission</vt:lpstr>
      <vt:lpstr>Nuclear Fission</vt:lpstr>
      <vt:lpstr>Nuclear Fission (don’t need to write this)</vt:lpstr>
      <vt:lpstr>Nuclear Fusion</vt:lpstr>
      <vt:lpstr>Nuclear Stability</vt:lpstr>
      <vt:lpstr>Nuclear Stability</vt:lpstr>
      <vt:lpstr>What keeps nuclei together?  Why do they fall apart?</vt:lpstr>
      <vt:lpstr>Band of Stability and Island of Stability</vt:lpstr>
      <vt:lpstr>PowerPoint Presentation</vt:lpstr>
      <vt:lpstr>PowerPoint Presentation</vt:lpstr>
      <vt:lpstr>Alpha radiation</vt:lpstr>
      <vt:lpstr>PowerPoint Presentation</vt:lpstr>
      <vt:lpstr>PowerPoint Presentation</vt:lpstr>
      <vt:lpstr>Beta radiation</vt:lpstr>
      <vt:lpstr>PowerPoint Presentation</vt:lpstr>
      <vt:lpstr>PowerPoint Presentation</vt:lpstr>
      <vt:lpstr>PowerPoint Presentation</vt:lpstr>
      <vt:lpstr>Gamma radiation</vt:lpstr>
      <vt:lpstr>PART 2 –BALANCED NUCLEAR EQUATIONS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Sometimes lots of parts! Still just adding/subtracting!</vt:lpstr>
      <vt:lpstr>Sometimes lots of parts! Still just adding/subtracting!</vt:lpstr>
      <vt:lpstr>YouTube Link to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Chemistry</dc:title>
  <dc:creator>Danny Farmer</dc:creator>
  <cp:lastModifiedBy>Farmer, Stephanie [DH]</cp:lastModifiedBy>
  <cp:revision>53</cp:revision>
  <dcterms:created xsi:type="dcterms:W3CDTF">2018-08-02T06:26:15Z</dcterms:created>
  <dcterms:modified xsi:type="dcterms:W3CDTF">2022-08-05T18:44:29Z</dcterms:modified>
</cp:coreProperties>
</file>