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0" r:id="rId3"/>
    <p:sldId id="265" r:id="rId4"/>
    <p:sldId id="262" r:id="rId5"/>
    <p:sldId id="257" r:id="rId6"/>
    <p:sldId id="258" r:id="rId7"/>
    <p:sldId id="259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 varScale="1">
        <p:scale>
          <a:sx n="66" d="100"/>
          <a:sy n="66" d="100"/>
        </p:scale>
        <p:origin x="8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E4C30315-84BE-4E4F-A9CB-589F5691E77F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CC49-C4F7-48D5-8BE2-C256B8C26684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9066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30315-84BE-4E4F-A9CB-589F5691E77F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CC49-C4F7-48D5-8BE2-C256B8C266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827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30315-84BE-4E4F-A9CB-589F5691E77F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CC49-C4F7-48D5-8BE2-C256B8C26684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9334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30315-84BE-4E4F-A9CB-589F5691E77F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CC49-C4F7-48D5-8BE2-C256B8C266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925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30315-84BE-4E4F-A9CB-589F5691E77F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CC49-C4F7-48D5-8BE2-C256B8C26684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1017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30315-84BE-4E4F-A9CB-589F5691E77F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CC49-C4F7-48D5-8BE2-C256B8C266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212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30315-84BE-4E4F-A9CB-589F5691E77F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CC49-C4F7-48D5-8BE2-C256B8C266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944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30315-84BE-4E4F-A9CB-589F5691E77F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CC49-C4F7-48D5-8BE2-C256B8C266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843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30315-84BE-4E4F-A9CB-589F5691E77F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CC49-C4F7-48D5-8BE2-C256B8C266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842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30315-84BE-4E4F-A9CB-589F5691E77F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CC49-C4F7-48D5-8BE2-C256B8C266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275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30315-84BE-4E4F-A9CB-589F5691E77F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CC49-C4F7-48D5-8BE2-C256B8C26684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1619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E4C30315-84BE-4E4F-A9CB-589F5691E77F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387BCC49-C4F7-48D5-8BE2-C256B8C26684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0963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18" Type="http://schemas.openxmlformats.org/officeDocument/2006/relationships/image" Target="../media/image21.png"/><Relationship Id="rId26" Type="http://schemas.openxmlformats.org/officeDocument/2006/relationships/image" Target="../media/image29.png"/><Relationship Id="rId3" Type="http://schemas.openxmlformats.org/officeDocument/2006/relationships/image" Target="../media/image6.png"/><Relationship Id="rId21" Type="http://schemas.openxmlformats.org/officeDocument/2006/relationships/image" Target="../media/image24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17" Type="http://schemas.openxmlformats.org/officeDocument/2006/relationships/image" Target="../media/image20.png"/><Relationship Id="rId25" Type="http://schemas.openxmlformats.org/officeDocument/2006/relationships/image" Target="../media/image28.png"/><Relationship Id="rId2" Type="http://schemas.openxmlformats.org/officeDocument/2006/relationships/image" Target="../media/image5.png"/><Relationship Id="rId16" Type="http://schemas.openxmlformats.org/officeDocument/2006/relationships/image" Target="../media/image19.png"/><Relationship Id="rId20" Type="http://schemas.openxmlformats.org/officeDocument/2006/relationships/image" Target="../media/image23.png"/><Relationship Id="rId29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24" Type="http://schemas.openxmlformats.org/officeDocument/2006/relationships/image" Target="../media/image27.png"/><Relationship Id="rId32" Type="http://schemas.openxmlformats.org/officeDocument/2006/relationships/image" Target="../media/image35.png"/><Relationship Id="rId5" Type="http://schemas.openxmlformats.org/officeDocument/2006/relationships/image" Target="../media/image8.png"/><Relationship Id="rId15" Type="http://schemas.openxmlformats.org/officeDocument/2006/relationships/image" Target="../media/image18.png"/><Relationship Id="rId23" Type="http://schemas.openxmlformats.org/officeDocument/2006/relationships/image" Target="../media/image26.png"/><Relationship Id="rId28" Type="http://schemas.openxmlformats.org/officeDocument/2006/relationships/image" Target="../media/image31.png"/><Relationship Id="rId10" Type="http://schemas.openxmlformats.org/officeDocument/2006/relationships/image" Target="../media/image13.png"/><Relationship Id="rId19" Type="http://schemas.openxmlformats.org/officeDocument/2006/relationships/image" Target="../media/image22.png"/><Relationship Id="rId31" Type="http://schemas.openxmlformats.org/officeDocument/2006/relationships/image" Target="../media/image34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Relationship Id="rId22" Type="http://schemas.openxmlformats.org/officeDocument/2006/relationships/image" Target="../media/image25.png"/><Relationship Id="rId27" Type="http://schemas.openxmlformats.org/officeDocument/2006/relationships/image" Target="../media/image30.png"/><Relationship Id="rId30" Type="http://schemas.openxmlformats.org/officeDocument/2006/relationships/image" Target="../media/image3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0.png"/><Relationship Id="rId5" Type="http://schemas.openxmlformats.org/officeDocument/2006/relationships/image" Target="../media/image39.png"/><Relationship Id="rId4" Type="http://schemas.openxmlformats.org/officeDocument/2006/relationships/image" Target="../media/image38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hi81Yp7qRkk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8000" dirty="0"/>
              <a:t>Nuclear decay series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7200" b="1" dirty="0"/>
              <a:t>N-8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95951" y="937145"/>
            <a:ext cx="10881815" cy="2677656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6000" b="1" u="sng" dirty="0">
                <a:solidFill>
                  <a:srgbClr val="FF0000"/>
                </a:solidFill>
              </a:rPr>
              <a:t>Target:</a:t>
            </a:r>
            <a:r>
              <a:rPr lang="en-US" sz="6000" dirty="0">
                <a:solidFill>
                  <a:srgbClr val="FF0000"/>
                </a:solidFill>
              </a:rPr>
              <a:t>  </a:t>
            </a:r>
            <a:r>
              <a:rPr lang="en-US" sz="5400" dirty="0">
                <a:solidFill>
                  <a:srgbClr val="FF0000"/>
                </a:solidFill>
              </a:rPr>
              <a:t>I can write nuclear equations for reactions that don’t occur in one single step.</a:t>
            </a:r>
            <a:endParaRPr lang="en-US" sz="5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3381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8000" dirty="0"/>
              <a:t>Nuclear decay series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4115" y="1943100"/>
            <a:ext cx="11167872" cy="40233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4400" dirty="0"/>
              <a:t> Things don’t always decay in one single step!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4400" dirty="0"/>
              <a:t> Sometimes it takes lots of little decays before </a:t>
            </a:r>
            <a:br>
              <a:rPr lang="en-US" sz="4400" dirty="0"/>
            </a:br>
            <a:r>
              <a:rPr lang="en-US" sz="4400" dirty="0"/>
              <a:t>    it reaches a more stable isotope</a:t>
            </a:r>
          </a:p>
        </p:txBody>
      </p:sp>
    </p:spTree>
    <p:extLst>
      <p:ext uri="{BB962C8B-B14F-4D97-AF65-F5344CB8AC3E}">
        <p14:creationId xmlns:p14="http://schemas.microsoft.com/office/powerpoint/2010/main" val="2201350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screenshot of a computer screen&#10;&#10;Description automatically generated">
            <a:extLst>
              <a:ext uri="{FF2B5EF4-FFF2-40B4-BE49-F238E27FC236}">
                <a16:creationId xmlns:a16="http://schemas.microsoft.com/office/drawing/2014/main" id="{CA9F796D-6E6B-3B16-6AC0-743898DAE8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2919" y="0"/>
            <a:ext cx="478616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51936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0"/>
            <a:ext cx="9720072" cy="1499616"/>
          </a:xfrm>
        </p:spPr>
        <p:txBody>
          <a:bodyPr>
            <a:normAutofit/>
          </a:bodyPr>
          <a:lstStyle/>
          <a:p>
            <a:r>
              <a:rPr lang="en-US" sz="8000" dirty="0"/>
              <a:t>Nuclear decay series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4115" y="1228299"/>
            <a:ext cx="11167872" cy="473816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3600" dirty="0"/>
              <a:t> Parent #1 </a:t>
            </a:r>
            <a:r>
              <a:rPr lang="en-US" sz="3600" dirty="0">
                <a:sym typeface="Wingdings" panose="05000000000000000000" pitchFamily="2" charset="2"/>
              </a:rPr>
              <a:t>decays into Daughter Product #1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3600" dirty="0">
                <a:sym typeface="Wingdings" panose="05000000000000000000" pitchFamily="2" charset="2"/>
              </a:rPr>
              <a:t> Daughter Product #1 is now the Parent #2 !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3600" dirty="0">
                <a:sym typeface="Wingdings" panose="05000000000000000000" pitchFamily="2" charset="2"/>
              </a:rPr>
              <a:t> Parent #2 decays into Daughter Product #2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3600" dirty="0">
                <a:sym typeface="Wingdings" panose="05000000000000000000" pitchFamily="2" charset="2"/>
              </a:rPr>
              <a:t> Etc…etc…etc…</a:t>
            </a:r>
            <a:endParaRPr lang="en-US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844794" y="3862523"/>
                <a:ext cx="7942144" cy="67710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4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4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US" sz="4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en-US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4400" dirty="0"/>
                  <a:t> + </a:t>
                </a:r>
                <a:r>
                  <a:rPr lang="en-US" sz="3200" dirty="0"/>
                  <a:t>radioactive particle</a:t>
                </a: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4794" y="3862523"/>
                <a:ext cx="7942144" cy="677108"/>
              </a:xfrm>
              <a:prstGeom prst="rect">
                <a:avLst/>
              </a:prstGeom>
              <a:blipFill>
                <a:blip r:embed="rId2"/>
                <a:stretch>
                  <a:fillRect t="-25225" b="-486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216644" y="4907343"/>
                <a:ext cx="7942144" cy="67710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4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4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US" sz="4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en-US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4400" dirty="0"/>
                  <a:t> + </a:t>
                </a:r>
                <a:r>
                  <a:rPr lang="en-US" sz="3200" dirty="0"/>
                  <a:t>radioactive particle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6644" y="4907343"/>
                <a:ext cx="7942144" cy="677108"/>
              </a:xfrm>
              <a:prstGeom prst="rect">
                <a:avLst/>
              </a:prstGeom>
              <a:blipFill>
                <a:blip r:embed="rId3"/>
                <a:stretch>
                  <a:fillRect t="-25225" b="-495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Oval 5"/>
          <p:cNvSpPr/>
          <p:nvPr/>
        </p:nvSpPr>
        <p:spPr>
          <a:xfrm>
            <a:off x="3043237" y="3758289"/>
            <a:ext cx="942975" cy="985838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3986212" y="4744127"/>
            <a:ext cx="1057276" cy="50177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8175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8568" y="0"/>
            <a:ext cx="9706117" cy="667375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688608" y="109183"/>
                <a:ext cx="155584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𝜶</m:t>
                      </m:r>
                    </m:oMath>
                  </m:oMathPara>
                </a14:m>
                <a:endParaRPr lang="en-US" sz="3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8608" y="109183"/>
                <a:ext cx="1555845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847514" y="163775"/>
                <a:ext cx="155584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dirty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𝜷</m:t>
                      </m:r>
                    </m:oMath>
                  </m:oMathPara>
                </a14:m>
                <a:endParaRPr lang="en-US" sz="32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7514" y="163775"/>
                <a:ext cx="1555845" cy="5847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7033716" y="188996"/>
                <a:ext cx="155584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dirty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𝜷</m:t>
                      </m:r>
                    </m:oMath>
                  </m:oMathPara>
                </a14:m>
                <a:endParaRPr lang="en-US" sz="32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33716" y="188996"/>
                <a:ext cx="1555845" cy="5847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721891" y="1803780"/>
                <a:ext cx="155584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𝜶</m:t>
                      </m:r>
                    </m:oMath>
                  </m:oMathPara>
                </a14:m>
                <a:endParaRPr lang="en-US" sz="3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1891" y="1803780"/>
                <a:ext cx="1555845" cy="58477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661311" y="2721593"/>
                <a:ext cx="155584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𝟗𝟎</m:t>
                      </m:r>
                    </m:oMath>
                  </m:oMathPara>
                </a14:m>
                <a:endParaRPr lang="en-US" sz="28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1311" y="2721593"/>
                <a:ext cx="1555845" cy="46166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645781" y="2437027"/>
                <a:ext cx="155584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𝑹𝒂</m:t>
                      </m:r>
                    </m:oMath>
                  </m:oMathPara>
                </a14:m>
                <a:endParaRPr lang="en-US" sz="3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5781" y="2437027"/>
                <a:ext cx="1555845" cy="58477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987703" y="1724660"/>
                <a:ext cx="155584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𝜶</m:t>
                      </m:r>
                    </m:oMath>
                  </m:oMathPara>
                </a14:m>
                <a:endParaRPr lang="en-US" sz="3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7703" y="1724660"/>
                <a:ext cx="1555845" cy="58477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180602" y="2144074"/>
                <a:ext cx="1555845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1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𝟐𝟐𝟔</m:t>
                      </m:r>
                    </m:oMath>
                  </m:oMathPara>
                </a14:m>
                <a:endParaRPr lang="en-US" sz="21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0602" y="2144074"/>
                <a:ext cx="1555845" cy="43088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7372063" y="2750025"/>
                <a:ext cx="155584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𝟖𝟔</m:t>
                      </m:r>
                    </m:oMath>
                  </m:oMathPara>
                </a14:m>
                <a:endParaRPr lang="en-US" sz="28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2063" y="2750025"/>
                <a:ext cx="1555845" cy="46166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6331847" y="1686550"/>
                <a:ext cx="155584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𝜶</m:t>
                      </m:r>
                    </m:oMath>
                  </m:oMathPara>
                </a14:m>
                <a:endParaRPr lang="en-US" sz="3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1847" y="1686550"/>
                <a:ext cx="1555845" cy="584775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7394525" y="2271325"/>
                <a:ext cx="1555845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1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𝟐𝟐𝟐</m:t>
                      </m:r>
                    </m:oMath>
                  </m:oMathPara>
                </a14:m>
                <a:endParaRPr lang="en-US" sz="21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94525" y="2271325"/>
                <a:ext cx="1555845" cy="43088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9852546" y="2748889"/>
                <a:ext cx="155584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𝟖𝟒</m:t>
                      </m:r>
                    </m:oMath>
                  </m:oMathPara>
                </a14:m>
                <a:endParaRPr lang="en-US" sz="28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52546" y="2748889"/>
                <a:ext cx="1555845" cy="461665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9207758" y="2574961"/>
                <a:ext cx="155584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𝑷𝒐</m:t>
                      </m:r>
                    </m:oMath>
                  </m:oMathPara>
                </a14:m>
                <a:endParaRPr lang="en-US" sz="3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07758" y="2574961"/>
                <a:ext cx="1555845" cy="584775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8675991" y="1724660"/>
                <a:ext cx="155584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𝜶</m:t>
                      </m:r>
                    </m:oMath>
                  </m:oMathPara>
                </a14:m>
                <a:endParaRPr lang="en-US" sz="3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75991" y="1724660"/>
                <a:ext cx="1555845" cy="584775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1762834" y="3418765"/>
                <a:ext cx="155584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𝜶</m:t>
                      </m:r>
                    </m:oMath>
                  </m:oMathPara>
                </a14:m>
                <a:endParaRPr lang="en-US" sz="3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2834" y="3418765"/>
                <a:ext cx="1555845" cy="584775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3832457" y="3498002"/>
                <a:ext cx="155584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dirty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𝜷</m:t>
                      </m:r>
                    </m:oMath>
                  </m:oMathPara>
                </a14:m>
                <a:endParaRPr lang="en-US" sz="32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2457" y="3498002"/>
                <a:ext cx="1555845" cy="584775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2660597" y="3872035"/>
                <a:ext cx="1555845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1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𝟐𝟏𝟒</m:t>
                      </m:r>
                    </m:oMath>
                  </m:oMathPara>
                </a14:m>
                <a:endParaRPr lang="en-US" sz="21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0597" y="3872035"/>
                <a:ext cx="1555845" cy="430887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715866" y="3919968"/>
                <a:ext cx="1555845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1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𝟐𝟏𝟒</m:t>
                      </m:r>
                    </m:oMath>
                  </m:oMathPara>
                </a14:m>
                <a:endParaRPr lang="en-US" sz="21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5866" y="3919968"/>
                <a:ext cx="1555845" cy="430887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9274077" y="4378151"/>
                <a:ext cx="155584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𝟖𝟐</m:t>
                      </m:r>
                    </m:oMath>
                  </m:oMathPara>
                </a14:m>
                <a:endParaRPr lang="en-US" sz="28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74077" y="4378151"/>
                <a:ext cx="1555845" cy="461665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8528353" y="3525132"/>
                <a:ext cx="155584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𝜶</m:t>
                      </m:r>
                    </m:oMath>
                  </m:oMathPara>
                </a14:m>
                <a:endParaRPr lang="en-US" sz="3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28353" y="3525132"/>
                <a:ext cx="1555845" cy="584775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856013" y="3473127"/>
                <a:ext cx="155584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dirty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𝜷</m:t>
                      </m:r>
                    </m:oMath>
                  </m:oMathPara>
                </a14:m>
                <a:endParaRPr lang="en-US" sz="32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6013" y="3473127"/>
                <a:ext cx="1555845" cy="584775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7033716" y="4403021"/>
                <a:ext cx="155584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𝟖𝟒</m:t>
                      </m:r>
                    </m:oMath>
                  </m:oMathPara>
                </a14:m>
                <a:endParaRPr lang="en-US" sz="28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33716" y="4403021"/>
                <a:ext cx="1555845" cy="461665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7001866" y="3919968"/>
                <a:ext cx="1555845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1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𝟐𝟏𝟒</m:t>
                      </m:r>
                    </m:oMath>
                  </m:oMathPara>
                </a14:m>
                <a:endParaRPr lang="en-US" sz="21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1866" y="3919968"/>
                <a:ext cx="1555845" cy="430887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432647" y="4109856"/>
                <a:ext cx="155584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𝑷𝒐</m:t>
                      </m:r>
                    </m:oMath>
                  </m:oMathPara>
                </a14:m>
                <a:endParaRPr lang="en-US" sz="3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2647" y="4109856"/>
                <a:ext cx="1555845" cy="584775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1789415" y="5195951"/>
                <a:ext cx="155584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dirty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𝜷</m:t>
                      </m:r>
                    </m:oMath>
                  </m:oMathPara>
                </a14:m>
                <a:endParaRPr lang="en-US" sz="32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9415" y="5195951"/>
                <a:ext cx="1555845" cy="584775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2385368" y="5794374"/>
                <a:ext cx="155584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𝑩𝒊</m:t>
                      </m:r>
                    </m:oMath>
                  </m:oMathPara>
                </a14:m>
                <a:endParaRPr lang="en-US" sz="3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5368" y="5794374"/>
                <a:ext cx="1555845" cy="584775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300168" y="5271344"/>
                <a:ext cx="155584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dirty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𝜷</m:t>
                      </m:r>
                    </m:oMath>
                  </m:oMathPara>
                </a14:m>
                <a:endParaRPr lang="en-US" sz="32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0168" y="5271344"/>
                <a:ext cx="1555845" cy="584775"/>
              </a:xfrm>
              <a:prstGeom prst="rect">
                <a:avLst/>
              </a:prstGeom>
              <a:blipFill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978013" y="5860389"/>
                <a:ext cx="155584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𝑷𝒐</m:t>
                      </m:r>
                    </m:oMath>
                  </m:oMathPara>
                </a14:m>
                <a:endParaRPr lang="en-US" sz="3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8013" y="5860389"/>
                <a:ext cx="1555845" cy="584775"/>
              </a:xfrm>
              <a:prstGeom prst="rect">
                <a:avLst/>
              </a:prstGeom>
              <a:blipFill>
                <a:blip r:embed="rId2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5543548" y="5642811"/>
                <a:ext cx="1555845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1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𝟐𝟏𝟎</m:t>
                      </m:r>
                    </m:oMath>
                  </m:oMathPara>
                </a14:m>
                <a:endParaRPr lang="en-US" sz="21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3548" y="5642811"/>
                <a:ext cx="1555845" cy="430887"/>
              </a:xfrm>
              <a:prstGeom prst="rect">
                <a:avLst/>
              </a:prstGeom>
              <a:blipFill>
                <a:blip r:embed="rId3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6818168" y="5230637"/>
                <a:ext cx="155584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𝜶</m:t>
                      </m:r>
                    </m:oMath>
                  </m:oMathPara>
                </a14:m>
                <a:endParaRPr lang="en-US" sz="3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8168" y="5230637"/>
                <a:ext cx="1555845" cy="584775"/>
              </a:xfrm>
              <a:prstGeom prst="rect">
                <a:avLst/>
              </a:prstGeom>
              <a:blipFill>
                <a:blip r:embed="rId3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7718232" y="6127815"/>
                <a:ext cx="155584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𝟖𝟐</m:t>
                      </m:r>
                    </m:oMath>
                  </m:oMathPara>
                </a14:m>
                <a:endParaRPr lang="en-US" sz="28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18232" y="6127815"/>
                <a:ext cx="1555845" cy="461665"/>
              </a:xfrm>
              <a:prstGeom prst="rect">
                <a:avLst/>
              </a:prstGeom>
              <a:blipFill>
                <a:blip r:embed="rId3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47821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2" grpId="0"/>
      <p:bldP spid="33" grpId="0"/>
      <p:bldP spid="34" grpId="0"/>
      <p:bldP spid="35" grpId="0"/>
      <p:bldP spid="36" grpId="0"/>
      <p:bldP spid="3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8491" y="13648"/>
            <a:ext cx="5227022" cy="6742747"/>
          </a:xfrm>
          <a:prstGeom prst="rect">
            <a:avLst/>
          </a:prstGeom>
        </p:spPr>
      </p:pic>
      <p:sp>
        <p:nvSpPr>
          <p:cNvPr id="2" name="Rounded Rectangle 1"/>
          <p:cNvSpPr/>
          <p:nvPr/>
        </p:nvSpPr>
        <p:spPr>
          <a:xfrm>
            <a:off x="709715" y="13648"/>
            <a:ext cx="6564573" cy="2238233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574503" y="347934"/>
            <a:ext cx="429904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(Going to zoom in so its big enough to see on the screen)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878472" y="3385021"/>
            <a:ext cx="47903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400" dirty="0">
              <a:solidFill>
                <a:srgbClr val="00B0F0"/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86216" y="3030997"/>
            <a:ext cx="4887336" cy="2045970"/>
          </a:xfrm>
        </p:spPr>
        <p:txBody>
          <a:bodyPr>
            <a:normAutofit fontScale="90000"/>
          </a:bodyPr>
          <a:lstStyle/>
          <a:p>
            <a:r>
              <a:rPr lang="en-US" sz="8000" dirty="0"/>
              <a:t>Graphing decay series	</a:t>
            </a:r>
          </a:p>
        </p:txBody>
      </p:sp>
    </p:spTree>
    <p:extLst>
      <p:ext uri="{BB962C8B-B14F-4D97-AF65-F5344CB8AC3E}">
        <p14:creationId xmlns:p14="http://schemas.microsoft.com/office/powerpoint/2010/main" val="2470772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9420" r="2758" b="78140"/>
          <a:stretch/>
        </p:blipFill>
        <p:spPr>
          <a:xfrm>
            <a:off x="200025" y="166474"/>
            <a:ext cx="11872913" cy="4048339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0393410" y="510449"/>
            <a:ext cx="6000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U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1080" y="4329797"/>
            <a:ext cx="10941845" cy="118586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502558" y="2520688"/>
            <a:ext cx="6762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</a:rPr>
              <a:t>Th</a:t>
            </a:r>
            <a:endParaRPr lang="en-US" sz="3600" b="1" dirty="0">
              <a:solidFill>
                <a:srgbClr val="FF000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8915403" y="1008795"/>
            <a:ext cx="1481137" cy="1548378"/>
          </a:xfrm>
          <a:prstGeom prst="straightConnector1">
            <a:avLst/>
          </a:prstGeom>
          <a:ln w="762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8318458" y="1496149"/>
                <a:ext cx="155584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𝜶</m:t>
                      </m:r>
                    </m:oMath>
                  </m:oMathPara>
                </a14:m>
                <a:endParaRPr lang="en-US" sz="32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18458" y="1496149"/>
                <a:ext cx="1555845" cy="5847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9564667" y="2520688"/>
            <a:ext cx="6762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Pa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9099471" y="2942132"/>
            <a:ext cx="546053" cy="4764"/>
          </a:xfrm>
          <a:prstGeom prst="straightConnector1">
            <a:avLst/>
          </a:prstGeom>
          <a:ln w="762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8400909" y="2996937"/>
                <a:ext cx="155584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dirty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𝜷</m:t>
                      </m:r>
                    </m:oMath>
                  </m:oMathPara>
                </a14:m>
                <a:endParaRPr lang="en-US" sz="32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00909" y="2996937"/>
                <a:ext cx="1555845" cy="5847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Arrow Connector 12"/>
          <p:cNvCxnSpPr/>
          <p:nvPr/>
        </p:nvCxnSpPr>
        <p:spPr>
          <a:xfrm>
            <a:off x="10101340" y="2880339"/>
            <a:ext cx="546053" cy="4764"/>
          </a:xfrm>
          <a:prstGeom prst="straightConnector1">
            <a:avLst/>
          </a:prstGeom>
          <a:ln w="762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9609061" y="3035580"/>
                <a:ext cx="155584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dirty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𝜷</m:t>
                      </m:r>
                    </m:oMath>
                  </m:oMathPara>
                </a14:m>
                <a:endParaRPr lang="en-US" sz="32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09061" y="3035580"/>
                <a:ext cx="1555845" cy="58477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10583991" y="2557173"/>
            <a:ext cx="6000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U</a:t>
            </a:r>
          </a:p>
        </p:txBody>
      </p:sp>
      <p:sp>
        <p:nvSpPr>
          <p:cNvPr id="16" name="16-Point Star 15"/>
          <p:cNvSpPr/>
          <p:nvPr/>
        </p:nvSpPr>
        <p:spPr>
          <a:xfrm>
            <a:off x="3221069" y="623789"/>
            <a:ext cx="3729037" cy="3321002"/>
          </a:xfrm>
          <a:prstGeom prst="star16">
            <a:avLst/>
          </a:prstGeom>
          <a:solidFill>
            <a:srgbClr val="FFFF66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KEEP GOING! </a:t>
            </a:r>
            <a:br>
              <a:rPr lang="en-US" sz="2800" b="1" dirty="0">
                <a:solidFill>
                  <a:schemeClr val="tx1"/>
                </a:solidFill>
              </a:rPr>
            </a:br>
            <a:r>
              <a:rPr lang="en-US" sz="2800" b="1" dirty="0">
                <a:solidFill>
                  <a:schemeClr val="tx1"/>
                </a:solidFill>
              </a:rPr>
              <a:t>All the way to the end!</a:t>
            </a:r>
          </a:p>
        </p:txBody>
      </p:sp>
    </p:spTree>
    <p:extLst>
      <p:ext uri="{BB962C8B-B14F-4D97-AF65-F5344CB8AC3E}">
        <p14:creationId xmlns:p14="http://schemas.microsoft.com/office/powerpoint/2010/main" val="1992836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8" grpId="0"/>
      <p:bldP spid="9" grpId="0"/>
      <p:bldP spid="12" grpId="0"/>
      <p:bldP spid="14" grpId="0"/>
      <p:bldP spid="15" grpId="0"/>
      <p:bldP spid="1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43488" y="0"/>
            <a:ext cx="5582148" cy="6987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91914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YouTube Link to Presentation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>
                <a:hlinkClick r:id="rId2"/>
              </a:rPr>
              <a:t>https://youtu.be/hi81Yp7qRkk</a:t>
            </a:r>
            <a:r>
              <a:rPr lang="en-US" sz="4400"/>
              <a:t> 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4044237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132</TotalTime>
  <Words>186</Words>
  <Application>Microsoft Office PowerPoint</Application>
  <PresentationFormat>Widescreen</PresentationFormat>
  <Paragraphs>56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Cambria Math</vt:lpstr>
      <vt:lpstr>Tw Cen MT</vt:lpstr>
      <vt:lpstr>Tw Cen MT Condensed</vt:lpstr>
      <vt:lpstr>Wingdings</vt:lpstr>
      <vt:lpstr>Wingdings 3</vt:lpstr>
      <vt:lpstr>Integral</vt:lpstr>
      <vt:lpstr>Nuclear decay series </vt:lpstr>
      <vt:lpstr>Nuclear decay series </vt:lpstr>
      <vt:lpstr>PowerPoint Presentation</vt:lpstr>
      <vt:lpstr>Nuclear decay series </vt:lpstr>
      <vt:lpstr>PowerPoint Presentation</vt:lpstr>
      <vt:lpstr>Graphing decay series </vt:lpstr>
      <vt:lpstr>PowerPoint Presentation</vt:lpstr>
      <vt:lpstr>PowerPoint Presentation</vt:lpstr>
      <vt:lpstr>YouTube Link to Presentation </vt:lpstr>
    </vt:vector>
  </TitlesOfParts>
  <Company>SRVUSD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Nuclear decay series</dc:title>
  <dc:creator>Farmer, Stephanie [DH]</dc:creator>
  <cp:lastModifiedBy>Farmer, Stephanie [DH]</cp:lastModifiedBy>
  <cp:revision>14</cp:revision>
  <dcterms:created xsi:type="dcterms:W3CDTF">2019-09-04T21:54:28Z</dcterms:created>
  <dcterms:modified xsi:type="dcterms:W3CDTF">2023-10-19T20:18:26Z</dcterms:modified>
</cp:coreProperties>
</file>