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8"/>
  </p:notesMasterIdLst>
  <p:sldIdLst>
    <p:sldId id="336" r:id="rId5"/>
    <p:sldId id="321" r:id="rId6"/>
    <p:sldId id="322" r:id="rId7"/>
    <p:sldId id="323" r:id="rId8"/>
    <p:sldId id="324" r:id="rId9"/>
    <p:sldId id="335" r:id="rId10"/>
    <p:sldId id="325" r:id="rId11"/>
    <p:sldId id="326" r:id="rId12"/>
    <p:sldId id="328" r:id="rId13"/>
    <p:sldId id="327" r:id="rId14"/>
    <p:sldId id="329" r:id="rId15"/>
    <p:sldId id="330" r:id="rId16"/>
    <p:sldId id="33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/>
    <p:restoredTop sz="94631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79F9E-343A-46AB-8725-C867DC732332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D264-76EE-4A59-BB62-C4BE53D7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5F13FA-BB88-B74B-9112-936D97BF98F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0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152ocNo7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1828800"/>
          </a:xfrm>
        </p:spPr>
        <p:txBody>
          <a:bodyPr>
            <a:noAutofit/>
          </a:bodyPr>
          <a:lstStyle/>
          <a:p>
            <a:pPr algn="r"/>
            <a:r>
              <a:rPr lang="en-US" sz="8800" dirty="0" smtClean="0"/>
              <a:t>N9 – half life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2057400"/>
            <a:ext cx="7848600" cy="3508653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Target:</a:t>
            </a:r>
            <a:r>
              <a:rPr lang="en-US" sz="6000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>
                <a:solidFill>
                  <a:srgbClr val="FF0000"/>
                </a:solidFill>
              </a:rPr>
              <a:t>I can </a:t>
            </a:r>
            <a:r>
              <a:rPr lang="en-US" sz="5400" dirty="0" smtClean="0">
                <a:solidFill>
                  <a:srgbClr val="FF0000"/>
                </a:solidFill>
              </a:rPr>
              <a:t>perform calculations related to how quickly radioactive substances decay.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Solve for Time/Half-life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96349" y="1676400"/>
            <a:ext cx="3799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t/h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2648" y="2590800"/>
            <a:ext cx="27077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t/h</a:t>
            </a:r>
          </a:p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endParaRPr lang="en-US" sz="4000" b="1" cap="none" spc="0" baseline="-25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0209" y="3276600"/>
            <a:ext cx="98759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90546" y="1739000"/>
            <a:ext cx="239314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Isolate (0.5)</a:t>
            </a:r>
            <a:r>
              <a:rPr lang="en-US" sz="3200" b="1" i="1" baseline="30000" dirty="0" smtClean="0">
                <a:solidFill>
                  <a:srgbClr val="00B050"/>
                </a:solidFill>
              </a:rPr>
              <a:t>t/h</a:t>
            </a:r>
            <a:endParaRPr lang="en-US" sz="3200" b="1" i="1" baseline="300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676435"/>
            <a:ext cx="5137214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Bring down exponent using logs</a:t>
            </a:r>
            <a:endParaRPr lang="en-US" sz="3200" b="1" i="1" baseline="30000" dirty="0">
              <a:solidFill>
                <a:srgbClr val="00B05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0142" y="4040145"/>
            <a:ext cx="5885858" cy="1323439"/>
            <a:chOff x="210142" y="4040145"/>
            <a:chExt cx="5885858" cy="1323439"/>
          </a:xfrm>
        </p:grpSpPr>
        <p:sp>
          <p:nvSpPr>
            <p:cNvPr id="9" name="Rectangle 8"/>
            <p:cNvSpPr/>
            <p:nvPr/>
          </p:nvSpPr>
          <p:spPr>
            <a:xfrm>
              <a:off x="210142" y="4040145"/>
              <a:ext cx="5885858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E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=   t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(0.5)</a:t>
              </a:r>
            </a:p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s</a:t>
              </a:r>
              <a:r>
                <a:rPr lang="en-US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62971" y="4724400"/>
              <a:ext cx="98759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58068" y="4724400"/>
              <a:ext cx="65193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Double Bracket 14"/>
            <p:cNvSpPr/>
            <p:nvPr/>
          </p:nvSpPr>
          <p:spPr>
            <a:xfrm>
              <a:off x="1186771" y="4040145"/>
              <a:ext cx="1175429" cy="1323439"/>
            </a:xfrm>
            <a:prstGeom prst="bracket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6000" y="3439979"/>
            <a:ext cx="2895561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Plug in your #’s then rearrange for t or h depending on what you want to solve for!</a:t>
            </a:r>
            <a:endParaRPr lang="en-US" sz="3200" b="1" i="1" baseline="30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5" grpId="0" animBg="1"/>
      <p:bldP spid="12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 4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half-life of polonium-218 is 3.0 min.  If you start with 20.0 g, how long before only 1.25 g remains?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00671" y="2667000"/>
            <a:ext cx="5885858" cy="1323439"/>
            <a:chOff x="210142" y="4040145"/>
            <a:chExt cx="5885858" cy="1323439"/>
          </a:xfrm>
        </p:grpSpPr>
        <p:sp>
          <p:nvSpPr>
            <p:cNvPr id="7" name="Rectangle 6"/>
            <p:cNvSpPr/>
            <p:nvPr/>
          </p:nvSpPr>
          <p:spPr>
            <a:xfrm>
              <a:off x="210142" y="4040145"/>
              <a:ext cx="5885858" cy="13234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E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=   t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(0.5)</a:t>
              </a:r>
            </a:p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s</a:t>
              </a:r>
              <a:r>
                <a:rPr lang="en-US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262971" y="4724400"/>
              <a:ext cx="98759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8068" y="4724400"/>
              <a:ext cx="6519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ouble Bracket 9"/>
            <p:cNvSpPr/>
            <p:nvPr/>
          </p:nvSpPr>
          <p:spPr>
            <a:xfrm>
              <a:off x="1186771" y="4040145"/>
              <a:ext cx="1175429" cy="1323439"/>
            </a:xfrm>
            <a:prstGeom prst="bracket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" y="4317890"/>
            <a:ext cx="6781800" cy="1323439"/>
            <a:chOff x="210142" y="4040145"/>
            <a:chExt cx="6781800" cy="1323439"/>
          </a:xfrm>
        </p:grpSpPr>
        <p:sp>
          <p:nvSpPr>
            <p:cNvPr id="14" name="Rectangle 13"/>
            <p:cNvSpPr/>
            <p:nvPr/>
          </p:nvSpPr>
          <p:spPr>
            <a:xfrm>
              <a:off x="210142" y="4040145"/>
              <a:ext cx="678180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1.25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=   t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(0.5)</a:t>
              </a:r>
            </a:p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 20.0      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</a:t>
              </a:r>
              <a:r>
                <a:rPr lang="en-US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262971" y="4724400"/>
              <a:ext cx="130937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90961" y="4724400"/>
              <a:ext cx="65193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Double Bracket 16"/>
            <p:cNvSpPr/>
            <p:nvPr/>
          </p:nvSpPr>
          <p:spPr>
            <a:xfrm>
              <a:off x="1186771" y="4040145"/>
              <a:ext cx="1461771" cy="1323439"/>
            </a:xfrm>
            <a:prstGeom prst="bracket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943600" y="5326559"/>
            <a:ext cx="2717815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 = 12min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658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 5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8763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sample initially contains 150.0 mg of radon-222.  After 11.4 days, it contains 18.75 mg of radon-222.  Calculate the half-life. 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486561"/>
            <a:ext cx="5885858" cy="1323439"/>
            <a:chOff x="210142" y="4040145"/>
            <a:chExt cx="5885858" cy="1323439"/>
          </a:xfrm>
        </p:grpSpPr>
        <p:sp>
          <p:nvSpPr>
            <p:cNvPr id="7" name="Rectangle 6"/>
            <p:cNvSpPr/>
            <p:nvPr/>
          </p:nvSpPr>
          <p:spPr>
            <a:xfrm>
              <a:off x="210142" y="4040145"/>
              <a:ext cx="5885858" cy="13234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E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=   t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(0.5)</a:t>
              </a:r>
            </a:p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 A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s</a:t>
              </a:r>
              <a:r>
                <a:rPr lang="en-US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262971" y="4724400"/>
              <a:ext cx="98759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8068" y="4724400"/>
              <a:ext cx="65193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ouble Bracket 9"/>
            <p:cNvSpPr/>
            <p:nvPr/>
          </p:nvSpPr>
          <p:spPr>
            <a:xfrm>
              <a:off x="1186771" y="4040145"/>
              <a:ext cx="1175429" cy="1323439"/>
            </a:xfrm>
            <a:prstGeom prst="bracket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4086761"/>
            <a:ext cx="7239000" cy="1323439"/>
            <a:chOff x="210142" y="4040145"/>
            <a:chExt cx="6781800" cy="1323439"/>
          </a:xfrm>
        </p:grpSpPr>
        <p:sp>
          <p:nvSpPr>
            <p:cNvPr id="12" name="Rectangle 11"/>
            <p:cNvSpPr/>
            <p:nvPr/>
          </p:nvSpPr>
          <p:spPr>
            <a:xfrm>
              <a:off x="210142" y="4040145"/>
              <a:ext cx="678180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18.75</a:t>
              </a:r>
              <a:r>
                <a:rPr lang="en-US" sz="4000" b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=   11.4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Log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(0.5)</a:t>
              </a:r>
            </a:p>
            <a:p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 150.0      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       </a:t>
              </a:r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62971" y="4724400"/>
              <a:ext cx="130937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943942" y="4724400"/>
              <a:ext cx="1143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Double Bracket 14"/>
            <p:cNvSpPr/>
            <p:nvPr/>
          </p:nvSpPr>
          <p:spPr>
            <a:xfrm>
              <a:off x="1186771" y="4040145"/>
              <a:ext cx="1766571" cy="1323439"/>
            </a:xfrm>
            <a:prstGeom prst="bracket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029200" y="5657895"/>
            <a:ext cx="3557069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h = 3.8days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200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Link to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</a:t>
            </a:r>
            <a:r>
              <a:rPr lang="en-US" sz="4400" dirty="0" smtClean="0">
                <a:hlinkClick r:id="rId2"/>
              </a:rPr>
              <a:t>youtu.be/7152ocNo7ko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48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Half-Life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Half Life is the time required for half of a radioisotope’s nuclei to decay into its products.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03538"/>
              </p:ext>
            </p:extLst>
          </p:nvPr>
        </p:nvGraphicFramePr>
        <p:xfrm>
          <a:off x="1143000" y="2816942"/>
          <a:ext cx="6553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of ½ lives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Remaining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6.25%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3.125%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1.5625%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3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153400" cy="1143000"/>
          </a:xfrm>
        </p:spPr>
        <p:txBody>
          <a:bodyPr lIns="90488" tIns="44450" rIns="90488" bIns="44450"/>
          <a:lstStyle/>
          <a:p>
            <a:pPr marL="0" indent="0">
              <a:buFontTx/>
              <a:buNone/>
            </a:pPr>
            <a:r>
              <a:rPr lang="en-US" sz="3200" dirty="0">
                <a:latin typeface="Arial" charset="0"/>
              </a:rPr>
              <a:t>Half of the radioactive atoms decay each half-life.</a:t>
            </a:r>
          </a:p>
        </p:txBody>
      </p:sp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609600" y="294968"/>
            <a:ext cx="81534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" charset="0"/>
              </a:rPr>
              <a:t>Graphing Half-Life</a:t>
            </a:r>
            <a:endParaRPr lang="en-US" sz="5400" b="1" dirty="0">
              <a:latin typeface="Arial" charset="0"/>
            </a:endParaRPr>
          </a:p>
        </p:txBody>
      </p:sp>
      <p:pic>
        <p:nvPicPr>
          <p:cNvPr id="99331" name="Picture 3" descr="19_09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0"/>
          <a:stretch>
            <a:fillRect/>
          </a:stretch>
        </p:blipFill>
        <p:spPr bwMode="auto">
          <a:xfrm>
            <a:off x="1981200" y="2133600"/>
            <a:ext cx="6005513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242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Using a Table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uppose you have 10.0 grams of strontium – 90, which has a half life of 29 years.  How much will be remaining after x number of years? 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99773"/>
              </p:ext>
            </p:extLst>
          </p:nvPr>
        </p:nvGraphicFramePr>
        <p:xfrm>
          <a:off x="955548" y="3200400"/>
          <a:ext cx="7467600" cy="344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4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½</a:t>
                      </a:r>
                      <a:r>
                        <a:rPr lang="en-US" sz="2400" baseline="0" dirty="0" smtClean="0"/>
                        <a:t> lives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 (Years)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Amount Remaining (g)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1.25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0.625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2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Half-Life Equation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a handy </a:t>
            </a:r>
            <a:br>
              <a:rPr lang="en-US" sz="3600" dirty="0" smtClean="0"/>
            </a:br>
            <a:r>
              <a:rPr lang="en-US" sz="3600" dirty="0" smtClean="0"/>
              <a:t>dandy equation!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096815" y="2869406"/>
            <a:ext cx="4804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96086" y="4027378"/>
            <a:ext cx="30916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Amount </a:t>
            </a:r>
            <a:b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</a:br>
            <a: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Ending</a:t>
            </a:r>
          </a:p>
          <a:p>
            <a:pPr algn="ctr"/>
            <a:r>
              <a:rPr lang="en-US" sz="4000" b="1" cap="none" spc="0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</a:rPr>
              <a:t>Still </a:t>
            </a:r>
            <a:br>
              <a:rPr lang="en-US" sz="4000" b="1" cap="none" spc="0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</a:rPr>
            </a:br>
            <a:r>
              <a:rPr lang="en-US" sz="4000" b="1" cap="none" spc="0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</a:rPr>
              <a:t>Radioactive</a:t>
            </a:r>
            <a:endParaRPr lang="en-US" sz="4000" b="1" cap="none" spc="0" dirty="0">
              <a:ln w="10541" cmpd="sng">
                <a:noFill/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5502" y="1663608"/>
            <a:ext cx="40230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/>
              </a:rPr>
              <a:t>Amount Starting</a:t>
            </a:r>
            <a:endParaRPr lang="en-US" sz="4400" b="1" cap="none" spc="0" dirty="0">
              <a:ln w="10541" cmpd="sng">
                <a:noFill/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9735" y="2893053"/>
            <a:ext cx="2514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# of </a:t>
            </a:r>
            <a:b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</a:br>
            <a:r>
              <a:rPr lang="en-U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half-lives</a:t>
            </a:r>
            <a:endParaRPr lang="en-US" sz="4000" b="1" cap="none" spc="0" dirty="0">
              <a:ln w="10541" cmpd="sng">
                <a:noFill/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62254" y="3678480"/>
            <a:ext cx="582378" cy="49735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86442" y="2364979"/>
            <a:ext cx="584308" cy="68048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901336" y="3200400"/>
            <a:ext cx="1099664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46433" y="4727925"/>
            <a:ext cx="3212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 dirty="0" smtClean="0"/>
              <a:t> = time passed</a:t>
            </a:r>
          </a:p>
          <a:p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sz="3000" b="1" dirty="0" smtClean="0"/>
              <a:t> = length of </a:t>
            </a:r>
            <a:br>
              <a:rPr lang="en-US" sz="3000" b="1" dirty="0" smtClean="0"/>
            </a:br>
            <a:r>
              <a:rPr lang="en-US" sz="3000" b="1" dirty="0" smtClean="0"/>
              <a:t>       one half-life </a:t>
            </a:r>
            <a:endParaRPr lang="en-US" sz="3000" b="1" dirty="0"/>
          </a:p>
        </p:txBody>
      </p:sp>
      <p:sp>
        <p:nvSpPr>
          <p:cNvPr id="17" name="Rectangle 16"/>
          <p:cNvSpPr/>
          <p:nvPr/>
        </p:nvSpPr>
        <p:spPr>
          <a:xfrm>
            <a:off x="2472558" y="4083499"/>
            <a:ext cx="20265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 =  t</a:t>
            </a:r>
            <a:b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h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68249" y="4960662"/>
            <a:ext cx="9083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44632" y="4083499"/>
            <a:ext cx="2326118" cy="175432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56993" y="4693177"/>
            <a:ext cx="3401598" cy="175432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7" grpId="0"/>
      <p:bldP spid="1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Solving for % remaining 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2057400" y="1446894"/>
            <a:ext cx="4804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7324" y="2577136"/>
            <a:ext cx="8004048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remaining =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x 100  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		As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259324" y="3538628"/>
            <a:ext cx="9083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5800" y="4331462"/>
            <a:ext cx="3488455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(0.5)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96650" y="5257800"/>
            <a:ext cx="9083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11848" y="4450140"/>
            <a:ext cx="4353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Then multiply your answer by 100 to put it in % format!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764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 1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/>
          <a:lstStyle/>
          <a:p>
            <a:r>
              <a:rPr lang="en-US" dirty="0" smtClean="0"/>
              <a:t>If gallium – 68 has a half-life of 68.3 minutes, how much of a 160.0 mg sample is left after 1 half life?  ________. After 2 half lives?  __________. After </a:t>
            </a:r>
            <a:br>
              <a:rPr lang="en-US" dirty="0" smtClean="0"/>
            </a:br>
            <a:r>
              <a:rPr lang="en-US" dirty="0" smtClean="0"/>
              <a:t>3 half lives? __________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1942" y="2460297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80 mg</a:t>
            </a:r>
            <a:endParaRPr lang="en-US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2460297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40 mg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94371" y="2918875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20 mg</a:t>
            </a:r>
            <a:endParaRPr lang="en-US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660896" y="3657600"/>
            <a:ext cx="4761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9077" y="4572000"/>
            <a:ext cx="5917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80 mg = 160.0 mg x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5486400"/>
            <a:ext cx="5917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40 mg = 160.0 mg x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7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 2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Cobalt – 60, with a half-life of 5 years, is used in cancer radiation treatments.  If a hospital purchases a supply of 30.0 g, how much would be left after 15 years? ______________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8941" y="3733800"/>
            <a:ext cx="4713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54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54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800600"/>
            <a:ext cx="870623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5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30.0g x (0.5)</a:t>
            </a:r>
            <a:r>
              <a:rPr lang="en-US" sz="5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(15/5) </a:t>
            </a:r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3.75 g </a:t>
            </a:r>
            <a:endParaRPr lang="en-US" sz="5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932629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3.75 g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3907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Example 3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Iron-59 is used in medicine to diagnose blood circulation disorders.  The half-life of iron-59 is 44.5 days.  How much of a 2.000 mg sample will remain after 133.5 days? ______________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37509" y="3401943"/>
            <a:ext cx="3799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t/h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7509" y="4081671"/>
            <a:ext cx="6655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2.000 mg x (0.5)</a:t>
            </a:r>
            <a:r>
              <a:rPr lang="en-US" sz="40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(133.5/44.5)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198" y="4953000"/>
            <a:ext cx="6910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0.2500 mg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2.000 mg x 0.125</a:t>
            </a:r>
            <a:endParaRPr lang="en-US" sz="40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75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E15530F9F60545B52DE8E9A53E995E" ma:contentTypeVersion="1" ma:contentTypeDescription="Create a new document." ma:contentTypeScope="" ma:versionID="1e94e28673f0d039f8c7f804c951847f">
  <xsd:schema xmlns:xsd="http://www.w3.org/2001/XMLSchema" xmlns:p="http://schemas.microsoft.com/office/2006/metadata/properties" xmlns:ns2="3dad766c-9e36-455d-8d7c-234eca89fec7" targetNamespace="http://schemas.microsoft.com/office/2006/metadata/properties" ma:root="true" ma:fieldsID="111b1d09fd174d8180c4ea5adcf5fafb" ns2:_="">
    <xsd:import namespace="3dad766c-9e36-455d-8d7c-234eca89fec7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dad766c-9e36-455d-8d7c-234eca89fec7" elementFormDefault="qualified">
    <xsd:import namespace="http://schemas.microsoft.com/office/2006/documentManagement/types"/>
    <xsd:element name="Resource_x0020_Type" ma:index="8" nillable="true" ma:displayName="Resource Type" ma:default="" ma:internalName="Resource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cademic"/>
                        <xsd:enumeration value="AP"/>
                        <xsd:enumeration value="Pre AP"/>
                        <xsd:enumeration value="Parent Resource"/>
                        <xsd:enumeration value="Student Resource"/>
                        <xsd:enumeration value="Publications"/>
                        <xsd:enumeration value="Homework"/>
                        <xsd:enumeration value="Oth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Resource_x0020_Type xmlns="3dad766c-9e36-455d-8d7c-234eca89fec7">
      <Value>Academic</Value>
    </Resource_x0020_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AAE2A8-72E6-40CA-8BA8-0018918D5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d766c-9e36-455d-8d7c-234eca89fec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6F17AAF-C57F-408D-9A57-76A82F46F9DC}">
  <ds:schemaRefs>
    <ds:schemaRef ds:uri="http://schemas.microsoft.com/office/2006/metadata/properties"/>
    <ds:schemaRef ds:uri="3dad766c-9e36-455d-8d7c-234eca89fec7"/>
  </ds:schemaRefs>
</ds:datastoreItem>
</file>

<file path=customXml/itemProps3.xml><?xml version="1.0" encoding="utf-8"?>
<ds:datastoreItem xmlns:ds="http://schemas.openxmlformats.org/officeDocument/2006/customXml" ds:itemID="{E9E5A568-268E-4814-B3FD-9E79678F9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6293</TotalTime>
  <Words>542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Tw Cen MT</vt:lpstr>
      <vt:lpstr>Verdana</vt:lpstr>
      <vt:lpstr>Wingdings</vt:lpstr>
      <vt:lpstr>Wingdings 2</vt:lpstr>
      <vt:lpstr>Median</vt:lpstr>
      <vt:lpstr>N9 – half life</vt:lpstr>
      <vt:lpstr>Half-Life</vt:lpstr>
      <vt:lpstr>Graphing Half-Life</vt:lpstr>
      <vt:lpstr>Using a Table</vt:lpstr>
      <vt:lpstr>Half-Life Equation </vt:lpstr>
      <vt:lpstr>Solving for % remaining </vt:lpstr>
      <vt:lpstr>Example 1</vt:lpstr>
      <vt:lpstr>Example 2</vt:lpstr>
      <vt:lpstr>Example 3</vt:lpstr>
      <vt:lpstr>Solve for Time/Half-life</vt:lpstr>
      <vt:lpstr>Example 4</vt:lpstr>
      <vt:lpstr>Example 5</vt:lpstr>
      <vt:lpstr>YouTube Link to Presentation </vt:lpstr>
    </vt:vector>
  </TitlesOfParts>
  <Company>Katy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 powerpoint</dc:title>
  <dc:creator>Kristin Haase-Alvey</dc:creator>
  <cp:lastModifiedBy>Farmer, Stephanie [DH]</cp:lastModifiedBy>
  <cp:revision>187</cp:revision>
  <dcterms:created xsi:type="dcterms:W3CDTF">2010-05-03T12:03:31Z</dcterms:created>
  <dcterms:modified xsi:type="dcterms:W3CDTF">2021-08-19T17:32:01Z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0x0101008EE15530F9F60545B52DE8E9A53E995E</vt:lpwstr>
  </property>
</Properties>
</file>