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43"/>
  </p:notesMasterIdLst>
  <p:sldIdLst>
    <p:sldId id="286" r:id="rId3"/>
    <p:sldId id="256" r:id="rId4"/>
    <p:sldId id="258" r:id="rId5"/>
    <p:sldId id="259" r:id="rId6"/>
    <p:sldId id="260" r:id="rId7"/>
    <p:sldId id="262" r:id="rId8"/>
    <p:sldId id="267" r:id="rId9"/>
    <p:sldId id="268" r:id="rId10"/>
    <p:sldId id="269" r:id="rId11"/>
    <p:sldId id="263" r:id="rId12"/>
    <p:sldId id="264" r:id="rId13"/>
    <p:sldId id="265" r:id="rId14"/>
    <p:sldId id="266" r:id="rId15"/>
    <p:sldId id="271" r:id="rId16"/>
    <p:sldId id="272" r:id="rId17"/>
    <p:sldId id="298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7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88" r:id="rId40"/>
    <p:sldId id="285" r:id="rId41"/>
    <p:sldId id="284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14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heme" Target="theme/theme1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AB8AF0-1AFE-43AC-AE35-9228ECADF73D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1E055A-DCAE-474B-A791-BD17B4EA4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470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D87054A-2B8F-4DF7-A149-B1DE6F6F4420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3237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D87054A-2B8F-4DF7-A149-B1DE6F6F4420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3116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D87054A-2B8F-4DF7-A149-B1DE6F6F4420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4404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3CCE820-0B75-4E9C-9B05-194066EBFAA4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52199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A636C60-DEA2-4996-ADD1-0BA7A035FB9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/>
              <a:t>For info on Carbon-14 check out: http://science.howstuffworks.com/carbon-14.htm (decay rate of C-14 used to predict age of old organic materials)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/>
              <a:t>Atomic Bomb and Nuclear Power – Great Movie “Meltdown at 3-Mile Island” by PBS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/>
              <a:t>For info on Radon http://www.epa.gov/iaq/radon/pubs/ or http://www.nsc.org/ehc/radon.htm</a:t>
            </a:r>
          </a:p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39872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A636C60-DEA2-4996-ADD1-0BA7A035FB9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/>
              <a:t>For info on Carbon-14 check out: http://science.howstuffworks.com/carbon-14.htm (decay rate of C-14 used to predict age of old organic materials)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/>
              <a:t>Atomic Bomb and Nuclear Power – Great Movie “Meltdown at 3-Mile Island” by PBS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/>
              <a:t>For info on Radon http://www.epa.gov/iaq/radon/pubs/ or http://www.nsc.org/ehc/radon.htm</a:t>
            </a:r>
          </a:p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75935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97A34F1-BF1A-480D-9CCC-510A538EF14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66534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8D18696-3170-4F84-B0DE-34891248198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/>
              <a:t>For info on Carbon-14 check out: http://science.howstuffworks.com/carbon-14.htm (decay rate of C-14 used to predict age of old organic materials)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/>
              <a:t>Atomic Bomb and Nuclear Power – Great Movie “Meltdown at 3-Mile Island” by PBS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/>
              <a:t>For info on Radon http://www.epa.gov/iaq/radon/pubs/ or http://www.nsc.org/ehc/radon.htm</a:t>
            </a:r>
          </a:p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65153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D48F75E-F2D1-428D-80AC-06FBAB0957A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/>
              <a:t>For info on Carbon-14 check out: http://science.howstuffworks.com/carbon-14.htm (decay rate of C-14 used to predict age of old organic materials)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/>
              <a:t>Atomic Bomb and Nuclear Power – Great Movie “Meltdown at 3-Mile Island” by PBS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/>
              <a:t>For info on Radon http://www.epa.gov/iaq/radon/pubs/ or http://www.nsc.org/ehc/radon.htm</a:t>
            </a:r>
          </a:p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38940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72A5167-646F-41E7-9A67-98376AC45E8F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/>
              <a:t>For info on Carbon-14 check out: http://science.howstuffworks.com/carbon-14.htm (decay rate of C-14 used to predict age of old organic materials)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/>
              <a:t>Atomic Bomb and Nuclear Power – Great Movie “Meltdown at 3-Mile Island” by PBS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/>
              <a:t>For info on Radon http://www.epa.gov/iaq/radon/pubs/ or http://www.nsc.org/ehc/radon.htm</a:t>
            </a:r>
          </a:p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16500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0B724B2-ABDE-4EDC-802D-B9956B20064E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9518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D87054A-2B8F-4DF7-A149-B1DE6F6F4420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8732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8814C7F-A3A7-4CD0-8A60-FD41BEABA77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787575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379DDF7-6174-4BF5-8C7D-F2AD1E0DBBA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620881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E412939-E970-439F-BABC-B893BD46A59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91603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16B0ED5-DF70-418E-B0E8-B9051AC63681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528541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89F2C1E-1C59-41A7-BC73-2D5689BF3C8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383850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89F2C1E-1C59-41A7-BC73-2D5689BF3C8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234928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89F2C1E-1C59-41A7-BC73-2D5689BF3C8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049978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89F2C1E-1C59-41A7-BC73-2D5689BF3C8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557177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89F2C1E-1C59-41A7-BC73-2D5689BF3C8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285451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89F2C1E-1C59-41A7-BC73-2D5689BF3C8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75566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D87054A-2B8F-4DF7-A149-B1DE6F6F4420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42133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89F2C1E-1C59-41A7-BC73-2D5689BF3C8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011615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89F2C1E-1C59-41A7-BC73-2D5689BF3C8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547345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89F2C1E-1C59-41A7-BC73-2D5689BF3C8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126358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89F2C1E-1C59-41A7-BC73-2D5689BF3C8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524356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89F2C1E-1C59-41A7-BC73-2D5689BF3C8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683425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89F2C1E-1C59-41A7-BC73-2D5689BF3C8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062086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89F2C1E-1C59-41A7-BC73-2D5689BF3C8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67850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D87054A-2B8F-4DF7-A149-B1DE6F6F4420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6274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AF4585F-46FB-405F-B919-6835F0BCFACA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29387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B05EB69-E04A-487E-940E-90A7C0E9EEE4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79539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BFA705C-6529-4551-BB64-0BE37DBB22B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27115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D87054A-2B8F-4DF7-A149-B1DE6F6F4420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1924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D87054A-2B8F-4DF7-A149-B1DE6F6F4420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982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fld id="{898074E2-94B8-4956-8B14-FD4418A6DF1A}" type="slidenum">
              <a:rPr lang="en-US" smtClean="0">
                <a:solidFill>
                  <a:srgbClr val="000000"/>
                </a:solidFill>
                <a:cs typeface="Arial" charset="0"/>
              </a:rPr>
              <a:pPr eaLnBrk="0" fontAlgn="base" hangingPunct="0"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412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fld id="{02F4A444-F11A-4369-8C32-A0B2F5CE2437}" type="slidenum">
              <a:rPr lang="en-US" smtClean="0">
                <a:solidFill>
                  <a:srgbClr val="000000"/>
                </a:solidFill>
                <a:cs typeface="Arial" charset="0"/>
              </a:rPr>
              <a:pPr eaLnBrk="0" fontAlgn="base" hangingPunct="0"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693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fld id="{777CB966-5075-465D-96B3-051B84A4E7C6}" type="slidenum">
              <a:rPr lang="en-US" smtClean="0">
                <a:solidFill>
                  <a:srgbClr val="000000"/>
                </a:solidFill>
                <a:cs typeface="Arial" charset="0"/>
              </a:rPr>
              <a:pPr eaLnBrk="0" fontAlgn="base" hangingPunct="0"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305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fld id="{CB27F377-5E23-4BD0-BFAA-11C6F32EDE2C}" type="slidenum">
              <a:rPr lang="en-US" smtClean="0">
                <a:solidFill>
                  <a:srgbClr val="000000"/>
                </a:solidFill>
                <a:cs typeface="Arial" charset="0"/>
              </a:rPr>
              <a:pPr eaLnBrk="0" fontAlgn="base" hangingPunct="0"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448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75AEABD-A1E5-4D2D-988D-17883046C6B6}" type="datetimeFigureOut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6/16/2024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C732854-7AD0-4CF3-B97A-E5213A4474A5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7333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1385E8A-EE2C-4DF3-B851-03A05D155A90}" type="datetimeFigureOut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6/16/2024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EC87561-217B-4593-B0EC-5A0F668B0AE1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5580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D247EE2-B3C2-4C0E-8E30-5FBA6976FABE}" type="datetimeFigureOut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6/16/2024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B051456-13BD-4F20-A5B0-67789E7E0628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9480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8FAC33F-8423-45E6-A299-2686D35316CF}" type="datetimeFigureOut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6/16/2024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FD8394E-A425-4C39-92F7-C031628F17FC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0261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2EC5411-57A1-4F6E-84CC-4A99CE441CC4}" type="datetimeFigureOut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6/16/2024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7D51E7C-51AC-4D62-BF0F-3B9568CA0735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35954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2BE67D6-7781-4C12-A158-B6E78BE7261B}" type="datetimeFigureOut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6/16/2024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8FAE4D7-17A3-476C-B757-21E821924915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7329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85D9659-BD1E-47D3-9B34-8FC8C9BE0151}" type="datetimeFigureOut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6/16/2024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A5AA84A-F2DF-4758-BACA-A6A7C1E2657F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111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fld id="{90DA8B05-629C-4C5C-8822-5092F9C12109}" type="slidenum">
              <a:rPr lang="en-US" smtClean="0">
                <a:solidFill>
                  <a:srgbClr val="000000"/>
                </a:solidFill>
                <a:cs typeface="Arial" charset="0"/>
              </a:rPr>
              <a:pPr eaLnBrk="0" fontAlgn="base" hangingPunct="0"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4388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65C35EF-368C-492B-824B-08B15EFE73F8}" type="datetimeFigureOut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6/16/2024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A66CC4B-6153-4E0B-A4A0-AB5C1C84E1F1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6040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EBAE45-93C1-4BDB-9DCE-42753117EDC8}" type="datetimeFigureOut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6/16/2024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F52B47A-2FB2-4E17-9DC2-8D5B5A515E71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397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03114D0-5FCA-4BAF-9C32-A1B97107152F}" type="datetimeFigureOut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6/16/2024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C820508-5AAD-4E80-BD1D-F140ED2B6F3A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0282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1676A71-5387-43F8-A275-E85DE204E21A}" type="datetimeFigureOut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6/16/2024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464A31-8C46-4B52-982A-A07ED5D48D36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039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fld id="{D0B2AE0C-C611-4CD1-A5CC-42A70016566C}" type="slidenum">
              <a:rPr lang="en-US" smtClean="0">
                <a:solidFill>
                  <a:srgbClr val="000000"/>
                </a:solidFill>
                <a:cs typeface="Arial" charset="0"/>
              </a:rPr>
              <a:pPr eaLnBrk="0" fontAlgn="base" hangingPunct="0"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479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fld id="{95478D1D-B3CA-468D-AC1E-8A11B4C5897D}" type="slidenum">
              <a:rPr lang="en-US" smtClean="0">
                <a:solidFill>
                  <a:srgbClr val="000000"/>
                </a:solidFill>
                <a:cs typeface="Arial" charset="0"/>
              </a:rPr>
              <a:pPr eaLnBrk="0" fontAlgn="base" hangingPunct="0"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710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fld id="{887B9FCA-190F-45C8-8B77-D11A216E6C90}" type="slidenum">
              <a:rPr lang="en-US" smtClean="0">
                <a:solidFill>
                  <a:srgbClr val="000000"/>
                </a:solidFill>
                <a:cs typeface="Arial" charset="0"/>
              </a:rPr>
              <a:pPr eaLnBrk="0" fontAlgn="base" hangingPunct="0"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357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fld id="{DF6909A3-5CBB-4896-8281-37EAE5B88BFA}" type="slidenum">
              <a:rPr lang="en-US" smtClean="0">
                <a:solidFill>
                  <a:srgbClr val="000000"/>
                </a:solidFill>
                <a:cs typeface="Arial" charset="0"/>
              </a:rPr>
              <a:pPr eaLnBrk="0" fontAlgn="base" hangingPunct="0"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77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fld id="{DFBDBCDF-DA7C-4C34-94BF-EBACA17560CB}" type="slidenum">
              <a:rPr lang="en-US" smtClean="0">
                <a:solidFill>
                  <a:srgbClr val="000000"/>
                </a:solidFill>
                <a:cs typeface="Arial" charset="0"/>
              </a:rPr>
              <a:pPr eaLnBrk="0" fontAlgn="base" hangingPunct="0"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846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fld id="{D6D814B1-47F5-4490-83FA-0DF68C7416CF}" type="slidenum">
              <a:rPr lang="en-US" smtClean="0">
                <a:solidFill>
                  <a:srgbClr val="000000"/>
                </a:solidFill>
                <a:cs typeface="Arial" charset="0"/>
              </a:rPr>
              <a:pPr eaLnBrk="0" fontAlgn="base" hangingPunct="0"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77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eaLnBrk="0" fontAlgn="base" hangingPunct="0">
              <a:spcAft>
                <a:spcPct val="0"/>
              </a:spcAft>
            </a:pPr>
            <a:fld id="{7AF5357F-4011-42E5-87B4-AAAA50029241}" type="slidenum">
              <a:rPr lang="en-US" smtClean="0">
                <a:solidFill>
                  <a:srgbClr val="000000"/>
                </a:solidFill>
                <a:cs typeface="Arial" charset="0"/>
              </a:rPr>
              <a:pPr eaLnBrk="0" fontAlgn="base" hangingPunct="0"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267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 eaLnBrk="0" fontAlgn="base" hangingPunct="0"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 eaLnBrk="0" fontAlgn="base" hangingPunct="0">
              <a:spcAft>
                <a:spcPct val="0"/>
              </a:spcAft>
            </a:pPr>
            <a:fld id="{45F1985B-6949-4250-ABE5-157F99516DDC}" type="slidenum">
              <a:rPr lang="en-US" smtClean="0">
                <a:solidFill>
                  <a:srgbClr val="000000"/>
                </a:solidFill>
                <a:cs typeface="Arial" charset="0"/>
              </a:rPr>
              <a:pPr eaLnBrk="0" fontAlgn="base" hangingPunct="0"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543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Comic Sans MS" pitchFamily="66" charset="0"/>
        </a:defRPr>
      </a:lvl5pPr>
      <a:lvl6pPr marL="457189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Comic Sans MS" pitchFamily="66" charset="0"/>
        </a:defRPr>
      </a:lvl6pPr>
      <a:lvl7pPr marL="914377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Comic Sans MS" pitchFamily="66" charset="0"/>
        </a:defRPr>
      </a:lvl7pPr>
      <a:lvl8pPr marL="1371566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Comic Sans MS" pitchFamily="66" charset="0"/>
        </a:defRPr>
      </a:lvl8pPr>
      <a:lvl9pPr marL="1828754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Comic Sans MS" pitchFamily="66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n-lt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n-lt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n-lt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n-lt"/>
        </a:defRPr>
      </a:lvl5pPr>
      <a:lvl6pPr marL="2514537" indent="-228594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n-lt"/>
        </a:defRPr>
      </a:lvl6pPr>
      <a:lvl7pPr marL="2971726" indent="-228594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n-lt"/>
        </a:defRPr>
      </a:lvl7pPr>
      <a:lvl8pPr marL="3428914" indent="-228594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n-lt"/>
        </a:defRPr>
      </a:lvl8pPr>
      <a:lvl9pPr marL="3886103" indent="-228594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B32F55F-16D0-404A-8EC3-61548191B17D}" type="datetimeFigureOut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6/16/2024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CCD3AC2-EA49-4B9C-9E36-C8BE2E987BF8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675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3SzbSLV3eO8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hnmacneill.com/Atom_Table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0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4.xml"/><Relationship Id="rId5" Type="http://schemas.microsoft.com/office/2007/relationships/hdphoto" Target="../media/hdphoto1.wdp"/><Relationship Id="rId4" Type="http://schemas.openxmlformats.org/officeDocument/2006/relationships/image" Target="../media/image1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4.xml"/><Relationship Id="rId5" Type="http://schemas.microsoft.com/office/2007/relationships/hdphoto" Target="../media/hdphoto1.wdp"/><Relationship Id="rId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4.xml"/><Relationship Id="rId5" Type="http://schemas.microsoft.com/office/2007/relationships/hdphoto" Target="../media/hdphoto1.wdp"/><Relationship Id="rId4" Type="http://schemas.openxmlformats.org/officeDocument/2006/relationships/image" Target="../media/image14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4.xml"/><Relationship Id="rId5" Type="http://schemas.microsoft.com/office/2007/relationships/hdphoto" Target="../media/hdphoto1.wdp"/><Relationship Id="rId4" Type="http://schemas.openxmlformats.org/officeDocument/2006/relationships/image" Target="../media/image14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4.xml"/><Relationship Id="rId5" Type="http://schemas.microsoft.com/office/2007/relationships/hdphoto" Target="../media/hdphoto1.wdp"/><Relationship Id="rId4" Type="http://schemas.openxmlformats.org/officeDocument/2006/relationships/image" Target="../media/image14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4.xml"/><Relationship Id="rId5" Type="http://schemas.microsoft.com/office/2007/relationships/hdphoto" Target="../media/hdphoto1.wdp"/><Relationship Id="rId4" Type="http://schemas.openxmlformats.org/officeDocument/2006/relationships/image" Target="../media/image14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4.xml"/><Relationship Id="rId5" Type="http://schemas.microsoft.com/office/2007/relationships/hdphoto" Target="../media/hdphoto1.wdp"/><Relationship Id="rId4" Type="http://schemas.openxmlformats.org/officeDocument/2006/relationships/image" Target="../media/image14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4.xml"/><Relationship Id="rId5" Type="http://schemas.microsoft.com/office/2007/relationships/hdphoto" Target="../media/hdphoto1.wdp"/><Relationship Id="rId4" Type="http://schemas.openxmlformats.org/officeDocument/2006/relationships/image" Target="../media/image14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4.xml"/><Relationship Id="rId5" Type="http://schemas.microsoft.com/office/2007/relationships/hdphoto" Target="../media/hdphoto1.wdp"/><Relationship Id="rId4" Type="http://schemas.openxmlformats.org/officeDocument/2006/relationships/image" Target="../media/image14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4.xml"/><Relationship Id="rId5" Type="http://schemas.microsoft.com/office/2007/relationships/hdphoto" Target="../media/hdphoto1.wdp"/><Relationship Id="rId4" Type="http://schemas.openxmlformats.org/officeDocument/2006/relationships/image" Target="../media/image14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4.xml"/><Relationship Id="rId5" Type="http://schemas.microsoft.com/office/2007/relationships/hdphoto" Target="../media/hdphoto1.wdp"/><Relationship Id="rId4" Type="http://schemas.openxmlformats.org/officeDocument/2006/relationships/image" Target="../media/image14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3SzbSLV3eO8" TargetMode="Externa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70560" y="2902647"/>
            <a:ext cx="8132884" cy="1661993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/>
              </a:rPr>
              <a:t>Target:</a:t>
            </a: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/>
              </a:rPr>
              <a:t>  </a:t>
            </a:r>
            <a:r>
              <a:rPr kumimoji="0" lang="en-US" sz="4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/>
              </a:rPr>
              <a:t>I can describe the locations of electrons</a:t>
            </a:r>
            <a:r>
              <a:rPr kumimoji="0" lang="en-US" sz="4800" b="0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/>
              </a:rPr>
              <a:t> in an atom.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w Cen M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-987050" y="830007"/>
            <a:ext cx="10998557" cy="238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Comic Sans MS" pitchFamily="66" charset="0"/>
              </a:defRPr>
            </a:lvl5pPr>
            <a:lvl6pPr marL="457189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Comic Sans MS" pitchFamily="66" charset="0"/>
              </a:defRPr>
            </a:lvl6pPr>
            <a:lvl7pPr marL="914377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Comic Sans MS" pitchFamily="66" charset="0"/>
              </a:defRPr>
            </a:lvl7pPr>
            <a:lvl8pPr marL="1371566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Comic Sans MS" pitchFamily="66" charset="0"/>
              </a:defRPr>
            </a:lvl8pPr>
            <a:lvl9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Comic Sans MS" pitchFamily="66" charset="0"/>
              </a:defRPr>
            </a:lvl9pPr>
          </a:lstStyle>
          <a:p>
            <a:r>
              <a:rPr lang="en-US" sz="5400" b="0" kern="0" dirty="0">
                <a:solidFill>
                  <a:schemeClr val="tx1"/>
                </a:solidFill>
                <a:effectLst/>
                <a:latin typeface="Impact" panose="020B0806030902050204" pitchFamily="34" charset="0"/>
                <a:cs typeface="Arial" panose="020B0604020202020204" pitchFamily="34" charset="0"/>
              </a:rPr>
              <a:t>N-10</a:t>
            </a:r>
            <a:r>
              <a:rPr lang="en-US" sz="5400" kern="0" dirty="0">
                <a:solidFill>
                  <a:schemeClr val="tx1"/>
                </a:solidFill>
                <a:effectLst/>
                <a:latin typeface="Impact" panose="020B080603090205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5400" b="0" kern="0" dirty="0">
                <a:solidFill>
                  <a:schemeClr val="tx1"/>
                </a:solidFill>
                <a:effectLst/>
                <a:latin typeface="Impact" panose="020B0806030902050204" pitchFamily="34" charset="0"/>
                <a:cs typeface="Arial" panose="020B0604020202020204" pitchFamily="34" charset="0"/>
              </a:rPr>
              <a:t>Introduction to Electrons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9E1AD6-4A47-CB92-359B-67EC59D364F6}"/>
              </a:ext>
            </a:extLst>
          </p:cNvPr>
          <p:cNvSpPr txBox="1"/>
          <p:nvPr/>
        </p:nvSpPr>
        <p:spPr>
          <a:xfrm>
            <a:off x="149528" y="6317855"/>
            <a:ext cx="74999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Link to YouTube Presentation: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https://youtu.be/3SzbSLV3eO8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42970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381000" y="1524000"/>
            <a:ext cx="38862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000000">
                    <a:lumMod val="95000"/>
                    <a:lumOff val="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“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200" b="1" dirty="0">
                <a:solidFill>
                  <a:srgbClr val="000000">
                    <a:lumMod val="95000"/>
                    <a:lumOff val="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orbital” has a </a:t>
            </a:r>
            <a:r>
              <a:rPr lang="en-US" sz="32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spherical shape </a:t>
            </a:r>
            <a:r>
              <a:rPr lang="en-US" sz="3200" b="1" dirty="0">
                <a:solidFill>
                  <a:srgbClr val="000000">
                    <a:lumMod val="95000"/>
                    <a:lumOff val="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centered around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000000">
                    <a:lumMod val="95000"/>
                    <a:lumOff val="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origin of the three axes in space.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dirty="0">
              <a:solidFill>
                <a:srgbClr val="000000">
                  <a:lumMod val="95000"/>
                  <a:lumOff val="5000"/>
                </a:srgbClr>
              </a:solidFill>
              <a:latin typeface="Comic Sans MS" pitchFamily="66" charset="0"/>
              <a:cs typeface="Arial" charset="0"/>
            </a:endParaRP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5334000" cy="533400"/>
          </a:xfrm>
        </p:spPr>
        <p:txBody>
          <a:bodyPr/>
          <a:lstStyle/>
          <a:p>
            <a:r>
              <a:rPr lang="en-US" sz="4800" b="0" i="1" u="sng" dirty="0">
                <a:solidFill>
                  <a:srgbClr val="FF6600"/>
                </a:solidFill>
                <a:effectLst/>
                <a:latin typeface="Impact" panose="020B0806030902050204" pitchFamily="34" charset="0"/>
              </a:rPr>
              <a:t>s</a:t>
            </a:r>
            <a:r>
              <a:rPr lang="en-US" sz="4800" b="0" u="sng" dirty="0">
                <a:solidFill>
                  <a:srgbClr val="FF6600"/>
                </a:solidFill>
                <a:effectLst/>
                <a:latin typeface="Impact" panose="020B0806030902050204" pitchFamily="34" charset="0"/>
              </a:rPr>
              <a:t>    Orbital Shape</a:t>
            </a:r>
          </a:p>
        </p:txBody>
      </p:sp>
      <p:pic>
        <p:nvPicPr>
          <p:cNvPr id="8" name="Picture 7" descr="1s_orbital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5802" y="1219200"/>
            <a:ext cx="4201819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04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381003" y="3276600"/>
            <a:ext cx="8534399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00">
                    <a:lumMod val="95000"/>
                    <a:lumOff val="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are three or double-lobed </a:t>
            </a:r>
            <a:r>
              <a:rPr lang="en-US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800" b="1" dirty="0">
                <a:solidFill>
                  <a:srgbClr val="000000">
                    <a:lumMod val="95000"/>
                    <a:lumOff val="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orbitals in each energy level above n = 1, each assigned to its own axis (x, y and z) in space.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 dirty="0">
              <a:solidFill>
                <a:srgbClr val="000000">
                  <a:lumMod val="95000"/>
                  <a:lumOff val="5000"/>
                </a:srgbClr>
              </a:solidFill>
              <a:latin typeface="Comic Sans MS" pitchFamily="66" charset="0"/>
              <a:cs typeface="Arial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Petal shaped, peanut shaped, (dumbbell shaped)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 dirty="0">
              <a:solidFill>
                <a:srgbClr val="000000">
                  <a:lumMod val="95000"/>
                  <a:lumOff val="5000"/>
                </a:srgbClr>
              </a:solidFill>
              <a:latin typeface="Comic Sans MS" pitchFamily="66" charset="0"/>
              <a:cs typeface="Arial" charset="0"/>
            </a:endParaRP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r>
              <a:rPr lang="en-US" sz="4800" b="0" i="1" u="sng" dirty="0">
                <a:solidFill>
                  <a:srgbClr val="FF6600"/>
                </a:solidFill>
                <a:effectLst/>
                <a:latin typeface="Impact" panose="020B0806030902050204" pitchFamily="34" charset="0"/>
              </a:rPr>
              <a:t>p</a:t>
            </a:r>
            <a:r>
              <a:rPr lang="en-US" sz="4800" b="0" u="sng" dirty="0">
                <a:solidFill>
                  <a:srgbClr val="FF6600"/>
                </a:solidFill>
                <a:effectLst/>
                <a:latin typeface="Impact" panose="020B0806030902050204" pitchFamily="34" charset="0"/>
              </a:rPr>
              <a:t>     Orbital Shapes</a:t>
            </a:r>
          </a:p>
        </p:txBody>
      </p:sp>
      <p:pic>
        <p:nvPicPr>
          <p:cNvPr id="9" name="Picture 8" descr="p_orbitals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52500" y="738536"/>
            <a:ext cx="7239000" cy="2538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681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4724400" y="1469774"/>
            <a:ext cx="4419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189" indent="-457189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0000">
                    <a:lumMod val="95000"/>
                    <a:lumOff val="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 orbitals are weird!</a:t>
            </a:r>
          </a:p>
          <a:p>
            <a:pPr marL="457189" indent="-457189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000000">
                  <a:lumMod val="95000"/>
                  <a:lumOff val="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89" indent="-457189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0000">
                    <a:lumMod val="95000"/>
                    <a:lumOff val="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Five </a:t>
            </a:r>
            <a:r>
              <a:rPr lang="en-US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800" b="1" i="1" dirty="0">
                <a:solidFill>
                  <a:srgbClr val="000000">
                    <a:lumMod val="95000"/>
                    <a:lumOff val="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000000">
                    <a:lumMod val="95000"/>
                    <a:lumOff val="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orbitals that are found in the </a:t>
            </a:r>
            <a:r>
              <a:rPr lang="en-US" sz="2800" b="1" i="1" dirty="0">
                <a:solidFill>
                  <a:srgbClr val="000000">
                    <a:lumMod val="95000"/>
                    <a:lumOff val="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800" b="1" dirty="0">
                <a:solidFill>
                  <a:srgbClr val="000000">
                    <a:lumMod val="95000"/>
                    <a:lumOff val="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sublevels beginning with n = 3. </a:t>
            </a:r>
          </a:p>
          <a:p>
            <a:pPr marL="457189" indent="-457189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sz="2800" i="1" dirty="0">
              <a:solidFill>
                <a:srgbClr val="000000">
                  <a:lumMod val="95000"/>
                  <a:lumOff val="5000"/>
                </a:srgbClr>
              </a:solidFill>
              <a:latin typeface="Comic Sans MS" pitchFamily="66" charset="0"/>
              <a:cs typeface="Arial" charset="0"/>
            </a:endParaRPr>
          </a:p>
          <a:p>
            <a:pPr marL="457189" indent="-457189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800" b="1" u="sng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</a:t>
            </a:r>
            <a:r>
              <a:rPr lang="en-US" sz="28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ouble </a:t>
            </a:r>
            <a:r>
              <a:rPr lang="en-US" sz="2800" b="1" u="sng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8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umbbells” or “</a:t>
            </a:r>
            <a:r>
              <a:rPr lang="en-US" sz="2800" b="1" u="sng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8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umbbell with a </a:t>
            </a:r>
            <a:r>
              <a:rPr lang="en-US" sz="2800" b="1" u="sng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8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onut”!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srgbClr val="FFFFFF"/>
              </a:solidFill>
              <a:latin typeface="Comic Sans MS" pitchFamily="66" charset="0"/>
              <a:cs typeface="Arial" charset="0"/>
            </a:endParaRPr>
          </a:p>
        </p:txBody>
      </p:sp>
      <p:sp>
        <p:nvSpPr>
          <p:cNvPr id="27658" name="Rectangle 10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4800" b="0" i="1" u="sng" dirty="0">
                <a:solidFill>
                  <a:srgbClr val="FF6600"/>
                </a:solidFill>
                <a:effectLst/>
                <a:latin typeface="Impact" panose="020B0806030902050204" pitchFamily="34" charset="0"/>
              </a:rPr>
              <a:t>d</a:t>
            </a:r>
            <a:r>
              <a:rPr lang="en-US" sz="4800" b="0" u="sng" dirty="0">
                <a:solidFill>
                  <a:srgbClr val="FF6600"/>
                </a:solidFill>
                <a:effectLst/>
                <a:latin typeface="Impact" panose="020B0806030902050204" pitchFamily="34" charset="0"/>
              </a:rPr>
              <a:t>   Orbital Shapes</a:t>
            </a:r>
          </a:p>
        </p:txBody>
      </p:sp>
      <p:pic>
        <p:nvPicPr>
          <p:cNvPr id="9" name="Picture 8" descr="d_orbitals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2" y="1066803"/>
            <a:ext cx="3943351" cy="5145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055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8664" y="228600"/>
            <a:ext cx="7131472" cy="457200"/>
          </a:xfrm>
        </p:spPr>
        <p:txBody>
          <a:bodyPr/>
          <a:lstStyle/>
          <a:p>
            <a:r>
              <a:rPr lang="en-US" sz="4800" b="0" i="1" u="sng" dirty="0">
                <a:solidFill>
                  <a:srgbClr val="FF6600"/>
                </a:solidFill>
                <a:effectLst/>
                <a:latin typeface="Impact" panose="020B0806030902050204" pitchFamily="34" charset="0"/>
              </a:rPr>
              <a:t>f   </a:t>
            </a:r>
            <a:r>
              <a:rPr lang="en-US" sz="4800" b="0" u="sng" dirty="0">
                <a:solidFill>
                  <a:srgbClr val="FF6600"/>
                </a:solidFill>
                <a:effectLst/>
                <a:latin typeface="Impact" panose="020B0806030902050204" pitchFamily="34" charset="0"/>
              </a:rPr>
              <a:t>Orbital Shapes</a:t>
            </a:r>
          </a:p>
        </p:txBody>
      </p:sp>
      <p:pic>
        <p:nvPicPr>
          <p:cNvPr id="6" name="Picture 5" descr="f_orbitals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58664" y="1295401"/>
            <a:ext cx="7131472" cy="5353051"/>
          </a:xfrm>
          <a:prstGeom prst="rect">
            <a:avLst/>
          </a:prstGeom>
        </p:spPr>
      </p:pic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352800" y="762000"/>
            <a:ext cx="44196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00">
                    <a:lumMod val="95000"/>
                    <a:lumOff val="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“funky” shaped!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srgbClr val="FFFFFF"/>
              </a:solidFill>
              <a:latin typeface="Comic Sans MS" pitchFamily="66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653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89038"/>
            <a:ext cx="8839200" cy="4525962"/>
          </a:xfrm>
        </p:spPr>
        <p:txBody>
          <a:bodyPr/>
          <a:lstStyle/>
          <a:p>
            <a:pPr marL="609600" indent="-609600" algn="ctr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3600" b="1" u="sng"/>
              <a:t>Different orbitals have different orientations     </a:t>
            </a:r>
          </a:p>
          <a:p>
            <a:pPr marL="609600" indent="-609600" algn="ctr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6000"/>
              <a:t>x, y, z (axis)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4876800" cy="757238"/>
          </a:xfrm>
        </p:spPr>
        <p:txBody>
          <a:bodyPr/>
          <a:lstStyle/>
          <a:p>
            <a:pPr algn="l" eaLnBrk="1" hangingPunct="1"/>
            <a:r>
              <a:rPr lang="en-US" altLang="en-US" dirty="0">
                <a:latin typeface="Impact" panose="020B0806030902050204" pitchFamily="34" charset="0"/>
              </a:rPr>
              <a:t>Orbital Orientation </a:t>
            </a:r>
            <a:endParaRPr lang="en-US" altLang="en-US" dirty="0">
              <a:latin typeface="Impact" panose="020B0806030902050204" pitchFamily="34" charset="0"/>
              <a:cs typeface="Tahoma" panose="020B0604030504040204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0" y="909638"/>
            <a:ext cx="4846638" cy="0"/>
          </a:xfrm>
          <a:prstGeom prst="line">
            <a:avLst/>
          </a:prstGeom>
          <a:ln w="139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273" name="Picture 9" descr="Image result for px py pz orbital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386"/>
          <a:stretch>
            <a:fillRect/>
          </a:stretch>
        </p:blipFill>
        <p:spPr bwMode="auto">
          <a:xfrm>
            <a:off x="381000" y="2819400"/>
            <a:ext cx="2819400" cy="332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9" descr="Image result for px py pz orbital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39" r="32773"/>
          <a:stretch>
            <a:fillRect/>
          </a:stretch>
        </p:blipFill>
        <p:spPr bwMode="auto">
          <a:xfrm>
            <a:off x="3429000" y="2819400"/>
            <a:ext cx="2590800" cy="332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9" descr="Image result for px py pz orbital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860"/>
          <a:stretch>
            <a:fillRect/>
          </a:stretch>
        </p:blipFill>
        <p:spPr bwMode="auto">
          <a:xfrm>
            <a:off x="6324600" y="2819400"/>
            <a:ext cx="2444750" cy="332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2390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839200" cy="4525963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3300"/>
          </a:p>
          <a:p>
            <a:pPr marL="609600" indent="-609600" algn="ctr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3300" b="1" u="sng"/>
              <a:t>Each orbital is only allowed to have TWO e</a:t>
            </a:r>
            <a:r>
              <a:rPr lang="en-US" altLang="en-US" sz="3300" b="1" u="sng" baseline="30000"/>
              <a:t>-</a:t>
            </a:r>
            <a:r>
              <a:rPr lang="en-US" altLang="en-US" sz="3300" b="1" u="sng"/>
              <a:t>s</a:t>
            </a:r>
          </a:p>
          <a:p>
            <a:pPr marL="609600" indent="-609600" algn="ctr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3300" u="sng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5638800" cy="757238"/>
          </a:xfrm>
        </p:spPr>
        <p:txBody>
          <a:bodyPr/>
          <a:lstStyle/>
          <a:p>
            <a:pPr algn="l" eaLnBrk="1" hangingPunct="1"/>
            <a:r>
              <a:rPr lang="en-US" altLang="en-US" dirty="0">
                <a:latin typeface="Impact" panose="020B0806030902050204" pitchFamily="34" charset="0"/>
              </a:rPr>
              <a:t>Electrons in an orbital</a:t>
            </a:r>
            <a:endParaRPr lang="en-US" altLang="en-US" dirty="0">
              <a:latin typeface="Impact" panose="020B0806030902050204" pitchFamily="34" charset="0"/>
              <a:cs typeface="Tahoma" panose="020B0604030504040204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909638"/>
            <a:ext cx="5486400" cy="0"/>
          </a:xfrm>
          <a:prstGeom prst="line">
            <a:avLst/>
          </a:prstGeom>
          <a:ln w="139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387475" y="2479675"/>
            <a:ext cx="3016250" cy="23082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“Spin Up”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6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6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6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876800" y="2479675"/>
            <a:ext cx="3017838" cy="23082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“Spin Down”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6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6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6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Down Arrow 13"/>
          <p:cNvSpPr/>
          <p:nvPr/>
        </p:nvSpPr>
        <p:spPr>
          <a:xfrm rot="10800000">
            <a:off x="2552700" y="3276600"/>
            <a:ext cx="685800" cy="1295400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Down Arrow 16"/>
          <p:cNvSpPr/>
          <p:nvPr/>
        </p:nvSpPr>
        <p:spPr>
          <a:xfrm>
            <a:off x="6042025" y="3276600"/>
            <a:ext cx="685800" cy="1295400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3640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  <p:bldP spid="14" grpId="0" animBg="1"/>
      <p:bldP spid="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7069360" cy="757238"/>
          </a:xfrm>
        </p:spPr>
        <p:txBody>
          <a:bodyPr/>
          <a:lstStyle/>
          <a:p>
            <a:pPr algn="l" eaLnBrk="1" hangingPunct="1"/>
            <a:r>
              <a:rPr lang="en-US" altLang="en-US" dirty="0">
                <a:latin typeface="Impact" panose="020B0806030902050204" pitchFamily="34" charset="0"/>
              </a:rPr>
              <a:t>Orbitals all exist together</a:t>
            </a:r>
            <a:endParaRPr lang="en-US" altLang="en-US" dirty="0">
              <a:latin typeface="Impact" panose="020B0806030902050204" pitchFamily="34" charset="0"/>
              <a:cs typeface="Tahoma" panose="020B0604030504040204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909638"/>
            <a:ext cx="5486400" cy="0"/>
          </a:xfrm>
          <a:prstGeom prst="line">
            <a:avLst/>
          </a:prstGeom>
          <a:ln w="139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11982684-CA45-75DE-618B-05A22FD2F174}"/>
              </a:ext>
            </a:extLst>
          </p:cNvPr>
          <p:cNvSpPr txBox="1"/>
          <p:nvPr/>
        </p:nvSpPr>
        <p:spPr>
          <a:xfrm>
            <a:off x="576775" y="5348197"/>
            <a:ext cx="637618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hlinkClick r:id="rId3"/>
              </a:rPr>
              <a:t>http://www.johnmacneill.com/Atom_Table.html</a:t>
            </a:r>
            <a:r>
              <a:rPr lang="en-US" sz="3600" b="1" dirty="0"/>
              <a:t> </a:t>
            </a:r>
          </a:p>
        </p:txBody>
      </p:sp>
      <p:pic>
        <p:nvPicPr>
          <p:cNvPr id="1028" name="Picture 4" descr="Light and the Modern Atom">
            <a:extLst>
              <a:ext uri="{FF2B5EF4-FFF2-40B4-BE49-F238E27FC236}">
                <a16:creationId xmlns:a16="http://schemas.microsoft.com/office/drawing/2014/main" id="{870A88C0-917C-B2FB-1BBF-5C03C8C476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439" y="1666876"/>
            <a:ext cx="5147121" cy="3167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62995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88" y="838200"/>
            <a:ext cx="8915400" cy="14219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80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Impact" panose="020B0806030902050204" pitchFamily="34" charset="0"/>
                <a:cs typeface="Arial" panose="020B0604020202020204" pitchFamily="34" charset="0"/>
              </a:rPr>
              <a:t>So how do I tell someone exactly where an electron is???</a:t>
            </a:r>
          </a:p>
        </p:txBody>
      </p:sp>
      <p:pic>
        <p:nvPicPr>
          <p:cNvPr id="17411" name="Picture 2" descr="C:\Users\Stephanie\AppData\Local\Microsoft\Windows\Temporary Internet Files\Content.IE5\MFOOCGND\MC910217021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667000"/>
            <a:ext cx="297815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15903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839200" cy="4525963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3600" b="1"/>
              <a:t>	California				</a:t>
            </a:r>
            <a:r>
              <a:rPr lang="en-US" altLang="en-US" sz="3600" b="1">
                <a:solidFill>
                  <a:srgbClr val="FF0000"/>
                </a:solidFill>
              </a:rPr>
              <a:t>State</a:t>
            </a:r>
            <a:endParaRPr lang="en-US" altLang="en-US" sz="3600" b="1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3600" b="1"/>
              <a:t>	Pleasanton				</a:t>
            </a:r>
            <a:r>
              <a:rPr lang="en-US" altLang="en-US" sz="3600" b="1">
                <a:solidFill>
                  <a:srgbClr val="FF0000"/>
                </a:solidFill>
              </a:rPr>
              <a:t>City</a:t>
            </a:r>
            <a:endParaRPr lang="en-US" altLang="en-US" sz="3600" b="1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3600" b="1"/>
              <a:t>	Ferdinand Avenue		</a:t>
            </a:r>
            <a:r>
              <a:rPr lang="en-US" altLang="en-US" sz="3600" b="1">
                <a:solidFill>
                  <a:srgbClr val="FF0000"/>
                </a:solidFill>
              </a:rPr>
              <a:t>Street</a:t>
            </a:r>
            <a:endParaRPr lang="en-US" altLang="en-US" sz="3600" b="1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3600" b="1"/>
              <a:t>	#2345 				</a:t>
            </a:r>
            <a:r>
              <a:rPr lang="en-US" altLang="en-US" sz="3600" b="1">
                <a:solidFill>
                  <a:srgbClr val="FF0000"/>
                </a:solidFill>
              </a:rPr>
              <a:t>House #</a:t>
            </a:r>
            <a:endParaRPr lang="en-US" altLang="en-US" sz="3600" b="1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3600" b="1"/>
              <a:t>	</a:t>
            </a:r>
            <a:endParaRPr lang="en-US" altLang="en-US" sz="3600" b="1">
              <a:solidFill>
                <a:srgbClr val="FF000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3600" b="1">
                <a:solidFill>
                  <a:srgbClr val="0000FF"/>
                </a:solidFill>
              </a:rPr>
              <a:t>You can write an ADDRESS for where you live</a:t>
            </a:r>
          </a:p>
          <a:p>
            <a:pPr marL="609600" indent="-609600" algn="ctr" eaLnBrk="1" hangingPunct="1">
              <a:lnSpc>
                <a:spcPct val="80000"/>
              </a:lnSpc>
              <a:buFontTx/>
              <a:buNone/>
            </a:pPr>
            <a:endParaRPr lang="en-US" altLang="en-US" sz="3600" b="1">
              <a:solidFill>
                <a:srgbClr val="0000FF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b="1">
                <a:solidFill>
                  <a:srgbClr val="0000FF"/>
                </a:solidFill>
              </a:rPr>
              <a:t>So couldn’t you write an ADDRESS for where the</a:t>
            </a:r>
          </a:p>
          <a:p>
            <a:pPr marL="609600" indent="-60960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b="1">
                <a:solidFill>
                  <a:srgbClr val="0000FF"/>
                </a:solidFill>
              </a:rPr>
              <a:t>electrons are in an atom???</a:t>
            </a:r>
            <a:endParaRPr lang="en-US" altLang="en-US" sz="2800" b="1">
              <a:solidFill>
                <a:srgbClr val="0000FF"/>
              </a:solidFill>
            </a:endParaRPr>
          </a:p>
          <a:p>
            <a:pPr marL="609600" indent="-609600" algn="ctr" eaLnBrk="1" hangingPunct="1">
              <a:lnSpc>
                <a:spcPct val="80000"/>
              </a:lnSpc>
              <a:buFontTx/>
              <a:buNone/>
            </a:pPr>
            <a:endParaRPr lang="en-US" altLang="en-US" b="1">
              <a:solidFill>
                <a:srgbClr val="0000FF"/>
              </a:solidFill>
            </a:endParaRPr>
          </a:p>
          <a:p>
            <a:pPr marL="609600" indent="-609600" eaLnBrk="1" hangingPunct="1">
              <a:lnSpc>
                <a:spcPct val="80000"/>
              </a:lnSpc>
            </a:pPr>
            <a:endParaRPr lang="en-US" altLang="en-US" sz="360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52400" y="152400"/>
            <a:ext cx="7924800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i="0" u="sng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Impact" panose="020B0806030902050204" pitchFamily="34" charset="0"/>
              </a:rPr>
              <a:t>Think about where you live…</a:t>
            </a:r>
            <a:endParaRPr kumimoji="0" lang="en-US" altLang="en-US" sz="4400" i="0" u="sng" strike="noStrike" kern="120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Impact" panose="020B080603090205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283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38313"/>
            <a:ext cx="8382000" cy="4525962"/>
          </a:xfrm>
        </p:spPr>
        <p:txBody>
          <a:bodyPr/>
          <a:lstStyle/>
          <a:p>
            <a:pPr marL="609600" indent="-609600" algn="ctr" eaLnBrk="1" hangingPunct="1">
              <a:lnSpc>
                <a:spcPct val="80000"/>
              </a:lnSpc>
              <a:buFontTx/>
              <a:buNone/>
            </a:pPr>
            <a:endParaRPr lang="en-US" altLang="en-US" sz="3300" b="1"/>
          </a:p>
          <a:p>
            <a:pPr marL="609600" indent="-60960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3300" b="1">
                <a:solidFill>
                  <a:srgbClr val="FF0000"/>
                </a:solidFill>
              </a:rPr>
              <a:t>State			      </a:t>
            </a:r>
            <a:r>
              <a:rPr lang="en-US" altLang="en-US" sz="3300" b="1"/>
              <a:t>Energy Level</a:t>
            </a:r>
          </a:p>
          <a:p>
            <a:pPr marL="609600" indent="-60960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3300" b="1">
                <a:solidFill>
                  <a:srgbClr val="FF0000"/>
                </a:solidFill>
              </a:rPr>
              <a:t>City			      </a:t>
            </a:r>
            <a:r>
              <a:rPr lang="en-US" altLang="en-US" sz="3300" b="1"/>
              <a:t>Type/Shape of Orbital</a:t>
            </a:r>
          </a:p>
          <a:p>
            <a:pPr marL="609600" indent="-60960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3300" b="1">
                <a:solidFill>
                  <a:srgbClr val="FF0000"/>
                </a:solidFill>
              </a:rPr>
              <a:t>Street		      </a:t>
            </a:r>
            <a:r>
              <a:rPr lang="en-US" altLang="en-US" sz="3300" b="1"/>
              <a:t>Orientation</a:t>
            </a:r>
          </a:p>
          <a:p>
            <a:pPr marL="609600" indent="-60960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3300" b="1">
                <a:solidFill>
                  <a:srgbClr val="FF0000"/>
                </a:solidFill>
              </a:rPr>
              <a:t>House #		      </a:t>
            </a:r>
            <a:r>
              <a:rPr lang="en-US" altLang="en-US" sz="3300" b="1"/>
              <a:t>Spin up or Spin down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3300" b="1"/>
              <a:t>															</a:t>
            </a:r>
            <a:endParaRPr lang="en-US" altLang="en-US" sz="3300" b="1">
              <a:solidFill>
                <a:srgbClr val="FF0000"/>
              </a:solidFill>
            </a:endParaRPr>
          </a:p>
          <a:p>
            <a:pPr marL="609600" indent="-609600" eaLnBrk="1" hangingPunct="1">
              <a:lnSpc>
                <a:spcPct val="80000"/>
              </a:lnSpc>
            </a:pPr>
            <a:endParaRPr lang="en-US" altLang="en-US" sz="330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1184275"/>
          </a:xfrm>
        </p:spPr>
        <p:txBody>
          <a:bodyPr/>
          <a:lstStyle/>
          <a:p>
            <a:pPr algn="l" eaLnBrk="1" hangingPunct="1"/>
            <a:r>
              <a:rPr lang="en-US" altLang="en-US" dirty="0">
                <a:latin typeface="Impact" panose="020B0806030902050204" pitchFamily="34" charset="0"/>
              </a:rPr>
              <a:t>Where do e- live? </a:t>
            </a:r>
            <a:br>
              <a:rPr lang="en-US" altLang="en-US" dirty="0">
                <a:latin typeface="Impact" panose="020B0806030902050204" pitchFamily="34" charset="0"/>
              </a:rPr>
            </a:br>
            <a:r>
              <a:rPr lang="en-US" altLang="en-US" dirty="0">
                <a:latin typeface="Impact" panose="020B0806030902050204" pitchFamily="34" charset="0"/>
              </a:rPr>
              <a:t>What is the address for one?</a:t>
            </a:r>
            <a:endParaRPr lang="en-US" altLang="en-US" dirty="0">
              <a:latin typeface="Impact" panose="020B0806030902050204" pitchFamily="34" charset="0"/>
              <a:cs typeface="Tahoma" panose="020B0604030504040204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524000"/>
            <a:ext cx="7239000" cy="0"/>
          </a:xfrm>
          <a:prstGeom prst="line">
            <a:avLst/>
          </a:prstGeom>
          <a:ln w="139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2209800" y="2514600"/>
            <a:ext cx="1447800" cy="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209800" y="2971800"/>
            <a:ext cx="1447800" cy="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209800" y="3429000"/>
            <a:ext cx="1447800" cy="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209800" y="3962400"/>
            <a:ext cx="1447800" cy="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486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quote about the electr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" t="1233" r="65481" b="2288"/>
          <a:stretch/>
        </p:blipFill>
        <p:spPr bwMode="auto">
          <a:xfrm>
            <a:off x="2975211" y="1124379"/>
            <a:ext cx="2975212" cy="394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00697" y="299072"/>
            <a:ext cx="10998557" cy="2387600"/>
          </a:xfrm>
        </p:spPr>
        <p:txBody>
          <a:bodyPr anchor="t">
            <a:normAutofit/>
          </a:bodyPr>
          <a:lstStyle/>
          <a:p>
            <a:r>
              <a:rPr lang="en-US" sz="5400" b="0" dirty="0">
                <a:solidFill>
                  <a:schemeClr val="tx1"/>
                </a:solidFill>
                <a:effectLst/>
                <a:latin typeface="Impact" panose="020B0806030902050204" pitchFamily="34" charset="0"/>
                <a:cs typeface="Arial" panose="020B0604020202020204" pitchFamily="34" charset="0"/>
              </a:rPr>
              <a:t>N-10 Introduction to Electrons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5298" y="1124379"/>
            <a:ext cx="2861375" cy="4401205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The electron is a theory we use; it is so useful in understanding the way nature works that we can almost call it real.</a:t>
            </a:r>
          </a:p>
          <a:p>
            <a:pPr algn="ctr"/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55298" y="5064829"/>
            <a:ext cx="8579220" cy="109728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6000" dirty="0">
                <a:solidFill>
                  <a:schemeClr val="bg1"/>
                </a:solidFill>
                <a:latin typeface="Freestyle Script" panose="030804020302050B0404" pitchFamily="66" charset="0"/>
              </a:rPr>
              <a:t>- Richard P. Feynman </a:t>
            </a:r>
            <a:endParaRPr lang="en-US" sz="6600" dirty="0">
              <a:solidFill>
                <a:schemeClr val="bg1"/>
              </a:solidFill>
              <a:latin typeface="Freestyle Script" panose="030804020302050B04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53198" y="1124379"/>
            <a:ext cx="2981320" cy="4401205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…will you understand what I’m going to tell you?...No, you're not gong to be able to understand it…I don’t understand it. Nobody does.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-764" y="0"/>
            <a:ext cx="3131081" cy="46166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Don’t need to write</a:t>
            </a:r>
          </a:p>
        </p:txBody>
      </p:sp>
    </p:spTree>
    <p:extLst>
      <p:ext uri="{BB962C8B-B14F-4D97-AF65-F5344CB8AC3E}">
        <p14:creationId xmlns:p14="http://schemas.microsoft.com/office/powerpoint/2010/main" val="39486533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7838" y="1524000"/>
            <a:ext cx="8382000" cy="4525963"/>
          </a:xfrm>
        </p:spPr>
        <p:txBody>
          <a:bodyPr/>
          <a:lstStyle/>
          <a:p>
            <a:pPr marL="609600" indent="-609600" algn="ctr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3600" b="1" dirty="0"/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dirty="0">
                <a:solidFill>
                  <a:srgbClr val="FF0000"/>
                </a:solidFill>
              </a:rPr>
              <a:t>Energy Level</a:t>
            </a:r>
            <a:r>
              <a:rPr lang="en-US" altLang="en-US" sz="3600" b="1" dirty="0"/>
              <a:t>					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dirty="0">
                <a:solidFill>
                  <a:srgbClr val="00B0F0"/>
                </a:solidFill>
              </a:rPr>
              <a:t>Type/Shape of Orbital</a:t>
            </a:r>
            <a:r>
              <a:rPr lang="en-US" altLang="en-US" sz="3600" b="1" dirty="0"/>
              <a:t>			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dirty="0">
                <a:solidFill>
                  <a:srgbClr val="92D050"/>
                </a:solidFill>
              </a:rPr>
              <a:t>Orientation</a:t>
            </a:r>
            <a:r>
              <a:rPr lang="en-US" altLang="en-US" sz="3600" b="1" dirty="0"/>
              <a:t>					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dirty="0">
                <a:solidFill>
                  <a:schemeClr val="accent4">
                    <a:lumMod val="75000"/>
                  </a:schemeClr>
                </a:solidFill>
              </a:rPr>
              <a:t>Spin up or Spin down</a:t>
            </a:r>
            <a:r>
              <a:rPr lang="en-US" altLang="en-US" sz="3600" b="1" dirty="0"/>
              <a:t>	 </a:t>
            </a:r>
            <a:r>
              <a:rPr lang="en-US" altLang="en-US" sz="3600" b="1" dirty="0">
                <a:solidFill>
                  <a:srgbClr val="7030A0"/>
                </a:solidFill>
              </a:rPr>
              <a:t>+ ½ , - ½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dirty="0"/>
              <a:t>	</a:t>
            </a:r>
            <a:endParaRPr lang="en-US" altLang="en-US" sz="3600" b="1" dirty="0">
              <a:solidFill>
                <a:srgbClr val="FF0000"/>
              </a:solidFill>
            </a:endParaRP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3600" b="1" dirty="0">
              <a:solidFill>
                <a:srgbClr val="FF0000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en-US" altLang="en-US" sz="3600" dirty="0"/>
          </a:p>
        </p:txBody>
      </p:sp>
      <p:sp>
        <p:nvSpPr>
          <p:cNvPr id="23555" name="TextBox 4"/>
          <p:cNvSpPr txBox="1">
            <a:spLocks noChangeArrowheads="1"/>
          </p:cNvSpPr>
          <p:nvPr/>
        </p:nvSpPr>
        <p:spPr bwMode="auto">
          <a:xfrm>
            <a:off x="2438400" y="1143000"/>
            <a:ext cx="45720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6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66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p</a:t>
            </a:r>
            <a:r>
              <a:rPr kumimoji="0" lang="en-US" altLang="en-US" sz="6600" b="0" i="0" u="none" strike="noStrike" kern="1200" cap="none" spc="0" normalizeH="0" baseline="-2500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66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6600" b="0" i="0" u="none" strike="noStrike" kern="1200" cap="none" spc="0" normalizeH="0" baseline="-2500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+½</a:t>
            </a:r>
            <a:r>
              <a:rPr kumimoji="0" lang="en-US" altLang="en-US" sz="6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8915400" cy="757238"/>
          </a:xfrm>
        </p:spPr>
        <p:txBody>
          <a:bodyPr/>
          <a:lstStyle/>
          <a:p>
            <a:pPr algn="l" eaLnBrk="1" hangingPunct="1"/>
            <a:r>
              <a:rPr lang="en-US" altLang="en-US" dirty="0">
                <a:latin typeface="Impact" panose="020B0806030902050204" pitchFamily="34" charset="0"/>
              </a:rPr>
              <a:t>Electron Configuration is an address!</a:t>
            </a:r>
            <a:endParaRPr lang="en-US" altLang="en-US" dirty="0">
              <a:latin typeface="Impact" panose="020B0806030902050204" pitchFamily="34" charset="0"/>
              <a:cs typeface="Tahoma" panose="020B0604030504040204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909638"/>
            <a:ext cx="8839200" cy="0"/>
          </a:xfrm>
          <a:prstGeom prst="line">
            <a:avLst/>
          </a:prstGeom>
          <a:ln w="139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8867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ChangeArrowheads="1"/>
          </p:cNvSpPr>
          <p:nvPr/>
        </p:nvSpPr>
        <p:spPr bwMode="auto">
          <a:xfrm>
            <a:off x="0" y="33338"/>
            <a:ext cx="9144000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  <a:r>
              <a:rPr kumimoji="0" lang="en-US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</a:t>
            </a:r>
            <a:r>
              <a:rPr kumimoji="0" lang="en-US" altLang="en-US" sz="7200" b="0" i="0" u="none" strike="noStrike" kern="1200" cap="none" spc="0" normalizeH="0" baseline="-2500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+½ ,</a:t>
            </a:r>
            <a:r>
              <a:rPr kumimoji="0" lang="en-US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  <a:r>
              <a:rPr kumimoji="0" lang="en-US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</a:t>
            </a:r>
            <a:r>
              <a:rPr kumimoji="0" lang="en-US" altLang="en-US" sz="7200" b="0" i="0" u="none" strike="noStrike" kern="1200" cap="none" spc="0" normalizeH="0" baseline="-2500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-½</a:t>
            </a:r>
            <a:r>
              <a:rPr kumimoji="0" lang="en-US" altLang="en-US" sz="7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7200" b="0" i="0" u="none" strike="noStrike" kern="1200" cap="none" spc="0" normalizeH="0" baseline="-2500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</a:t>
            </a:r>
            <a:r>
              <a:rPr kumimoji="0" lang="en-US" altLang="en-US" sz="7200" b="0" i="0" u="none" strike="noStrike" kern="1200" cap="none" spc="0" normalizeH="0" baseline="-2500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+½ , </a:t>
            </a:r>
            <a:r>
              <a:rPr kumimoji="0" lang="en-US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</a:t>
            </a:r>
            <a:r>
              <a:rPr kumimoji="0" lang="en-US" altLang="en-US" sz="7200" b="0" i="0" u="none" strike="noStrike" kern="1200" cap="none" spc="0" normalizeH="0" baseline="-2500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-½</a:t>
            </a:r>
            <a:r>
              <a:rPr kumimoji="0" lang="en-US" altLang="en-US" sz="7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en-US" altLang="en-US" sz="72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</a:t>
            </a:r>
            <a:r>
              <a:rPr kumimoji="0" lang="en-US" altLang="en-US" sz="7200" b="0" i="0" u="none" strike="noStrike" kern="1200" cap="none" spc="0" normalizeH="0" baseline="-2500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72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7200" b="0" i="0" u="none" strike="noStrike" kern="1200" cap="none" spc="0" normalizeH="0" baseline="-2500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+½ , </a:t>
            </a:r>
            <a:r>
              <a:rPr kumimoji="0" lang="en-US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</a:t>
            </a:r>
            <a:r>
              <a:rPr kumimoji="0" lang="en-US" altLang="en-US" sz="7200" b="0" i="0" u="none" strike="noStrike" kern="1200" cap="none" spc="0" normalizeH="0" baseline="-2500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altLang="en-US" sz="72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7200" b="0" i="0" u="none" strike="noStrike" kern="1200" cap="none" spc="0" normalizeH="0" baseline="-2500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-½ , </a:t>
            </a:r>
            <a:r>
              <a:rPr kumimoji="0" lang="en-US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</a:t>
            </a:r>
            <a:r>
              <a:rPr kumimoji="0" lang="en-US" altLang="en-US" sz="7200" b="0" i="0" u="none" strike="noStrike" kern="1200" cap="none" spc="0" normalizeH="0" baseline="-2500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</a:t>
            </a:r>
            <a:r>
              <a:rPr kumimoji="0" lang="en-US" altLang="en-US" sz="72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7200" b="0" i="0" u="none" strike="noStrike" kern="1200" cap="none" spc="0" normalizeH="0" baseline="-2500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+½  </a:t>
            </a:r>
            <a:r>
              <a:rPr kumimoji="0" lang="en-US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</a:t>
            </a:r>
            <a:r>
              <a:rPr kumimoji="0" lang="en-US" altLang="en-US" sz="7200" b="0" i="0" u="none" strike="noStrike" kern="1200" cap="none" spc="0" normalizeH="0" baseline="-2500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</a:t>
            </a:r>
            <a:r>
              <a:rPr kumimoji="0" lang="en-US" altLang="en-US" sz="72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7200" b="0" i="0" u="none" strike="noStrike" kern="1200" cap="none" spc="0" normalizeH="0" baseline="-2500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-½ , </a:t>
            </a:r>
            <a:r>
              <a:rPr kumimoji="0" lang="en-US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</a:t>
            </a:r>
            <a:r>
              <a:rPr kumimoji="0" lang="en-US" altLang="en-US" sz="7200" b="0" i="0" u="none" strike="noStrike" kern="1200" cap="none" spc="0" normalizeH="0" baseline="-2500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</a:t>
            </a:r>
            <a:r>
              <a:rPr kumimoji="0" lang="en-US" altLang="en-US" sz="72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7200" b="0" i="0" u="none" strike="noStrike" kern="1200" cap="none" spc="0" normalizeH="0" baseline="-2500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+½ , </a:t>
            </a:r>
            <a:r>
              <a:rPr kumimoji="0" lang="en-US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72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</a:t>
            </a:r>
            <a:r>
              <a:rPr kumimoji="0" lang="en-US" altLang="en-US" sz="7200" b="0" i="0" u="none" strike="noStrike" kern="1200" cap="none" spc="0" normalizeH="0" baseline="-2500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</a:t>
            </a:r>
            <a:r>
              <a:rPr kumimoji="0" lang="en-US" altLang="en-US" sz="72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7200" b="0" i="0" u="none" strike="noStrike" kern="1200" cap="none" spc="0" normalizeH="0" baseline="-2500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-½</a:t>
            </a:r>
            <a:r>
              <a:rPr kumimoji="0" lang="en-US" altLang="en-US" sz="7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7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228600"/>
            <a:ext cx="4191000" cy="1143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10113" y="228600"/>
            <a:ext cx="4191000" cy="1143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4800" y="1409700"/>
            <a:ext cx="8596313" cy="23241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Left Brace 9"/>
          <p:cNvSpPr/>
          <p:nvPr/>
        </p:nvSpPr>
        <p:spPr>
          <a:xfrm rot="16200000">
            <a:off x="4234657" y="32543"/>
            <a:ext cx="736600" cy="8596313"/>
          </a:xfrm>
          <a:prstGeom prst="leftBrac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219200" y="4724400"/>
            <a:ext cx="67056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6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  <a:r>
              <a:rPr kumimoji="0" lang="en-US" altLang="en-US" sz="66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</a:t>
            </a:r>
            <a:r>
              <a:rPr kumimoji="0" lang="en-US" altLang="en-US" sz="66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6600" b="0" i="0" u="none" strike="noStrike" kern="1200" cap="none" spc="0" normalizeH="0" baseline="-2500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66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66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</a:t>
            </a:r>
            <a:r>
              <a:rPr kumimoji="0" lang="en-US" altLang="en-US" sz="66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66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6600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</a:t>
            </a:r>
            <a:r>
              <a:rPr kumimoji="0" lang="en-US" altLang="en-US" sz="66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</a:t>
            </a:r>
            <a:r>
              <a:rPr kumimoji="0" lang="en-US" altLang="en-US" sz="6600" b="0" i="0" u="none" strike="noStrike" kern="1200" cap="none" spc="0" normalizeH="0" baseline="-2500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en-US" altLang="en-US" sz="6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800" b="0" i="0" u="none" strike="noStrike" kern="1200" cap="none" spc="0" normalizeH="0" baseline="-2500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en-US" altLang="en-US" sz="4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4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759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3962400"/>
            <a:ext cx="8229600" cy="14763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580" name="TextBox 19"/>
          <p:cNvSpPr txBox="1">
            <a:spLocks noChangeArrowheads="1"/>
          </p:cNvSpPr>
          <p:nvPr/>
        </p:nvSpPr>
        <p:spPr bwMode="auto">
          <a:xfrm>
            <a:off x="152400" y="1604963"/>
            <a:ext cx="8763000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Shrink it down and only list the basics!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alt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Energy levels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altLang="en-US" sz="3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  </a:t>
            </a:r>
            <a:r>
              <a:rPr kumimoji="0" lang="en-US" alt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Shapes of Orbitals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kumimoji="0" lang="en-US" altLang="en-US" sz="3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  Number of electrons in each orbital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1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s</a:t>
            </a:r>
            <a:r>
              <a:rPr kumimoji="0" lang="en-US" altLang="en-US" sz="3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s</a:t>
            </a:r>
            <a:r>
              <a:rPr kumimoji="0" lang="en-US" altLang="en-US" sz="3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p</a:t>
            </a:r>
            <a:r>
              <a:rPr kumimoji="0" lang="en-US" altLang="en-US" sz="3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6 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3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s</a:t>
            </a:r>
            <a:r>
              <a:rPr kumimoji="0" lang="en-US" altLang="en-US" sz="3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2 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3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p</a:t>
            </a:r>
            <a:r>
              <a:rPr kumimoji="0" lang="en-US" altLang="en-US" sz="3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4    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                                  = 2+2+6+2+4 = 16 e</a:t>
            </a:r>
            <a:r>
              <a:rPr kumimoji="0" lang="en-US" altLang="en-US" sz="3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-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      Sulfur!</a:t>
            </a: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381000"/>
            <a:ext cx="8915400" cy="757238"/>
          </a:xfrm>
        </p:spPr>
        <p:txBody>
          <a:bodyPr/>
          <a:lstStyle/>
          <a:p>
            <a:pPr algn="l" eaLnBrk="1" hangingPunct="1"/>
            <a:r>
              <a:rPr lang="en-US" altLang="en-US" dirty="0">
                <a:latin typeface="Impact" panose="020B0806030902050204" pitchFamily="34" charset="0"/>
              </a:rPr>
              <a:t>Want to describe where ALL the e</a:t>
            </a:r>
            <a:r>
              <a:rPr lang="en-US" altLang="en-US" baseline="30000" dirty="0">
                <a:latin typeface="Impact" panose="020B0806030902050204" pitchFamily="34" charset="0"/>
              </a:rPr>
              <a:t>-</a:t>
            </a:r>
            <a:r>
              <a:rPr lang="en-US" altLang="en-US" dirty="0">
                <a:latin typeface="Impact" panose="020B0806030902050204" pitchFamily="34" charset="0"/>
              </a:rPr>
              <a:t>s in an atom were? </a:t>
            </a:r>
            <a:endParaRPr lang="en-US" altLang="en-US" dirty="0">
              <a:latin typeface="Impact" panose="020B0806030902050204" pitchFamily="34" charset="0"/>
              <a:cs typeface="Tahoma" panose="020B0604030504040204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447800"/>
            <a:ext cx="8839200" cy="0"/>
          </a:xfrm>
          <a:prstGeom prst="line">
            <a:avLst/>
          </a:prstGeom>
          <a:ln w="139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2816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TextBox 19"/>
          <p:cNvSpPr txBox="1">
            <a:spLocks noChangeArrowheads="1"/>
          </p:cNvSpPr>
          <p:nvPr/>
        </p:nvSpPr>
        <p:spPr bwMode="auto">
          <a:xfrm>
            <a:off x="381000" y="1295400"/>
            <a:ext cx="8305800" cy="375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Pick an 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atom</a:t>
            </a:r>
            <a:b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kumimoji="0" lang="en-US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Find the number of 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electrons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it has</a:t>
            </a:r>
            <a:b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kumimoji="0" lang="en-US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Start putting electrons into the 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orbitals</a:t>
            </a: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Use an 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ORBITAL CHART/DIAGRAM</a:t>
            </a:r>
            <a:b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kumimoji="0" lang="en-US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List which 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orbitals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you used and 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how    many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electrons in each one</a:t>
            </a: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8915400" cy="757238"/>
          </a:xfrm>
        </p:spPr>
        <p:txBody>
          <a:bodyPr/>
          <a:lstStyle/>
          <a:p>
            <a:pPr algn="l" eaLnBrk="1" hangingPunct="1"/>
            <a:r>
              <a:rPr lang="en-US" altLang="en-US" dirty="0">
                <a:latin typeface="Impact" panose="020B0806030902050204" pitchFamily="34" charset="0"/>
              </a:rPr>
              <a:t>Steps to finding all the electrons</a:t>
            </a:r>
            <a:endParaRPr lang="en-US" altLang="en-US" dirty="0">
              <a:latin typeface="Impact" panose="020B0806030902050204" pitchFamily="34" charset="0"/>
              <a:cs typeface="Tahoma" panose="020B0604030504040204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909638"/>
            <a:ext cx="7848600" cy="0"/>
          </a:xfrm>
          <a:prstGeom prst="line">
            <a:avLst/>
          </a:prstGeom>
          <a:ln w="139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1050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Box 19"/>
          <p:cNvSpPr txBox="1">
            <a:spLocks noChangeArrowheads="1"/>
          </p:cNvSpPr>
          <p:nvPr/>
        </p:nvSpPr>
        <p:spPr bwMode="auto">
          <a:xfrm>
            <a:off x="152400" y="1066800"/>
            <a:ext cx="83058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chart that shows </a:t>
            </a:r>
            <a:b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 the order that </a:t>
            </a:r>
            <a:b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orbitals go in.</a:t>
            </a:r>
          </a:p>
        </p:txBody>
      </p:sp>
      <p:pic>
        <p:nvPicPr>
          <p:cNvPr id="3072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4788" y="304800"/>
            <a:ext cx="4976812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8915400" cy="757238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en-US" altLang="en-US" u="sng" dirty="0">
                <a:solidFill>
                  <a:schemeClr val="accent6">
                    <a:lumMod val="75000"/>
                  </a:schemeClr>
                </a:solidFill>
                <a:latin typeface="Impact" panose="020B0806030902050204" pitchFamily="34" charset="0"/>
              </a:rPr>
              <a:t>Orbital Diagram</a:t>
            </a:r>
            <a:endParaRPr lang="en-US" altLang="en-US" u="sng" dirty="0">
              <a:solidFill>
                <a:schemeClr val="accent6">
                  <a:lumMod val="75000"/>
                </a:schemeClr>
              </a:solidFill>
              <a:latin typeface="Impact" panose="020B080603090205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7211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87325" y="1219200"/>
            <a:ext cx="8839200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Aufbau Principle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 electron occupies the lowest energy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orbital that it can.</a:t>
            </a:r>
            <a:b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Means:  </a:t>
            </a: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Fill from the bottom up</a:t>
            </a:r>
            <a:b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</a:t>
            </a:r>
            <a:r>
              <a:rPr kumimoji="0" lang="en-US" altLang="en-US" sz="3200" b="1" i="1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Electrons are lazy!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8915400" cy="757238"/>
          </a:xfrm>
        </p:spPr>
        <p:txBody>
          <a:bodyPr/>
          <a:lstStyle/>
          <a:p>
            <a:pPr algn="l" eaLnBrk="1" hangingPunct="1"/>
            <a:r>
              <a:rPr lang="en-US" altLang="en-US" sz="4200" dirty="0">
                <a:latin typeface="Impact" panose="020B0806030902050204" pitchFamily="34" charset="0"/>
              </a:rPr>
              <a:t>Rules for putting e</a:t>
            </a:r>
            <a:r>
              <a:rPr lang="en-US" altLang="en-US" sz="4200" baseline="30000" dirty="0">
                <a:latin typeface="Impact" panose="020B0806030902050204" pitchFamily="34" charset="0"/>
              </a:rPr>
              <a:t>-</a:t>
            </a:r>
            <a:r>
              <a:rPr lang="en-US" altLang="en-US" sz="4200" dirty="0">
                <a:latin typeface="Impact" panose="020B0806030902050204" pitchFamily="34" charset="0"/>
              </a:rPr>
              <a:t>s in orbital diagrams</a:t>
            </a:r>
            <a:endParaRPr lang="en-US" altLang="en-US" sz="4200" dirty="0">
              <a:latin typeface="Impact" panose="020B0806030902050204" pitchFamily="34" charset="0"/>
              <a:cs typeface="Tahoma" panose="020B0604030504040204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909638"/>
            <a:ext cx="8839200" cy="0"/>
          </a:xfrm>
          <a:prstGeom prst="line">
            <a:avLst/>
          </a:prstGeom>
          <a:ln w="139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7196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14300" y="1219200"/>
            <a:ext cx="9029700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Pauli Exclusion Principle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 two electrons in the same atom can have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same set of 4 quantum numbers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Means: </a:t>
            </a: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 there are two e</a:t>
            </a:r>
            <a:r>
              <a:rPr kumimoji="0" lang="en-US" altLang="en-US" sz="3200" b="1" i="0" u="none" strike="noStrike" kern="1200" cap="none" spc="0" normalizeH="0" baseline="3000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</a:t>
            </a: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 in one orbital, </a:t>
            </a:r>
            <a:b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    one must be spin up, one spin down.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	</a:t>
            </a:r>
            <a:r>
              <a:rPr kumimoji="0" lang="en-US" altLang="en-US" sz="3200" b="1" i="1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They can’t have exactly the </a:t>
            </a:r>
            <a:br>
              <a:rPr kumimoji="0" lang="en-US" altLang="en-US" sz="3200" b="1" i="1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altLang="en-US" sz="3200" b="1" i="1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     same  “address”</a:t>
            </a: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8915400" cy="757238"/>
          </a:xfrm>
        </p:spPr>
        <p:txBody>
          <a:bodyPr/>
          <a:lstStyle/>
          <a:p>
            <a:pPr algn="l" eaLnBrk="1" hangingPunct="1"/>
            <a:r>
              <a:rPr lang="en-US" altLang="en-US" sz="4200" dirty="0">
                <a:latin typeface="Impact" panose="020B0806030902050204" pitchFamily="34" charset="0"/>
              </a:rPr>
              <a:t>Rules for putting e</a:t>
            </a:r>
            <a:r>
              <a:rPr lang="en-US" altLang="en-US" sz="4200" baseline="30000" dirty="0">
                <a:latin typeface="Impact" panose="020B0806030902050204" pitchFamily="34" charset="0"/>
              </a:rPr>
              <a:t>-</a:t>
            </a:r>
            <a:r>
              <a:rPr lang="en-US" altLang="en-US" sz="4200" dirty="0">
                <a:latin typeface="Impact" panose="020B0806030902050204" pitchFamily="34" charset="0"/>
              </a:rPr>
              <a:t>s in orbital diagrams</a:t>
            </a:r>
            <a:endParaRPr lang="en-US" altLang="en-US" sz="4200" dirty="0">
              <a:latin typeface="Impact" panose="020B0806030902050204" pitchFamily="34" charset="0"/>
              <a:cs typeface="Tahoma" panose="020B0604030504040204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909638"/>
            <a:ext cx="8839200" cy="0"/>
          </a:xfrm>
          <a:prstGeom prst="line">
            <a:avLst/>
          </a:prstGeom>
          <a:ln w="139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2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58750" y="1143000"/>
            <a:ext cx="8839200" cy="495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Hund’s Rule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Orbitals of equal energy are each occupied by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one electron before any orbital is occupied by a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second electron.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</a:t>
            </a:r>
            <a:r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Means:  </a:t>
            </a: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 there are more than one orbital at   </a:t>
            </a:r>
            <a:b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     the same energy, put one electron </a:t>
            </a:r>
            <a:b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     into each orbital before pairing up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	</a:t>
            </a: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Don’t share a bedroom unless </a:t>
            </a:r>
            <a:b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altLang="en-US" sz="32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     you have to!</a:t>
            </a: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8915400" cy="757238"/>
          </a:xfrm>
        </p:spPr>
        <p:txBody>
          <a:bodyPr/>
          <a:lstStyle/>
          <a:p>
            <a:pPr algn="l" eaLnBrk="1" hangingPunct="1"/>
            <a:r>
              <a:rPr lang="en-US" altLang="en-US" sz="4200" dirty="0">
                <a:latin typeface="Impact" panose="020B0806030902050204" pitchFamily="34" charset="0"/>
              </a:rPr>
              <a:t>Rules for putting e</a:t>
            </a:r>
            <a:r>
              <a:rPr lang="en-US" altLang="en-US" sz="4200" baseline="30000" dirty="0">
                <a:latin typeface="Impact" panose="020B0806030902050204" pitchFamily="34" charset="0"/>
              </a:rPr>
              <a:t>-</a:t>
            </a:r>
            <a:r>
              <a:rPr lang="en-US" altLang="en-US" sz="4200" dirty="0">
                <a:latin typeface="Impact" panose="020B0806030902050204" pitchFamily="34" charset="0"/>
              </a:rPr>
              <a:t>s in orbital diagrams</a:t>
            </a:r>
            <a:endParaRPr lang="en-US" altLang="en-US" sz="4200" dirty="0">
              <a:latin typeface="Impact" panose="020B0806030902050204" pitchFamily="34" charset="0"/>
              <a:cs typeface="Tahoma" panose="020B0604030504040204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909638"/>
            <a:ext cx="8839200" cy="0"/>
          </a:xfrm>
          <a:prstGeom prst="line">
            <a:avLst/>
          </a:prstGeom>
          <a:ln w="139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8554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13CD79B-FDA1-88A6-460B-B83DA39947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562" y="57150"/>
            <a:ext cx="7762875" cy="67437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3176448-76F4-9D89-496F-8BC6205AEA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74702" y="5205044"/>
            <a:ext cx="614919" cy="1460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7326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13CD79B-FDA1-88A6-460B-B83DA39947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562" y="57150"/>
            <a:ext cx="7762875" cy="67437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3176448-76F4-9D89-496F-8BC6205AEA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74702" y="5205044"/>
            <a:ext cx="614919" cy="146043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6B77D45-C798-7B20-482C-E2CBEB0434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654381" y="5205043"/>
            <a:ext cx="614919" cy="1460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77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48237" y="647699"/>
            <a:ext cx="7772400" cy="533400"/>
          </a:xfrm>
        </p:spPr>
        <p:txBody>
          <a:bodyPr/>
          <a:lstStyle/>
          <a:p>
            <a:r>
              <a:rPr lang="en-US" sz="4400" b="0" u="sng" dirty="0">
                <a:solidFill>
                  <a:schemeClr val="accent4">
                    <a:lumMod val="95000"/>
                    <a:lumOff val="5000"/>
                  </a:schemeClr>
                </a:solidFill>
                <a:effectLst/>
                <a:latin typeface="Impact" panose="020B0806030902050204" pitchFamily="34" charset="0"/>
              </a:rPr>
              <a:t>The Bohr Model of the Atom</a:t>
            </a:r>
          </a:p>
        </p:txBody>
      </p:sp>
      <p:pic>
        <p:nvPicPr>
          <p:cNvPr id="149507" name="Picture 3" descr="Boh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1" y="1447800"/>
            <a:ext cx="2160588" cy="3429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49508" name="Text Box 4"/>
          <p:cNvSpPr txBox="1">
            <a:spLocks noChangeArrowheads="1"/>
          </p:cNvSpPr>
          <p:nvPr/>
        </p:nvSpPr>
        <p:spPr bwMode="auto">
          <a:xfrm>
            <a:off x="503566" y="4912668"/>
            <a:ext cx="14766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err="1">
                <a:solidFill>
                  <a:srgbClr val="FF6600"/>
                </a:solidFill>
                <a:latin typeface="Impact" panose="020B0806030902050204" pitchFamily="34" charset="0"/>
                <a:cs typeface="Arial" charset="0"/>
              </a:rPr>
              <a:t>Neils</a:t>
            </a:r>
            <a:r>
              <a:rPr lang="en-US" sz="2400" dirty="0">
                <a:solidFill>
                  <a:srgbClr val="FF6600"/>
                </a:solidFill>
                <a:latin typeface="Impact" panose="020B0806030902050204" pitchFamily="34" charset="0"/>
                <a:cs typeface="Arial" charset="0"/>
              </a:rPr>
              <a:t> Bohr</a:t>
            </a:r>
          </a:p>
        </p:txBody>
      </p:sp>
      <p:sp>
        <p:nvSpPr>
          <p:cNvPr id="149509" name="AutoShape 5"/>
          <p:cNvSpPr>
            <a:spLocks noChangeArrowheads="1"/>
          </p:cNvSpPr>
          <p:nvPr/>
        </p:nvSpPr>
        <p:spPr bwMode="auto">
          <a:xfrm>
            <a:off x="3048000" y="1295400"/>
            <a:ext cx="5867400" cy="3962400"/>
          </a:xfrm>
          <a:prstGeom prst="wedgeRoundRectCallout">
            <a:avLst>
              <a:gd name="adj1" fmla="val -69245"/>
              <a:gd name="adj2" fmla="val 139"/>
              <a:gd name="adj3" fmla="val 16667"/>
            </a:avLst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dirty="0">
              <a:solidFill>
                <a:srgbClr val="000000">
                  <a:lumMod val="95000"/>
                  <a:lumOff val="5000"/>
                </a:srgbClr>
              </a:solidFill>
              <a:effectLst/>
              <a:latin typeface="Comic Sans MS" panose="030F0702030302020204" pitchFamily="66" charset="0"/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0" y="0"/>
            <a:ext cx="3131081" cy="46166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Don’t need to write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548418" y="1314070"/>
            <a:ext cx="536698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I pictured electrons orbiting the nucleus much like planets orbiting the sun. </a:t>
            </a:r>
          </a:p>
          <a:p>
            <a:endParaRPr lang="en-US" sz="3200" b="1" dirty="0"/>
          </a:p>
          <a:p>
            <a:r>
              <a:rPr lang="en-US" sz="3200" b="1" dirty="0"/>
              <a:t>But I was wrong! They’re more like bees around a hive.</a:t>
            </a:r>
          </a:p>
        </p:txBody>
      </p:sp>
    </p:spTree>
    <p:extLst>
      <p:ext uri="{BB962C8B-B14F-4D97-AF65-F5344CB8AC3E}">
        <p14:creationId xmlns:p14="http://schemas.microsoft.com/office/powerpoint/2010/main" val="187190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9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9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13CD79B-FDA1-88A6-460B-B83DA39947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562" y="57150"/>
            <a:ext cx="7762875" cy="67437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3176448-76F4-9D89-496F-8BC6205AEA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74702" y="5205044"/>
            <a:ext cx="614919" cy="146043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6B77D45-C798-7B20-482C-E2CBEB0434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654381" y="5205043"/>
            <a:ext cx="614919" cy="146043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79844D3-F92F-2893-038E-7759F70F2B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773626" y="3587261"/>
            <a:ext cx="529963" cy="1258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9022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13CD79B-FDA1-88A6-460B-B83DA39947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562" y="57150"/>
            <a:ext cx="7762875" cy="67437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3176448-76F4-9D89-496F-8BC6205AEA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74702" y="5205044"/>
            <a:ext cx="614919" cy="146043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6B77D45-C798-7B20-482C-E2CBEB0434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654381" y="5205043"/>
            <a:ext cx="614919" cy="146043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79844D3-F92F-2893-038E-7759F70F2B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773626" y="3587261"/>
            <a:ext cx="529963" cy="125866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FF297B7-2A77-2FB8-B97F-92418D24CA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917179" y="3587261"/>
            <a:ext cx="529963" cy="1258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5112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13CD79B-FDA1-88A6-460B-B83DA39947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562" y="57150"/>
            <a:ext cx="7762875" cy="67437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3176448-76F4-9D89-496F-8BC6205AEA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74702" y="5205044"/>
            <a:ext cx="614919" cy="146043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6B77D45-C798-7B20-482C-E2CBEB0434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654381" y="5205043"/>
            <a:ext cx="614919" cy="146043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79844D3-F92F-2893-038E-7759F70F2B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773626" y="3587261"/>
            <a:ext cx="529963" cy="125866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FF297B7-2A77-2FB8-B97F-92418D24CA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917179" y="3587261"/>
            <a:ext cx="529963" cy="125866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0B09579-8D41-E751-C5CD-CD0D0AA977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146617" y="3555410"/>
            <a:ext cx="529963" cy="1258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2460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13CD79B-FDA1-88A6-460B-B83DA39947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562" y="57150"/>
            <a:ext cx="7762875" cy="67437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3176448-76F4-9D89-496F-8BC6205AEA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74702" y="5205044"/>
            <a:ext cx="614919" cy="146043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6B77D45-C798-7B20-482C-E2CBEB0434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654381" y="5205043"/>
            <a:ext cx="614919" cy="146043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79844D3-F92F-2893-038E-7759F70F2B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773626" y="3587261"/>
            <a:ext cx="529963" cy="125866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FF297B7-2A77-2FB8-B97F-92418D24CA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917179" y="3587261"/>
            <a:ext cx="529963" cy="125866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0B09579-8D41-E751-C5CD-CD0D0AA977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146617" y="3555410"/>
            <a:ext cx="529963" cy="125866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AEC181D-7965-1347-B46A-F32F0B213B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447106" y="3587261"/>
            <a:ext cx="529963" cy="1258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3057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13CD79B-FDA1-88A6-460B-B83DA39947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562" y="57150"/>
            <a:ext cx="7762875" cy="67437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3176448-76F4-9D89-496F-8BC6205AEA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74702" y="5205044"/>
            <a:ext cx="614919" cy="146043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6B77D45-C798-7B20-482C-E2CBEB0434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654381" y="5205043"/>
            <a:ext cx="614919" cy="146043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79844D3-F92F-2893-038E-7759F70F2B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773626" y="3587261"/>
            <a:ext cx="529963" cy="125866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FF297B7-2A77-2FB8-B97F-92418D24CA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917179" y="3587261"/>
            <a:ext cx="529963" cy="125866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0B09579-8D41-E751-C5CD-CD0D0AA977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146617" y="3555410"/>
            <a:ext cx="529963" cy="125866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AEC181D-7965-1347-B46A-F32F0B213B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447106" y="3587261"/>
            <a:ext cx="529963" cy="125866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399DE60-BCD0-BAB3-BAC9-D8E99048AD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654381" y="3587261"/>
            <a:ext cx="529963" cy="1258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3156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13CD79B-FDA1-88A6-460B-B83DA39947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562" y="57150"/>
            <a:ext cx="7762875" cy="67437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3176448-76F4-9D89-496F-8BC6205AEA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74702" y="5205044"/>
            <a:ext cx="614919" cy="146043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6B77D45-C798-7B20-482C-E2CBEB0434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654381" y="5205043"/>
            <a:ext cx="614919" cy="146043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79844D3-F92F-2893-038E-7759F70F2B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773626" y="3587261"/>
            <a:ext cx="529963" cy="125866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FF297B7-2A77-2FB8-B97F-92418D24CA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917179" y="3587261"/>
            <a:ext cx="529963" cy="125866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0B09579-8D41-E751-C5CD-CD0D0AA977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146617" y="3555410"/>
            <a:ext cx="529963" cy="125866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AEC181D-7965-1347-B46A-F32F0B213B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447106" y="3587261"/>
            <a:ext cx="529963" cy="125866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399DE60-BCD0-BAB3-BAC9-D8E99048AD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654381" y="3587261"/>
            <a:ext cx="529963" cy="125866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7565AE20-DC01-6FF4-370D-C87553C809B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839197" y="3555410"/>
            <a:ext cx="529963" cy="1258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3463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13CD79B-FDA1-88A6-460B-B83DA39947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562" y="57150"/>
            <a:ext cx="7762875" cy="67437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3176448-76F4-9D89-496F-8BC6205AEA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74702" y="5205044"/>
            <a:ext cx="614919" cy="146043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6B77D45-C798-7B20-482C-E2CBEB0434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654381" y="5205043"/>
            <a:ext cx="614919" cy="146043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79844D3-F92F-2893-038E-7759F70F2B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773626" y="3587261"/>
            <a:ext cx="529963" cy="125866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FF297B7-2A77-2FB8-B97F-92418D24CA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917179" y="3587261"/>
            <a:ext cx="529963" cy="125866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0B09579-8D41-E751-C5CD-CD0D0AA977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146617" y="3555410"/>
            <a:ext cx="529963" cy="125866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AEC181D-7965-1347-B46A-F32F0B213B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447106" y="3587261"/>
            <a:ext cx="529963" cy="125866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399DE60-BCD0-BAB3-BAC9-D8E99048AD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654381" y="3587261"/>
            <a:ext cx="529963" cy="125866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7565AE20-DC01-6FF4-370D-C87553C809B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839197" y="3555410"/>
            <a:ext cx="529963" cy="125866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6B8E823-73DD-B4A4-27FD-0A84FCD9F4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917179" y="1784252"/>
            <a:ext cx="529963" cy="1258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4967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13CD79B-FDA1-88A6-460B-B83DA39947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562" y="57150"/>
            <a:ext cx="7762875" cy="67437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3176448-76F4-9D89-496F-8BC6205AEA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74702" y="5205044"/>
            <a:ext cx="614919" cy="146043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6B77D45-C798-7B20-482C-E2CBEB0434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654381" y="5205043"/>
            <a:ext cx="614919" cy="146043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79844D3-F92F-2893-038E-7759F70F2B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773626" y="3587261"/>
            <a:ext cx="529963" cy="125866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FF297B7-2A77-2FB8-B97F-92418D24CA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917179" y="3587261"/>
            <a:ext cx="529963" cy="125866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0B09579-8D41-E751-C5CD-CD0D0AA977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146617" y="3555410"/>
            <a:ext cx="529963" cy="125866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AEC181D-7965-1347-B46A-F32F0B213B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447106" y="3587261"/>
            <a:ext cx="529963" cy="125866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399DE60-BCD0-BAB3-BAC9-D8E99048AD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654381" y="3587261"/>
            <a:ext cx="529963" cy="125866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7565AE20-DC01-6FF4-370D-C87553C809B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839197" y="3555410"/>
            <a:ext cx="529963" cy="125866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6B8E823-73DD-B4A4-27FD-0A84FCD9F4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917179" y="1784252"/>
            <a:ext cx="529963" cy="125866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34C330BE-298D-CF13-C3BA-3B943DDC4C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654381" y="1784252"/>
            <a:ext cx="529963" cy="1258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64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13CD79B-FDA1-88A6-460B-B83DA39947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562" y="57150"/>
            <a:ext cx="7762875" cy="67437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3176448-76F4-9D89-496F-8BC6205AEA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74702" y="5205044"/>
            <a:ext cx="614919" cy="146043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6B77D45-C798-7B20-482C-E2CBEB0434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V="1">
            <a:off x="4654381" y="5205043"/>
            <a:ext cx="614919" cy="146043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79844D3-F92F-2893-038E-7759F70F2B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773626" y="3587261"/>
            <a:ext cx="529963" cy="125866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FF297B7-2A77-2FB8-B97F-92418D24CA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917179" y="3587261"/>
            <a:ext cx="529963" cy="125866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0B09579-8D41-E751-C5CD-CD0D0AA977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146617" y="3555410"/>
            <a:ext cx="529963" cy="125866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AEC181D-7965-1347-B46A-F32F0B213B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V="1">
            <a:off x="2447106" y="3587261"/>
            <a:ext cx="529963" cy="125866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399DE60-BCD0-BAB3-BAC9-D8E99048AD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V="1">
            <a:off x="4654381" y="3587261"/>
            <a:ext cx="529963" cy="125866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7565AE20-DC01-6FF4-370D-C87553C809B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V="1">
            <a:off x="6839197" y="3555410"/>
            <a:ext cx="529963" cy="125866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6B8E823-73DD-B4A4-27FD-0A84FCD9F4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917179" y="1784252"/>
            <a:ext cx="529963" cy="125866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34C330BE-298D-CF13-C3BA-3B943DDC4C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V="1">
            <a:off x="4654381" y="1784252"/>
            <a:ext cx="529963" cy="1258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29955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8915400" cy="757238"/>
          </a:xfrm>
        </p:spPr>
        <p:txBody>
          <a:bodyPr/>
          <a:lstStyle/>
          <a:p>
            <a:pPr algn="l" eaLnBrk="1" hangingPunct="1"/>
            <a:r>
              <a:rPr lang="en-US" altLang="en-US" sz="4200" dirty="0">
                <a:latin typeface="Impact" panose="020B0806030902050204" pitchFamily="34" charset="0"/>
              </a:rPr>
              <a:t>Some terms you may hear </a:t>
            </a:r>
            <a:endParaRPr lang="en-US" altLang="en-US" sz="4200" dirty="0">
              <a:latin typeface="Impact" panose="020B0806030902050204" pitchFamily="34" charset="0"/>
              <a:cs typeface="Tahoma" panose="020B0604030504040204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909638"/>
            <a:ext cx="8839200" cy="0"/>
          </a:xfrm>
          <a:prstGeom prst="line">
            <a:avLst/>
          </a:prstGeom>
          <a:ln w="139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Difference between shells, subshells and orbitals - Chemistry Stack Exchan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1948"/>
            <a:ext cx="9058763" cy="5142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A04661C-1511-37A7-749C-5BBA19BEB2FC}"/>
              </a:ext>
            </a:extLst>
          </p:cNvPr>
          <p:cNvSpPr txBox="1"/>
          <p:nvPr/>
        </p:nvSpPr>
        <p:spPr>
          <a:xfrm>
            <a:off x="6738425" y="5780818"/>
            <a:ext cx="25040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“Energy Level”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B23DD6-A510-C470-2C6E-D0A96D1B8FBE}"/>
              </a:ext>
            </a:extLst>
          </p:cNvPr>
          <p:cNvSpPr txBox="1"/>
          <p:nvPr/>
        </p:nvSpPr>
        <p:spPr>
          <a:xfrm>
            <a:off x="2152358" y="6137828"/>
            <a:ext cx="3641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“Orbital Type/Shape”</a:t>
            </a:r>
          </a:p>
        </p:txBody>
      </p:sp>
    </p:spTree>
    <p:extLst>
      <p:ext uri="{BB962C8B-B14F-4D97-AF65-F5344CB8AC3E}">
        <p14:creationId xmlns:p14="http://schemas.microsoft.com/office/powerpoint/2010/main" val="4085474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51818"/>
            <a:ext cx="9247031" cy="1143000"/>
          </a:xfrm>
        </p:spPr>
        <p:txBody>
          <a:bodyPr/>
          <a:lstStyle/>
          <a:p>
            <a:r>
              <a:rPr lang="en-US" sz="4000" b="0" u="sng" dirty="0">
                <a:solidFill>
                  <a:srgbClr val="FF6600"/>
                </a:solidFill>
                <a:effectLst/>
                <a:latin typeface="Impact" panose="020B0806030902050204" pitchFamily="34" charset="0"/>
              </a:rPr>
              <a:t>Quantum Mechanical Model of the Atom</a:t>
            </a:r>
          </a:p>
        </p:txBody>
      </p:sp>
      <p:sp>
        <p:nvSpPr>
          <p:cNvPr id="78851" name="Text Box 3"/>
          <p:cNvSpPr txBox="1">
            <a:spLocks noChangeArrowheads="1"/>
          </p:cNvSpPr>
          <p:nvPr/>
        </p:nvSpPr>
        <p:spPr bwMode="auto">
          <a:xfrm>
            <a:off x="313730" y="1656370"/>
            <a:ext cx="8933301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charset="0"/>
              </a:rPr>
              <a:t>Mathematical laws can identify the regions outside of the nucleus where electrons are most likely to be found.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 b="1" dirty="0">
              <a:solidFill>
                <a:srgbClr val="000000">
                  <a:lumMod val="95000"/>
                  <a:lumOff val="5000"/>
                </a:srgbClr>
              </a:solidFill>
              <a:latin typeface="Calibri" panose="020F0502020204030204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charset="0"/>
              </a:rPr>
              <a:t>The math is beyond the scope of this class…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dirty="0">
              <a:solidFill>
                <a:srgbClr val="000000">
                  <a:lumMod val="95000"/>
                  <a:lumOff val="5000"/>
                </a:srgbClr>
              </a:solidFill>
              <a:latin typeface="Comic Sans MS" pitchFamily="66" charset="0"/>
              <a:cs typeface="Arial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101516" y="0"/>
            <a:ext cx="3131081" cy="46166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Don’t need to write</a:t>
            </a:r>
          </a:p>
        </p:txBody>
      </p:sp>
    </p:spTree>
    <p:extLst>
      <p:ext uri="{BB962C8B-B14F-4D97-AF65-F5344CB8AC3E}">
        <p14:creationId xmlns:p14="http://schemas.microsoft.com/office/powerpoint/2010/main" val="3814741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8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YouTube link to presentation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https://youtu.be/3SzbSLV3eO8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52658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 flipH="1">
            <a:off x="228603" y="141358"/>
            <a:ext cx="46786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400" u="sng" dirty="0">
                <a:solidFill>
                  <a:srgbClr val="FF6600"/>
                </a:solidFill>
                <a:latin typeface="Impact" panose="020B0806030902050204" pitchFamily="34" charset="0"/>
                <a:cs typeface="Arial" charset="0"/>
              </a:rPr>
              <a:t>Atomic Orbitals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57203" y="998116"/>
            <a:ext cx="8070981" cy="2062103"/>
          </a:xfrm>
          <a:prstGeom prst="rect">
            <a:avLst/>
          </a:prstGeom>
          <a:noFill/>
          <a:ln w="57150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u="sng" dirty="0">
                <a:solidFill>
                  <a:srgbClr val="000000">
                    <a:lumMod val="95000"/>
                    <a:lumOff val="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“An area where an electron is most likely to be found.”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u="sng" dirty="0">
              <a:solidFill>
                <a:srgbClr val="000000">
                  <a:lumMod val="95000"/>
                  <a:lumOff val="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u="sng" dirty="0">
                <a:solidFill>
                  <a:srgbClr val="000000">
                    <a:lumMod val="95000"/>
                    <a:lumOff val="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“A probability cloud”</a:t>
            </a:r>
            <a:endParaRPr lang="en-US" sz="3200" b="1" dirty="0">
              <a:solidFill>
                <a:srgbClr val="000000">
                  <a:lumMod val="95000"/>
                  <a:lumOff val="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28603" y="4841675"/>
            <a:ext cx="8735093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189" indent="-457189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3600" i="1" u="sng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charset="0"/>
              </a:rPr>
              <a:t>Orbital shapes</a:t>
            </a:r>
            <a:r>
              <a:rPr lang="en-US" sz="3600" i="1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charset="0"/>
              </a:rPr>
              <a:t> are defined as the surface that contains </a:t>
            </a:r>
            <a:r>
              <a:rPr lang="en-US" sz="3600" i="1" u="sng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charset="0"/>
              </a:rPr>
              <a:t>90%</a:t>
            </a:r>
            <a:r>
              <a:rPr lang="en-US" sz="3600" i="1" dirty="0">
                <a:solidFill>
                  <a:srgbClr val="000000">
                    <a:lumMod val="95000"/>
                    <a:lumOff val="5000"/>
                  </a:srgbClr>
                </a:solidFill>
                <a:latin typeface="Calibri" panose="020F0502020204030204" pitchFamily="34" charset="0"/>
                <a:cs typeface="Arial" charset="0"/>
              </a:rPr>
              <a:t> of the total electron probability.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title"/>
          </p:nvPr>
        </p:nvSpPr>
        <p:spPr>
          <a:xfrm>
            <a:off x="228603" y="3298657"/>
            <a:ext cx="8735093" cy="1752600"/>
          </a:xfrm>
        </p:spPr>
        <p:txBody>
          <a:bodyPr/>
          <a:lstStyle/>
          <a:p>
            <a:pPr marL="457189" indent="-457189" algn="l">
              <a:buFont typeface="Arial" panose="020B0604020202020204" pitchFamily="34" charset="0"/>
              <a:buChar char="•"/>
            </a:pPr>
            <a:r>
              <a:rPr lang="en-US" b="0" i="1" dirty="0">
                <a:solidFill>
                  <a:schemeClr val="accent4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</a:rPr>
              <a:t>A region where there is a high probability of finding an electron. A mathematical function…</a:t>
            </a:r>
            <a:br>
              <a:rPr lang="en-US" sz="2400" b="0" u="sng" dirty="0">
                <a:effectLst/>
              </a:rPr>
            </a:br>
            <a:endParaRPr lang="en-US" sz="2400" b="0" u="sng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53114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18" name="Picture 2" descr="Related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3238" y="307074"/>
            <a:ext cx="5715000" cy="4751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1507085-D56E-D621-0C73-EB3AA691D863}"/>
              </a:ext>
            </a:extLst>
          </p:cNvPr>
          <p:cNvSpPr txBox="1"/>
          <p:nvPr/>
        </p:nvSpPr>
        <p:spPr>
          <a:xfrm>
            <a:off x="710418" y="5100893"/>
            <a:ext cx="772316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ORBITALS ARE </a:t>
            </a:r>
            <a:r>
              <a:rPr lang="en-US" sz="28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TANGIBLE OBJECTS! JUST A MAP OF WHERE YOU MIGHT FIND THE ELECTRONS!</a:t>
            </a:r>
          </a:p>
        </p:txBody>
      </p:sp>
    </p:spTree>
    <p:extLst>
      <p:ext uri="{BB962C8B-B14F-4D97-AF65-F5344CB8AC3E}">
        <p14:creationId xmlns:p14="http://schemas.microsoft.com/office/powerpoint/2010/main" val="2635078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6988" y="152400"/>
            <a:ext cx="8229600" cy="609600"/>
          </a:xfrm>
        </p:spPr>
        <p:txBody>
          <a:bodyPr/>
          <a:lstStyle/>
          <a:p>
            <a:pPr algn="l" eaLnBrk="1" hangingPunct="1"/>
            <a:r>
              <a:rPr lang="en-US" altLang="en-US" dirty="0">
                <a:latin typeface="Impact" panose="020B0806030902050204" pitchFamily="34" charset="0"/>
              </a:rPr>
              <a:t>How do we describe orbitals?</a:t>
            </a:r>
            <a:endParaRPr lang="en-US" altLang="en-US" dirty="0">
              <a:latin typeface="Impact" panose="020B0806030902050204" pitchFamily="34" charset="0"/>
              <a:cs typeface="Tahoma" panose="020B0604030504040204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7613"/>
            <a:ext cx="8839200" cy="3810000"/>
          </a:xfrm>
        </p:spPr>
        <p:txBody>
          <a:bodyPr/>
          <a:lstStyle/>
          <a:p>
            <a:pPr marL="742950" indent="-742950" eaLnBrk="1" hangingPunct="1">
              <a:lnSpc>
                <a:spcPct val="90000"/>
              </a:lnSpc>
              <a:buFont typeface="+mj-lt"/>
              <a:buAutoNum type="arabicParenR"/>
              <a:defRPr/>
            </a:pPr>
            <a:r>
              <a:rPr lang="en-US" altLang="en-US" sz="3600" b="1" dirty="0"/>
              <a:t>Energy level</a:t>
            </a:r>
          </a:p>
          <a:p>
            <a:pPr marL="742950" indent="-742950" eaLnBrk="1" hangingPunct="1">
              <a:lnSpc>
                <a:spcPct val="90000"/>
              </a:lnSpc>
              <a:buFont typeface="+mj-lt"/>
              <a:buAutoNum type="arabicParenR"/>
              <a:defRPr/>
            </a:pPr>
            <a:r>
              <a:rPr lang="en-US" altLang="en-US" sz="3600" b="1" dirty="0"/>
              <a:t>Shape</a:t>
            </a:r>
          </a:p>
          <a:p>
            <a:pPr marL="742950" indent="-742950" eaLnBrk="1" hangingPunct="1">
              <a:lnSpc>
                <a:spcPct val="90000"/>
              </a:lnSpc>
              <a:buFont typeface="+mj-lt"/>
              <a:buAutoNum type="arabicParenR"/>
              <a:defRPr/>
            </a:pPr>
            <a:r>
              <a:rPr lang="en-US" altLang="en-US" sz="3600" b="1" dirty="0"/>
              <a:t>Orientation</a:t>
            </a:r>
          </a:p>
          <a:p>
            <a:pPr marL="742950" indent="-742950" eaLnBrk="1" hangingPunct="1">
              <a:lnSpc>
                <a:spcPct val="90000"/>
              </a:lnSpc>
              <a:buFont typeface="+mj-lt"/>
              <a:buAutoNum type="arabicParenR"/>
              <a:defRPr/>
            </a:pPr>
            <a:r>
              <a:rPr lang="en-US" altLang="en-US" sz="3600" b="1" dirty="0"/>
              <a:t>How many electrons are in each orbital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en-US" alt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836613"/>
            <a:ext cx="7315200" cy="1587"/>
          </a:xfrm>
          <a:prstGeom prst="line">
            <a:avLst/>
          </a:prstGeom>
          <a:ln w="139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4438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839200" cy="25146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3400" b="1" u="sng"/>
              <a:t>Different orbitals are in different energy levels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3600" b="1"/>
              <a:t>	n = 1, 2, 3, 4, 5, 6, 7.  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3600"/>
              <a:t>			</a:t>
            </a:r>
            <a:r>
              <a:rPr lang="en-US" altLang="en-US" i="1"/>
              <a:t>1 = lowest energy, closest to the nucleus </a:t>
            </a:r>
          </a:p>
          <a:p>
            <a:pPr marL="609600" indent="-60960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/>
          </a:p>
        </p:txBody>
      </p:sp>
      <p:pic>
        <p:nvPicPr>
          <p:cNvPr id="8195" name="Picture 7" descr="C:\Users\SBosse\AppData\Local\Microsoft\Windows\Temporary Internet Files\Content.IE5\7XMCSNJ4\MMj02362120000[1]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124200"/>
            <a:ext cx="14478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196" name="Group 2"/>
          <p:cNvGrpSpPr>
            <a:grpSpLocks/>
          </p:cNvGrpSpPr>
          <p:nvPr/>
        </p:nvGrpSpPr>
        <p:grpSpPr bwMode="auto">
          <a:xfrm>
            <a:off x="914400" y="3314700"/>
            <a:ext cx="3886200" cy="2514600"/>
            <a:chOff x="609600" y="4038600"/>
            <a:chExt cx="3886200" cy="2514600"/>
          </a:xfrm>
        </p:grpSpPr>
        <p:sp>
          <p:nvSpPr>
            <p:cNvPr id="8199" name="Oval 4"/>
            <p:cNvSpPr>
              <a:spLocks noChangeArrowheads="1"/>
            </p:cNvSpPr>
            <p:nvPr/>
          </p:nvSpPr>
          <p:spPr bwMode="auto">
            <a:xfrm>
              <a:off x="1524000" y="5105400"/>
              <a:ext cx="533400" cy="533400"/>
            </a:xfrm>
            <a:prstGeom prst="ellips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8200" name="Oval 5"/>
            <p:cNvSpPr>
              <a:spLocks noChangeArrowheads="1"/>
            </p:cNvSpPr>
            <p:nvPr/>
          </p:nvSpPr>
          <p:spPr bwMode="auto">
            <a:xfrm>
              <a:off x="1219200" y="4800600"/>
              <a:ext cx="1143000" cy="1143000"/>
            </a:xfrm>
            <a:prstGeom prst="ellips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8201" name="Oval 6"/>
            <p:cNvSpPr>
              <a:spLocks noChangeArrowheads="1"/>
            </p:cNvSpPr>
            <p:nvPr/>
          </p:nvSpPr>
          <p:spPr bwMode="auto">
            <a:xfrm>
              <a:off x="914400" y="4495800"/>
              <a:ext cx="1752600" cy="1752600"/>
            </a:xfrm>
            <a:prstGeom prst="ellips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8202" name="Oval 7"/>
            <p:cNvSpPr>
              <a:spLocks noChangeArrowheads="1"/>
            </p:cNvSpPr>
            <p:nvPr/>
          </p:nvSpPr>
          <p:spPr bwMode="auto">
            <a:xfrm>
              <a:off x="609600" y="4191000"/>
              <a:ext cx="2362200" cy="2362200"/>
            </a:xfrm>
            <a:prstGeom prst="ellips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8203" name="Text Box 8"/>
            <p:cNvSpPr txBox="1">
              <a:spLocks noChangeArrowheads="1"/>
            </p:cNvSpPr>
            <p:nvPr/>
          </p:nvSpPr>
          <p:spPr bwMode="auto">
            <a:xfrm>
              <a:off x="3352800" y="4038600"/>
              <a:ext cx="1143000" cy="2443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panose="020B0604020202020204" pitchFamily="34" charset="0"/>
                </a:rPr>
                <a:t>n = 1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panose="020B0604020202020204" pitchFamily="34" charset="0"/>
                </a:rPr>
                <a:t>n = 2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panose="020B0604020202020204" pitchFamily="34" charset="0"/>
                </a:rPr>
                <a:t>n = 3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Arial" panose="020B0604020202020204" pitchFamily="34" charset="0"/>
                </a:rPr>
                <a:t>n = 4</a:t>
              </a:r>
            </a:p>
          </p:txBody>
        </p:sp>
        <p:sp>
          <p:nvSpPr>
            <p:cNvPr id="8204" name="Line 9"/>
            <p:cNvSpPr>
              <a:spLocks noChangeShapeType="1"/>
            </p:cNvSpPr>
            <p:nvPr/>
          </p:nvSpPr>
          <p:spPr bwMode="auto">
            <a:xfrm flipV="1">
              <a:off x="1981200" y="4343400"/>
              <a:ext cx="1447800" cy="838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8205" name="Line 10"/>
            <p:cNvSpPr>
              <a:spLocks noChangeShapeType="1"/>
            </p:cNvSpPr>
            <p:nvPr/>
          </p:nvSpPr>
          <p:spPr bwMode="auto">
            <a:xfrm flipV="1">
              <a:off x="2362200" y="4953000"/>
              <a:ext cx="10668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8206" name="Line 11"/>
            <p:cNvSpPr>
              <a:spLocks noChangeShapeType="1"/>
            </p:cNvSpPr>
            <p:nvPr/>
          </p:nvSpPr>
          <p:spPr bwMode="auto">
            <a:xfrm>
              <a:off x="2667000" y="5562600"/>
              <a:ext cx="685800" cy="76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8207" name="Line 12"/>
            <p:cNvSpPr>
              <a:spLocks noChangeShapeType="1"/>
            </p:cNvSpPr>
            <p:nvPr/>
          </p:nvSpPr>
          <p:spPr bwMode="auto">
            <a:xfrm>
              <a:off x="2819400" y="5943600"/>
              <a:ext cx="6096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42863"/>
            <a:ext cx="8229600" cy="757237"/>
          </a:xfrm>
        </p:spPr>
        <p:txBody>
          <a:bodyPr/>
          <a:lstStyle/>
          <a:p>
            <a:pPr algn="l" eaLnBrk="1" hangingPunct="1"/>
            <a:r>
              <a:rPr lang="en-US" altLang="en-US" dirty="0">
                <a:latin typeface="Impact" panose="020B0806030902050204" pitchFamily="34" charset="0"/>
              </a:rPr>
              <a:t>Energy Levels</a:t>
            </a:r>
            <a:endParaRPr lang="en-US" altLang="en-US" dirty="0">
              <a:latin typeface="Impact" panose="020B0806030902050204" pitchFamily="34" charset="0"/>
              <a:cs typeface="Tahoma" panose="020B0604030504040204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0" y="838200"/>
            <a:ext cx="3505200" cy="0"/>
          </a:xfrm>
          <a:prstGeom prst="line">
            <a:avLst/>
          </a:prstGeom>
          <a:ln w="139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5838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98563"/>
            <a:ext cx="9144000" cy="1752600"/>
          </a:xfrm>
        </p:spPr>
        <p:txBody>
          <a:bodyPr/>
          <a:lstStyle/>
          <a:p>
            <a:pPr marL="609600" indent="-609600" algn="ctr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3600" b="1" u="sng" dirty="0"/>
              <a:t>Different orbitals have different shapes</a:t>
            </a:r>
          </a:p>
          <a:p>
            <a:pPr marL="609600" indent="-609600" algn="ctr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6000" dirty="0"/>
              <a:t>s, p, d, f</a:t>
            </a: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3581400" cy="757238"/>
          </a:xfrm>
        </p:spPr>
        <p:txBody>
          <a:bodyPr/>
          <a:lstStyle/>
          <a:p>
            <a:pPr algn="l" eaLnBrk="1" hangingPunct="1"/>
            <a:r>
              <a:rPr lang="en-US" altLang="en-US" dirty="0">
                <a:latin typeface="Impact" panose="020B0806030902050204" pitchFamily="34" charset="0"/>
              </a:rPr>
              <a:t>Orbital Shape</a:t>
            </a:r>
            <a:endParaRPr lang="en-US" altLang="en-US" dirty="0">
              <a:latin typeface="Impact" panose="020B0806030902050204" pitchFamily="34" charset="0"/>
              <a:cs typeface="Tahoma" panose="020B0604030504040204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0" y="946150"/>
            <a:ext cx="3657600" cy="1588"/>
          </a:xfrm>
          <a:prstGeom prst="line">
            <a:avLst/>
          </a:prstGeom>
          <a:ln w="1397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0" y="2847147"/>
            <a:ext cx="9144000" cy="12419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6600"/>
                </a:solidFill>
              </a:rPr>
              <a:t>The shapes have funny names! </a:t>
            </a:r>
            <a:br>
              <a:rPr lang="en-US" sz="3600" b="1" dirty="0">
                <a:solidFill>
                  <a:srgbClr val="FF6600"/>
                </a:solidFill>
              </a:rPr>
            </a:br>
            <a:r>
              <a:rPr lang="en-US" sz="3600" b="1" dirty="0">
                <a:solidFill>
                  <a:srgbClr val="FF6600"/>
                </a:solidFill>
              </a:rPr>
              <a:t>They are just letters</a:t>
            </a:r>
          </a:p>
        </p:txBody>
      </p:sp>
    </p:spTree>
    <p:extLst>
      <p:ext uri="{BB962C8B-B14F-4D97-AF65-F5344CB8AC3E}">
        <p14:creationId xmlns:p14="http://schemas.microsoft.com/office/powerpoint/2010/main" val="178210879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</TotalTime>
  <Words>1458</Words>
  <Application>Microsoft Office PowerPoint</Application>
  <PresentationFormat>On-screen Show (4:3)</PresentationFormat>
  <Paragraphs>196</Paragraphs>
  <Slides>40</Slides>
  <Notes>36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40</vt:i4>
      </vt:variant>
    </vt:vector>
  </HeadingPairs>
  <TitlesOfParts>
    <vt:vector size="49" baseType="lpstr">
      <vt:lpstr>Arial</vt:lpstr>
      <vt:lpstr>Calibri</vt:lpstr>
      <vt:lpstr>Comic Sans MS</vt:lpstr>
      <vt:lpstr>Freestyle Script</vt:lpstr>
      <vt:lpstr>Impact</vt:lpstr>
      <vt:lpstr>Times New Roman</vt:lpstr>
      <vt:lpstr>Tw Cen MT</vt:lpstr>
      <vt:lpstr>Blank Presentation</vt:lpstr>
      <vt:lpstr>Office Theme</vt:lpstr>
      <vt:lpstr>PowerPoint Presentation</vt:lpstr>
      <vt:lpstr>N-10 Introduction to Electrons </vt:lpstr>
      <vt:lpstr>The Bohr Model of the Atom</vt:lpstr>
      <vt:lpstr>Quantum Mechanical Model of the Atom</vt:lpstr>
      <vt:lpstr>A region where there is a high probability of finding an electron. A mathematical function… </vt:lpstr>
      <vt:lpstr>PowerPoint Presentation</vt:lpstr>
      <vt:lpstr>How do we describe orbitals?</vt:lpstr>
      <vt:lpstr>Energy Levels</vt:lpstr>
      <vt:lpstr>Orbital Shape</vt:lpstr>
      <vt:lpstr>s    Orbital Shape</vt:lpstr>
      <vt:lpstr>p     Orbital Shapes</vt:lpstr>
      <vt:lpstr>d   Orbital Shapes</vt:lpstr>
      <vt:lpstr>f   Orbital Shapes</vt:lpstr>
      <vt:lpstr>Orbital Orientation </vt:lpstr>
      <vt:lpstr>Electrons in an orbital</vt:lpstr>
      <vt:lpstr>Orbitals all exist together</vt:lpstr>
      <vt:lpstr>PowerPoint Presentation</vt:lpstr>
      <vt:lpstr>PowerPoint Presentation</vt:lpstr>
      <vt:lpstr>Where do e- live?  What is the address for one?</vt:lpstr>
      <vt:lpstr>Electron Configuration is an address!</vt:lpstr>
      <vt:lpstr>PowerPoint Presentation</vt:lpstr>
      <vt:lpstr>Want to describe where ALL the e-s in an atom were? </vt:lpstr>
      <vt:lpstr>Steps to finding all the electrons</vt:lpstr>
      <vt:lpstr>Orbital Diagram</vt:lpstr>
      <vt:lpstr>Rules for putting e-s in orbital diagrams</vt:lpstr>
      <vt:lpstr>Rules for putting e-s in orbital diagrams</vt:lpstr>
      <vt:lpstr>Rules for putting e-s in orbital diagrams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Some terms you may hear </vt:lpstr>
      <vt:lpstr>YouTube link to presentation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Electrons</dc:title>
  <dc:creator>Danny Farmer</dc:creator>
  <cp:lastModifiedBy>Farmer, Stephanie [DH]</cp:lastModifiedBy>
  <cp:revision>18</cp:revision>
  <dcterms:created xsi:type="dcterms:W3CDTF">2018-08-05T00:00:05Z</dcterms:created>
  <dcterms:modified xsi:type="dcterms:W3CDTF">2024-06-16T20:40:17Z</dcterms:modified>
</cp:coreProperties>
</file>