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8"/>
  </p:notesMasterIdLst>
  <p:sldIdLst>
    <p:sldId id="256" r:id="rId3"/>
    <p:sldId id="258" r:id="rId4"/>
    <p:sldId id="259" r:id="rId5"/>
    <p:sldId id="260" r:id="rId6"/>
    <p:sldId id="262" r:id="rId7"/>
    <p:sldId id="267" r:id="rId8"/>
    <p:sldId id="268" r:id="rId9"/>
    <p:sldId id="269" r:id="rId10"/>
    <p:sldId id="263" r:id="rId11"/>
    <p:sldId id="264" r:id="rId12"/>
    <p:sldId id="265" r:id="rId13"/>
    <p:sldId id="266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B8AF0-1AFE-43AC-AE35-9228ECADF73D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1E055A-DCAE-474B-A791-BD17B4EA4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70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87054A-2B8F-4DF7-A149-B1DE6F6F442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323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87054A-2B8F-4DF7-A149-B1DE6F6F442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3116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87054A-2B8F-4DF7-A149-B1DE6F6F442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4404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CCE820-0B75-4E9C-9B05-194066EBFAA4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0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452199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636C60-DEA2-4996-ADD1-0BA7A035FB9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8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For info on Carbon-14 check out: http://science.howstuffworks.com/carbon-14.htm (decay rate of C-14 used to predict age of old organic materials)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Atomic Bomb and Nuclear Power – Great Movie “Meltdown at 3-Mile Island” by PBS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For info on Radon http://www.epa.gov/iaq/radon/pubs/ or http://www.nsc.org/ehc/radon.htm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539872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97A34F1-BF1A-480D-9CCC-510A538EF14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966534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D18696-3170-4F84-B0DE-34891248198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4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For info on Carbon-14 check out: http://science.howstuffworks.com/carbon-14.htm (decay rate of C-14 used to predict age of old organic materials)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Atomic Bomb and Nuclear Power – Great Movie “Meltdown at 3-Mile Island” by PBS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For info on Radon http://www.epa.gov/iaq/radon/pubs/ or http://www.nsc.org/ehc/radon.htm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565153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D48F75E-F2D1-428D-80AC-06FBAB0957A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2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For info on Carbon-14 check out: http://science.howstuffworks.com/carbon-14.htm (decay rate of C-14 used to predict age of old organic materials)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Atomic Bomb and Nuclear Power – Great Movie “Meltdown at 3-Mile Island” by PBS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For info on Radon http://www.epa.gov/iaq/radon/pubs/ or http://www.nsc.org/ehc/radon.htm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438940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72A5167-646F-41E7-9A67-98376AC45E8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For info on Carbon-14 check out: http://science.howstuffworks.com/carbon-14.htm (decay rate of C-14 used to predict age of old organic materials)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Atomic Bomb and Nuclear Power – Great Movie “Meltdown at 3-Mile Island” by PBS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For info on Radon http://www.epa.gov/iaq/radon/pubs/ or http://www.nsc.org/ehc/radon.htm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416500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B724B2-ABDE-4EDC-802D-B9956B20064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9518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8814C7F-A3A7-4CD0-8A60-FD41BEABA77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07875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87054A-2B8F-4DF7-A149-B1DE6F6F442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8732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79DDF7-6174-4BF5-8C7D-F2AD1E0DBB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62088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412939-E970-439F-BABC-B893BD46A59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6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491603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16B0ED5-DF70-418E-B0E8-B9051AC6368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52854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9F2C1E-1C59-41A7-BC73-2D5689BF3C8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3838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87054A-2B8F-4DF7-A149-B1DE6F6F442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421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87054A-2B8F-4DF7-A149-B1DE6F6F442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6274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AF4585F-46FB-405F-B919-6835F0BCFAC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2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92938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05EB69-E04A-487E-940E-90A7C0E9EEE4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0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17953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BFA705C-6529-4551-BB64-0BE37DBB22B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8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27115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87054A-2B8F-4DF7-A149-B1DE6F6F442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1924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87054A-2B8F-4DF7-A149-B1DE6F6F442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982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898074E2-94B8-4956-8B14-FD4418A6DF1A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412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02F4A444-F11A-4369-8C32-A0B2F5CE2437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693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777CB966-5075-465D-96B3-051B84A4E7C6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30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CB27F377-5E23-4BD0-BFAA-11C6F32EDE2C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448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75AEABD-A1E5-4D2D-988D-17883046C6B6}" type="datetimeFigureOut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9/10/2018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C732854-7AD0-4CF3-B97A-E5213A4474A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7333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1385E8A-EE2C-4DF3-B851-03A05D155A90}" type="datetimeFigureOut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9/10/2018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C87561-217B-4593-B0EC-5A0F668B0AE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5580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D247EE2-B3C2-4C0E-8E30-5FBA6976FABE}" type="datetimeFigureOut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9/10/2018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051456-13BD-4F20-A5B0-67789E7E0628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9480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8FAC33F-8423-45E6-A299-2686D35316CF}" type="datetimeFigureOut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9/10/2018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FD8394E-A425-4C39-92F7-C031628F17F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0261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EC5411-57A1-4F6E-84CC-4A99CE441CC4}" type="datetimeFigureOut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9/10/2018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7D51E7C-51AC-4D62-BF0F-3B9568CA073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5954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BE67D6-7781-4C12-A158-B6E78BE7261B}" type="datetimeFigureOut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9/10/2018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8FAE4D7-17A3-476C-B757-21E82192491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7329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85D9659-BD1E-47D3-9B34-8FC8C9BE0151}" type="datetimeFigureOut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9/10/2018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5AA84A-F2DF-4758-BACA-A6A7C1E2657F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111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90DA8B05-629C-4C5C-8822-5092F9C12109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4388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65C35EF-368C-492B-824B-08B15EFE73F8}" type="datetimeFigureOut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9/10/2018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A66CC4B-6153-4E0B-A4A0-AB5C1C84E1F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604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EBAE45-93C1-4BDB-9DCE-42753117EDC8}" type="datetimeFigureOut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9/10/2018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52B47A-2FB2-4E17-9DC2-8D5B5A515E7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397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3114D0-5FCA-4BAF-9C32-A1B97107152F}" type="datetimeFigureOut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9/10/2018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C820508-5AAD-4E80-BD1D-F140ED2B6F3A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028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1676A71-5387-43F8-A275-E85DE204E21A}" type="datetimeFigureOut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9/10/2018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464A31-8C46-4B52-982A-A07ED5D48D36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039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D0B2AE0C-C611-4CD1-A5CC-42A70016566C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479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95478D1D-B3CA-468D-AC1E-8A11B4C5897D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710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887B9FCA-190F-45C8-8B77-D11A216E6C90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357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DF6909A3-5CBB-4896-8281-37EAE5B88BFA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77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DFBDBCDF-DA7C-4C34-94BF-EBACA17560CB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846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D6D814B1-47F5-4490-83FA-0DF68C7416CF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77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7AF5357F-4011-42E5-87B4-AAAA50029241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267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fld id="{45F1985B-6949-4250-ABE5-157F99516DDC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54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5pPr>
      <a:lvl6pPr marL="2514537" indent="-228594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6pPr>
      <a:lvl7pPr marL="2971726" indent="-228594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7pPr>
      <a:lvl8pPr marL="3428914" indent="-228594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8pPr>
      <a:lvl9pPr marL="3886103" indent="-228594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B32F55F-16D0-404A-8EC3-61548191B17D}" type="datetimeFigureOut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9/10/2018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CCD3AC2-EA49-4B9C-9E36-C8BE2E987BF8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675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quote about the electr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" t="1233" r="65481" b="2288"/>
          <a:stretch/>
        </p:blipFill>
        <p:spPr bwMode="auto">
          <a:xfrm>
            <a:off x="3130320" y="2153687"/>
            <a:ext cx="2736525" cy="36576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899869" y="841011"/>
            <a:ext cx="10998557" cy="2387600"/>
          </a:xfrm>
        </p:spPr>
        <p:txBody>
          <a:bodyPr anchor="t">
            <a:normAutofit/>
          </a:bodyPr>
          <a:lstStyle/>
          <a:p>
            <a:r>
              <a:rPr lang="en-U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Electrons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8942" y="2153687"/>
            <a:ext cx="2861375" cy="36576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The electron is a theory we use; it is so useful in understanding the way nature works that we can almost call it real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</a:p>
          <a:p>
            <a:pPr algn="ctr"/>
            <a:endParaRPr lang="en-US" sz="2400" dirty="0">
              <a:solidFill>
                <a:schemeClr val="bg1"/>
              </a:solidFill>
            </a:endParaRPr>
          </a:p>
          <a:p>
            <a:pPr algn="ctr"/>
            <a:r>
              <a:rPr lang="en-US" sz="3600" dirty="0">
                <a:solidFill>
                  <a:schemeClr val="bg1"/>
                </a:solidFill>
                <a:latin typeface="Freestyle Script" panose="030804020302050B0404" pitchFamily="66" charset="0"/>
              </a:rPr>
              <a:t>- Richard P. Feynman </a:t>
            </a:r>
            <a:endParaRPr lang="en-US" sz="4000" dirty="0">
              <a:solidFill>
                <a:schemeClr val="bg1"/>
              </a:solidFill>
              <a:latin typeface="Freestyle Script" panose="030804020302050B04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6845" y="2153687"/>
            <a:ext cx="2981320" cy="36576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…will you understand what I’m going to tell you?...No, you're not gong to be able to understand it…I don’t understand it. Nobody does.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latin typeface="Freestyle Script" panose="030804020302050B0404" pitchFamily="66" charset="0"/>
              </a:rPr>
              <a:t>- Richard P. Feynman </a:t>
            </a:r>
            <a:endParaRPr lang="en-US" sz="4000" dirty="0">
              <a:solidFill>
                <a:schemeClr val="bg1"/>
              </a:solidFill>
              <a:latin typeface="Freestyle Script" panose="030804020302050B0404" pitchFamily="66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-764" y="0"/>
            <a:ext cx="3131081" cy="46166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Don’t need to write</a:t>
            </a:r>
            <a:endParaRPr kumimoji="0" lang="en-US" sz="2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653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81003" y="3276600"/>
            <a:ext cx="8534399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There are three or double-lobed </a:t>
            </a:r>
            <a:r>
              <a:rPr lang="en-US" sz="2800" b="1" i="1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p</a:t>
            </a:r>
            <a:r>
              <a:rPr lang="en-US" sz="2800" b="1" dirty="0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 orbitals in each energy level above n = 1, each assigned to its own axis (x, y and z) in space.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000000">
                  <a:lumMod val="95000"/>
                  <a:lumOff val="5000"/>
                </a:srgbClr>
              </a:solidFill>
              <a:latin typeface="Comic Sans MS" pitchFamily="66" charset="0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i="1" dirty="0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Petal shaped, dumbbell shaped, peanut shaped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000000">
                  <a:lumMod val="95000"/>
                  <a:lumOff val="5000"/>
                </a:srgbClr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i="1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p</a:t>
            </a:r>
            <a:r>
              <a:rPr lang="en-US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orbital shape</a:t>
            </a:r>
          </a:p>
        </p:txBody>
      </p:sp>
      <p:pic>
        <p:nvPicPr>
          <p:cNvPr id="9" name="Picture 8" descr="p_orbital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52500" y="738536"/>
            <a:ext cx="7239000" cy="2538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68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4724400" y="1469774"/>
            <a:ext cx="4419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189" indent="-457189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d orbitals are weird!</a:t>
            </a:r>
          </a:p>
          <a:p>
            <a:pPr marL="457189" indent="-457189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0000">
                  <a:lumMod val="95000"/>
                  <a:lumOff val="5000"/>
                </a:srgbClr>
              </a:solidFill>
              <a:latin typeface="Comic Sans MS" pitchFamily="66" charset="0"/>
              <a:cs typeface="Arial" charset="0"/>
            </a:endParaRPr>
          </a:p>
          <a:p>
            <a:pPr marL="457189" indent="-457189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Five </a:t>
            </a:r>
            <a:r>
              <a:rPr lang="en-US" sz="2800" b="1" i="1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d</a:t>
            </a:r>
            <a:r>
              <a:rPr lang="en-US" sz="2800" b="1" i="1" dirty="0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 </a:t>
            </a:r>
            <a:r>
              <a:rPr lang="en-US" sz="2800" b="1" dirty="0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orbitals that are found in the </a:t>
            </a:r>
            <a:r>
              <a:rPr lang="en-US" sz="2800" b="1" i="1" dirty="0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d</a:t>
            </a:r>
            <a:r>
              <a:rPr lang="en-US" sz="2800" b="1" dirty="0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 sublevels beginning with n = 3. </a:t>
            </a:r>
          </a:p>
          <a:p>
            <a:pPr marL="457189" indent="-457189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2800" i="1" dirty="0">
              <a:solidFill>
                <a:srgbClr val="000000">
                  <a:lumMod val="95000"/>
                  <a:lumOff val="5000"/>
                </a:srgbClr>
              </a:solidFill>
              <a:latin typeface="Comic Sans MS" pitchFamily="66" charset="0"/>
              <a:cs typeface="Arial" charset="0"/>
            </a:endParaRPr>
          </a:p>
          <a:p>
            <a:pPr marL="457189" indent="-457189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i="1" u="sng" dirty="0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“d</a:t>
            </a:r>
            <a:r>
              <a:rPr lang="en-US" sz="2800" i="1" dirty="0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ouble </a:t>
            </a:r>
            <a:r>
              <a:rPr lang="en-US" sz="2800" i="1" u="sng" dirty="0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d</a:t>
            </a:r>
            <a:r>
              <a:rPr lang="en-US" sz="2800" i="1" dirty="0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umbbells</a:t>
            </a:r>
            <a:r>
              <a:rPr lang="en-US" sz="2800" i="1" dirty="0">
                <a:solidFill>
                  <a:srgbClr val="000000">
                    <a:lumMod val="95000"/>
                    <a:lumOff val="5000"/>
                  </a:srgbClr>
                </a:solidFill>
                <a:latin typeface="Arial" charset="0"/>
                <a:cs typeface="Arial" charset="0"/>
              </a:rPr>
              <a:t>” or</a:t>
            </a:r>
            <a:r>
              <a:rPr lang="en-US" sz="2800" i="1" dirty="0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 “</a:t>
            </a:r>
            <a:r>
              <a:rPr lang="en-US" sz="2800" i="1" u="sng" dirty="0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d</a:t>
            </a:r>
            <a:r>
              <a:rPr lang="en-US" sz="2800" i="1" dirty="0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umbbell with a </a:t>
            </a:r>
            <a:r>
              <a:rPr lang="en-US" sz="2800" i="1" u="sng" dirty="0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d</a:t>
            </a:r>
            <a:r>
              <a:rPr lang="en-US" sz="2800" i="1" dirty="0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onut”!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FFFFFF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4191000" cy="1143000"/>
          </a:xfrm>
        </p:spPr>
        <p:txBody>
          <a:bodyPr/>
          <a:lstStyle/>
          <a:p>
            <a:r>
              <a:rPr lang="en-US" sz="4000" i="1" dirty="0"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4000" dirty="0"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orbital shapes</a:t>
            </a:r>
          </a:p>
        </p:txBody>
      </p:sp>
      <p:pic>
        <p:nvPicPr>
          <p:cNvPr id="9" name="Picture 8" descr="d_orbital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2" y="1066803"/>
            <a:ext cx="3943351" cy="514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05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4876800" cy="457200"/>
          </a:xfrm>
        </p:spPr>
        <p:txBody>
          <a:bodyPr/>
          <a:lstStyle/>
          <a:p>
            <a:r>
              <a:rPr lang="en-US" sz="3200" u="sng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Shape of f </a:t>
            </a:r>
            <a:r>
              <a:rPr lang="en-US" sz="3200" u="sng" dirty="0" err="1">
                <a:solidFill>
                  <a:schemeClr val="accent4">
                    <a:lumMod val="95000"/>
                    <a:lumOff val="5000"/>
                  </a:schemeClr>
                </a:solidFill>
              </a:rPr>
              <a:t>orbitals</a:t>
            </a:r>
            <a:endParaRPr lang="en-US" sz="3200" u="sng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Picture 5" descr="f_orbital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58664" y="1295401"/>
            <a:ext cx="7131472" cy="5353051"/>
          </a:xfrm>
          <a:prstGeom prst="rect">
            <a:avLst/>
          </a:prstGeom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352800" y="762000"/>
            <a:ext cx="44196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i="1" dirty="0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“funky” shaped!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FFFFFF"/>
              </a:solidFill>
              <a:latin typeface="Comic Sans MS" pitchFamily="6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65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89038"/>
            <a:ext cx="8839200" cy="4525962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b="1" u="sng" smtClean="0"/>
              <a:t>Different orbitals have different orientations     </a:t>
            </a:r>
          </a:p>
          <a:p>
            <a:pPr marL="609600" indent="-609600"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6000" smtClean="0"/>
              <a:t>x, y, z (axis)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4876800" cy="757238"/>
          </a:xfrm>
        </p:spPr>
        <p:txBody>
          <a:bodyPr/>
          <a:lstStyle/>
          <a:p>
            <a:pPr algn="l" eaLnBrk="1" hangingPunct="1"/>
            <a:r>
              <a:rPr lang="en-US" altLang="en-US" b="1" smtClean="0"/>
              <a:t>Orbital Orientation </a:t>
            </a:r>
            <a:endParaRPr lang="en-US" altLang="en-US" b="1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0" y="909638"/>
            <a:ext cx="4846638" cy="0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73" name="Picture 9" descr="Image result for px py pz orbita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386"/>
          <a:stretch>
            <a:fillRect/>
          </a:stretch>
        </p:blipFill>
        <p:spPr bwMode="auto">
          <a:xfrm>
            <a:off x="381000" y="2819400"/>
            <a:ext cx="2819400" cy="332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9" descr="Image result for px py pz orbita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39" r="32773"/>
          <a:stretch>
            <a:fillRect/>
          </a:stretch>
        </p:blipFill>
        <p:spPr bwMode="auto">
          <a:xfrm>
            <a:off x="3429000" y="2819400"/>
            <a:ext cx="2590800" cy="332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9" descr="Image result for px py pz orbita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860"/>
          <a:stretch>
            <a:fillRect/>
          </a:stretch>
        </p:blipFill>
        <p:spPr bwMode="auto">
          <a:xfrm>
            <a:off x="6324600" y="2819400"/>
            <a:ext cx="2444750" cy="332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2390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839200" cy="452596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3300" smtClean="0"/>
          </a:p>
          <a:p>
            <a:pPr marL="609600" indent="-609600"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3300" b="1" u="sng" smtClean="0"/>
              <a:t>Each orbital is only allowed to have TWO e</a:t>
            </a:r>
            <a:r>
              <a:rPr lang="en-US" altLang="en-US" sz="3300" b="1" u="sng" baseline="30000" smtClean="0"/>
              <a:t>-</a:t>
            </a:r>
            <a:r>
              <a:rPr lang="en-US" altLang="en-US" sz="3300" b="1" u="sng" smtClean="0"/>
              <a:t>s</a:t>
            </a:r>
          </a:p>
          <a:p>
            <a:pPr marL="609600" indent="-609600"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3300" u="sng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5638800" cy="757238"/>
          </a:xfrm>
        </p:spPr>
        <p:txBody>
          <a:bodyPr/>
          <a:lstStyle/>
          <a:p>
            <a:pPr algn="l" eaLnBrk="1" hangingPunct="1"/>
            <a:r>
              <a:rPr lang="en-US" altLang="en-US" b="1" smtClean="0"/>
              <a:t>Electrons in an orbital</a:t>
            </a:r>
            <a:endParaRPr lang="en-US" altLang="en-US" b="1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909638"/>
            <a:ext cx="5486400" cy="0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387475" y="2479675"/>
            <a:ext cx="3016250" cy="23082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“Spin Up”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600" b="1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600" b="1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600" b="1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876800" y="2479675"/>
            <a:ext cx="3017838" cy="23082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“Spin Down”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600" b="1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600" b="1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600" b="1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Down Arrow 13"/>
          <p:cNvSpPr/>
          <p:nvPr/>
        </p:nvSpPr>
        <p:spPr>
          <a:xfrm rot="10800000">
            <a:off x="2552700" y="3276600"/>
            <a:ext cx="685800" cy="129540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6042025" y="3276600"/>
            <a:ext cx="685800" cy="129540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3640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88" y="838200"/>
            <a:ext cx="8915400" cy="13112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 how do I tell someone exactly where an electron is???</a:t>
            </a:r>
          </a:p>
        </p:txBody>
      </p:sp>
      <p:pic>
        <p:nvPicPr>
          <p:cNvPr id="17411" name="Picture 2" descr="C:\Users\Stephanie\AppData\Local\Microsoft\Windows\Temporary Internet Files\Content.IE5\MFOOCGND\MC91021702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667000"/>
            <a:ext cx="297815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159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452596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3600" b="1" smtClean="0"/>
              <a:t>	California				</a:t>
            </a:r>
            <a:r>
              <a:rPr lang="en-US" altLang="en-US" sz="3600" b="1" smtClean="0">
                <a:solidFill>
                  <a:srgbClr val="FF0000"/>
                </a:solidFill>
              </a:rPr>
              <a:t>State</a:t>
            </a:r>
            <a:endParaRPr lang="en-US" altLang="en-US" sz="3600" b="1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3600" b="1" smtClean="0"/>
              <a:t>	Pleasanton				</a:t>
            </a:r>
            <a:r>
              <a:rPr lang="en-US" altLang="en-US" sz="3600" b="1" smtClean="0">
                <a:solidFill>
                  <a:srgbClr val="FF0000"/>
                </a:solidFill>
              </a:rPr>
              <a:t>City</a:t>
            </a:r>
            <a:endParaRPr lang="en-US" altLang="en-US" sz="3600" b="1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3600" b="1" smtClean="0"/>
              <a:t>	Ferdinand Avenue		</a:t>
            </a:r>
            <a:r>
              <a:rPr lang="en-US" altLang="en-US" sz="3600" b="1" smtClean="0">
                <a:solidFill>
                  <a:srgbClr val="FF0000"/>
                </a:solidFill>
              </a:rPr>
              <a:t>Street</a:t>
            </a:r>
            <a:endParaRPr lang="en-US" altLang="en-US" sz="3600" b="1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3600" b="1" smtClean="0"/>
              <a:t>	#2345 				</a:t>
            </a:r>
            <a:r>
              <a:rPr lang="en-US" altLang="en-US" sz="3600" b="1" smtClean="0">
                <a:solidFill>
                  <a:srgbClr val="FF0000"/>
                </a:solidFill>
              </a:rPr>
              <a:t>House #</a:t>
            </a:r>
            <a:endParaRPr lang="en-US" altLang="en-US" sz="3600" b="1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3600" b="1" smtClean="0"/>
              <a:t>	</a:t>
            </a:r>
            <a:endParaRPr lang="en-US" altLang="en-US" sz="3600" b="1" smtClean="0">
              <a:solidFill>
                <a:srgbClr val="FF00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3600" b="1" smtClean="0">
                <a:solidFill>
                  <a:srgbClr val="0000FF"/>
                </a:solidFill>
              </a:rPr>
              <a:t>You can write an ADDRESS for where you live</a:t>
            </a:r>
          </a:p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endParaRPr lang="en-US" altLang="en-US" sz="3600" b="1" smtClean="0">
              <a:solidFill>
                <a:srgbClr val="0000FF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b="1" smtClean="0">
                <a:solidFill>
                  <a:srgbClr val="0000FF"/>
                </a:solidFill>
              </a:rPr>
              <a:t>So couldn’t you write an ADDRESS for where the</a:t>
            </a:r>
          </a:p>
          <a:p>
            <a:pPr marL="609600" indent="-60960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b="1" smtClean="0">
                <a:solidFill>
                  <a:srgbClr val="0000FF"/>
                </a:solidFill>
              </a:rPr>
              <a:t>electrons are in an atom???</a:t>
            </a:r>
            <a:endParaRPr lang="en-US" altLang="en-US" sz="2800" b="1" smtClean="0">
              <a:solidFill>
                <a:srgbClr val="0000FF"/>
              </a:solidFill>
            </a:endParaRPr>
          </a:p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endParaRPr lang="en-US" altLang="en-US" b="1" smtClean="0">
              <a:solidFill>
                <a:srgbClr val="0000FF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endParaRPr lang="en-US" altLang="en-US" sz="3600" smtClean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52400" y="152400"/>
            <a:ext cx="7924800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Think about where you live…</a:t>
            </a:r>
            <a:endParaRPr kumimoji="0" lang="en-US" alt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Tahoma" panose="020B0604030504040204" pitchFamily="34" charset="0"/>
              <a:ea typeface="+mj-ea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28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38313"/>
            <a:ext cx="8382000" cy="4525962"/>
          </a:xfrm>
        </p:spPr>
        <p:txBody>
          <a:bodyPr/>
          <a:lstStyle/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endParaRPr lang="en-US" altLang="en-US" sz="3300" b="1" smtClean="0"/>
          </a:p>
          <a:p>
            <a:pPr marL="609600" indent="-60960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3300" b="1" smtClean="0">
                <a:solidFill>
                  <a:srgbClr val="FF0000"/>
                </a:solidFill>
              </a:rPr>
              <a:t>State			      </a:t>
            </a:r>
            <a:r>
              <a:rPr lang="en-US" altLang="en-US" sz="3300" b="1" smtClean="0"/>
              <a:t>Energy Level</a:t>
            </a:r>
          </a:p>
          <a:p>
            <a:pPr marL="609600" indent="-60960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3300" b="1" smtClean="0">
                <a:solidFill>
                  <a:srgbClr val="FF0000"/>
                </a:solidFill>
              </a:rPr>
              <a:t>City			      </a:t>
            </a:r>
            <a:r>
              <a:rPr lang="en-US" altLang="en-US" sz="3300" b="1" smtClean="0"/>
              <a:t>Type/Shape of Orbital</a:t>
            </a:r>
          </a:p>
          <a:p>
            <a:pPr marL="609600" indent="-60960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3300" b="1" smtClean="0">
                <a:solidFill>
                  <a:srgbClr val="FF0000"/>
                </a:solidFill>
              </a:rPr>
              <a:t>Street		      </a:t>
            </a:r>
            <a:r>
              <a:rPr lang="en-US" altLang="en-US" sz="3300" b="1" smtClean="0"/>
              <a:t>Orientation</a:t>
            </a:r>
          </a:p>
          <a:p>
            <a:pPr marL="609600" indent="-60960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3300" b="1" smtClean="0">
                <a:solidFill>
                  <a:srgbClr val="FF0000"/>
                </a:solidFill>
              </a:rPr>
              <a:t>House #		      </a:t>
            </a:r>
            <a:r>
              <a:rPr lang="en-US" altLang="en-US" sz="3300" b="1" smtClean="0"/>
              <a:t>Spin up or Spin down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3300" b="1" smtClean="0"/>
              <a:t>															</a:t>
            </a:r>
            <a:endParaRPr lang="en-US" altLang="en-US" sz="3300" b="1" smtClean="0">
              <a:solidFill>
                <a:srgbClr val="FF0000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endParaRPr lang="en-US" altLang="en-US" sz="3300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1184275"/>
          </a:xfrm>
        </p:spPr>
        <p:txBody>
          <a:bodyPr/>
          <a:lstStyle/>
          <a:p>
            <a:pPr algn="l" eaLnBrk="1" hangingPunct="1"/>
            <a:r>
              <a:rPr lang="en-US" altLang="en-US" b="1" smtClean="0"/>
              <a:t>Where do e- live? </a:t>
            </a:r>
            <a:br>
              <a:rPr lang="en-US" altLang="en-US" b="1" smtClean="0"/>
            </a:br>
            <a:r>
              <a:rPr lang="en-US" altLang="en-US" b="1" smtClean="0"/>
              <a:t>What is the address for one?</a:t>
            </a:r>
            <a:endParaRPr lang="en-US" altLang="en-US" b="1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524000"/>
            <a:ext cx="7239000" cy="0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209800" y="2514600"/>
            <a:ext cx="1447800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209800" y="2971800"/>
            <a:ext cx="1447800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209800" y="3429000"/>
            <a:ext cx="1447800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209800" y="3962400"/>
            <a:ext cx="1447800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48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7838" y="1524000"/>
            <a:ext cx="8382000" cy="4525963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3600" b="1" dirty="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rgbClr val="FF0000"/>
                </a:solidFill>
              </a:rPr>
              <a:t>Energy Level</a:t>
            </a:r>
            <a:r>
              <a:rPr lang="en-US" altLang="en-US" sz="3600" b="1" dirty="0" smtClean="0"/>
              <a:t>					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rgbClr val="00B0F0"/>
                </a:solidFill>
              </a:rPr>
              <a:t>Type/Shape of Orbital</a:t>
            </a:r>
            <a:r>
              <a:rPr lang="en-US" altLang="en-US" sz="3600" b="1" dirty="0" smtClean="0"/>
              <a:t>			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rgbClr val="92D050"/>
                </a:solidFill>
              </a:rPr>
              <a:t>Orientation</a:t>
            </a:r>
            <a:r>
              <a:rPr lang="en-US" altLang="en-US" sz="3600" b="1" dirty="0" smtClean="0"/>
              <a:t>					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4">
                    <a:lumMod val="75000"/>
                  </a:schemeClr>
                </a:solidFill>
              </a:rPr>
              <a:t>Spin up or Spin down</a:t>
            </a:r>
            <a:r>
              <a:rPr lang="en-US" altLang="en-US" sz="3600" b="1" dirty="0" smtClean="0"/>
              <a:t>	</a:t>
            </a:r>
            <a:r>
              <a:rPr lang="en-US" altLang="en-US" sz="3600" b="1" dirty="0"/>
              <a:t> </a:t>
            </a:r>
            <a:r>
              <a:rPr lang="en-US" altLang="en-US" sz="3600" b="1" dirty="0" smtClean="0">
                <a:solidFill>
                  <a:srgbClr val="7030A0"/>
                </a:solidFill>
              </a:rPr>
              <a:t>+ ½ , - ½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/>
              <a:t>	</a:t>
            </a:r>
            <a:endParaRPr lang="en-US" altLang="en-US" sz="3600" b="1" dirty="0" smtClean="0">
              <a:solidFill>
                <a:srgbClr val="FF0000"/>
              </a:solidFill>
            </a:endParaRP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3600" b="1" dirty="0" smtClean="0">
              <a:solidFill>
                <a:srgbClr val="FF00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altLang="en-US" sz="3600" dirty="0" smtClean="0"/>
          </a:p>
        </p:txBody>
      </p:sp>
      <p:sp>
        <p:nvSpPr>
          <p:cNvPr id="23555" name="TextBox 4"/>
          <p:cNvSpPr txBox="1">
            <a:spLocks noChangeArrowheads="1"/>
          </p:cNvSpPr>
          <p:nvPr/>
        </p:nvSpPr>
        <p:spPr bwMode="auto">
          <a:xfrm>
            <a:off x="2438400" y="1143000"/>
            <a:ext cx="45720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6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6600" b="0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altLang="en-US" sz="6600" b="0" i="0" u="none" strike="noStrike" kern="1200" cap="none" spc="0" normalizeH="0" baseline="-25000" noProof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6600" b="0" i="0" u="none" strike="noStrike" kern="120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6600" b="0" i="0" u="none" strike="noStrike" kern="1200" cap="none" spc="0" normalizeH="0" baseline="-2500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+½</a:t>
            </a:r>
            <a:r>
              <a:rPr kumimoji="0" lang="en-US" altLang="en-US" sz="6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757238"/>
          </a:xfrm>
        </p:spPr>
        <p:txBody>
          <a:bodyPr/>
          <a:lstStyle/>
          <a:p>
            <a:pPr algn="l" eaLnBrk="1" hangingPunct="1"/>
            <a:r>
              <a:rPr lang="en-US" altLang="en-US" b="1" smtClean="0"/>
              <a:t>Electron Configuration is an address!</a:t>
            </a:r>
            <a:endParaRPr lang="en-US" altLang="en-US" b="1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909638"/>
            <a:ext cx="8839200" cy="0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886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0" y="33338"/>
            <a:ext cx="91440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en-US" altLang="en-US" sz="7200" b="0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altLang="en-US" sz="7200" b="0" i="0" u="none" strike="noStrike" kern="1200" cap="none" spc="0" normalizeH="0" baseline="-2500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+½ ,</a:t>
            </a:r>
            <a:r>
              <a:rPr kumimoji="0" lang="en-US" altLang="en-US" sz="7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en-US" altLang="en-US" sz="7200" b="0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altLang="en-US" sz="7200" b="0" i="0" u="none" strike="noStrike" kern="1200" cap="none" spc="0" normalizeH="0" baseline="-2500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-½</a:t>
            </a:r>
            <a:r>
              <a:rPr kumimoji="0" lang="en-US" altLang="en-US" sz="7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7200" b="0" i="0" u="none" strike="noStrike" kern="1200" cap="none" spc="0" normalizeH="0" baseline="-2500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altLang="en-US" sz="7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7200" b="0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altLang="en-US" sz="7200" b="0" i="0" u="none" strike="noStrike" kern="1200" cap="none" spc="0" normalizeH="0" baseline="-2500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+½ , </a:t>
            </a:r>
            <a:r>
              <a:rPr kumimoji="0" lang="en-US" altLang="en-US" sz="7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7200" b="0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altLang="en-US" sz="7200" b="0" i="0" u="none" strike="noStrike" kern="1200" cap="none" spc="0" normalizeH="0" baseline="-2500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-½</a:t>
            </a:r>
            <a:r>
              <a:rPr kumimoji="0" lang="en-US" altLang="en-US" sz="7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altLang="en-US" sz="7200" b="0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7200" b="0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altLang="en-US" sz="7200" b="0" i="0" u="none" strike="noStrike" kern="1200" cap="none" spc="0" normalizeH="0" baseline="-25000" noProof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7200" b="0" i="0" u="none" strike="noStrike" kern="120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7200" b="0" i="0" u="none" strike="noStrike" kern="1200" cap="none" spc="0" normalizeH="0" baseline="-2500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+½ , </a:t>
            </a:r>
            <a:r>
              <a:rPr kumimoji="0" lang="en-US" altLang="en-US" sz="7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7200" b="0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altLang="en-US" sz="7200" b="0" i="0" u="none" strike="noStrike" kern="1200" cap="none" spc="0" normalizeH="0" baseline="-25000" noProof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7200" b="0" i="0" u="none" strike="noStrike" kern="120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7200" b="0" i="0" u="none" strike="noStrike" kern="1200" cap="none" spc="0" normalizeH="0" baseline="-2500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-½ , </a:t>
            </a:r>
            <a:r>
              <a:rPr kumimoji="0" lang="en-US" altLang="en-US" sz="7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7200" b="0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altLang="en-US" sz="7200" b="0" i="0" u="none" strike="noStrike" kern="1200" cap="none" spc="0" normalizeH="0" baseline="-25000" noProof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US" altLang="en-US" sz="7200" b="0" i="0" u="none" strike="noStrike" kern="120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7200" b="0" i="0" u="none" strike="noStrike" kern="1200" cap="none" spc="0" normalizeH="0" baseline="-2500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+½  </a:t>
            </a:r>
            <a:r>
              <a:rPr kumimoji="0" lang="en-US" altLang="en-US" sz="7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7200" b="0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altLang="en-US" sz="7200" b="0" i="0" u="none" strike="noStrike" kern="1200" cap="none" spc="0" normalizeH="0" baseline="-25000" noProof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US" altLang="en-US" sz="7200" b="0" i="0" u="none" strike="noStrike" kern="120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7200" b="0" i="0" u="none" strike="noStrike" kern="1200" cap="none" spc="0" normalizeH="0" baseline="-2500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-½ , </a:t>
            </a:r>
            <a:r>
              <a:rPr kumimoji="0" lang="en-US" altLang="en-US" sz="7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7200" b="0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altLang="en-US" sz="7200" b="0" i="0" u="none" strike="noStrike" kern="1200" cap="none" spc="0" normalizeH="0" baseline="-25000" noProof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</a:t>
            </a:r>
            <a:r>
              <a:rPr kumimoji="0" lang="en-US" altLang="en-US" sz="7200" b="0" i="0" u="none" strike="noStrike" kern="120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7200" b="0" i="0" u="none" strike="noStrike" kern="1200" cap="none" spc="0" normalizeH="0" baseline="-2500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+½ , </a:t>
            </a:r>
            <a:r>
              <a:rPr kumimoji="0" lang="en-US" altLang="en-US" sz="7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7200" b="0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altLang="en-US" sz="7200" b="0" i="0" u="none" strike="noStrike" kern="1200" cap="none" spc="0" normalizeH="0" baseline="-25000" noProof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</a:t>
            </a:r>
            <a:r>
              <a:rPr kumimoji="0" lang="en-US" altLang="en-US" sz="7200" b="0" i="0" u="none" strike="noStrike" kern="120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7200" b="0" i="0" u="none" strike="noStrike" kern="1200" cap="none" spc="0" normalizeH="0" baseline="-2500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-½</a:t>
            </a:r>
            <a:r>
              <a:rPr kumimoji="0" lang="en-US" altLang="en-US" sz="7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228600"/>
            <a:ext cx="4191000" cy="1143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10113" y="228600"/>
            <a:ext cx="4191000" cy="1143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1409700"/>
            <a:ext cx="8596313" cy="23241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Left Brace 9"/>
          <p:cNvSpPr/>
          <p:nvPr/>
        </p:nvSpPr>
        <p:spPr>
          <a:xfrm rot="16200000">
            <a:off x="4234657" y="32543"/>
            <a:ext cx="736600" cy="8596313"/>
          </a:xfrm>
          <a:prstGeom prst="leftBrac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219200" y="4724400"/>
            <a:ext cx="67056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6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en-US" altLang="en-US" sz="6600" b="0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altLang="en-US" sz="6600" b="0" i="0" u="none" strike="noStrike" kern="1200" cap="none" spc="0" normalizeH="0" baseline="30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6600" b="0" i="0" u="none" strike="noStrike" kern="1200" cap="none" spc="0" normalizeH="0" baseline="-2500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66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6600" b="0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altLang="en-US" sz="6600" b="0" i="0" u="none" strike="noStrike" kern="1200" cap="none" spc="0" normalizeH="0" baseline="30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66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6600" b="0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altLang="en-US" sz="6600" b="0" i="0" u="none" strike="noStrike" kern="1200" cap="none" spc="0" normalizeH="0" baseline="30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  <a:r>
              <a:rPr kumimoji="0" lang="en-US" altLang="en-US" sz="6600" b="0" i="0" u="none" strike="noStrike" kern="1200" cap="none" spc="0" normalizeH="0" baseline="-2500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altLang="en-US" sz="66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0" i="0" u="none" strike="noStrike" kern="1200" cap="none" spc="0" normalizeH="0" baseline="-2500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altLang="en-US" sz="4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4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759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48237" y="647699"/>
            <a:ext cx="7772400" cy="533400"/>
          </a:xfrm>
        </p:spPr>
        <p:txBody>
          <a:bodyPr/>
          <a:lstStyle/>
          <a:p>
            <a:r>
              <a:rPr lang="en-US" sz="4400" u="sng" dirty="0">
                <a:solidFill>
                  <a:schemeClr val="accent4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</a:rPr>
              <a:t>The Bohr Model of the Atom</a:t>
            </a:r>
          </a:p>
        </p:txBody>
      </p:sp>
      <p:pic>
        <p:nvPicPr>
          <p:cNvPr id="149507" name="Picture 3" descr="Bo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1" y="1447800"/>
            <a:ext cx="2160588" cy="3429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9508" name="Text Box 4"/>
          <p:cNvSpPr txBox="1">
            <a:spLocks noChangeArrowheads="1"/>
          </p:cNvSpPr>
          <p:nvPr/>
        </p:nvSpPr>
        <p:spPr bwMode="auto">
          <a:xfrm>
            <a:off x="457201" y="5105402"/>
            <a:ext cx="17411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Neils</a:t>
            </a:r>
            <a:r>
              <a:rPr lang="en-US" sz="2400" b="1" dirty="0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 Bohr</a:t>
            </a:r>
          </a:p>
        </p:txBody>
      </p:sp>
      <p:sp>
        <p:nvSpPr>
          <p:cNvPr id="149509" name="AutoShape 5"/>
          <p:cNvSpPr>
            <a:spLocks noChangeArrowheads="1"/>
          </p:cNvSpPr>
          <p:nvPr/>
        </p:nvSpPr>
        <p:spPr bwMode="auto">
          <a:xfrm>
            <a:off x="3048000" y="1295400"/>
            <a:ext cx="5867400" cy="3962400"/>
          </a:xfrm>
          <a:prstGeom prst="wedgeRoundRectCallout">
            <a:avLst>
              <a:gd name="adj1" fmla="val -69245"/>
              <a:gd name="adj2" fmla="val 139"/>
              <a:gd name="adj3" fmla="val 16667"/>
            </a:avLst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I pictured electrons orbiting the nucleus much like planets orbiting the sun.</a:t>
            </a:r>
          </a:p>
        </p:txBody>
      </p:sp>
      <p:sp>
        <p:nvSpPr>
          <p:cNvPr id="149510" name="Text Box 6"/>
          <p:cNvSpPr txBox="1">
            <a:spLocks noChangeArrowheads="1"/>
          </p:cNvSpPr>
          <p:nvPr/>
        </p:nvSpPr>
        <p:spPr bwMode="auto">
          <a:xfrm>
            <a:off x="3200400" y="3581400"/>
            <a:ext cx="5486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But I was wrong! They’re more like bees around a hive.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0" y="0"/>
            <a:ext cx="3131081" cy="46166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Don’t need to write</a:t>
            </a:r>
            <a:endParaRPr kumimoji="0" lang="en-US" sz="2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90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9" grpId="0" animBg="1" autoUpdateAnimBg="0"/>
      <p:bldP spid="149510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3962400"/>
            <a:ext cx="8229600" cy="1476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580" name="TextBox 19"/>
          <p:cNvSpPr txBox="1">
            <a:spLocks noChangeArrowheads="1"/>
          </p:cNvSpPr>
          <p:nvPr/>
        </p:nvSpPr>
        <p:spPr bwMode="auto">
          <a:xfrm>
            <a:off x="152400" y="1604963"/>
            <a:ext cx="87630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Shrink it down and only list the basics!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altLang="en-US" sz="32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Energy levels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1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altLang="en-US" sz="3200" b="0" i="1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Shapes of Orbitals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1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  Number of electrons in each orbital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altLang="en-US" sz="3200" b="0" i="0" u="none" strike="noStrike" kern="1200" cap="none" spc="0" normalizeH="0" baseline="30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altLang="en-US" sz="3200" b="0" i="0" u="none" strike="noStrike" kern="1200" cap="none" spc="0" normalizeH="0" baseline="30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altLang="en-US" sz="3200" b="0" i="0" u="none" strike="noStrike" kern="1200" cap="none" spc="0" normalizeH="0" baseline="30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 </a:t>
            </a: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altLang="en-US" sz="3200" b="0" i="0" u="none" strike="noStrike" kern="1200" cap="none" spc="0" normalizeH="0" baseline="30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 </a:t>
            </a: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altLang="en-US" sz="3200" b="0" i="0" u="none" strike="noStrike" kern="1200" cap="none" spc="0" normalizeH="0" baseline="30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    </a:t>
            </a: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                                  = 2+2+6+2+4 = 16 e</a:t>
            </a:r>
            <a:r>
              <a:rPr kumimoji="0" lang="en-US" altLang="en-US" sz="3200" b="0" i="0" u="none" strike="noStrike" kern="1200" cap="none" spc="0" normalizeH="0" baseline="30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      Sulfur!</a:t>
            </a: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81000"/>
            <a:ext cx="8915400" cy="757238"/>
          </a:xfrm>
        </p:spPr>
        <p:txBody>
          <a:bodyPr/>
          <a:lstStyle/>
          <a:p>
            <a:pPr algn="l" eaLnBrk="1" hangingPunct="1"/>
            <a:r>
              <a:rPr lang="en-US" altLang="en-US" b="1" smtClean="0"/>
              <a:t>Want to describe where ALL the e</a:t>
            </a:r>
            <a:r>
              <a:rPr lang="en-US" altLang="en-US" b="1" baseline="30000" smtClean="0"/>
              <a:t>-</a:t>
            </a:r>
            <a:r>
              <a:rPr lang="en-US" altLang="en-US" b="1" smtClean="0"/>
              <a:t>s in an atom were? </a:t>
            </a:r>
            <a:endParaRPr lang="en-US" altLang="en-US" b="1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447800"/>
            <a:ext cx="8839200" cy="0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281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Box 19"/>
          <p:cNvSpPr txBox="1">
            <a:spLocks noChangeArrowheads="1"/>
          </p:cNvSpPr>
          <p:nvPr/>
        </p:nvSpPr>
        <p:spPr bwMode="auto">
          <a:xfrm>
            <a:off x="381000" y="1295400"/>
            <a:ext cx="8305800" cy="375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Pick an </a:t>
            </a:r>
            <a:r>
              <a:rPr kumimoji="0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atom</a:t>
            </a:r>
            <a:br>
              <a:rPr kumimoji="0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alt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the number of </a:t>
            </a:r>
            <a:r>
              <a:rPr kumimoji="0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electrons</a:t>
            </a: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 has</a:t>
            </a:r>
            <a:br>
              <a:rPr kumimoji="0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alt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Start putting electrons into the </a:t>
            </a:r>
            <a:r>
              <a:rPr kumimoji="0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orbitals</a:t>
            </a: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Use an </a:t>
            </a:r>
            <a:r>
              <a:rPr kumimoji="0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ORBITAL CHART/DIAGRAM</a:t>
            </a:r>
            <a:br>
              <a:rPr kumimoji="0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alt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List which </a:t>
            </a:r>
            <a:r>
              <a:rPr kumimoji="0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orbitals</a:t>
            </a: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you used and </a:t>
            </a:r>
            <a:r>
              <a:rPr kumimoji="0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   many</a:t>
            </a: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electrons in each one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757238"/>
          </a:xfrm>
        </p:spPr>
        <p:txBody>
          <a:bodyPr/>
          <a:lstStyle/>
          <a:p>
            <a:pPr algn="l" eaLnBrk="1" hangingPunct="1"/>
            <a:r>
              <a:rPr lang="en-US" altLang="en-US" b="1" smtClean="0"/>
              <a:t>Steps to finding all the electrons</a:t>
            </a:r>
            <a:endParaRPr lang="en-US" altLang="en-US" b="1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909638"/>
            <a:ext cx="7848600" cy="0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1050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19"/>
          <p:cNvSpPr txBox="1">
            <a:spLocks noChangeArrowheads="1"/>
          </p:cNvSpPr>
          <p:nvPr/>
        </p:nvSpPr>
        <p:spPr bwMode="auto">
          <a:xfrm>
            <a:off x="152400" y="1066800"/>
            <a:ext cx="8305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chart that shows </a:t>
            </a:r>
            <a:b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 the order that </a:t>
            </a:r>
            <a:b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orbitals go in.</a:t>
            </a:r>
          </a:p>
        </p:txBody>
      </p:sp>
      <p:pic>
        <p:nvPicPr>
          <p:cNvPr id="3072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788" y="304800"/>
            <a:ext cx="4976812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757238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Orbital Diagram</a:t>
            </a:r>
            <a:endParaRPr lang="en-US" altLang="en-US" b="1" dirty="0" smtClean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72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87325" y="1219200"/>
            <a:ext cx="88392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sng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Aufbau Principle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 electron occupies the lowest energy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orbital that it can.</a:t>
            </a:r>
            <a:b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altLang="en-US" sz="3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Means:  </a:t>
            </a:r>
            <a:r>
              <a:rPr kumimoji="0" lang="en-US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Fill from the bottom up</a:t>
            </a:r>
            <a:r>
              <a:rPr kumimoji="0" lang="en-US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en-US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altLang="en-US" sz="3200" b="1" i="1" u="none" strike="noStrike" kern="1200" cap="none" spc="0" normalizeH="0" baseline="0" noProof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Electrons are lazy!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1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757238"/>
          </a:xfrm>
        </p:spPr>
        <p:txBody>
          <a:bodyPr/>
          <a:lstStyle/>
          <a:p>
            <a:pPr algn="l" eaLnBrk="1" hangingPunct="1"/>
            <a:r>
              <a:rPr lang="en-US" altLang="en-US" sz="4200" b="1" smtClean="0"/>
              <a:t>Rules for putting e</a:t>
            </a:r>
            <a:r>
              <a:rPr lang="en-US" altLang="en-US" sz="4200" b="1" baseline="30000" smtClean="0"/>
              <a:t>-</a:t>
            </a:r>
            <a:r>
              <a:rPr lang="en-US" altLang="en-US" sz="4200" b="1" smtClean="0"/>
              <a:t>s in orbital diagrams</a:t>
            </a:r>
            <a:endParaRPr lang="en-US" altLang="en-US" sz="4200" b="1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909638"/>
            <a:ext cx="8839200" cy="0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7196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14300" y="1219200"/>
            <a:ext cx="90297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sng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Pauli Exclusion Principle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 two electrons in the same atom can have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same set of 4 quantum numbers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Means: </a:t>
            </a:r>
            <a:r>
              <a:rPr kumimoji="0" lang="en-US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there are two e</a:t>
            </a:r>
            <a:r>
              <a:rPr kumimoji="0" lang="en-US" altLang="en-US" sz="3200" b="1" i="0" u="none" strike="noStrike" kern="1200" cap="none" spc="0" normalizeH="0" baseline="3000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en-US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 in one orbital, </a:t>
            </a:r>
            <a:br>
              <a:rPr kumimoji="0" lang="en-US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one must be spin up, one spin down.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	</a:t>
            </a:r>
            <a:r>
              <a:rPr kumimoji="0" lang="en-US" altLang="en-US" sz="3200" b="1" i="1" u="none" strike="noStrike" kern="1200" cap="none" spc="0" normalizeH="0" baseline="0" noProof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They can’t have exactly the </a:t>
            </a:r>
            <a:br>
              <a:rPr kumimoji="0" lang="en-US" altLang="en-US" sz="3200" b="1" i="1" u="none" strike="noStrike" kern="1200" cap="none" spc="0" normalizeH="0" baseline="0" noProof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200" b="1" i="1" u="none" strike="noStrike" kern="1200" cap="none" spc="0" normalizeH="0" baseline="0" noProof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same  “address”</a:t>
            </a: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757238"/>
          </a:xfrm>
        </p:spPr>
        <p:txBody>
          <a:bodyPr/>
          <a:lstStyle/>
          <a:p>
            <a:pPr algn="l" eaLnBrk="1" hangingPunct="1"/>
            <a:r>
              <a:rPr lang="en-US" altLang="en-US" sz="4200" b="1" smtClean="0"/>
              <a:t>Rules for putting e</a:t>
            </a:r>
            <a:r>
              <a:rPr lang="en-US" altLang="en-US" sz="4200" b="1" baseline="30000" smtClean="0"/>
              <a:t>-</a:t>
            </a:r>
            <a:r>
              <a:rPr lang="en-US" altLang="en-US" sz="4200" b="1" smtClean="0"/>
              <a:t>s in orbital diagrams</a:t>
            </a:r>
            <a:endParaRPr lang="en-US" altLang="en-US" sz="4200" b="1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909638"/>
            <a:ext cx="8839200" cy="0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2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58750" y="1143000"/>
            <a:ext cx="8839200" cy="495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sng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Hund’s Rule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Orbitals of equal energy are each occupied by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one electron before any orbital is occupied by 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electron.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altLang="en-US" sz="20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Means:  </a:t>
            </a:r>
            <a:r>
              <a:rPr kumimoji="0" lang="en-US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there are more than one orbital at   </a:t>
            </a:r>
            <a:br>
              <a:rPr kumimoji="0" lang="en-US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the same energy, put one electron </a:t>
            </a:r>
            <a:br>
              <a:rPr kumimoji="0" lang="en-US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into each orbital before pairing up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	</a:t>
            </a:r>
            <a:r>
              <a:rPr kumimoji="0" lang="en-US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Don’t share a bedroom unless </a:t>
            </a:r>
            <a:br>
              <a:rPr kumimoji="0" lang="en-US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you have to!</a:t>
            </a: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757238"/>
          </a:xfrm>
        </p:spPr>
        <p:txBody>
          <a:bodyPr/>
          <a:lstStyle/>
          <a:p>
            <a:pPr algn="l" eaLnBrk="1" hangingPunct="1"/>
            <a:r>
              <a:rPr lang="en-US" altLang="en-US" sz="4200" b="1" smtClean="0"/>
              <a:t>Rules for putting e</a:t>
            </a:r>
            <a:r>
              <a:rPr lang="en-US" altLang="en-US" sz="4200" b="1" baseline="30000" smtClean="0"/>
              <a:t>-</a:t>
            </a:r>
            <a:r>
              <a:rPr lang="en-US" altLang="en-US" sz="4200" b="1" smtClean="0"/>
              <a:t>s in orbital diagrams</a:t>
            </a:r>
            <a:endParaRPr lang="en-US" altLang="en-US" sz="4200" b="1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909638"/>
            <a:ext cx="8839200" cy="0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855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51818"/>
            <a:ext cx="9247031" cy="1143000"/>
          </a:xfrm>
        </p:spPr>
        <p:txBody>
          <a:bodyPr/>
          <a:lstStyle/>
          <a:p>
            <a:r>
              <a:rPr lang="en-US" sz="4000" u="sng" dirty="0">
                <a:solidFill>
                  <a:srgbClr val="FF6600"/>
                </a:solidFill>
                <a:effectLst/>
                <a:latin typeface="Calibri" panose="020F0502020204030204" pitchFamily="34" charset="0"/>
              </a:rPr>
              <a:t>Quantum </a:t>
            </a:r>
            <a:r>
              <a:rPr lang="en-US" sz="4000" u="sng" dirty="0" smtClean="0">
                <a:solidFill>
                  <a:srgbClr val="FF6600"/>
                </a:solidFill>
                <a:effectLst/>
                <a:latin typeface="Calibri" panose="020F0502020204030204" pitchFamily="34" charset="0"/>
              </a:rPr>
              <a:t>Mechanical Model </a:t>
            </a:r>
            <a:r>
              <a:rPr lang="en-US" sz="4000" u="sng" dirty="0">
                <a:solidFill>
                  <a:srgbClr val="FF6600"/>
                </a:solidFill>
                <a:effectLst/>
                <a:latin typeface="Calibri" panose="020F0502020204030204" pitchFamily="34" charset="0"/>
              </a:rPr>
              <a:t>of the Atom</a:t>
            </a: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591671" y="1730192"/>
            <a:ext cx="824304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charset="0"/>
              </a:rPr>
              <a:t>Mathematical laws can identify the regions outside of the nucleus where electrons are most likely to be found.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dirty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charset="0"/>
              </a:rPr>
              <a:t>The math is beyond the scope of this class…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dirty="0">
              <a:solidFill>
                <a:srgbClr val="000000">
                  <a:lumMod val="95000"/>
                  <a:lumOff val="5000"/>
                </a:srgbClr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01516" y="0"/>
            <a:ext cx="3131081" cy="46166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Don’t need to write</a:t>
            </a:r>
            <a:endParaRPr kumimoji="0" lang="en-US" sz="2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74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 flipH="1">
            <a:off x="228603" y="141358"/>
            <a:ext cx="46786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400" b="1" u="sng" dirty="0" smtClean="0">
                <a:solidFill>
                  <a:srgbClr val="FF6600"/>
                </a:solidFill>
                <a:latin typeface="Calibri" panose="020F0502020204030204" pitchFamily="34" charset="0"/>
                <a:cs typeface="Arial" charset="0"/>
              </a:rPr>
              <a:t>Atomic </a:t>
            </a:r>
            <a:r>
              <a:rPr lang="en-US" sz="4400" b="1" u="sng" dirty="0">
                <a:solidFill>
                  <a:srgbClr val="FF6600"/>
                </a:solidFill>
                <a:latin typeface="Calibri" panose="020F0502020204030204" pitchFamily="34" charset="0"/>
                <a:cs typeface="Arial" charset="0"/>
              </a:rPr>
              <a:t>Orbitals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57203" y="998116"/>
            <a:ext cx="8070981" cy="2062103"/>
          </a:xfrm>
          <a:prstGeom prst="rect">
            <a:avLst/>
          </a:prstGeom>
          <a:noFill/>
          <a:ln w="57150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u="sng" dirty="0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“An area where an electron is most likely to be found.”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u="sng" dirty="0">
              <a:solidFill>
                <a:srgbClr val="000000">
                  <a:lumMod val="95000"/>
                  <a:lumOff val="5000"/>
                </a:srgbClr>
              </a:solidFill>
              <a:latin typeface="Comic Sans MS" pitchFamily="66" charset="0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u="sng" dirty="0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“A probability cloud”</a:t>
            </a:r>
            <a:endParaRPr lang="en-US" sz="3200" b="1" dirty="0">
              <a:solidFill>
                <a:srgbClr val="000000">
                  <a:lumMod val="95000"/>
                  <a:lumOff val="5000"/>
                </a:srgbClr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8603" y="4841675"/>
            <a:ext cx="873509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189" indent="-457189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600" i="1" u="sng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charset="0"/>
              </a:rPr>
              <a:t>Orbital shapes</a:t>
            </a:r>
            <a:r>
              <a:rPr lang="en-US" sz="3600" i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charset="0"/>
              </a:rPr>
              <a:t> are defined as the surface that contains </a:t>
            </a:r>
            <a:r>
              <a:rPr lang="en-US" sz="3600" i="1" u="sng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charset="0"/>
              </a:rPr>
              <a:t>90%</a:t>
            </a:r>
            <a:r>
              <a:rPr lang="en-US" sz="3600" i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charset="0"/>
              </a:rPr>
              <a:t> of the total electron probability.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title"/>
          </p:nvPr>
        </p:nvSpPr>
        <p:spPr>
          <a:xfrm>
            <a:off x="228603" y="3298657"/>
            <a:ext cx="8735093" cy="1752600"/>
          </a:xfrm>
        </p:spPr>
        <p:txBody>
          <a:bodyPr/>
          <a:lstStyle/>
          <a:p>
            <a:pPr marL="457189" indent="-457189" algn="l">
              <a:buFont typeface="Arial" panose="020B0604020202020204" pitchFamily="34" charset="0"/>
              <a:buChar char="•"/>
            </a:pPr>
            <a:r>
              <a:rPr lang="en-US" b="0" i="1" dirty="0" smtClean="0">
                <a:solidFill>
                  <a:schemeClr val="accent4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</a:rPr>
              <a:t>A region where there is a high probability </a:t>
            </a:r>
            <a:r>
              <a:rPr lang="en-US" b="0" i="1" dirty="0">
                <a:solidFill>
                  <a:schemeClr val="accent4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</a:rPr>
              <a:t>of finding an electron. A mathematical function…</a:t>
            </a:r>
            <a:r>
              <a:rPr lang="en-US" sz="2400" b="0" u="sng" dirty="0">
                <a:effectLst/>
              </a:rPr>
              <a:t/>
            </a:r>
            <a:br>
              <a:rPr lang="en-US" sz="2400" b="0" u="sng" dirty="0">
                <a:effectLst/>
              </a:rPr>
            </a:br>
            <a:endParaRPr lang="en-US" sz="2400" b="0" u="sng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5311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371600"/>
            <a:ext cx="5715000" cy="475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507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8" y="152400"/>
            <a:ext cx="8229600" cy="609600"/>
          </a:xfrm>
        </p:spPr>
        <p:txBody>
          <a:bodyPr/>
          <a:lstStyle/>
          <a:p>
            <a:pPr algn="l" eaLnBrk="1" hangingPunct="1"/>
            <a:r>
              <a:rPr lang="en-US" altLang="en-US" b="1" dirty="0" smtClean="0"/>
              <a:t>How do we describe orbitals?</a:t>
            </a:r>
            <a:endParaRPr lang="en-US" altLang="en-US" b="1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7613"/>
            <a:ext cx="8839200" cy="3810000"/>
          </a:xfrm>
        </p:spPr>
        <p:txBody>
          <a:bodyPr/>
          <a:lstStyle/>
          <a:p>
            <a:pPr marL="742950" indent="-742950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altLang="en-US" sz="3600" b="1" dirty="0" smtClean="0"/>
              <a:t>Energy level</a:t>
            </a:r>
          </a:p>
          <a:p>
            <a:pPr marL="742950" indent="-742950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altLang="en-US" sz="3600" b="1" dirty="0" smtClean="0"/>
              <a:t>Shape</a:t>
            </a:r>
          </a:p>
          <a:p>
            <a:pPr marL="742950" indent="-742950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altLang="en-US" sz="3600" b="1" dirty="0" smtClean="0"/>
              <a:t>Orientation</a:t>
            </a:r>
          </a:p>
          <a:p>
            <a:pPr marL="742950" indent="-742950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altLang="en-US" sz="3600" b="1" dirty="0" smtClean="0"/>
              <a:t>How many electrons are in each orbital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altLang="en-US" dirty="0" smtClean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836613"/>
            <a:ext cx="7315200" cy="1587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443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839200" cy="25146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400" b="1" u="sng" smtClean="0"/>
              <a:t>Different orbitals are in different energy levels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b="1" smtClean="0"/>
              <a:t>	n = 1, 2, 3, 4, 5, 6, 7.  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smtClean="0"/>
              <a:t>			</a:t>
            </a:r>
            <a:r>
              <a:rPr lang="en-US" altLang="en-US" i="1" smtClean="0"/>
              <a:t>1 = lowest energy, closest to the nucleus 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pic>
        <p:nvPicPr>
          <p:cNvPr id="8195" name="Picture 7" descr="C:\Users\SBosse\AppData\Local\Microsoft\Windows\Temporary Internet Files\Content.IE5\7XMCSNJ4\MMj02362120000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124200"/>
            <a:ext cx="14478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196" name="Group 2"/>
          <p:cNvGrpSpPr>
            <a:grpSpLocks/>
          </p:cNvGrpSpPr>
          <p:nvPr/>
        </p:nvGrpSpPr>
        <p:grpSpPr bwMode="auto">
          <a:xfrm>
            <a:off x="914400" y="3314700"/>
            <a:ext cx="3886200" cy="2514600"/>
            <a:chOff x="609600" y="4038600"/>
            <a:chExt cx="3886200" cy="2514600"/>
          </a:xfrm>
        </p:grpSpPr>
        <p:sp>
          <p:nvSpPr>
            <p:cNvPr id="8199" name="Oval 4"/>
            <p:cNvSpPr>
              <a:spLocks noChangeArrowheads="1"/>
            </p:cNvSpPr>
            <p:nvPr/>
          </p:nvSpPr>
          <p:spPr bwMode="auto">
            <a:xfrm>
              <a:off x="1524000" y="5105400"/>
              <a:ext cx="533400" cy="533400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200" name="Oval 5"/>
            <p:cNvSpPr>
              <a:spLocks noChangeArrowheads="1"/>
            </p:cNvSpPr>
            <p:nvPr/>
          </p:nvSpPr>
          <p:spPr bwMode="auto">
            <a:xfrm>
              <a:off x="1219200" y="4800600"/>
              <a:ext cx="1143000" cy="1143000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201" name="Oval 6"/>
            <p:cNvSpPr>
              <a:spLocks noChangeArrowheads="1"/>
            </p:cNvSpPr>
            <p:nvPr/>
          </p:nvSpPr>
          <p:spPr bwMode="auto">
            <a:xfrm>
              <a:off x="914400" y="4495800"/>
              <a:ext cx="1752600" cy="1752600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202" name="Oval 7"/>
            <p:cNvSpPr>
              <a:spLocks noChangeArrowheads="1"/>
            </p:cNvSpPr>
            <p:nvPr/>
          </p:nvSpPr>
          <p:spPr bwMode="auto">
            <a:xfrm>
              <a:off x="609600" y="4191000"/>
              <a:ext cx="2362200" cy="2362200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203" name="Text Box 8"/>
            <p:cNvSpPr txBox="1">
              <a:spLocks noChangeArrowheads="1"/>
            </p:cNvSpPr>
            <p:nvPr/>
          </p:nvSpPr>
          <p:spPr bwMode="auto">
            <a:xfrm>
              <a:off x="3352800" y="4038600"/>
              <a:ext cx="1143000" cy="2443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rPr>
                <a:t>n = 1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rPr>
                <a:t>n = 2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rPr>
                <a:t>n = 3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rPr>
                <a:t>n = 4</a:t>
              </a:r>
            </a:p>
          </p:txBody>
        </p:sp>
        <p:sp>
          <p:nvSpPr>
            <p:cNvPr id="8204" name="Line 9"/>
            <p:cNvSpPr>
              <a:spLocks noChangeShapeType="1"/>
            </p:cNvSpPr>
            <p:nvPr/>
          </p:nvSpPr>
          <p:spPr bwMode="auto">
            <a:xfrm flipV="1">
              <a:off x="1981200" y="4343400"/>
              <a:ext cx="1447800" cy="83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205" name="Line 10"/>
            <p:cNvSpPr>
              <a:spLocks noChangeShapeType="1"/>
            </p:cNvSpPr>
            <p:nvPr/>
          </p:nvSpPr>
          <p:spPr bwMode="auto">
            <a:xfrm flipV="1">
              <a:off x="2362200" y="4953000"/>
              <a:ext cx="10668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206" name="Line 11"/>
            <p:cNvSpPr>
              <a:spLocks noChangeShapeType="1"/>
            </p:cNvSpPr>
            <p:nvPr/>
          </p:nvSpPr>
          <p:spPr bwMode="auto">
            <a:xfrm>
              <a:off x="2667000" y="5562600"/>
              <a:ext cx="6858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207" name="Line 12"/>
            <p:cNvSpPr>
              <a:spLocks noChangeShapeType="1"/>
            </p:cNvSpPr>
            <p:nvPr/>
          </p:nvSpPr>
          <p:spPr bwMode="auto">
            <a:xfrm>
              <a:off x="2819400" y="5943600"/>
              <a:ext cx="609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42863"/>
            <a:ext cx="8229600" cy="757237"/>
          </a:xfrm>
        </p:spPr>
        <p:txBody>
          <a:bodyPr/>
          <a:lstStyle/>
          <a:p>
            <a:pPr algn="l" eaLnBrk="1" hangingPunct="1"/>
            <a:r>
              <a:rPr lang="en-US" altLang="en-US" b="1" smtClean="0"/>
              <a:t>Energy Levels</a:t>
            </a:r>
            <a:endParaRPr lang="en-US" altLang="en-US" b="1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0" y="838200"/>
            <a:ext cx="3505200" cy="0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5838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" y="1198563"/>
            <a:ext cx="8839200" cy="1752600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b="1" u="sng" smtClean="0"/>
              <a:t>Different orbitals have different shapes</a:t>
            </a:r>
            <a:br>
              <a:rPr lang="en-US" altLang="en-US" sz="3600" b="1" u="sng" smtClean="0"/>
            </a:br>
            <a:r>
              <a:rPr lang="en-US" altLang="en-US" sz="6000" smtClean="0"/>
              <a:t>s, p, d, f</a:t>
            </a: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3581400" cy="757238"/>
          </a:xfrm>
        </p:spPr>
        <p:txBody>
          <a:bodyPr/>
          <a:lstStyle/>
          <a:p>
            <a:pPr algn="l" eaLnBrk="1" hangingPunct="1"/>
            <a:r>
              <a:rPr lang="en-US" altLang="en-US" b="1" smtClean="0"/>
              <a:t>Orbital Shape</a:t>
            </a:r>
            <a:endParaRPr lang="en-US" altLang="en-US" b="1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946150"/>
            <a:ext cx="3657600" cy="1588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210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81000" y="1524000"/>
            <a:ext cx="38862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The </a:t>
            </a:r>
            <a:r>
              <a:rPr lang="en-US" sz="3200" b="1" i="1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s</a:t>
            </a:r>
            <a:r>
              <a:rPr lang="en-US" sz="3200" b="1" dirty="0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 orbital has a spherical shape centered around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00">
                    <a:lumMod val="95000"/>
                    <a:lumOff val="5000"/>
                  </a:srgbClr>
                </a:solidFill>
                <a:latin typeface="Comic Sans MS" pitchFamily="66" charset="0"/>
                <a:cs typeface="Arial" charset="0"/>
              </a:rPr>
              <a:t>the origin of the three axes in space.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dirty="0">
              <a:solidFill>
                <a:srgbClr val="000000">
                  <a:lumMod val="95000"/>
                  <a:lumOff val="5000"/>
                </a:srgbClr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5334000" cy="533400"/>
          </a:xfrm>
        </p:spPr>
        <p:txBody>
          <a:bodyPr/>
          <a:lstStyle/>
          <a:p>
            <a:r>
              <a:rPr lang="en-US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Orbital 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shape</a:t>
            </a:r>
          </a:p>
        </p:txBody>
      </p:sp>
      <p:pic>
        <p:nvPicPr>
          <p:cNvPr id="8" name="Picture 7" descr="1s_orbita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5802" y="1219200"/>
            <a:ext cx="4201819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0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812</Words>
  <Application>Microsoft Office PowerPoint</Application>
  <PresentationFormat>On-screen Show (4:3)</PresentationFormat>
  <Paragraphs>166</Paragraphs>
  <Slides>25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Comic Sans MS</vt:lpstr>
      <vt:lpstr>Freestyle Script</vt:lpstr>
      <vt:lpstr>Tahoma</vt:lpstr>
      <vt:lpstr>Times New Roman</vt:lpstr>
      <vt:lpstr>Blank Presentation</vt:lpstr>
      <vt:lpstr>Office Theme</vt:lpstr>
      <vt:lpstr>Introduction to Electrons </vt:lpstr>
      <vt:lpstr>The Bohr Model of the Atom</vt:lpstr>
      <vt:lpstr>Quantum Mechanical Model of the Atom</vt:lpstr>
      <vt:lpstr>A region where there is a high probability of finding an electron. A mathematical function… </vt:lpstr>
      <vt:lpstr>PowerPoint Presentation</vt:lpstr>
      <vt:lpstr>How do we describe orbitals?</vt:lpstr>
      <vt:lpstr>Energy Levels</vt:lpstr>
      <vt:lpstr>Orbital Shape</vt:lpstr>
      <vt:lpstr>s Orbital shape</vt:lpstr>
      <vt:lpstr>p orbital shape</vt:lpstr>
      <vt:lpstr>d orbital shapes</vt:lpstr>
      <vt:lpstr>Shape of f orbitals</vt:lpstr>
      <vt:lpstr>Orbital Orientation </vt:lpstr>
      <vt:lpstr>Electrons in an orbital</vt:lpstr>
      <vt:lpstr>PowerPoint Presentation</vt:lpstr>
      <vt:lpstr>PowerPoint Presentation</vt:lpstr>
      <vt:lpstr>Where do e- live?  What is the address for one?</vt:lpstr>
      <vt:lpstr>Electron Configuration is an address!</vt:lpstr>
      <vt:lpstr>PowerPoint Presentation</vt:lpstr>
      <vt:lpstr>Want to describe where ALL the e-s in an atom were? </vt:lpstr>
      <vt:lpstr>Steps to finding all the electrons</vt:lpstr>
      <vt:lpstr>Orbital Diagram</vt:lpstr>
      <vt:lpstr>Rules for putting e-s in orbital diagrams</vt:lpstr>
      <vt:lpstr>Rules for putting e-s in orbital diagrams</vt:lpstr>
      <vt:lpstr>Rules for putting e-s in orbital diagrams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Electrons</dc:title>
  <dc:creator>Danny Farmer</dc:creator>
  <cp:lastModifiedBy>Danny Farmer</cp:lastModifiedBy>
  <cp:revision>7</cp:revision>
  <dcterms:created xsi:type="dcterms:W3CDTF">2018-08-05T00:00:05Z</dcterms:created>
  <dcterms:modified xsi:type="dcterms:W3CDTF">2018-09-10T22:05:24Z</dcterms:modified>
</cp:coreProperties>
</file>