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0" r:id="rId2"/>
    <p:sldId id="286" r:id="rId3"/>
    <p:sldId id="276" r:id="rId4"/>
    <p:sldId id="265" r:id="rId5"/>
    <p:sldId id="281" r:id="rId6"/>
    <p:sldId id="266" r:id="rId7"/>
    <p:sldId id="282" r:id="rId8"/>
    <p:sldId id="267" r:id="rId9"/>
    <p:sldId id="283" r:id="rId10"/>
    <p:sldId id="275" r:id="rId11"/>
    <p:sldId id="284" r:id="rId12"/>
    <p:sldId id="287" r:id="rId13"/>
    <p:sldId id="288" r:id="rId14"/>
    <p:sldId id="285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2AC3F-3BF5-459F-8EC1-93AD4703F6C6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45708-85BA-4324-92FC-094DE6D37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40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355CDB-B485-45D7-99C6-7AED0EDCD585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67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355CDB-B485-45D7-99C6-7AED0EDCD58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49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355CDB-B485-45D7-99C6-7AED0EDCD585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668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355CDB-B485-45D7-99C6-7AED0EDCD585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64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95BCE0-DEC6-42BD-A941-B9DEEA74B8F4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371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898074E2-94B8-4956-8B14-FD4418A6DF1A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9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02F4A444-F11A-4369-8C32-A0B2F5CE2437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93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777CB966-5075-465D-96B3-051B84A4E7C6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0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CB27F377-5E23-4BD0-BFAA-11C6F32EDE2C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09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90DA8B05-629C-4C5C-8822-5092F9C12109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9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D0B2AE0C-C611-4CD1-A5CC-42A70016566C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8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95478D1D-B3CA-468D-AC1E-8A11B4C5897D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70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887B9FCA-190F-45C8-8B77-D11A216E6C90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718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DF6909A3-5CBB-4896-8281-37EAE5B88BFA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5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DFBDBCDF-DA7C-4C34-94BF-EBACA17560CB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4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D6D814B1-47F5-4490-83FA-0DF68C7416CF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5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Aft>
                <a:spcPct val="0"/>
              </a:spcAft>
            </a:pPr>
            <a:fld id="{7AF5357F-4011-42E5-87B4-AAAA50029241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5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45F1985B-6949-4250-ABE5-157F99516DDC}" type="slidenum">
              <a:rPr lang="en-US" smtClean="0">
                <a:solidFill>
                  <a:srgbClr val="000000"/>
                </a:solidFill>
                <a:cs typeface="Arial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0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nket5xtmjU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Unket5xtmj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62" y="2229477"/>
            <a:ext cx="8024884" cy="685800"/>
          </a:xfrm>
        </p:spPr>
        <p:txBody>
          <a:bodyPr/>
          <a:lstStyle/>
          <a:p>
            <a:r>
              <a:rPr lang="en-US" sz="6000" b="0" u="sng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N-11 Orbital Diagrams</a:t>
            </a:r>
            <a:br>
              <a:rPr lang="en-US" sz="54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</a:br>
            <a:br>
              <a:rPr lang="en-US" sz="54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</a:br>
            <a:endParaRPr lang="en-US" sz="5400" b="0" dirty="0">
              <a:solidFill>
                <a:schemeClr val="tx1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004" y="2572377"/>
            <a:ext cx="7848600" cy="2677656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</a:rPr>
              <a:t>Target: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</a:rPr>
              <a:t> 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</a:rPr>
              <a:t>I can show on an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/>
              </a:rPr>
              <a:t> orbital diagram where the electrons are in an atom.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57AB90-0A69-3C05-A730-EB2EF2478C64}"/>
              </a:ext>
            </a:extLst>
          </p:cNvPr>
          <p:cNvSpPr txBox="1"/>
          <p:nvPr/>
        </p:nvSpPr>
        <p:spPr>
          <a:xfrm>
            <a:off x="182684" y="6289040"/>
            <a:ext cx="7289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Link to YouTube Presentation: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https://youtu.be/Unket5xtmjU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01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Box 19"/>
          <p:cNvSpPr txBox="1">
            <a:spLocks noChangeArrowheads="1"/>
          </p:cNvSpPr>
          <p:nvPr/>
        </p:nvSpPr>
        <p:spPr bwMode="auto">
          <a:xfrm>
            <a:off x="381000" y="1295400"/>
            <a:ext cx="83058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arenR"/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Find an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on the periodic table</a:t>
            </a:r>
            <a:b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endParaRPr lang="en-US" alt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R"/>
              <a:defRPr/>
            </a:pP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Find the number of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electrons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it has</a:t>
            </a:r>
            <a:b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endParaRPr lang="en-US" alt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R"/>
              <a:defRPr/>
            </a:pP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Start putting electrons into the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orbitals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3200" dirty="0">
                <a:latin typeface="Arial" panose="020B0604020202020204" pitchFamily="34" charset="0"/>
              </a:rPr>
              <a:t>   Use an 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ORBITAL CHART/DIAGRAM</a:t>
            </a:r>
            <a:b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</a:br>
            <a:endParaRPr lang="en-US" alt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arenR"/>
              <a:defRPr/>
            </a:pPr>
            <a:r>
              <a:rPr lang="en-US" altLang="en-US" b="1" dirty="0">
                <a:latin typeface="Arial" panose="020B0604020202020204" pitchFamily="34" charset="0"/>
              </a:rPr>
              <a:t> </a:t>
            </a:r>
            <a:r>
              <a:rPr lang="en-US" altLang="en-US" dirty="0">
                <a:latin typeface="Arial" panose="020B0604020202020204" pitchFamily="34" charset="0"/>
              </a:rPr>
              <a:t>List which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orbitals</a:t>
            </a:r>
            <a:r>
              <a:rPr lang="en-US" altLang="en-US" dirty="0">
                <a:latin typeface="Arial" panose="020B0604020202020204" pitchFamily="34" charset="0"/>
              </a:rPr>
              <a:t> you used and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how    many</a:t>
            </a:r>
            <a:r>
              <a:rPr lang="en-US" altLang="en-US" dirty="0">
                <a:latin typeface="Arial" panose="020B0604020202020204" pitchFamily="34" charset="0"/>
              </a:rPr>
              <a:t> electrons in each one</a:t>
            </a: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757238"/>
          </a:xfrm>
        </p:spPr>
        <p:txBody>
          <a:bodyPr/>
          <a:lstStyle/>
          <a:p>
            <a:pPr algn="l" eaLnBrk="1" hangingPunct="1"/>
            <a:r>
              <a:rPr lang="en-US" altLang="en-US" sz="48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Steps to finding all the electrons</a:t>
            </a:r>
            <a:endParaRPr lang="en-US" altLang="en-US" sz="4800" b="0" dirty="0">
              <a:solidFill>
                <a:schemeClr val="tx1"/>
              </a:solidFill>
              <a:effectLst/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09638"/>
            <a:ext cx="8412480" cy="0"/>
          </a:xfrm>
          <a:prstGeom prst="line">
            <a:avLst/>
          </a:prstGeom>
          <a:ln w="139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439508"/>
          </a:xfrm>
        </p:spPr>
        <p:txBody>
          <a:bodyPr/>
          <a:lstStyle/>
          <a:p>
            <a:r>
              <a:rPr lang="en-US" sz="60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Let’s practice together under the document camera!</a:t>
            </a:r>
            <a:br>
              <a:rPr lang="en-US" sz="60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</a:br>
            <a:br>
              <a:rPr lang="en-US" sz="60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</a:br>
            <a:r>
              <a:rPr lang="en-US" sz="44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(photos on next slides for those who were absent)</a:t>
            </a:r>
            <a:endParaRPr lang="en-US" sz="6000" b="0" dirty="0">
              <a:solidFill>
                <a:schemeClr val="tx1"/>
              </a:solidFill>
              <a:effectLst/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5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whiteboard">
            <a:extLst>
              <a:ext uri="{FF2B5EF4-FFF2-40B4-BE49-F238E27FC236}">
                <a16:creationId xmlns:a16="http://schemas.microsoft.com/office/drawing/2014/main" id="{47D7A689-6447-3587-CF3E-F16326EEB4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6" r="27795" b="8975"/>
          <a:stretch/>
        </p:blipFill>
        <p:spPr>
          <a:xfrm rot="5400000">
            <a:off x="1227406" y="-281409"/>
            <a:ext cx="6689188" cy="74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A7BE01FE-97D0-FEE3-26B9-4BA3EDBFDA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8974" r="9538" b="8701"/>
          <a:stretch/>
        </p:blipFill>
        <p:spPr>
          <a:xfrm rot="5400000">
            <a:off x="1277168" y="974187"/>
            <a:ext cx="6589663" cy="49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YouTube Link to Presentation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https://youtu.be/Unket5xtmjU</a:t>
            </a:r>
            <a:r>
              <a:rPr lang="en-US" sz="3600" dirty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8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6" y="2595237"/>
            <a:ext cx="8024884" cy="685800"/>
          </a:xfrm>
        </p:spPr>
        <p:txBody>
          <a:bodyPr/>
          <a:lstStyle/>
          <a:p>
            <a:r>
              <a:rPr lang="en-US" sz="6000" b="0" u="sng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N-11 Orbital Diagrams</a:t>
            </a:r>
            <a:br>
              <a:rPr lang="en-US" sz="54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</a:br>
            <a:br>
              <a:rPr lang="en-US" sz="54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</a:br>
            <a:r>
              <a:rPr lang="en-US" sz="5400" b="0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How do you know what order the electrons and orbitals go in???</a:t>
            </a:r>
          </a:p>
        </p:txBody>
      </p:sp>
    </p:spTree>
    <p:extLst>
      <p:ext uri="{BB962C8B-B14F-4D97-AF65-F5344CB8AC3E}">
        <p14:creationId xmlns:p14="http://schemas.microsoft.com/office/powerpoint/2010/main" val="45153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9"/>
          <p:cNvSpPr txBox="1">
            <a:spLocks noChangeArrowheads="1"/>
          </p:cNvSpPr>
          <p:nvPr/>
        </p:nvSpPr>
        <p:spPr bwMode="auto">
          <a:xfrm>
            <a:off x="152400" y="1066800"/>
            <a:ext cx="8305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A chart that shows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you the order that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</a:rPr>
              <a:t>the orbitals go in.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304800"/>
            <a:ext cx="49768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915400" cy="757238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en-US" altLang="en-US" sz="4400" b="0" u="sng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Orbital Diagram</a:t>
            </a:r>
            <a:endParaRPr lang="en-US" altLang="en-US" sz="4400" b="0" u="sng" dirty="0">
              <a:solidFill>
                <a:schemeClr val="tx1"/>
              </a:solidFill>
              <a:effectLst/>
              <a:latin typeface="Impact" panose="020B080603090205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85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4800" b="0" u="sng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Electron Configuration Rules…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86868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 err="1">
                <a:solidFill>
                  <a:srgbClr val="FF0000"/>
                </a:solidFill>
                <a:latin typeface="Arial" charset="0"/>
                <a:cs typeface="Arial" charset="0"/>
              </a:rPr>
              <a:t>Aufbau</a:t>
            </a:r>
            <a:r>
              <a:rPr lang="en-US" sz="32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 Principle: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Electrons fill lowest possible energy level first. </a:t>
            </a:r>
          </a:p>
          <a:p>
            <a:pPr lvl="1" eaLnBrk="0" fontAlgn="base" hangingPunct="0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3200" i="1" dirty="0">
                <a:solidFill>
                  <a:srgbClr val="000000"/>
                </a:solidFill>
                <a:latin typeface="Arial" charset="0"/>
                <a:cs typeface="Arial" charset="0"/>
              </a:rPr>
              <a:t>They are lazy!</a:t>
            </a:r>
          </a:p>
        </p:txBody>
      </p:sp>
    </p:spTree>
    <p:extLst>
      <p:ext uri="{BB962C8B-B14F-4D97-AF65-F5344CB8AC3E}">
        <p14:creationId xmlns:p14="http://schemas.microsoft.com/office/powerpoint/2010/main" val="94362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304800"/>
            <a:ext cx="497681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4014788" y="1066800"/>
            <a:ext cx="0" cy="530824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Up Arrow 4"/>
          <p:cNvSpPr/>
          <p:nvPr/>
        </p:nvSpPr>
        <p:spPr bwMode="auto">
          <a:xfrm>
            <a:off x="2365156" y="304800"/>
            <a:ext cx="1365161" cy="6309360"/>
          </a:xfrm>
          <a:prstGeom prst="up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9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4800" b="0" u="sng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Electron Configuration Rules…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19202"/>
            <a:ext cx="8686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Pauli Exclusion Principle: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No two electrons may have the same set of four quantum numbers.  </a:t>
            </a:r>
          </a:p>
          <a:p>
            <a:pPr marL="342900" indent="-3429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Any single orbital may only contain two electrons, </a:t>
            </a:r>
            <a:r>
              <a:rPr lang="en-US" sz="28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BUT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  <a:cs typeface="Arial" charset="0"/>
              </a:rPr>
              <a:t>one has to be spin up, and one has to be spin down. </a:t>
            </a:r>
          </a:p>
        </p:txBody>
      </p:sp>
    </p:spTree>
    <p:extLst>
      <p:ext uri="{BB962C8B-B14F-4D97-AF65-F5344CB8AC3E}">
        <p14:creationId xmlns:p14="http://schemas.microsoft.com/office/powerpoint/2010/main" val="21703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 bwMode="auto">
          <a:xfrm flipV="1">
            <a:off x="4014788" y="1066800"/>
            <a:ext cx="0" cy="530824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310" y="757707"/>
            <a:ext cx="3476088" cy="437729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29" y="4313518"/>
            <a:ext cx="1602896" cy="206152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Callout 2 (Accent Bar) 5"/>
          <p:cNvSpPr/>
          <p:nvPr/>
        </p:nvSpPr>
        <p:spPr bwMode="auto">
          <a:xfrm>
            <a:off x="3050582" y="2215166"/>
            <a:ext cx="1928411" cy="1840774"/>
          </a:xfrm>
          <a:prstGeom prst="accentCallout2">
            <a:avLst>
              <a:gd name="adj1" fmla="val 19450"/>
              <a:gd name="adj2" fmla="val 30402"/>
              <a:gd name="adj3" fmla="val 18750"/>
              <a:gd name="adj4" fmla="val -16667"/>
              <a:gd name="adj5" fmla="val 211850"/>
              <a:gd name="adj6" fmla="val -74049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5338746" y="2933476"/>
            <a:ext cx="302201" cy="4279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643941" y="2906645"/>
            <a:ext cx="0" cy="149685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913541" y="3948759"/>
            <a:ext cx="302201" cy="4279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5926420" y="2879814"/>
            <a:ext cx="0" cy="149685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582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4800" b="0" u="sng" dirty="0">
                <a:solidFill>
                  <a:schemeClr val="tx1"/>
                </a:solidFill>
                <a:effectLst/>
                <a:latin typeface="Impact" panose="020B0806030902050204" pitchFamily="34" charset="0"/>
              </a:rPr>
              <a:t>Electron Configuration Rules…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19202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Hund’s Rule: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Electrons will fill each equal energy orbital before pairing up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200" i="1" dirty="0">
                <a:solidFill>
                  <a:srgbClr val="000000"/>
                </a:solidFill>
                <a:latin typeface="Arial" charset="0"/>
                <a:cs typeface="Arial" charset="0"/>
              </a:rPr>
              <a:t>Spread them out before your pair them up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200" i="1" dirty="0">
                <a:solidFill>
                  <a:srgbClr val="000000"/>
                </a:solidFill>
                <a:latin typeface="Arial" charset="0"/>
                <a:cs typeface="Arial" charset="0"/>
              </a:rPr>
              <a:t>“You don’t want to share a bedroom with your sibling unless you really have to!”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200" i="1" dirty="0">
                <a:solidFill>
                  <a:srgbClr val="000000"/>
                </a:solidFill>
                <a:latin typeface="Arial" charset="0"/>
                <a:cs typeface="Arial" charset="0"/>
              </a:rPr>
              <a:t>Electrons want elbow room!</a:t>
            </a:r>
          </a:p>
        </p:txBody>
      </p:sp>
    </p:spTree>
    <p:extLst>
      <p:ext uri="{BB962C8B-B14F-4D97-AF65-F5344CB8AC3E}">
        <p14:creationId xmlns:p14="http://schemas.microsoft.com/office/powerpoint/2010/main" val="37012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 bwMode="auto">
          <a:xfrm flipV="1">
            <a:off x="4014788" y="1066800"/>
            <a:ext cx="0" cy="530824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188" t="5951" r="6196" b="7371"/>
          <a:stretch/>
        </p:blipFill>
        <p:spPr>
          <a:xfrm>
            <a:off x="3254327" y="900953"/>
            <a:ext cx="5163672" cy="31331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9" y="4034118"/>
            <a:ext cx="1602896" cy="2061524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Callout 2 (Accent Bar) 5"/>
          <p:cNvSpPr/>
          <p:nvPr/>
        </p:nvSpPr>
        <p:spPr bwMode="auto">
          <a:xfrm>
            <a:off x="2290122" y="1935766"/>
            <a:ext cx="1928411" cy="1840774"/>
          </a:xfrm>
          <a:prstGeom prst="accentCallout2">
            <a:avLst>
              <a:gd name="adj1" fmla="val 19450"/>
              <a:gd name="adj2" fmla="val 30402"/>
              <a:gd name="adj3" fmla="val 18750"/>
              <a:gd name="adj4" fmla="val -16667"/>
              <a:gd name="adj5" fmla="val 197970"/>
              <a:gd name="adj6" fmla="val -70562"/>
            </a:avLst>
          </a:prstGeom>
          <a:noFill/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3769740" y="2158217"/>
            <a:ext cx="302201" cy="4279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074935" y="2131386"/>
            <a:ext cx="0" cy="149685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4376168" y="3200331"/>
            <a:ext cx="302201" cy="4279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389047" y="2131386"/>
            <a:ext cx="0" cy="149685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332917" y="2158217"/>
            <a:ext cx="302201" cy="4279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5638112" y="2131386"/>
            <a:ext cx="0" cy="149685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6917621" y="2133349"/>
            <a:ext cx="302201" cy="42791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7222816" y="2106518"/>
            <a:ext cx="0" cy="1496855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415654" y="-58550"/>
            <a:ext cx="6002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     </a:t>
            </a:r>
            <a:r>
              <a:rPr lang="en-US" sz="3600" b="1" dirty="0" err="1"/>
              <a:t>p</a:t>
            </a:r>
            <a:r>
              <a:rPr lang="en-US" sz="3600" b="1" baseline="-25000" dirty="0" err="1"/>
              <a:t>x</a:t>
            </a:r>
            <a:r>
              <a:rPr lang="en-US" sz="3600" b="1" baseline="-25000" dirty="0"/>
              <a:t>       </a:t>
            </a:r>
            <a:r>
              <a:rPr lang="en-US" sz="3600" b="1" dirty="0" err="1"/>
              <a:t>p</a:t>
            </a:r>
            <a:r>
              <a:rPr lang="en-US" sz="3600" b="1" baseline="-25000" dirty="0" err="1"/>
              <a:t>y</a:t>
            </a:r>
            <a:r>
              <a:rPr lang="en-US" sz="3600" b="1" dirty="0"/>
              <a:t>      </a:t>
            </a:r>
            <a:r>
              <a:rPr lang="en-US" sz="3600" b="1" dirty="0" err="1"/>
              <a:t>p</a:t>
            </a:r>
            <a:r>
              <a:rPr lang="en-US" sz="3600" b="1" baseline="-25000" dirty="0" err="1"/>
              <a:t>z</a:t>
            </a:r>
            <a:endParaRPr lang="en-US" sz="3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20953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</TotalTime>
  <Words>272</Words>
  <Application>Microsoft Office PowerPoint</Application>
  <PresentationFormat>On-screen Show (4:3)</PresentationFormat>
  <Paragraphs>37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Comic Sans MS</vt:lpstr>
      <vt:lpstr>Impact</vt:lpstr>
      <vt:lpstr>Times New Roman</vt:lpstr>
      <vt:lpstr>Tw Cen MT</vt:lpstr>
      <vt:lpstr>Wingdings</vt:lpstr>
      <vt:lpstr>Blank Presentation</vt:lpstr>
      <vt:lpstr>N-11 Orbital Diagrams  </vt:lpstr>
      <vt:lpstr>N-11 Orbital Diagrams  How do you know what order the electrons and orbitals go in???</vt:lpstr>
      <vt:lpstr>Orbital Diagram</vt:lpstr>
      <vt:lpstr>Electron Configuration Rules…</vt:lpstr>
      <vt:lpstr>PowerPoint Presentation</vt:lpstr>
      <vt:lpstr>Electron Configuration Rules…</vt:lpstr>
      <vt:lpstr>PowerPoint Presentation</vt:lpstr>
      <vt:lpstr>Electron Configuration Rules…</vt:lpstr>
      <vt:lpstr>PowerPoint Presentation</vt:lpstr>
      <vt:lpstr>Steps to finding all the electrons</vt:lpstr>
      <vt:lpstr>Let’s practice together under the document camera!  (photos on next slides for those who were absent)</vt:lpstr>
      <vt:lpstr>PowerPoint Presentation</vt:lpstr>
      <vt:lpstr>PowerPoint Presentation</vt:lpstr>
      <vt:lpstr>YouTube Link to Presentation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Danny Farmer</dc:creator>
  <cp:lastModifiedBy>Farmer, Stephanie [DH]</cp:lastModifiedBy>
  <cp:revision>18</cp:revision>
  <dcterms:created xsi:type="dcterms:W3CDTF">2018-08-05T00:31:00Z</dcterms:created>
  <dcterms:modified xsi:type="dcterms:W3CDTF">2024-06-16T20:43:20Z</dcterms:modified>
</cp:coreProperties>
</file>