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72" r:id="rId9"/>
    <p:sldId id="273" r:id="rId10"/>
    <p:sldId id="274" r:id="rId11"/>
    <p:sldId id="280" r:id="rId12"/>
    <p:sldId id="276" r:id="rId13"/>
    <p:sldId id="265" r:id="rId14"/>
    <p:sldId id="281" r:id="rId15"/>
    <p:sldId id="266" r:id="rId16"/>
    <p:sldId id="282" r:id="rId17"/>
    <p:sldId id="267" r:id="rId18"/>
    <p:sldId id="283" r:id="rId19"/>
    <p:sldId id="275" r:id="rId20"/>
    <p:sldId id="28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2AC3F-3BF5-459F-8EC1-93AD4703F6C6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45708-85BA-4324-92FC-094DE6D37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40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C2BB81-8772-4844-8C01-30CA6DC15258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For info on Carbon-14 check out: http://science.howstuffworks.com/carbon-14.htm (decay rate of C-14 used to predict age of old organic materials)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Atomic Bomb and Nuclear Power – Great Movie “Meltdown at 3-Mile Island” by PBS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For info on Radon http://www.epa.gov/iaq/radon/pubs/ or http://www.nsc.org/ehc/radon.htm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2979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CAF0A9-3053-48FF-9B15-7710501A352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8197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355CDB-B485-45D7-99C6-7AED0EDCD585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2671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355CDB-B485-45D7-99C6-7AED0EDCD585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4494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355CDB-B485-45D7-99C6-7AED0EDCD585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2668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355CDB-B485-45D7-99C6-7AED0EDCD585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7645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95BCE0-DEC6-42BD-A941-B9DEEA74B8F4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0371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898074E2-94B8-4956-8B14-FD4418A6DF1A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89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02F4A444-F11A-4369-8C32-A0B2F5CE2437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19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777CB966-5075-465D-96B3-051B84A4E7C6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002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CB27F377-5E23-4BD0-BFAA-11C6F32EDE2C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0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90DA8B05-629C-4C5C-8822-5092F9C12109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51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D0B2AE0C-C611-4CD1-A5CC-42A70016566C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48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95478D1D-B3CA-468D-AC1E-8A11B4C5897D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70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887B9FCA-190F-45C8-8B77-D11A216E6C90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718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DF6909A3-5CBB-4896-8281-37EAE5B88BFA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61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DFBDBCDF-DA7C-4C34-94BF-EBACA17560CB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04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D6D814B1-47F5-4490-83FA-0DF68C7416CF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356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7AF5357F-4011-42E5-87B4-AAAA50029241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25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fld id="{45F1985B-6949-4250-ABE5-157F99516DDC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301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Quantum Numbers and </a:t>
            </a:r>
            <a:b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Orbital Diagrams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3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3962400"/>
            <a:ext cx="8229600" cy="1476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0" name="TextBox 19"/>
          <p:cNvSpPr txBox="1">
            <a:spLocks noChangeArrowheads="1"/>
          </p:cNvSpPr>
          <p:nvPr/>
        </p:nvSpPr>
        <p:spPr bwMode="auto">
          <a:xfrm>
            <a:off x="152400" y="1604963"/>
            <a:ext cx="87630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/>
              <a:t>Shrink it down and only list the basics!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	</a:t>
            </a:r>
            <a:r>
              <a:rPr lang="en-US" altLang="en-US" i="1" dirty="0">
                <a:solidFill>
                  <a:srgbClr val="FF0000"/>
                </a:solidFill>
              </a:rPr>
              <a:t>Energy levels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i="1" dirty="0"/>
              <a:t>   </a:t>
            </a:r>
            <a:r>
              <a:rPr lang="en-US" altLang="en-US" i="1" dirty="0">
                <a:solidFill>
                  <a:srgbClr val="0000FF"/>
                </a:solidFill>
              </a:rPr>
              <a:t>Shapes of Orbitals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i="1" dirty="0"/>
              <a:t>   Number of electrons in each orbital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0000FF"/>
                </a:solidFill>
              </a:rPr>
              <a:t>s</a:t>
            </a:r>
            <a:r>
              <a:rPr lang="en-US" altLang="en-US" baseline="30000" dirty="0"/>
              <a:t>2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0000FF"/>
                </a:solidFill>
              </a:rPr>
              <a:t>s</a:t>
            </a:r>
            <a:r>
              <a:rPr lang="en-US" altLang="en-US" baseline="30000" dirty="0"/>
              <a:t>2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0000FF"/>
                </a:solidFill>
              </a:rPr>
              <a:t>p</a:t>
            </a:r>
            <a:r>
              <a:rPr lang="en-US" altLang="en-US" baseline="30000" dirty="0"/>
              <a:t>6 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3</a:t>
            </a:r>
            <a:r>
              <a:rPr lang="en-US" altLang="en-US" dirty="0">
                <a:solidFill>
                  <a:srgbClr val="0000FF"/>
                </a:solidFill>
              </a:rPr>
              <a:t>s</a:t>
            </a:r>
            <a:r>
              <a:rPr lang="en-US" altLang="en-US" baseline="30000" dirty="0"/>
              <a:t>2 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3</a:t>
            </a:r>
            <a:r>
              <a:rPr lang="en-US" altLang="en-US" dirty="0">
                <a:solidFill>
                  <a:srgbClr val="0000FF"/>
                </a:solidFill>
              </a:rPr>
              <a:t>p</a:t>
            </a:r>
            <a:r>
              <a:rPr lang="en-US" altLang="en-US" baseline="30000" dirty="0"/>
              <a:t>4    </a:t>
            </a:r>
            <a:r>
              <a:rPr lang="en-US" altLang="en-US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                                   = 2+2+6+2+4 = 16 e</a:t>
            </a:r>
            <a:r>
              <a:rPr lang="en-US" altLang="en-US" baseline="30000" dirty="0"/>
              <a:t>-</a:t>
            </a:r>
            <a:r>
              <a:rPr lang="en-US" altLang="en-US" dirty="0"/>
              <a:t>       Sulfur!</a:t>
            </a: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b="1" dirty="0" smtClean="0">
                <a:solidFill>
                  <a:schemeClr val="tx1"/>
                </a:solidFill>
                <a:effectLst/>
              </a:rPr>
              <a:t>Want to describe where ALL the e</a:t>
            </a:r>
            <a:r>
              <a:rPr lang="en-US" altLang="en-US" b="1" baseline="30000" dirty="0" smtClean="0">
                <a:solidFill>
                  <a:schemeClr val="tx1"/>
                </a:solidFill>
                <a:effectLst/>
              </a:rPr>
              <a:t>-</a:t>
            </a:r>
            <a:r>
              <a:rPr lang="en-US" altLang="en-US" b="1" dirty="0" smtClean="0">
                <a:solidFill>
                  <a:schemeClr val="tx1"/>
                </a:solidFill>
                <a:effectLst/>
              </a:rPr>
              <a:t>s in an atom were? </a:t>
            </a:r>
            <a:endParaRPr lang="en-US" altLang="en-US" b="1" dirty="0" smtClean="0">
              <a:solidFill>
                <a:schemeClr val="tx1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447800"/>
            <a:ext cx="8839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26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194" y="2649828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How do you know what order the electrons and orbitals go in???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1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9"/>
          <p:cNvSpPr txBox="1">
            <a:spLocks noChangeArrowheads="1"/>
          </p:cNvSpPr>
          <p:nvPr/>
        </p:nvSpPr>
        <p:spPr bwMode="auto">
          <a:xfrm>
            <a:off x="152400" y="1066800"/>
            <a:ext cx="8305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A chart that shows </a:t>
            </a:r>
            <a:br>
              <a:rPr lang="en-US" altLang="en-US">
                <a:latin typeface="Arial" panose="020B0604020202020204" pitchFamily="34" charset="0"/>
              </a:rPr>
            </a:br>
            <a:r>
              <a:rPr lang="en-US" altLang="en-US">
                <a:latin typeface="Arial" panose="020B0604020202020204" pitchFamily="34" charset="0"/>
              </a:rPr>
              <a:t>you the order that </a:t>
            </a:r>
            <a:br>
              <a:rPr lang="en-US" altLang="en-US">
                <a:latin typeface="Arial" panose="020B0604020202020204" pitchFamily="34" charset="0"/>
              </a:rPr>
            </a:br>
            <a:r>
              <a:rPr lang="en-US" altLang="en-US">
                <a:latin typeface="Arial" panose="020B0604020202020204" pitchFamily="34" charset="0"/>
              </a:rPr>
              <a:t>the orbitals go in.</a:t>
            </a:r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788" y="304800"/>
            <a:ext cx="4976812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Orbital Diagram</a:t>
            </a:r>
            <a:endParaRPr lang="en-US" altLang="en-US" b="1" dirty="0" smtClean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85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Electron Configuration Rules…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219200"/>
            <a:ext cx="86868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u="sng" dirty="0" err="1">
                <a:solidFill>
                  <a:srgbClr val="FF0000"/>
                </a:solidFill>
                <a:latin typeface="Arial" charset="0"/>
                <a:cs typeface="Arial" charset="0"/>
              </a:rPr>
              <a:t>Aufbau</a:t>
            </a:r>
            <a:r>
              <a:rPr lang="en-US" sz="3200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 Principle: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Electrons fill lowest possible energy level first. </a:t>
            </a:r>
          </a:p>
          <a:p>
            <a:pPr lvl="1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They are lazy!</a:t>
            </a:r>
          </a:p>
        </p:txBody>
      </p:sp>
    </p:spTree>
    <p:extLst>
      <p:ext uri="{BB962C8B-B14F-4D97-AF65-F5344CB8AC3E}">
        <p14:creationId xmlns:p14="http://schemas.microsoft.com/office/powerpoint/2010/main" val="94362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788" y="304800"/>
            <a:ext cx="4976812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 bwMode="auto">
          <a:xfrm flipV="1">
            <a:off x="4014788" y="1066800"/>
            <a:ext cx="0" cy="5308242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Up Arrow 4"/>
          <p:cNvSpPr/>
          <p:nvPr/>
        </p:nvSpPr>
        <p:spPr bwMode="auto">
          <a:xfrm>
            <a:off x="5924282" y="304800"/>
            <a:ext cx="1365161" cy="6309360"/>
          </a:xfrm>
          <a:prstGeom prst="up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79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Electron Configuration Rules…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219202"/>
            <a:ext cx="8686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Pauli Exclusion Principle: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No </a:t>
            </a:r>
            <a:r>
              <a:rPr lang="en-US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two electrons may have the same set of four quantum </a:t>
            </a:r>
            <a:r>
              <a:rPr lang="en-US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numbers.  </a:t>
            </a:r>
          </a:p>
          <a:p>
            <a:pPr marL="342900" indent="-342900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2800" i="1" dirty="0">
                <a:solidFill>
                  <a:srgbClr val="000000"/>
                </a:solidFill>
                <a:latin typeface="Arial" charset="0"/>
                <a:cs typeface="Arial" charset="0"/>
              </a:rPr>
              <a:t>Any single orbital may only contain two electrons, </a:t>
            </a:r>
            <a:r>
              <a:rPr lang="en-US" sz="2800" b="1" i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BUT </a:t>
            </a:r>
            <a:r>
              <a:rPr lang="en-US" sz="2800" i="1" dirty="0">
                <a:solidFill>
                  <a:srgbClr val="000000"/>
                </a:solidFill>
                <a:latin typeface="Arial" charset="0"/>
                <a:cs typeface="Arial" charset="0"/>
              </a:rPr>
              <a:t>one has to be spin up, and one has to be spin down. </a:t>
            </a:r>
          </a:p>
        </p:txBody>
      </p:sp>
    </p:spTree>
    <p:extLst>
      <p:ext uri="{BB962C8B-B14F-4D97-AF65-F5344CB8AC3E}">
        <p14:creationId xmlns:p14="http://schemas.microsoft.com/office/powerpoint/2010/main" val="21703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 bwMode="auto">
          <a:xfrm flipV="1">
            <a:off x="4014788" y="1066800"/>
            <a:ext cx="0" cy="5308242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310" y="757707"/>
            <a:ext cx="3476088" cy="437729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29" y="4313518"/>
            <a:ext cx="1602896" cy="2061524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Callout 2 (Accent Bar) 5"/>
          <p:cNvSpPr/>
          <p:nvPr/>
        </p:nvSpPr>
        <p:spPr bwMode="auto">
          <a:xfrm>
            <a:off x="3050582" y="2215166"/>
            <a:ext cx="1928411" cy="1840774"/>
          </a:xfrm>
          <a:prstGeom prst="accentCallout2">
            <a:avLst>
              <a:gd name="adj1" fmla="val 19450"/>
              <a:gd name="adj2" fmla="val 30402"/>
              <a:gd name="adj3" fmla="val 18750"/>
              <a:gd name="adj4" fmla="val -16667"/>
              <a:gd name="adj5" fmla="val 211850"/>
              <a:gd name="adj6" fmla="val -74049"/>
            </a:avLst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flipV="1">
            <a:off x="5338746" y="2933476"/>
            <a:ext cx="302201" cy="42791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5643941" y="2906645"/>
            <a:ext cx="0" cy="1496855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5913541" y="3948759"/>
            <a:ext cx="302201" cy="42791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5926420" y="2879814"/>
            <a:ext cx="0" cy="1496855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5820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Electron Configuration Rules…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219202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Hund’s Rule: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/>
                </a:solidFill>
                <a:latin typeface="Arial" charset="0"/>
                <a:cs typeface="Arial" charset="0"/>
              </a:rPr>
              <a:t>Electrons will fill each equal energy orbital before pairing up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Spread them out before your pair them up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“You don’t want to share a bedroom with your sibling unless you really have to!”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Electrons want elbow room!</a:t>
            </a:r>
            <a:endParaRPr lang="en-US" sz="3200" i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27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 bwMode="auto">
          <a:xfrm flipV="1">
            <a:off x="4014788" y="1066800"/>
            <a:ext cx="0" cy="5308242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5188" t="5951" r="6196" b="7371"/>
          <a:stretch/>
        </p:blipFill>
        <p:spPr>
          <a:xfrm>
            <a:off x="3254327" y="900953"/>
            <a:ext cx="5163672" cy="313316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69" y="4034118"/>
            <a:ext cx="1602896" cy="2061524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Callout 2 (Accent Bar) 5"/>
          <p:cNvSpPr/>
          <p:nvPr/>
        </p:nvSpPr>
        <p:spPr bwMode="auto">
          <a:xfrm>
            <a:off x="2290122" y="1935766"/>
            <a:ext cx="1928411" cy="1840774"/>
          </a:xfrm>
          <a:prstGeom prst="accentCallout2">
            <a:avLst>
              <a:gd name="adj1" fmla="val 19450"/>
              <a:gd name="adj2" fmla="val 30402"/>
              <a:gd name="adj3" fmla="val 18750"/>
              <a:gd name="adj4" fmla="val -16667"/>
              <a:gd name="adj5" fmla="val 197970"/>
              <a:gd name="adj6" fmla="val -70562"/>
            </a:avLst>
          </a:prstGeom>
          <a:noFill/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flipV="1">
            <a:off x="3769740" y="2158217"/>
            <a:ext cx="302201" cy="42791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4074935" y="2131386"/>
            <a:ext cx="0" cy="1496855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4376168" y="3200331"/>
            <a:ext cx="302201" cy="42791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4389047" y="2131386"/>
            <a:ext cx="0" cy="1496855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5332917" y="2158217"/>
            <a:ext cx="302201" cy="42791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5638112" y="2131386"/>
            <a:ext cx="0" cy="1496855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6917621" y="2133349"/>
            <a:ext cx="302201" cy="42791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7222816" y="2106518"/>
            <a:ext cx="0" cy="1496855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5944195" y="3175463"/>
            <a:ext cx="302201" cy="42791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5957074" y="2106518"/>
            <a:ext cx="0" cy="1496855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7534467" y="3175463"/>
            <a:ext cx="302201" cy="427910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7547346" y="2106518"/>
            <a:ext cx="0" cy="1496855"/>
          </a:xfrm>
          <a:prstGeom prst="lin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3154017" y="132522"/>
            <a:ext cx="5263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    </a:t>
            </a:r>
            <a:r>
              <a:rPr lang="en-US" sz="2800" b="1" dirty="0" err="1" smtClean="0"/>
              <a:t>p</a:t>
            </a:r>
            <a:r>
              <a:rPr lang="en-US" sz="2800" b="1" baseline="-25000" dirty="0" err="1" smtClean="0"/>
              <a:t>x</a:t>
            </a:r>
            <a:r>
              <a:rPr lang="en-US" sz="2800" b="1" baseline="-25000" dirty="0" smtClean="0"/>
              <a:t>           </a:t>
            </a:r>
            <a:r>
              <a:rPr lang="en-US" sz="2800" b="1" dirty="0" err="1" smtClean="0"/>
              <a:t>p</a:t>
            </a:r>
            <a:r>
              <a:rPr lang="en-US" sz="2800" b="1" baseline="-25000" dirty="0" err="1" smtClean="0"/>
              <a:t>y</a:t>
            </a:r>
            <a:r>
              <a:rPr lang="en-US" sz="2800" b="1" dirty="0" smtClean="0"/>
              <a:t>         </a:t>
            </a:r>
            <a:r>
              <a:rPr lang="en-US" sz="2800" b="1" dirty="0" err="1" smtClean="0"/>
              <a:t>p</a:t>
            </a:r>
            <a:r>
              <a:rPr lang="en-US" sz="2800" b="1" baseline="-25000" dirty="0" err="1" smtClean="0"/>
              <a:t>z</a:t>
            </a:r>
            <a:endParaRPr lang="en-US" sz="2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20953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Box 19"/>
          <p:cNvSpPr txBox="1">
            <a:spLocks noChangeArrowheads="1"/>
          </p:cNvSpPr>
          <p:nvPr/>
        </p:nvSpPr>
        <p:spPr bwMode="auto">
          <a:xfrm>
            <a:off x="381000" y="1295400"/>
            <a:ext cx="8305800" cy="375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en-US" altLang="en-US" b="1" dirty="0" smtClean="0">
                <a:latin typeface="Arial" panose="020B0604020202020204" pitchFamily="34" charset="0"/>
              </a:rPr>
              <a:t> </a:t>
            </a:r>
            <a:r>
              <a:rPr lang="en-US" altLang="en-US" dirty="0" smtClean="0">
                <a:latin typeface="Arial" panose="020B0604020202020204" pitchFamily="34" charset="0"/>
              </a:rPr>
              <a:t>Pick an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atom</a:t>
            </a:r>
            <a:b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</a:br>
            <a:endParaRPr lang="en-US" altLang="en-US" sz="14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en-US" altLang="en-US" b="1" dirty="0" smtClean="0">
                <a:latin typeface="Arial" panose="020B0604020202020204" pitchFamily="34" charset="0"/>
              </a:rPr>
              <a:t> </a:t>
            </a:r>
            <a:r>
              <a:rPr lang="en-US" altLang="en-US" dirty="0" smtClean="0">
                <a:latin typeface="Arial" panose="020B0604020202020204" pitchFamily="34" charset="0"/>
              </a:rPr>
              <a:t>Find the number of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electrons</a:t>
            </a:r>
            <a:r>
              <a:rPr lang="en-US" altLang="en-US" dirty="0" smtClean="0">
                <a:latin typeface="Arial" panose="020B0604020202020204" pitchFamily="34" charset="0"/>
              </a:rPr>
              <a:t>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it has</a:t>
            </a:r>
            <a:b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</a:br>
            <a:endParaRPr lang="en-US" altLang="en-US" sz="14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en-US" altLang="en-US" b="1" dirty="0" smtClean="0">
                <a:latin typeface="Arial" panose="020B0604020202020204" pitchFamily="34" charset="0"/>
              </a:rPr>
              <a:t> </a:t>
            </a:r>
            <a:r>
              <a:rPr lang="en-US" altLang="en-US" dirty="0" smtClean="0">
                <a:latin typeface="Arial" panose="020B0604020202020204" pitchFamily="34" charset="0"/>
              </a:rPr>
              <a:t>Start putting electrons into the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orbitals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200" dirty="0" smtClean="0">
                <a:latin typeface="Arial" panose="020B0604020202020204" pitchFamily="34" charset="0"/>
              </a:rPr>
              <a:t>   Use an </a:t>
            </a:r>
            <a:r>
              <a:rPr lang="en-US" alt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ORBITAL CHART/DIAGRAM</a:t>
            </a:r>
            <a:br>
              <a:rPr lang="en-US" alt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</a:br>
            <a:endParaRPr lang="en-US" altLang="en-US" sz="14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en-US" altLang="en-US" b="1" dirty="0" smtClean="0">
                <a:latin typeface="Arial" panose="020B0604020202020204" pitchFamily="34" charset="0"/>
              </a:rPr>
              <a:t> </a:t>
            </a:r>
            <a:r>
              <a:rPr lang="en-US" altLang="en-US" dirty="0" smtClean="0">
                <a:latin typeface="Arial" panose="020B0604020202020204" pitchFamily="34" charset="0"/>
              </a:rPr>
              <a:t>List which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orbitals</a:t>
            </a:r>
            <a:r>
              <a:rPr lang="en-US" altLang="en-US" dirty="0" smtClean="0">
                <a:latin typeface="Arial" panose="020B0604020202020204" pitchFamily="34" charset="0"/>
              </a:rPr>
              <a:t> you used and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how    many</a:t>
            </a:r>
            <a:r>
              <a:rPr lang="en-US" altLang="en-US" dirty="0" smtClean="0">
                <a:latin typeface="Arial" panose="020B0604020202020204" pitchFamily="34" charset="0"/>
              </a:rPr>
              <a:t> electrons in each one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b="1" dirty="0" smtClean="0">
                <a:solidFill>
                  <a:schemeClr val="tx1"/>
                </a:solidFill>
              </a:rPr>
              <a:t>Steps to finding all the electrons</a:t>
            </a:r>
            <a:endParaRPr lang="en-US" altLang="en-US" b="1" dirty="0" smtClean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09638"/>
            <a:ext cx="78486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91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Quantum Numbers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81001" y="1189040"/>
            <a:ext cx="8382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i="1" dirty="0">
                <a:solidFill>
                  <a:srgbClr val="000000"/>
                </a:solidFill>
                <a:latin typeface="Arial" charset="0"/>
                <a:cs typeface="Arial" charset="0"/>
              </a:rPr>
              <a:t>Each electron in an atom has a unique set of 4 quantum numbers which describe it</a:t>
            </a:r>
            <a:r>
              <a:rPr lang="en-US" sz="3000" i="1" dirty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i="1" dirty="0">
                <a:solidFill>
                  <a:srgbClr val="000000"/>
                </a:solidFill>
                <a:latin typeface="Arial" charset="0"/>
                <a:cs typeface="Arial" charset="0"/>
              </a:rPr>
              <a:t>When you list all four quantum numbers it basically is writing an “address” to identify exactly which electron you are talking about and where it is located.  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i="1" dirty="0">
                <a:solidFill>
                  <a:srgbClr val="000000"/>
                </a:solidFill>
                <a:latin typeface="Arial" charset="0"/>
                <a:cs typeface="Arial" charset="0"/>
              </a:rPr>
              <a:t>We should know what they represent, but we don’t need to “assign” them in any practice problems. </a:t>
            </a:r>
          </a:p>
        </p:txBody>
      </p:sp>
    </p:spTree>
    <p:extLst>
      <p:ext uri="{BB962C8B-B14F-4D97-AF65-F5344CB8AC3E}">
        <p14:creationId xmlns:p14="http://schemas.microsoft.com/office/powerpoint/2010/main" val="285924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Let’s practice together…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5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Quantum Numbers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2" y="1371600"/>
          <a:ext cx="7905405" cy="423672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200401">
                  <a:extLst>
                    <a:ext uri="{9D8B030D-6E8A-4147-A177-3AD203B41FA5}">
                      <a16:colId xmlns:a16="http://schemas.microsoft.com/office/drawing/2014/main" val="51575748"/>
                    </a:ext>
                  </a:extLst>
                </a:gridCol>
                <a:gridCol w="2069869">
                  <a:extLst>
                    <a:ext uri="{9D8B030D-6E8A-4147-A177-3AD203B41FA5}">
                      <a16:colId xmlns:a16="http://schemas.microsoft.com/office/drawing/2014/main" val="332590541"/>
                    </a:ext>
                  </a:extLst>
                </a:gridCol>
                <a:gridCol w="2635135">
                  <a:extLst>
                    <a:ext uri="{9D8B030D-6E8A-4147-A177-3AD203B41FA5}">
                      <a16:colId xmlns:a16="http://schemas.microsoft.com/office/drawing/2014/main" val="3243602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Denotes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224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Principal quantum number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276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Angular momentum quantum number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87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Magnetic quantum number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or m</a:t>
                      </a:r>
                      <a:r>
                        <a:rPr lang="en-US" sz="3600" i="1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878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Spin quantum number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or </a:t>
                      </a:r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3600" baseline="-25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3600" baseline="-25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799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3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Principal Quantum Number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534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Denotes </a:t>
            </a: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the shell (energy level) in which the electron is located. </a:t>
            </a:r>
          </a:p>
        </p:txBody>
      </p:sp>
      <p:pic>
        <p:nvPicPr>
          <p:cNvPr id="20484" name="Picture 4" descr="energyleve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7839" y="2743200"/>
            <a:ext cx="3108325" cy="30178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061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/>
          <a:lstStyle/>
          <a:p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Angular Momentum Quantum Number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3402" y="1219200"/>
            <a:ext cx="78644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Denotes </a:t>
            </a: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the </a:t>
            </a: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orbital shape </a:t>
            </a: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(subshell) in which the electron is located. </a:t>
            </a:r>
          </a:p>
        </p:txBody>
      </p:sp>
      <p:pic>
        <p:nvPicPr>
          <p:cNvPr id="21508" name="Picture 4" descr="orbital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95400" y="2667000"/>
            <a:ext cx="6553200" cy="30734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67360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Magnetic Quantum Number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28600" y="1066800"/>
            <a:ext cx="8686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Denotes </a:t>
            </a: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the orientation of the electron’s orbital with respect to the three axes in space. </a:t>
            </a:r>
          </a:p>
        </p:txBody>
      </p:sp>
      <p:pic>
        <p:nvPicPr>
          <p:cNvPr id="22532" name="Picture 4" descr="magneticq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5300" y="2438402"/>
            <a:ext cx="8153400" cy="3224213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74876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895600" y="2819401"/>
            <a:ext cx="3352800" cy="164592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Spin Quantum Number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57202" y="838200"/>
            <a:ext cx="78644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Denotes the </a:t>
            </a:r>
            <a:r>
              <a:rPr lang="en-US" sz="3200" i="1" dirty="0">
                <a:solidFill>
                  <a:srgbClr val="000000"/>
                </a:solidFill>
                <a:latin typeface="Arial" charset="0"/>
                <a:cs typeface="Arial" charset="0"/>
              </a:rPr>
              <a:t>behavior (direction of spin) of an electron within a magnetic field.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66802" y="2209802"/>
            <a:ext cx="7178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Possibilities for electron spin:</a:t>
            </a: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048000" y="3048000"/>
          <a:ext cx="88423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253800" imgH="393480" progId="">
                  <p:embed/>
                </p:oleObj>
              </mc:Choice>
              <mc:Fallback>
                <p:oleObj name="Equation" r:id="rId3" imgW="253800" imgH="393480" progId="">
                  <p:embed/>
                  <p:pic>
                    <p:nvPicPr>
                      <p:cNvPr id="256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048000"/>
                        <a:ext cx="884238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5029202" y="2971800"/>
          <a:ext cx="8858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253800" imgH="393480" progId="">
                  <p:embed/>
                </p:oleObj>
              </mc:Choice>
              <mc:Fallback>
                <p:oleObj name="Equation" r:id="rId5" imgW="253800" imgH="393480" progId="">
                  <p:embed/>
                  <p:pic>
                    <p:nvPicPr>
                      <p:cNvPr id="256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2" y="2971800"/>
                        <a:ext cx="885825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316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1524000"/>
            <a:ext cx="8382000" cy="4525963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3600" b="1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Energy Level</a:t>
            </a:r>
            <a:r>
              <a:rPr lang="en-US" alt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Type/Shape of Orbital</a:t>
            </a:r>
            <a:r>
              <a:rPr lang="en-US" alt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rgbClr val="92D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Orientation</a:t>
            </a:r>
            <a:r>
              <a:rPr lang="en-US" alt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Spin up or Spin down</a:t>
            </a:r>
            <a:r>
              <a:rPr lang="en-US" alt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 ½ , - ½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/>
              <a:t>	</a:t>
            </a:r>
            <a:endParaRPr lang="en-US" altLang="en-US" sz="3600" b="1" dirty="0" smtClean="0">
              <a:solidFill>
                <a:srgbClr val="FF0000"/>
              </a:solidFill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i="1" dirty="0" smtClean="0">
                <a:solidFill>
                  <a:schemeClr val="tx1"/>
                </a:solidFill>
                <a:effectLst/>
              </a:rPr>
              <a:t>For </a:t>
            </a:r>
            <a:r>
              <a:rPr lang="en-US" altLang="en-US" sz="3600" i="1" u="sng" dirty="0" smtClean="0">
                <a:solidFill>
                  <a:schemeClr val="tx1"/>
                </a:solidFill>
                <a:effectLst/>
              </a:rPr>
              <a:t>every single</a:t>
            </a:r>
            <a:r>
              <a:rPr lang="en-US" altLang="en-US" sz="3600" i="1" dirty="0" smtClean="0">
                <a:solidFill>
                  <a:schemeClr val="tx1"/>
                </a:solidFill>
                <a:effectLst/>
              </a:rPr>
              <a:t> electron…</a:t>
            </a:r>
            <a:endParaRPr lang="en-US" altLang="en-US" sz="3600" i="1" dirty="0" smtClean="0">
              <a:solidFill>
                <a:schemeClr val="tx1"/>
              </a:solidFill>
              <a:effectLst/>
            </a:endParaRP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3600" dirty="0" smtClean="0"/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2438400" y="1143000"/>
            <a:ext cx="4572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FF0000"/>
                </a:solidFill>
              </a:rPr>
              <a:t>2</a:t>
            </a:r>
            <a:r>
              <a:rPr lang="en-US" altLang="en-US" sz="6600">
                <a:solidFill>
                  <a:srgbClr val="0000FF"/>
                </a:solidFill>
              </a:rPr>
              <a:t>p</a:t>
            </a:r>
            <a:r>
              <a:rPr lang="en-US" altLang="en-US" sz="6600" baseline="-25000">
                <a:solidFill>
                  <a:srgbClr val="00B050"/>
                </a:solidFill>
              </a:rPr>
              <a:t>x</a:t>
            </a:r>
            <a:r>
              <a:rPr lang="en-US" altLang="en-US" sz="6600" baseline="-25000"/>
              <a:t> </a:t>
            </a:r>
            <a:r>
              <a:rPr lang="en-US" altLang="en-US" sz="6600" baseline="-25000">
                <a:solidFill>
                  <a:srgbClr val="7030A0"/>
                </a:solidFill>
              </a:rPr>
              <a:t>+½</a:t>
            </a:r>
            <a:r>
              <a:rPr lang="en-US" altLang="en-US" sz="6600"/>
              <a:t> 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b="1" dirty="0" smtClean="0">
                <a:solidFill>
                  <a:schemeClr val="tx1"/>
                </a:solidFill>
              </a:rPr>
              <a:t>Electron Configuration is an address!</a:t>
            </a:r>
            <a:endParaRPr lang="en-US" altLang="en-US" b="1" dirty="0" smtClean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909638"/>
            <a:ext cx="8839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76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0" y="33338"/>
            <a:ext cx="91440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2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7200">
                <a:solidFill>
                  <a:srgbClr val="0000FF"/>
                </a:solidFill>
                <a:latin typeface="Arial" panose="020B0604020202020204" pitchFamily="34" charset="0"/>
              </a:rPr>
              <a:t>s</a:t>
            </a:r>
            <a:r>
              <a:rPr lang="en-US" altLang="en-US" sz="7200" baseline="-25000">
                <a:solidFill>
                  <a:srgbClr val="7030A0"/>
                </a:solidFill>
                <a:latin typeface="Arial" panose="020B0604020202020204" pitchFamily="34" charset="0"/>
              </a:rPr>
              <a:t>+½ ,</a:t>
            </a:r>
            <a:r>
              <a:rPr lang="en-US" altLang="en-US" sz="72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7200">
                <a:solidFill>
                  <a:srgbClr val="0000FF"/>
                </a:solidFill>
                <a:latin typeface="Arial" panose="020B0604020202020204" pitchFamily="34" charset="0"/>
              </a:rPr>
              <a:t>s</a:t>
            </a:r>
            <a:r>
              <a:rPr lang="en-US" altLang="en-US" sz="7200" baseline="-25000">
                <a:solidFill>
                  <a:srgbClr val="7030A0"/>
                </a:solidFill>
                <a:latin typeface="Arial" panose="020B0604020202020204" pitchFamily="34" charset="0"/>
              </a:rPr>
              <a:t>-½</a:t>
            </a:r>
            <a:r>
              <a:rPr lang="en-US" altLang="en-US" sz="7200">
                <a:latin typeface="Arial" panose="020B0604020202020204" pitchFamily="34" charset="0"/>
              </a:rPr>
              <a:t> </a:t>
            </a:r>
            <a:r>
              <a:rPr lang="en-US" altLang="en-US" sz="7200" baseline="-25000">
                <a:solidFill>
                  <a:srgbClr val="7030A0"/>
                </a:solidFill>
                <a:latin typeface="Arial" panose="020B0604020202020204" pitchFamily="34" charset="0"/>
              </a:rPr>
              <a:t>,</a:t>
            </a:r>
            <a:r>
              <a:rPr lang="en-US" altLang="en-US" sz="72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7200">
                <a:solidFill>
                  <a:srgbClr val="0000FF"/>
                </a:solidFill>
                <a:latin typeface="Arial" panose="020B0604020202020204" pitchFamily="34" charset="0"/>
              </a:rPr>
              <a:t>s</a:t>
            </a:r>
            <a:r>
              <a:rPr lang="en-US" altLang="en-US" sz="7200" baseline="-25000">
                <a:solidFill>
                  <a:srgbClr val="7030A0"/>
                </a:solidFill>
                <a:latin typeface="Arial" panose="020B0604020202020204" pitchFamily="34" charset="0"/>
              </a:rPr>
              <a:t>+½ , </a:t>
            </a:r>
            <a:r>
              <a:rPr lang="en-US" altLang="en-US" sz="72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7200">
                <a:solidFill>
                  <a:srgbClr val="0000FF"/>
                </a:solidFill>
                <a:latin typeface="Arial" panose="020B0604020202020204" pitchFamily="34" charset="0"/>
              </a:rPr>
              <a:t>s</a:t>
            </a:r>
            <a:r>
              <a:rPr lang="en-US" altLang="en-US" sz="7200" baseline="-25000">
                <a:solidFill>
                  <a:srgbClr val="7030A0"/>
                </a:solidFill>
                <a:latin typeface="Arial" panose="020B0604020202020204" pitchFamily="34" charset="0"/>
              </a:rPr>
              <a:t>-½</a:t>
            </a:r>
            <a:r>
              <a:rPr lang="en-US" altLang="en-US" sz="7200">
                <a:latin typeface="Arial" panose="020B0604020202020204" pitchFamily="34" charset="0"/>
              </a:rPr>
              <a:t> </a:t>
            </a:r>
            <a:endParaRPr lang="en-US" altLang="en-US" sz="72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2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720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sz="7200" baseline="-25000">
                <a:solidFill>
                  <a:srgbClr val="00B05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7200" baseline="-25000">
                <a:latin typeface="Arial" panose="020B0604020202020204" pitchFamily="34" charset="0"/>
              </a:rPr>
              <a:t> </a:t>
            </a:r>
            <a:r>
              <a:rPr lang="en-US" altLang="en-US" sz="7200" baseline="-25000">
                <a:solidFill>
                  <a:srgbClr val="7030A0"/>
                </a:solidFill>
                <a:latin typeface="Arial" panose="020B0604020202020204" pitchFamily="34" charset="0"/>
              </a:rPr>
              <a:t>+½ , </a:t>
            </a:r>
            <a:r>
              <a:rPr lang="en-US" altLang="en-US" sz="72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720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sz="7200" baseline="-25000">
                <a:solidFill>
                  <a:srgbClr val="00B05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7200" baseline="-25000">
                <a:latin typeface="Arial" panose="020B0604020202020204" pitchFamily="34" charset="0"/>
              </a:rPr>
              <a:t> </a:t>
            </a:r>
            <a:r>
              <a:rPr lang="en-US" altLang="en-US" sz="7200" baseline="-25000">
                <a:solidFill>
                  <a:srgbClr val="7030A0"/>
                </a:solidFill>
                <a:latin typeface="Arial" panose="020B0604020202020204" pitchFamily="34" charset="0"/>
              </a:rPr>
              <a:t>-½ , </a:t>
            </a:r>
            <a:r>
              <a:rPr lang="en-US" altLang="en-US" sz="72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720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sz="7200" baseline="-25000">
                <a:solidFill>
                  <a:srgbClr val="00B05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7200" baseline="-25000">
                <a:latin typeface="Arial" panose="020B0604020202020204" pitchFamily="34" charset="0"/>
              </a:rPr>
              <a:t> </a:t>
            </a:r>
            <a:r>
              <a:rPr lang="en-US" altLang="en-US" sz="7200" baseline="-25000">
                <a:solidFill>
                  <a:srgbClr val="7030A0"/>
                </a:solidFill>
                <a:latin typeface="Arial" panose="020B0604020202020204" pitchFamily="34" charset="0"/>
              </a:rPr>
              <a:t>+½  </a:t>
            </a:r>
            <a:r>
              <a:rPr lang="en-US" altLang="en-US" sz="72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720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sz="7200" baseline="-25000">
                <a:solidFill>
                  <a:srgbClr val="00B05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7200" baseline="-25000">
                <a:latin typeface="Arial" panose="020B0604020202020204" pitchFamily="34" charset="0"/>
              </a:rPr>
              <a:t> </a:t>
            </a:r>
            <a:r>
              <a:rPr lang="en-US" altLang="en-US" sz="7200" baseline="-25000">
                <a:solidFill>
                  <a:srgbClr val="7030A0"/>
                </a:solidFill>
                <a:latin typeface="Arial" panose="020B0604020202020204" pitchFamily="34" charset="0"/>
              </a:rPr>
              <a:t>-½ , </a:t>
            </a:r>
            <a:r>
              <a:rPr lang="en-US" altLang="en-US" sz="72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720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sz="7200" baseline="-25000">
                <a:solidFill>
                  <a:srgbClr val="00B050"/>
                </a:solidFill>
                <a:latin typeface="Arial" panose="020B0604020202020204" pitchFamily="34" charset="0"/>
              </a:rPr>
              <a:t>z</a:t>
            </a:r>
            <a:r>
              <a:rPr lang="en-US" altLang="en-US" sz="7200" baseline="-25000">
                <a:latin typeface="Arial" panose="020B0604020202020204" pitchFamily="34" charset="0"/>
              </a:rPr>
              <a:t> </a:t>
            </a:r>
            <a:r>
              <a:rPr lang="en-US" altLang="en-US" sz="7200" baseline="-25000">
                <a:solidFill>
                  <a:srgbClr val="7030A0"/>
                </a:solidFill>
                <a:latin typeface="Arial" panose="020B0604020202020204" pitchFamily="34" charset="0"/>
              </a:rPr>
              <a:t>+½ , </a:t>
            </a:r>
            <a:r>
              <a:rPr lang="en-US" altLang="en-US" sz="72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720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sz="7200" baseline="-25000">
                <a:solidFill>
                  <a:srgbClr val="00B050"/>
                </a:solidFill>
                <a:latin typeface="Arial" panose="020B0604020202020204" pitchFamily="34" charset="0"/>
              </a:rPr>
              <a:t>z</a:t>
            </a:r>
            <a:r>
              <a:rPr lang="en-US" altLang="en-US" sz="7200" baseline="-25000">
                <a:latin typeface="Arial" panose="020B0604020202020204" pitchFamily="34" charset="0"/>
              </a:rPr>
              <a:t> </a:t>
            </a:r>
            <a:r>
              <a:rPr lang="en-US" altLang="en-US" sz="7200" baseline="-25000">
                <a:solidFill>
                  <a:srgbClr val="7030A0"/>
                </a:solidFill>
                <a:latin typeface="Arial" panose="020B0604020202020204" pitchFamily="34" charset="0"/>
              </a:rPr>
              <a:t>-½</a:t>
            </a:r>
            <a:r>
              <a:rPr lang="en-US" altLang="en-US" sz="720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20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2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228600"/>
            <a:ext cx="4191000" cy="1143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10113" y="228600"/>
            <a:ext cx="4191000" cy="1143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4800" y="1409700"/>
            <a:ext cx="8596313" cy="23241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Left Brace 9"/>
          <p:cNvSpPr/>
          <p:nvPr/>
        </p:nvSpPr>
        <p:spPr>
          <a:xfrm rot="16200000">
            <a:off x="4234657" y="32543"/>
            <a:ext cx="736600" cy="8596313"/>
          </a:xfrm>
          <a:prstGeom prst="leftBrac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219200" y="4724400"/>
            <a:ext cx="67056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6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6600">
                <a:solidFill>
                  <a:srgbClr val="0000FF"/>
                </a:solidFill>
                <a:latin typeface="Arial" panose="020B0604020202020204" pitchFamily="34" charset="0"/>
              </a:rPr>
              <a:t>s</a:t>
            </a:r>
            <a:r>
              <a:rPr lang="en-US" altLang="en-US" sz="6600" baseline="30000">
                <a:latin typeface="Arial" panose="020B0604020202020204" pitchFamily="34" charset="0"/>
              </a:rPr>
              <a:t>2</a:t>
            </a:r>
            <a:r>
              <a:rPr lang="en-US" altLang="en-US" sz="6600" baseline="-2500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6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6600">
                <a:solidFill>
                  <a:srgbClr val="0000FF"/>
                </a:solidFill>
                <a:latin typeface="Arial" panose="020B0604020202020204" pitchFamily="34" charset="0"/>
              </a:rPr>
              <a:t>s</a:t>
            </a:r>
            <a:r>
              <a:rPr lang="en-US" altLang="en-US" sz="6600" baseline="30000">
                <a:latin typeface="Arial" panose="020B0604020202020204" pitchFamily="34" charset="0"/>
              </a:rPr>
              <a:t>2</a:t>
            </a:r>
            <a:r>
              <a:rPr lang="en-US" altLang="en-US" sz="66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660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sz="6600" baseline="30000">
                <a:latin typeface="Arial" panose="020B0604020202020204" pitchFamily="34" charset="0"/>
              </a:rPr>
              <a:t>6</a:t>
            </a:r>
            <a:r>
              <a:rPr lang="en-US" altLang="en-US" sz="6600" baseline="-2500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endParaRPr lang="en-US" altLang="en-US" sz="66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 baseline="-2500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endParaRPr lang="en-US" altLang="en-US" sz="4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4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20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448</Words>
  <Application>Microsoft Office PowerPoint</Application>
  <PresentationFormat>On-screen Show (4:3)</PresentationFormat>
  <Paragraphs>84</Paragraphs>
  <Slides>20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Comic Sans MS</vt:lpstr>
      <vt:lpstr>Tahoma</vt:lpstr>
      <vt:lpstr>Times New Roman</vt:lpstr>
      <vt:lpstr>Wingdings</vt:lpstr>
      <vt:lpstr>Blank Presentation</vt:lpstr>
      <vt:lpstr>Equation</vt:lpstr>
      <vt:lpstr>Quantum Numbers and  Orbital Diagrams</vt:lpstr>
      <vt:lpstr>Quantum Numbers</vt:lpstr>
      <vt:lpstr>Quantum Numbers</vt:lpstr>
      <vt:lpstr>Principal Quantum Number</vt:lpstr>
      <vt:lpstr>Angular Momentum Quantum Number</vt:lpstr>
      <vt:lpstr>Magnetic Quantum Number</vt:lpstr>
      <vt:lpstr>Spin Quantum Number</vt:lpstr>
      <vt:lpstr>Electron Configuration is an address!</vt:lpstr>
      <vt:lpstr>PowerPoint Presentation</vt:lpstr>
      <vt:lpstr>Want to describe where ALL the e-s in an atom were? </vt:lpstr>
      <vt:lpstr>How do you know what order the electrons and orbitals go in???</vt:lpstr>
      <vt:lpstr>Orbital Diagram</vt:lpstr>
      <vt:lpstr>Electron Configuration Rules…</vt:lpstr>
      <vt:lpstr>PowerPoint Presentation</vt:lpstr>
      <vt:lpstr>Electron Configuration Rules…</vt:lpstr>
      <vt:lpstr>PowerPoint Presentation</vt:lpstr>
      <vt:lpstr>Electron Configuration Rules…</vt:lpstr>
      <vt:lpstr>PowerPoint Presentation</vt:lpstr>
      <vt:lpstr>Steps to finding all the electrons</vt:lpstr>
      <vt:lpstr>Let’s practice together…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Farmer</dc:creator>
  <cp:lastModifiedBy>Danny Farmer</cp:lastModifiedBy>
  <cp:revision>5</cp:revision>
  <dcterms:created xsi:type="dcterms:W3CDTF">2018-08-05T00:31:00Z</dcterms:created>
  <dcterms:modified xsi:type="dcterms:W3CDTF">2018-08-05T01:32:22Z</dcterms:modified>
</cp:coreProperties>
</file>