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876" r:id="rId4"/>
  </p:sldMasterIdLst>
  <p:notesMasterIdLst>
    <p:notesMasterId r:id="rId23"/>
  </p:notesMasterIdLst>
  <p:handoutMasterIdLst>
    <p:handoutMasterId r:id="rId24"/>
  </p:handoutMasterIdLst>
  <p:sldIdLst>
    <p:sldId id="278" r:id="rId5"/>
    <p:sldId id="256" r:id="rId6"/>
    <p:sldId id="261" r:id="rId7"/>
    <p:sldId id="262" r:id="rId8"/>
    <p:sldId id="266" r:id="rId9"/>
    <p:sldId id="263" r:id="rId10"/>
    <p:sldId id="264" r:id="rId11"/>
    <p:sldId id="265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43" autoAdjust="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C45E872-1A40-4FE7-986C-59F628C1EA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9F5374-08E9-4C85-B7A7-3F19604B53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A06F1-B57D-406B-8F09-B1FDC0D0B1F3}" type="datetimeFigureOut">
              <a:rPr lang="en-US" smtClean="0"/>
              <a:t>6/16/2024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7FACC5-BCFD-4649-8006-C71939BACE6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146B17-7076-4944-A4A2-FD49936A3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EDE44-B1FC-494A-A972-62DC7CABB2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689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7F2BD-238E-42D0-B670-F788A50DBDE8}" type="datetimeFigureOut">
              <a:rPr lang="en-US" smtClean="0"/>
              <a:t>6/16/2024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8DF69-FFB1-4D3A-9D8C-5887E79674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476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E8DF69-FFB1-4D3A-9D8C-5887E79674D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226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E8DF69-FFB1-4D3A-9D8C-5887E79674D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55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B3A824-1A51-4B26-AD58-A6D8E14F6C04}" type="datetimeFigureOut">
              <a:rPr lang="en-US" noProof="0" smtClean="0"/>
              <a:t>6/16/2024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noProof="0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178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noProof="0" smtClean="0"/>
              <a:t>6/16/2024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3552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noProof="0" smtClean="0"/>
              <a:t>6/16/2024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9476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noProof="0" smtClean="0"/>
              <a:t>6/16/2024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72039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noProof="0" smtClean="0"/>
              <a:t>6/16/2024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9360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noProof="0" smtClean="0"/>
              <a:t>6/16/2024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8167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noProof="0" smtClean="0"/>
              <a:t>6/16/2024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6335257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noProof="0" smtClean="0"/>
              <a:t>6/16/2024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005428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noProof="0" smtClean="0"/>
              <a:t>6/16/2024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8825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noProof="0" smtClean="0"/>
              <a:t>6/16/2024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58383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noProof="0" smtClean="0"/>
              <a:t>6/16/2024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084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3CBC1C18-307B-4F68-A007-B5B542270E8D}" type="datetimeFigureOut">
              <a:rPr lang="en-US" noProof="0" smtClean="0"/>
              <a:t>6/16/2024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noProof="0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02258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0ArsAIYrWi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0ArsAIYrWi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Connector 41">
            <a:extLst>
              <a:ext uri="{FF2B5EF4-FFF2-40B4-BE49-F238E27FC236}">
                <a16:creationId xmlns:a16="http://schemas.microsoft.com/office/drawing/2014/main" id="{63FED537-3AF1-4C36-9904-77B6A54D27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5462458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50E78D6-F072-48E7-8270-20EFBDD26F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840" y="4136578"/>
            <a:ext cx="11704320" cy="1325880"/>
          </a:xfrm>
        </p:spPr>
        <p:txBody>
          <a:bodyPr>
            <a:normAutofit fontScale="90000"/>
          </a:bodyPr>
          <a:lstStyle/>
          <a:p>
            <a:r>
              <a:rPr lang="en-US" sz="6600" cap="none" dirty="0"/>
              <a:t>N 13 – Noble Gas Configurations and Configurations of Ions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2513" y="783034"/>
            <a:ext cx="10851731" cy="2677656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/>
              </a:rPr>
              <a:t>Target:</a:t>
            </a:r>
            <a:r>
              <a:rPr kumimoji="0" lang="en-US" sz="6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/>
              </a:rPr>
              <a:t>  </a:t>
            </a: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/>
              </a:rPr>
              <a:t>I can write electron configurations in a short hand style,</a:t>
            </a:r>
            <a:r>
              <a:rPr kumimoji="0" lang="en-US" sz="5400" b="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/>
              </a:rPr>
              <a:t> and can write configurations for ions. 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w Cen M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EADBEB-CD25-CD91-3FAC-AC8D3AB18530}"/>
              </a:ext>
            </a:extLst>
          </p:cNvPr>
          <p:cNvSpPr txBox="1"/>
          <p:nvPr/>
        </p:nvSpPr>
        <p:spPr>
          <a:xfrm>
            <a:off x="326571" y="6138346"/>
            <a:ext cx="87960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Link to YouTube Presentation: 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https://youtu.be/0ArsAIYrWiM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87704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191" y="131929"/>
            <a:ext cx="9875520" cy="1356360"/>
          </a:xfrm>
        </p:spPr>
        <p:txBody>
          <a:bodyPr>
            <a:normAutofit fontScale="90000"/>
          </a:bodyPr>
          <a:lstStyle/>
          <a:p>
            <a:r>
              <a:rPr lang="en-US" sz="6000" b="1" u="sng" dirty="0"/>
              <a:t>Finding the Closest Noble Gas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020" y="1243313"/>
            <a:ext cx="3060512" cy="4788998"/>
          </a:xfrm>
          <a:ln w="381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45720" indent="0" algn="ctr">
              <a:lnSpc>
                <a:spcPct val="110000"/>
              </a:lnSpc>
              <a:buNone/>
            </a:pPr>
            <a:r>
              <a:rPr lang="en-US" sz="3200" b="1" u="sng" dirty="0">
                <a:solidFill>
                  <a:schemeClr val="tx1"/>
                </a:solidFill>
              </a:rPr>
              <a:t>Lithium</a:t>
            </a:r>
          </a:p>
          <a:p>
            <a:pPr marL="45720" indent="0" algn="ctr">
              <a:lnSpc>
                <a:spcPct val="110000"/>
              </a:lnSpc>
              <a:buNone/>
            </a:pPr>
            <a:r>
              <a:rPr lang="en-US" sz="3000" b="1" dirty="0">
                <a:solidFill>
                  <a:schemeClr val="tx1"/>
                </a:solidFill>
              </a:rPr>
              <a:t>3 e-</a:t>
            </a:r>
          </a:p>
          <a:p>
            <a:pPr marL="45720" indent="0" algn="ctr">
              <a:buNone/>
            </a:pPr>
            <a:r>
              <a:rPr lang="en-US" sz="3000" b="1" dirty="0">
                <a:solidFill>
                  <a:schemeClr val="tx1"/>
                </a:solidFill>
                <a:sym typeface="Wingdings" panose="05000000000000000000" pitchFamily="2" charset="2"/>
              </a:rPr>
              <a:t>He = 2 e-</a:t>
            </a:r>
          </a:p>
          <a:p>
            <a:pPr marL="45720" indent="0" algn="ctr">
              <a:buNone/>
            </a:pPr>
            <a:r>
              <a:rPr lang="en-US" sz="3000" b="1" dirty="0">
                <a:solidFill>
                  <a:schemeClr val="tx1"/>
                </a:solidFill>
                <a:sym typeface="Wingdings" panose="05000000000000000000" pitchFamily="2" charset="2"/>
              </a:rPr>
              <a:t>Ne = 10 e-</a:t>
            </a:r>
          </a:p>
          <a:p>
            <a:pPr marL="45720" indent="0" algn="ctr">
              <a:buNone/>
            </a:pPr>
            <a:r>
              <a:rPr lang="en-US" sz="3000" b="1" dirty="0">
                <a:solidFill>
                  <a:schemeClr val="tx1"/>
                </a:solidFill>
                <a:sym typeface="Wingdings" panose="05000000000000000000" pitchFamily="2" charset="2"/>
              </a:rPr>
              <a:t>Helium is closer!</a:t>
            </a:r>
          </a:p>
          <a:p>
            <a:pPr marL="45720" indent="0" algn="ctr">
              <a:buNone/>
            </a:pPr>
            <a:r>
              <a:rPr lang="en-US" sz="3000" b="1" dirty="0">
                <a:solidFill>
                  <a:schemeClr val="accent3"/>
                </a:solidFill>
                <a:sym typeface="Wingdings" panose="05000000000000000000" pitchFamily="2" charset="2"/>
              </a:rPr>
              <a:t>Lose 1 e- to look like Helium</a:t>
            </a:r>
            <a:endParaRPr lang="en-US" sz="3200" b="1" i="1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45720" indent="0" algn="ctr">
              <a:buNone/>
            </a:pPr>
            <a:r>
              <a:rPr lang="en-US" sz="5400" b="1" dirty="0">
                <a:solidFill>
                  <a:schemeClr val="tx1"/>
                </a:solidFill>
                <a:sym typeface="Wingdings" panose="05000000000000000000" pitchFamily="2" charset="2"/>
              </a:rPr>
              <a:t>Li</a:t>
            </a:r>
            <a:r>
              <a:rPr lang="en-US" sz="54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+</a:t>
            </a:r>
            <a:endParaRPr lang="en-US" sz="4800" b="1" baseline="300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690695" y="1243313"/>
            <a:ext cx="3060512" cy="4788998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lnSpc>
                <a:spcPct val="110000"/>
              </a:lnSpc>
              <a:buFont typeface="Corbel" pitchFamily="34" charset="0"/>
              <a:buNone/>
            </a:pPr>
            <a:r>
              <a:rPr lang="en-US" sz="3200" b="1" u="sng" dirty="0">
                <a:solidFill>
                  <a:schemeClr val="tx1"/>
                </a:solidFill>
              </a:rPr>
              <a:t>Calcium</a:t>
            </a:r>
          </a:p>
          <a:p>
            <a:pPr marL="45720" indent="0" algn="ctr">
              <a:lnSpc>
                <a:spcPct val="110000"/>
              </a:lnSpc>
              <a:buFont typeface="Corbel" pitchFamily="34" charset="0"/>
              <a:buNone/>
            </a:pPr>
            <a:r>
              <a:rPr lang="en-US" sz="3000" b="1" dirty="0">
                <a:solidFill>
                  <a:schemeClr val="tx1"/>
                </a:solidFill>
              </a:rPr>
              <a:t>20 e-</a:t>
            </a:r>
          </a:p>
          <a:p>
            <a:pPr marL="45720" indent="0" algn="ctr">
              <a:buFont typeface="Corbel" pitchFamily="34" charset="0"/>
              <a:buNone/>
            </a:pPr>
            <a:r>
              <a:rPr lang="en-US" sz="3000" b="1" dirty="0" err="1">
                <a:solidFill>
                  <a:schemeClr val="tx1"/>
                </a:solidFill>
                <a:sym typeface="Wingdings" panose="05000000000000000000" pitchFamily="2" charset="2"/>
              </a:rPr>
              <a:t>Ar</a:t>
            </a:r>
            <a:r>
              <a:rPr lang="en-US" sz="3000" b="1" dirty="0">
                <a:solidFill>
                  <a:schemeClr val="tx1"/>
                </a:solidFill>
                <a:sym typeface="Wingdings" panose="05000000000000000000" pitchFamily="2" charset="2"/>
              </a:rPr>
              <a:t> = 18 e-</a:t>
            </a:r>
          </a:p>
          <a:p>
            <a:pPr marL="45720" indent="0" algn="ctr">
              <a:buFont typeface="Corbel" pitchFamily="34" charset="0"/>
              <a:buNone/>
            </a:pPr>
            <a:r>
              <a:rPr lang="en-US" sz="3000" b="1" dirty="0">
                <a:solidFill>
                  <a:schemeClr val="tx1"/>
                </a:solidFill>
                <a:sym typeface="Wingdings" panose="05000000000000000000" pitchFamily="2" charset="2"/>
              </a:rPr>
              <a:t>Kr = 36 e-</a:t>
            </a:r>
          </a:p>
          <a:p>
            <a:pPr marL="45720" indent="0" algn="ctr">
              <a:buFont typeface="Corbel" pitchFamily="34" charset="0"/>
              <a:buNone/>
            </a:pPr>
            <a:r>
              <a:rPr lang="en-US" sz="3000" b="1" dirty="0">
                <a:solidFill>
                  <a:schemeClr val="tx1"/>
                </a:solidFill>
                <a:sym typeface="Wingdings" panose="05000000000000000000" pitchFamily="2" charset="2"/>
              </a:rPr>
              <a:t>Argon is closer!</a:t>
            </a:r>
          </a:p>
          <a:p>
            <a:pPr marL="45720" indent="0" algn="ctr">
              <a:buFont typeface="Corbel" pitchFamily="34" charset="0"/>
              <a:buNone/>
            </a:pPr>
            <a:r>
              <a:rPr lang="en-US" sz="3000" b="1" dirty="0">
                <a:solidFill>
                  <a:schemeClr val="accent3"/>
                </a:solidFill>
                <a:sym typeface="Wingdings" panose="05000000000000000000" pitchFamily="2" charset="2"/>
              </a:rPr>
              <a:t>Lose 2 e- to look like Argon</a:t>
            </a:r>
            <a:endParaRPr lang="en-US" sz="3200" b="1" i="1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45720" indent="0" algn="ctr">
              <a:buFont typeface="Corbel" pitchFamily="34" charset="0"/>
              <a:buNone/>
            </a:pPr>
            <a:r>
              <a:rPr lang="en-US" sz="5400" b="1" dirty="0">
                <a:solidFill>
                  <a:schemeClr val="tx1"/>
                </a:solidFill>
                <a:sym typeface="Wingdings" panose="05000000000000000000" pitchFamily="2" charset="2"/>
              </a:rPr>
              <a:t>Ca</a:t>
            </a:r>
            <a:r>
              <a:rPr lang="en-US" sz="54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2+</a:t>
            </a:r>
            <a:endParaRPr lang="en-US" sz="4800" b="1" baseline="300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939715" y="1243313"/>
            <a:ext cx="3060512" cy="4788998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lnSpc>
                <a:spcPct val="110000"/>
              </a:lnSpc>
              <a:buFont typeface="Corbel" pitchFamily="34" charset="0"/>
              <a:buNone/>
            </a:pPr>
            <a:r>
              <a:rPr lang="en-US" sz="3200" b="1" u="sng" dirty="0">
                <a:solidFill>
                  <a:schemeClr val="tx1"/>
                </a:solidFill>
              </a:rPr>
              <a:t>Phosphorus</a:t>
            </a:r>
          </a:p>
          <a:p>
            <a:pPr marL="45720" indent="0" algn="ctr">
              <a:lnSpc>
                <a:spcPct val="110000"/>
              </a:lnSpc>
              <a:buFont typeface="Corbel" pitchFamily="34" charset="0"/>
              <a:buNone/>
            </a:pPr>
            <a:r>
              <a:rPr lang="en-US" sz="3000" b="1" dirty="0">
                <a:solidFill>
                  <a:schemeClr val="tx1"/>
                </a:solidFill>
              </a:rPr>
              <a:t>15 e-</a:t>
            </a:r>
          </a:p>
          <a:p>
            <a:pPr marL="45720" indent="0" algn="ctr">
              <a:buFont typeface="Corbel" pitchFamily="34" charset="0"/>
              <a:buNone/>
            </a:pPr>
            <a:r>
              <a:rPr lang="en-US" sz="3000" b="1" dirty="0">
                <a:solidFill>
                  <a:schemeClr val="tx1"/>
                </a:solidFill>
                <a:sym typeface="Wingdings" panose="05000000000000000000" pitchFamily="2" charset="2"/>
              </a:rPr>
              <a:t>Ne = 10 e-</a:t>
            </a:r>
          </a:p>
          <a:p>
            <a:pPr marL="45720" indent="0" algn="ctr">
              <a:buFont typeface="Corbel" pitchFamily="34" charset="0"/>
              <a:buNone/>
            </a:pPr>
            <a:r>
              <a:rPr lang="en-US" sz="3000" b="1" dirty="0" err="1">
                <a:solidFill>
                  <a:schemeClr val="tx1"/>
                </a:solidFill>
                <a:sym typeface="Wingdings" panose="05000000000000000000" pitchFamily="2" charset="2"/>
              </a:rPr>
              <a:t>Ar</a:t>
            </a:r>
            <a:r>
              <a:rPr lang="en-US" sz="3000" b="1" dirty="0">
                <a:solidFill>
                  <a:schemeClr val="tx1"/>
                </a:solidFill>
                <a:sym typeface="Wingdings" panose="05000000000000000000" pitchFamily="2" charset="2"/>
              </a:rPr>
              <a:t> = 18 e-</a:t>
            </a:r>
          </a:p>
          <a:p>
            <a:pPr marL="45720" indent="0" algn="ctr">
              <a:buFont typeface="Corbel" pitchFamily="34" charset="0"/>
              <a:buNone/>
            </a:pPr>
            <a:r>
              <a:rPr lang="en-US" sz="3000" b="1" dirty="0">
                <a:solidFill>
                  <a:schemeClr val="tx1"/>
                </a:solidFill>
                <a:sym typeface="Wingdings" panose="05000000000000000000" pitchFamily="2" charset="2"/>
              </a:rPr>
              <a:t>Argon is closer!</a:t>
            </a:r>
          </a:p>
          <a:p>
            <a:pPr marL="45720" indent="0" algn="ctr">
              <a:buFont typeface="Corbel" pitchFamily="34" charset="0"/>
              <a:buNone/>
            </a:pPr>
            <a:r>
              <a:rPr lang="en-US" sz="3000" b="1" dirty="0">
                <a:solidFill>
                  <a:schemeClr val="accent3"/>
                </a:solidFill>
                <a:sym typeface="Wingdings" panose="05000000000000000000" pitchFamily="2" charset="2"/>
              </a:rPr>
              <a:t>Gain 3 e- to look like Argon</a:t>
            </a:r>
            <a:endParaRPr lang="en-US" sz="3200" b="1" i="1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45720" indent="0" algn="ctr">
              <a:buFont typeface="Corbel" pitchFamily="34" charset="0"/>
              <a:buNone/>
            </a:pPr>
            <a:r>
              <a:rPr lang="en-US" sz="5400" b="1" dirty="0">
                <a:solidFill>
                  <a:schemeClr val="tx1"/>
                </a:solidFill>
                <a:sym typeface="Wingdings" panose="05000000000000000000" pitchFamily="2" charset="2"/>
              </a:rPr>
              <a:t>P</a:t>
            </a:r>
            <a:r>
              <a:rPr lang="en-US" sz="54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3-</a:t>
            </a:r>
            <a:endParaRPr lang="en-US" sz="4800" b="1" baseline="300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79644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190" y="336649"/>
            <a:ext cx="11262815" cy="1356360"/>
          </a:xfrm>
        </p:spPr>
        <p:txBody>
          <a:bodyPr>
            <a:normAutofit fontScale="90000"/>
          </a:bodyPr>
          <a:lstStyle/>
          <a:p>
            <a:r>
              <a:rPr lang="en-US" sz="6000" b="1" u="sng" dirty="0"/>
              <a:t>Which electrons are you removing when making cations?</a:t>
            </a:r>
          </a:p>
        </p:txBody>
      </p:sp>
      <p:sp>
        <p:nvSpPr>
          <p:cNvPr id="9" name="Rectangle 8"/>
          <p:cNvSpPr/>
          <p:nvPr/>
        </p:nvSpPr>
        <p:spPr>
          <a:xfrm>
            <a:off x="181970" y="1661615"/>
            <a:ext cx="115960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1" indent="0">
              <a:buNone/>
            </a:pPr>
            <a:r>
              <a:rPr lang="en-US" sz="3600" b="1" u="sng" dirty="0">
                <a:solidFill>
                  <a:schemeClr val="accent3"/>
                </a:solidFill>
                <a:sym typeface="Wingdings" panose="05000000000000000000" pitchFamily="2" charset="2"/>
              </a:rPr>
              <a:t>Always remove highest </a:t>
            </a:r>
            <a:r>
              <a:rPr lang="en-US" sz="3600" b="1" u="sng" dirty="0">
                <a:solidFill>
                  <a:srgbClr val="FF0000"/>
                </a:solidFill>
                <a:sym typeface="Wingdings" panose="05000000000000000000" pitchFamily="2" charset="2"/>
              </a:rPr>
              <a:t>ENERGY LEVEL </a:t>
            </a:r>
            <a:r>
              <a:rPr lang="en-US" sz="3600" b="1" u="sng" dirty="0">
                <a:solidFill>
                  <a:schemeClr val="accent3"/>
                </a:solidFill>
                <a:sym typeface="Wingdings" panose="05000000000000000000" pitchFamily="2" charset="2"/>
              </a:rPr>
              <a:t>electrons first!</a:t>
            </a:r>
          </a:p>
          <a:p>
            <a:pPr marL="228600" lvl="1" indent="0">
              <a:buNone/>
            </a:pPr>
            <a:r>
              <a:rPr lang="en-US" sz="3600" b="1" dirty="0">
                <a:sym typeface="Wingdings" panose="05000000000000000000" pitchFamily="2" charset="2"/>
              </a:rPr>
              <a:t>We do not REMOVE electrons from orbitals in the same order that we filled the orbitals!</a:t>
            </a:r>
          </a:p>
          <a:p>
            <a:pPr marL="228600" lvl="1"/>
            <a:r>
              <a:rPr lang="en-US" sz="3600" b="1" dirty="0">
                <a:sym typeface="Wingdings" panose="05000000000000000000" pitchFamily="2" charset="2"/>
              </a:rPr>
              <a:t>				</a:t>
            </a:r>
            <a:r>
              <a:rPr lang="en-US" sz="3600" b="1" i="1" dirty="0">
                <a:sym typeface="Wingdings" panose="05000000000000000000" pitchFamily="2" charset="2"/>
              </a:rPr>
              <a:t>Once orbitals have electrons in them, </a:t>
            </a:r>
            <a:br>
              <a:rPr lang="en-US" sz="3600" b="1" i="1" dirty="0">
                <a:sym typeface="Wingdings" panose="05000000000000000000" pitchFamily="2" charset="2"/>
              </a:rPr>
            </a:br>
            <a:r>
              <a:rPr lang="en-US" sz="3600" b="1" i="1" dirty="0">
                <a:sym typeface="Wingdings" panose="05000000000000000000" pitchFamily="2" charset="2"/>
              </a:rPr>
              <a:t>				their energy levels shift around </a:t>
            </a:r>
            <a:endParaRPr lang="en-US" sz="3600" b="1" dirty="0">
              <a:sym typeface="Wingdings" panose="05000000000000000000" pitchFamily="2" charset="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3190" y="4523937"/>
            <a:ext cx="11791666" cy="1938992"/>
          </a:xfrm>
          <a:prstGeom prst="rect">
            <a:avLst/>
          </a:prstGeom>
          <a:ln w="57150">
            <a:noFill/>
            <a:prstDash val="solid"/>
          </a:ln>
        </p:spPr>
        <p:txBody>
          <a:bodyPr wrap="square" anchor="ctr">
            <a:spAutoFit/>
          </a:bodyPr>
          <a:lstStyle/>
          <a:p>
            <a:pPr marL="45720" indent="0" algn="ctr">
              <a:buNone/>
            </a:pPr>
            <a:r>
              <a:rPr lang="en-US" sz="6000" b="1" dirty="0">
                <a:solidFill>
                  <a:srgbClr val="0070C0"/>
                </a:solidFill>
                <a:cs typeface="Arial" panose="020B0604020202020204" pitchFamily="34" charset="0"/>
              </a:rPr>
              <a:t>BE CAREFUL with </a:t>
            </a:r>
            <a:br>
              <a:rPr lang="en-US" sz="6000" b="1" dirty="0">
                <a:solidFill>
                  <a:srgbClr val="0070C0"/>
                </a:solidFill>
                <a:cs typeface="Arial" panose="020B0604020202020204" pitchFamily="34" charset="0"/>
              </a:rPr>
            </a:br>
            <a:r>
              <a:rPr lang="en-US" sz="6000" b="1" dirty="0">
                <a:solidFill>
                  <a:srgbClr val="0070C0"/>
                </a:solidFill>
                <a:cs typeface="Arial" panose="020B0604020202020204" pitchFamily="34" charset="0"/>
              </a:rPr>
              <a:t>d-block and f-block elements!</a:t>
            </a:r>
            <a:endParaRPr lang="en-US" sz="6000" b="1" baseline="30000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77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190" y="131929"/>
            <a:ext cx="11262815" cy="1356360"/>
          </a:xfrm>
        </p:spPr>
        <p:txBody>
          <a:bodyPr>
            <a:normAutofit/>
          </a:bodyPr>
          <a:lstStyle/>
          <a:p>
            <a:r>
              <a:rPr lang="en-US" sz="6000" b="1" u="sng" dirty="0"/>
              <a:t>Configuration of Ions - Examples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2373" y="1347717"/>
            <a:ext cx="11494827" cy="4038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000" b="1" u="sng" dirty="0">
                <a:solidFill>
                  <a:schemeClr val="tx1"/>
                </a:solidFill>
              </a:rPr>
              <a:t>Li</a:t>
            </a:r>
            <a:r>
              <a:rPr lang="en-US" sz="4000" b="1" dirty="0">
                <a:solidFill>
                  <a:schemeClr val="tx1"/>
                </a:solidFill>
              </a:rPr>
              <a:t>:  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marL="45720" indent="0">
              <a:buNone/>
            </a:pPr>
            <a:endParaRPr lang="en-US" sz="4000" b="1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en-US" sz="4000" b="1" u="sng" dirty="0">
                <a:solidFill>
                  <a:schemeClr val="tx1"/>
                </a:solidFill>
              </a:rPr>
              <a:t>Li</a:t>
            </a:r>
            <a:r>
              <a:rPr lang="en-US" sz="4000" b="1" u="sng" baseline="30000" dirty="0">
                <a:solidFill>
                  <a:schemeClr val="tx1"/>
                </a:solidFill>
              </a:rPr>
              <a:t>+</a:t>
            </a:r>
            <a:r>
              <a:rPr lang="en-US" sz="4000" b="1" dirty="0">
                <a:solidFill>
                  <a:schemeClr val="tx1"/>
                </a:solidFill>
              </a:rPr>
              <a:t>:  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326088" y="1357953"/>
            <a:ext cx="935727" cy="586854"/>
          </a:xfrm>
          <a:prstGeom prst="round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424383" y="1347716"/>
            <a:ext cx="4121622" cy="2077872"/>
          </a:xfrm>
          <a:prstGeom prst="round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Highest Energy Level Electrons – 2 is highest!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</a:rPr>
              <a:t>LOSE THAT </a:t>
            </a:r>
            <a:br>
              <a:rPr lang="en-US" sz="28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ELECTRON  FIRST!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641142" y="3352231"/>
            <a:ext cx="4121622" cy="983776"/>
          </a:xfrm>
          <a:prstGeom prst="round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Now it looks just like Helium doesn’t it!</a:t>
            </a:r>
          </a:p>
        </p:txBody>
      </p:sp>
    </p:spTree>
    <p:extLst>
      <p:ext uri="{BB962C8B-B14F-4D97-AF65-F5344CB8AC3E}">
        <p14:creationId xmlns:p14="http://schemas.microsoft.com/office/powerpoint/2010/main" val="346721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190" y="131929"/>
            <a:ext cx="11262815" cy="1356360"/>
          </a:xfrm>
        </p:spPr>
        <p:txBody>
          <a:bodyPr>
            <a:normAutofit/>
          </a:bodyPr>
          <a:lstStyle/>
          <a:p>
            <a:r>
              <a:rPr lang="en-US" sz="6000" b="1" u="sng" dirty="0"/>
              <a:t>Configuration of Ions - Examples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2373" y="1347717"/>
            <a:ext cx="11494827" cy="4038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000" b="1" u="sng" dirty="0">
                <a:solidFill>
                  <a:schemeClr val="tx1"/>
                </a:solidFill>
              </a:rPr>
              <a:t>Ca</a:t>
            </a:r>
            <a:r>
              <a:rPr lang="en-US" sz="4000" b="1" dirty="0">
                <a:solidFill>
                  <a:schemeClr val="tx1"/>
                </a:solidFill>
              </a:rPr>
              <a:t>:  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marL="45720" indent="0">
              <a:buNone/>
            </a:pPr>
            <a:endParaRPr lang="en-US" sz="4000" b="1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en-US" sz="4000" b="1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en-US" sz="4000" b="1" u="sng" dirty="0">
                <a:solidFill>
                  <a:schemeClr val="tx1"/>
                </a:solidFill>
              </a:rPr>
              <a:t>Ca</a:t>
            </a:r>
            <a:r>
              <a:rPr lang="en-US" sz="4000" b="1" u="sng" baseline="30000" dirty="0">
                <a:solidFill>
                  <a:schemeClr val="tx1"/>
                </a:solidFill>
              </a:rPr>
              <a:t>2+</a:t>
            </a:r>
            <a:r>
              <a:rPr lang="en-US" sz="4000" b="1" dirty="0">
                <a:solidFill>
                  <a:schemeClr val="tx1"/>
                </a:solidFill>
              </a:rPr>
              <a:t>:  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887301" y="1347717"/>
            <a:ext cx="1018466" cy="586854"/>
          </a:xfrm>
          <a:prstGeom prst="round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424383" y="1347716"/>
            <a:ext cx="4121622" cy="2077872"/>
          </a:xfrm>
          <a:prstGeom prst="round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Highest Energy Level Electrons – 4 is highest!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</a:rPr>
              <a:t>LOSE THOSE ELECTRONS FIRST!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064223" y="3888474"/>
            <a:ext cx="4121622" cy="983776"/>
          </a:xfrm>
          <a:prstGeom prst="round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Now it looks just like Argon doesn’t it!</a:t>
            </a:r>
          </a:p>
        </p:txBody>
      </p:sp>
    </p:spTree>
    <p:extLst>
      <p:ext uri="{BB962C8B-B14F-4D97-AF65-F5344CB8AC3E}">
        <p14:creationId xmlns:p14="http://schemas.microsoft.com/office/powerpoint/2010/main" val="744921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190" y="131929"/>
            <a:ext cx="11262815" cy="1356360"/>
          </a:xfrm>
        </p:spPr>
        <p:txBody>
          <a:bodyPr>
            <a:normAutofit/>
          </a:bodyPr>
          <a:lstStyle/>
          <a:p>
            <a:r>
              <a:rPr lang="en-US" sz="6000" b="1" u="sng" dirty="0"/>
              <a:t>Configuration of Ions – d-block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2373" y="1347717"/>
            <a:ext cx="11494827" cy="4038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000" b="1" dirty="0">
                <a:solidFill>
                  <a:schemeClr val="tx1"/>
                </a:solidFill>
              </a:rPr>
              <a:t>d-block elements are called “transition metals.” They can make several different charges. </a:t>
            </a:r>
            <a:endParaRPr lang="en-US" sz="4000" b="1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en-US" sz="4000" b="1" u="sng" dirty="0">
                <a:solidFill>
                  <a:schemeClr val="tx1"/>
                </a:solidFill>
              </a:rPr>
              <a:t>Cu</a:t>
            </a:r>
            <a:r>
              <a:rPr lang="en-US" sz="4000" b="1" dirty="0">
                <a:solidFill>
                  <a:schemeClr val="tx1"/>
                </a:solidFill>
              </a:rPr>
              <a:t>:  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3d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  <a:p>
            <a:pPr marL="45720" indent="0">
              <a:buNone/>
            </a:pPr>
            <a:endParaRPr lang="en-US" sz="4000" b="1" u="sng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en-US" sz="4000" b="1" u="sng" dirty="0">
                <a:solidFill>
                  <a:schemeClr val="tx1"/>
                </a:solidFill>
              </a:rPr>
              <a:t>Cu</a:t>
            </a:r>
            <a:r>
              <a:rPr lang="en-US" sz="4000" b="1" u="sng" baseline="30000" dirty="0">
                <a:solidFill>
                  <a:schemeClr val="tx1"/>
                </a:solidFill>
              </a:rPr>
              <a:t>+</a:t>
            </a:r>
            <a:r>
              <a:rPr lang="en-US" sz="4000" b="1" dirty="0">
                <a:solidFill>
                  <a:schemeClr val="tx1"/>
                </a:solidFill>
              </a:rPr>
              <a:t>:  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</a:t>
            </a:r>
            <a:r>
              <a:rPr lang="en-US" sz="40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4s</a:t>
            </a:r>
            <a:r>
              <a:rPr lang="en-US" sz="4000" b="1" baseline="300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3d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  <a:p>
            <a:pPr marL="45720" indent="0">
              <a:buNone/>
            </a:pPr>
            <a:endParaRPr lang="en-US" sz="4000" b="1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914597" y="2625601"/>
            <a:ext cx="868340" cy="586854"/>
          </a:xfrm>
          <a:prstGeom prst="round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8202304" y="2673368"/>
            <a:ext cx="3489560" cy="2077872"/>
          </a:xfrm>
          <a:prstGeom prst="round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Highest Energy Level Electrons –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</a:rPr>
              <a:t> 4 is highest!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</a:rPr>
              <a:t>LOSE THOSE ELECTRONS FIRST!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552934" y="4751240"/>
            <a:ext cx="2158051" cy="710251"/>
          </a:xfrm>
          <a:prstGeom prst="round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CAREFUL!!!</a:t>
            </a:r>
          </a:p>
        </p:txBody>
      </p:sp>
    </p:spTree>
    <p:extLst>
      <p:ext uri="{BB962C8B-B14F-4D97-AF65-F5344CB8AC3E}">
        <p14:creationId xmlns:p14="http://schemas.microsoft.com/office/powerpoint/2010/main" val="1336236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190" y="131929"/>
            <a:ext cx="11262815" cy="1356360"/>
          </a:xfrm>
        </p:spPr>
        <p:txBody>
          <a:bodyPr>
            <a:normAutofit/>
          </a:bodyPr>
          <a:lstStyle/>
          <a:p>
            <a:r>
              <a:rPr lang="en-US" sz="6000" b="1" u="sng" dirty="0"/>
              <a:t>Configuration of Ions – d-block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2373" y="1347717"/>
            <a:ext cx="11494827" cy="4038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000" b="1" dirty="0">
                <a:solidFill>
                  <a:schemeClr val="tx1"/>
                </a:solidFill>
              </a:rPr>
              <a:t>d-block elements are called “transition metals.” They can make several different charges. </a:t>
            </a:r>
            <a:endParaRPr lang="en-US" sz="4000" b="1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en-US" sz="4000" b="1" u="sng" dirty="0">
                <a:solidFill>
                  <a:schemeClr val="tx1"/>
                </a:solidFill>
              </a:rPr>
              <a:t>Cu</a:t>
            </a:r>
            <a:r>
              <a:rPr lang="en-US" sz="4000" b="1" dirty="0">
                <a:solidFill>
                  <a:schemeClr val="tx1"/>
                </a:solidFill>
              </a:rPr>
              <a:t>:  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3d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  <a:p>
            <a:pPr marL="45720" indent="0">
              <a:buNone/>
            </a:pPr>
            <a:endParaRPr lang="en-US" sz="4000" b="1" u="sng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en-US" sz="4000" b="1" u="sng" dirty="0">
                <a:solidFill>
                  <a:schemeClr val="tx1"/>
                </a:solidFill>
              </a:rPr>
              <a:t>Cu</a:t>
            </a:r>
            <a:r>
              <a:rPr lang="en-US" sz="4000" b="1" u="sng" baseline="30000" dirty="0">
                <a:solidFill>
                  <a:schemeClr val="tx1"/>
                </a:solidFill>
              </a:rPr>
              <a:t>2+</a:t>
            </a:r>
            <a:r>
              <a:rPr lang="en-US" sz="4000" b="1" dirty="0">
                <a:solidFill>
                  <a:schemeClr val="tx1"/>
                </a:solidFill>
              </a:rPr>
              <a:t>:  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4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3p</a:t>
            </a:r>
            <a:r>
              <a:rPr lang="en-US" sz="4000" b="1" u="sng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4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3d</a:t>
            </a:r>
            <a:r>
              <a:rPr lang="en-US" sz="4000" b="1" u="sng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  <a:p>
            <a:pPr marL="45720" indent="0">
              <a:buNone/>
            </a:pPr>
            <a:endParaRPr lang="en-US" sz="4000" b="1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914597" y="2625601"/>
            <a:ext cx="868340" cy="586854"/>
          </a:xfrm>
          <a:prstGeom prst="round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8202304" y="2673368"/>
            <a:ext cx="3489560" cy="2077872"/>
          </a:xfrm>
          <a:prstGeom prst="round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Highest Energy Level Electrons –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</a:rPr>
              <a:t> 4 is highest!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</a:rPr>
              <a:t>LOSE THOSE ELECTRONS FIRST!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552934" y="4751240"/>
            <a:ext cx="2158051" cy="710251"/>
          </a:xfrm>
          <a:prstGeom prst="round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CAREFUL!!!</a:t>
            </a:r>
          </a:p>
        </p:txBody>
      </p:sp>
    </p:spTree>
    <p:extLst>
      <p:ext uri="{BB962C8B-B14F-4D97-AF65-F5344CB8AC3E}">
        <p14:creationId xmlns:p14="http://schemas.microsoft.com/office/powerpoint/2010/main" val="255704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190" y="131929"/>
            <a:ext cx="11262815" cy="1356360"/>
          </a:xfrm>
        </p:spPr>
        <p:txBody>
          <a:bodyPr>
            <a:normAutofit/>
          </a:bodyPr>
          <a:lstStyle/>
          <a:p>
            <a:r>
              <a:rPr lang="en-US" sz="6000" b="1" u="sng" dirty="0"/>
              <a:t>Configuration of Ions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2373" y="1347716"/>
            <a:ext cx="11494827" cy="471188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000" b="1" dirty="0">
                <a:solidFill>
                  <a:schemeClr val="tx1"/>
                </a:solidFill>
              </a:rPr>
              <a:t>No matter what, take electrons from the highest </a:t>
            </a:r>
            <a:r>
              <a:rPr lang="en-US" sz="4000" b="1" dirty="0">
                <a:solidFill>
                  <a:srgbClr val="FF0000"/>
                </a:solidFill>
              </a:rPr>
              <a:t>energy level </a:t>
            </a:r>
            <a:r>
              <a:rPr lang="en-US" sz="4000" b="1" dirty="0">
                <a:solidFill>
                  <a:schemeClr val="tx1"/>
                </a:solidFill>
              </a:rPr>
              <a:t>orbitals! </a:t>
            </a:r>
          </a:p>
          <a:p>
            <a:r>
              <a:rPr lang="en-US" sz="4000" b="1" dirty="0">
                <a:solidFill>
                  <a:schemeClr val="tx1"/>
                </a:solidFill>
              </a:rPr>
              <a:t> Take from highest p, </a:t>
            </a:r>
          </a:p>
          <a:p>
            <a:r>
              <a:rPr lang="en-US" sz="4000" b="1" dirty="0">
                <a:solidFill>
                  <a:schemeClr val="tx1"/>
                </a:solidFill>
              </a:rPr>
              <a:t> Then highest s, </a:t>
            </a:r>
          </a:p>
          <a:p>
            <a:r>
              <a:rPr lang="en-US" sz="4000" b="1" dirty="0">
                <a:solidFill>
                  <a:schemeClr val="tx1"/>
                </a:solidFill>
              </a:rPr>
              <a:t> Then come back and do lower d if needed</a:t>
            </a:r>
            <a:endParaRPr lang="en-US" sz="4000" b="1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en-US" sz="4000" b="1" u="sng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en-US" sz="4000" b="1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en-US" sz="4000" b="1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0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190" y="131929"/>
            <a:ext cx="11262815" cy="1356360"/>
          </a:xfrm>
        </p:spPr>
        <p:txBody>
          <a:bodyPr>
            <a:normAutofit/>
          </a:bodyPr>
          <a:lstStyle/>
          <a:p>
            <a:r>
              <a:rPr lang="en-US" sz="6000" b="1" u="sng" dirty="0"/>
              <a:t>Configuration of Ions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2373" y="1347716"/>
            <a:ext cx="11494827" cy="471188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000" b="1" u="sng" dirty="0">
                <a:solidFill>
                  <a:schemeClr val="tx1"/>
                </a:solidFill>
              </a:rPr>
              <a:t>Ga</a:t>
            </a:r>
            <a:r>
              <a:rPr lang="en-US" sz="4000" b="1" dirty="0">
                <a:solidFill>
                  <a:schemeClr val="tx1"/>
                </a:solidFill>
              </a:rPr>
              <a:t>:  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3d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marL="45720" indent="0">
              <a:buNone/>
            </a:pPr>
            <a:r>
              <a:rPr lang="en-US" sz="4000" b="1" u="sng" dirty="0">
                <a:solidFill>
                  <a:schemeClr val="tx1"/>
                </a:solidFill>
              </a:rPr>
              <a:t>Ga</a:t>
            </a:r>
            <a:r>
              <a:rPr lang="en-US" sz="4000" b="1" u="sng" baseline="30000" dirty="0">
                <a:solidFill>
                  <a:schemeClr val="tx1"/>
                </a:solidFill>
              </a:rPr>
              <a:t>+</a:t>
            </a:r>
            <a:r>
              <a:rPr lang="en-US" sz="4000" b="1" dirty="0">
                <a:solidFill>
                  <a:schemeClr val="tx1"/>
                </a:solidFill>
              </a:rPr>
              <a:t>: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3d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  <a:p>
            <a:pPr marL="45720" indent="0">
              <a:buNone/>
            </a:pPr>
            <a:r>
              <a:rPr lang="en-US" sz="4000" b="1" u="sng" dirty="0">
                <a:solidFill>
                  <a:schemeClr val="tx1"/>
                </a:solidFill>
              </a:rPr>
              <a:t>Ga</a:t>
            </a:r>
            <a:r>
              <a:rPr lang="en-US" sz="4000" b="1" u="sng" baseline="30000" dirty="0">
                <a:solidFill>
                  <a:schemeClr val="tx1"/>
                </a:solidFill>
              </a:rPr>
              <a:t>2+</a:t>
            </a:r>
            <a:r>
              <a:rPr lang="en-US" sz="4000" b="1" dirty="0">
                <a:solidFill>
                  <a:schemeClr val="tx1"/>
                </a:solidFill>
              </a:rPr>
              <a:t>: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</a:t>
            </a:r>
            <a:r>
              <a:rPr lang="en-US" sz="40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4s</a:t>
            </a:r>
            <a:r>
              <a:rPr lang="en-US" sz="4000" b="1" baseline="300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3d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  <a:p>
            <a:pPr marL="45720" indent="0">
              <a:buNone/>
            </a:pPr>
            <a:r>
              <a:rPr lang="en-US" sz="4000" b="1" u="sng" dirty="0">
                <a:solidFill>
                  <a:schemeClr val="tx1"/>
                </a:solidFill>
              </a:rPr>
              <a:t>Ga</a:t>
            </a:r>
            <a:r>
              <a:rPr lang="en-US" sz="4000" b="1" u="sng" baseline="30000" dirty="0">
                <a:solidFill>
                  <a:schemeClr val="tx1"/>
                </a:solidFill>
              </a:rPr>
              <a:t>3+</a:t>
            </a:r>
            <a:r>
              <a:rPr lang="en-US" sz="4000" b="1" dirty="0">
                <a:solidFill>
                  <a:schemeClr val="tx1"/>
                </a:solidFill>
              </a:rPr>
              <a:t>: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4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3p</a:t>
            </a:r>
            <a:r>
              <a:rPr lang="en-US" sz="4000" b="1" u="sng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</a:t>
            </a:r>
            <a:r>
              <a:rPr lang="en-US" sz="4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3d</a:t>
            </a:r>
            <a:r>
              <a:rPr lang="en-US" sz="4000" b="1" u="sng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  <a:p>
            <a:pPr marL="45720" indent="0">
              <a:buNone/>
            </a:pPr>
            <a:r>
              <a:rPr lang="en-US" sz="4000" b="1" u="sng" dirty="0">
                <a:solidFill>
                  <a:schemeClr val="tx1"/>
                </a:solidFill>
              </a:rPr>
              <a:t>Ga</a:t>
            </a:r>
            <a:r>
              <a:rPr lang="en-US" sz="4000" b="1" u="sng" baseline="30000" dirty="0">
                <a:solidFill>
                  <a:schemeClr val="tx1"/>
                </a:solidFill>
              </a:rPr>
              <a:t>4+</a:t>
            </a:r>
            <a:r>
              <a:rPr lang="en-US" sz="4000" b="1" dirty="0">
                <a:solidFill>
                  <a:schemeClr val="tx1"/>
                </a:solidFill>
              </a:rPr>
              <a:t>: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4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3p</a:t>
            </a:r>
            <a:r>
              <a:rPr lang="en-US" sz="4000" b="1" u="sng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</a:t>
            </a:r>
            <a:r>
              <a:rPr lang="en-US" sz="4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3d</a:t>
            </a:r>
            <a:r>
              <a:rPr lang="en-US" sz="4000" b="1" u="sng" baseline="300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  <a:p>
            <a:pPr marL="45720" indent="0">
              <a:buNone/>
            </a:pPr>
            <a:endParaRPr lang="en-US" sz="4000" b="1" u="sng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en-US" sz="4000" b="1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en-US" sz="4000" b="1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195270" y="2106165"/>
            <a:ext cx="2608428" cy="500135"/>
          </a:xfrm>
          <a:prstGeom prst="round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4p first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8195270" y="2792347"/>
            <a:ext cx="2608428" cy="500135"/>
          </a:xfrm>
          <a:prstGeom prst="round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4s next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195270" y="3523879"/>
            <a:ext cx="2608428" cy="500135"/>
          </a:xfrm>
          <a:prstGeom prst="round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last 4s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288547" y="4210061"/>
            <a:ext cx="4421874" cy="500135"/>
          </a:xfrm>
          <a:prstGeom prst="round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you can take 3d !</a:t>
            </a:r>
          </a:p>
        </p:txBody>
      </p:sp>
    </p:spTree>
    <p:extLst>
      <p:ext uri="{BB962C8B-B14F-4D97-AF65-F5344CB8AC3E}">
        <p14:creationId xmlns:p14="http://schemas.microsoft.com/office/powerpoint/2010/main" val="1890295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190" y="131929"/>
            <a:ext cx="11262815" cy="1356360"/>
          </a:xfrm>
        </p:spPr>
        <p:txBody>
          <a:bodyPr>
            <a:normAutofit/>
          </a:bodyPr>
          <a:lstStyle/>
          <a:p>
            <a:r>
              <a:rPr lang="en-US" sz="6000" b="1" u="sng" dirty="0"/>
              <a:t>YouTube Link to Presentation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2373" y="1347716"/>
            <a:ext cx="11494827" cy="471188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en-US" sz="6000" b="1" u="sng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en-US" sz="6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https://youtu.be/0ArsAIYrWiM</a:t>
            </a:r>
            <a:r>
              <a:rPr lang="en-US" sz="6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" indent="0">
              <a:buNone/>
            </a:pPr>
            <a:endParaRPr lang="en-US" sz="6000" b="1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033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Connector 41">
            <a:extLst>
              <a:ext uri="{FF2B5EF4-FFF2-40B4-BE49-F238E27FC236}">
                <a16:creationId xmlns:a16="http://schemas.microsoft.com/office/drawing/2014/main" id="{63FED537-3AF1-4C36-9904-77B6A54D27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5462458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50E78D6-F072-48E7-8270-20EFBDD26F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840" y="4136578"/>
            <a:ext cx="11704320" cy="1325880"/>
          </a:xfrm>
        </p:spPr>
        <p:txBody>
          <a:bodyPr>
            <a:normAutofit fontScale="90000"/>
          </a:bodyPr>
          <a:lstStyle/>
          <a:p>
            <a:r>
              <a:rPr lang="en-US" sz="6600" cap="none" dirty="0"/>
              <a:t>N 13 – Noble Gas Configurations and Configurations of Ions </a:t>
            </a:r>
          </a:p>
        </p:txBody>
      </p:sp>
      <p:sp>
        <p:nvSpPr>
          <p:cNvPr id="5" name="Rectangle 4"/>
          <p:cNvSpPr/>
          <p:nvPr/>
        </p:nvSpPr>
        <p:spPr>
          <a:xfrm>
            <a:off x="423081" y="450376"/>
            <a:ext cx="11327641" cy="30707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https://students.ga.desire2learn.com/d2l/lor/viewer/viewFile.d2lfile/1798/12281/if_noble_gas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1247" y="450375"/>
            <a:ext cx="4831308" cy="3220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405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191" y="131929"/>
            <a:ext cx="9875520" cy="1356360"/>
          </a:xfrm>
        </p:spPr>
        <p:txBody>
          <a:bodyPr>
            <a:normAutofit/>
          </a:bodyPr>
          <a:lstStyle/>
          <a:p>
            <a:r>
              <a:rPr lang="en-US" sz="6000" b="1" u="sng" dirty="0"/>
              <a:t>Noble Gases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373" y="1347717"/>
            <a:ext cx="10812439" cy="4038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000" b="1" dirty="0">
                <a:solidFill>
                  <a:schemeClr val="tx1"/>
                </a:solidFill>
              </a:rPr>
              <a:t>Have a full “</a:t>
            </a:r>
            <a:r>
              <a:rPr lang="en-US" sz="4000" b="1" dirty="0">
                <a:solidFill>
                  <a:schemeClr val="accent3"/>
                </a:solidFill>
              </a:rPr>
              <a:t>valence shell</a:t>
            </a:r>
            <a:r>
              <a:rPr lang="en-US" sz="4000" b="1" dirty="0">
                <a:solidFill>
                  <a:schemeClr val="tx1"/>
                </a:solidFill>
              </a:rPr>
              <a:t>” – meaning their outer </a:t>
            </a:r>
            <a:r>
              <a:rPr lang="en-US" sz="4000" b="1" u="sng" dirty="0">
                <a:solidFill>
                  <a:srgbClr val="FF0000"/>
                </a:solidFill>
              </a:rPr>
              <a:t>s and p orbitals </a:t>
            </a:r>
            <a:r>
              <a:rPr lang="en-US" sz="4000" b="1" dirty="0">
                <a:solidFill>
                  <a:schemeClr val="tx1"/>
                </a:solidFill>
              </a:rPr>
              <a:t>are full! “8 is great!”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3400" b="1" dirty="0">
                <a:solidFill>
                  <a:schemeClr val="tx1"/>
                </a:solidFill>
              </a:rPr>
              <a:t> Makes them very stable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3400" b="1" dirty="0">
                <a:solidFill>
                  <a:schemeClr val="tx1"/>
                </a:solidFill>
              </a:rPr>
              <a:t> They don’t react with </a:t>
            </a:r>
            <a:br>
              <a:rPr lang="en-US" sz="3400" b="1" dirty="0">
                <a:solidFill>
                  <a:schemeClr val="tx1"/>
                </a:solidFill>
              </a:rPr>
            </a:br>
            <a:r>
              <a:rPr lang="en-US" sz="3400" b="1" dirty="0">
                <a:solidFill>
                  <a:schemeClr val="tx1"/>
                </a:solidFill>
              </a:rPr>
              <a:t>other things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3400" b="1" dirty="0">
                <a:solidFill>
                  <a:schemeClr val="tx1"/>
                </a:solidFill>
              </a:rPr>
              <a:t> They are “inert”</a:t>
            </a:r>
          </a:p>
        </p:txBody>
      </p:sp>
      <p:pic>
        <p:nvPicPr>
          <p:cNvPr id="2050" name="Picture 2" descr="Image result for noble gases on periodic ta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1040" y="2704077"/>
            <a:ext cx="4923772" cy="3692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1259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191" y="131929"/>
            <a:ext cx="11426588" cy="1356360"/>
          </a:xfrm>
        </p:spPr>
        <p:txBody>
          <a:bodyPr>
            <a:normAutofit fontScale="90000"/>
          </a:bodyPr>
          <a:lstStyle/>
          <a:p>
            <a:r>
              <a:rPr lang="en-US" sz="6000" b="1" u="sng" dirty="0"/>
              <a:t>Noble Gases – Examples of Full Shells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373" y="1347717"/>
            <a:ext cx="11494827" cy="4038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000" b="1" u="sng" dirty="0">
                <a:solidFill>
                  <a:schemeClr val="tx1"/>
                </a:solidFill>
              </a:rPr>
              <a:t>He</a:t>
            </a:r>
            <a:r>
              <a:rPr lang="en-US" sz="4000" b="1" dirty="0">
                <a:solidFill>
                  <a:schemeClr val="tx1"/>
                </a:solidFill>
              </a:rPr>
              <a:t>: 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marL="45720" indent="0">
              <a:buNone/>
            </a:pPr>
            <a:r>
              <a:rPr lang="en-US" sz="4000" b="1" u="sng" dirty="0">
                <a:solidFill>
                  <a:schemeClr val="tx1"/>
                </a:solidFill>
              </a:rPr>
              <a:t>Ne</a:t>
            </a:r>
            <a:r>
              <a:rPr lang="en-US" sz="4000" b="1" dirty="0">
                <a:solidFill>
                  <a:schemeClr val="tx1"/>
                </a:solidFill>
              </a:rPr>
              <a:t>: 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  <a:p>
            <a:pPr marL="45720" indent="0">
              <a:buNone/>
            </a:pPr>
            <a:r>
              <a:rPr lang="en-US" sz="4000" b="1" u="sng" dirty="0" err="1">
                <a:solidFill>
                  <a:schemeClr val="tx1"/>
                </a:solidFill>
              </a:rPr>
              <a:t>Ar</a:t>
            </a:r>
            <a:r>
              <a:rPr lang="en-US" sz="4000" b="1" dirty="0">
                <a:solidFill>
                  <a:schemeClr val="tx1"/>
                </a:solidFill>
              </a:rPr>
              <a:t>:  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  <a:p>
            <a:pPr marL="45720" indent="0">
              <a:buNone/>
            </a:pPr>
            <a:r>
              <a:rPr lang="en-US" sz="4000" b="1" u="sng" dirty="0">
                <a:solidFill>
                  <a:schemeClr val="tx1"/>
                </a:solidFill>
              </a:rPr>
              <a:t>Kr</a:t>
            </a:r>
            <a:r>
              <a:rPr lang="en-US" sz="4000" b="1" dirty="0">
                <a:solidFill>
                  <a:schemeClr val="tx1"/>
                </a:solidFill>
              </a:rPr>
              <a:t>:  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3d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  <a:p>
            <a:pPr marL="45720" indent="0">
              <a:buNone/>
            </a:pPr>
            <a:r>
              <a:rPr lang="en-US" sz="4000" b="1" u="sng" dirty="0" err="1">
                <a:solidFill>
                  <a:schemeClr val="tx1"/>
                </a:solidFill>
              </a:rPr>
              <a:t>Xe</a:t>
            </a:r>
            <a:r>
              <a:rPr lang="en-US" sz="4000" b="1" dirty="0">
                <a:solidFill>
                  <a:schemeClr val="tx1"/>
                </a:solidFill>
              </a:rPr>
              <a:t>: 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3d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4d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473958" y="1310185"/>
            <a:ext cx="1132764" cy="586854"/>
          </a:xfrm>
          <a:prstGeom prst="round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458870" y="2071275"/>
            <a:ext cx="1881117" cy="586854"/>
          </a:xfrm>
          <a:prstGeom prst="round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989694" y="2780163"/>
            <a:ext cx="1881117" cy="586854"/>
          </a:xfrm>
          <a:prstGeom prst="round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619998" y="3533861"/>
            <a:ext cx="1032683" cy="586854"/>
          </a:xfrm>
          <a:prstGeom prst="round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493221" y="3520213"/>
            <a:ext cx="975818" cy="586854"/>
          </a:xfrm>
          <a:prstGeom prst="round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977117" y="4255148"/>
            <a:ext cx="1032683" cy="586854"/>
          </a:xfrm>
          <a:prstGeom prst="round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0158711" y="4252195"/>
            <a:ext cx="1032683" cy="586854"/>
          </a:xfrm>
          <a:prstGeom prst="round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279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190" y="131929"/>
            <a:ext cx="10812439" cy="1356360"/>
          </a:xfrm>
        </p:spPr>
        <p:txBody>
          <a:bodyPr>
            <a:normAutofit fontScale="90000"/>
          </a:bodyPr>
          <a:lstStyle/>
          <a:p>
            <a:r>
              <a:rPr lang="en-US" sz="6000" b="1" u="sng" dirty="0"/>
              <a:t>Finding Noble Gas Configuration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373" y="1347716"/>
            <a:ext cx="11112690" cy="5098053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000" b="1" u="sng" dirty="0">
                <a:solidFill>
                  <a:schemeClr val="tx1"/>
                </a:solidFill>
              </a:rPr>
              <a:t>A short cut method of writing configurations</a:t>
            </a:r>
            <a:br>
              <a:rPr lang="en-US" sz="4000" b="1" u="sng" dirty="0">
                <a:solidFill>
                  <a:schemeClr val="tx1"/>
                </a:solidFill>
              </a:rPr>
            </a:br>
            <a:endParaRPr lang="en-US" sz="1600" b="1" u="sng" dirty="0">
              <a:solidFill>
                <a:schemeClr val="tx1"/>
              </a:solidFill>
            </a:endParaRP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3400" b="1" dirty="0">
                <a:solidFill>
                  <a:schemeClr val="tx1"/>
                </a:solidFill>
              </a:rPr>
              <a:t> Since noble gases are “special” – reference all configurations against the </a:t>
            </a:r>
            <a:r>
              <a:rPr lang="en-US" sz="3400" b="1" u="sng" dirty="0">
                <a:solidFill>
                  <a:schemeClr val="accent3"/>
                </a:solidFill>
              </a:rPr>
              <a:t>PREVIOUS</a:t>
            </a:r>
            <a:r>
              <a:rPr lang="en-US" sz="3400" b="1" dirty="0">
                <a:solidFill>
                  <a:schemeClr val="accent3"/>
                </a:solidFill>
              </a:rPr>
              <a:t> </a:t>
            </a:r>
            <a:r>
              <a:rPr lang="en-US" sz="3400" b="1" dirty="0">
                <a:solidFill>
                  <a:schemeClr val="tx1"/>
                </a:solidFill>
              </a:rPr>
              <a:t>noble gas</a:t>
            </a:r>
            <a:br>
              <a:rPr lang="en-US" sz="3400" b="1" dirty="0">
                <a:solidFill>
                  <a:schemeClr val="tx1"/>
                </a:solidFill>
              </a:rPr>
            </a:br>
            <a:endParaRPr lang="en-US" b="1" dirty="0">
              <a:solidFill>
                <a:schemeClr val="tx1"/>
              </a:solidFill>
            </a:endParaRPr>
          </a:p>
          <a:p>
            <a:pPr marL="2785750" lvl="8" indent="-514350">
              <a:buFont typeface="+mj-lt"/>
              <a:buAutoNum type="arabicPeriod"/>
            </a:pPr>
            <a:r>
              <a:rPr lang="en-US" sz="3400" b="1" dirty="0">
                <a:solidFill>
                  <a:schemeClr val="tx1"/>
                </a:solidFill>
              </a:rPr>
              <a:t>Find the previous noble gas</a:t>
            </a:r>
          </a:p>
          <a:p>
            <a:pPr marL="2785750" lvl="8" indent="-514350">
              <a:buFont typeface="+mj-lt"/>
              <a:buAutoNum type="arabicPeriod"/>
            </a:pPr>
            <a:r>
              <a:rPr lang="en-US" sz="3400" b="1" dirty="0">
                <a:solidFill>
                  <a:schemeClr val="tx1"/>
                </a:solidFill>
              </a:rPr>
              <a:t>Write that noble gas in brackets [    ]</a:t>
            </a:r>
          </a:p>
          <a:p>
            <a:pPr marL="2785750" lvl="8" indent="-514350">
              <a:buFont typeface="+mj-lt"/>
              <a:buAutoNum type="arabicPeriod"/>
            </a:pPr>
            <a:r>
              <a:rPr lang="en-US" sz="3400" b="1" dirty="0">
                <a:solidFill>
                  <a:schemeClr val="tx1"/>
                </a:solidFill>
              </a:rPr>
              <a:t>List any remaining electron configuration left over until you get to the element you are trying to write</a:t>
            </a:r>
          </a:p>
        </p:txBody>
      </p:sp>
    </p:spTree>
    <p:extLst>
      <p:ext uri="{BB962C8B-B14F-4D97-AF65-F5344CB8AC3E}">
        <p14:creationId xmlns:p14="http://schemas.microsoft.com/office/powerpoint/2010/main" val="260480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2373" y="1347717"/>
            <a:ext cx="3169693" cy="2173405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4000" b="1" u="sng" dirty="0">
                <a:solidFill>
                  <a:schemeClr val="tx1"/>
                </a:solidFill>
              </a:rPr>
              <a:t>Lithium</a:t>
            </a:r>
            <a:endParaRPr lang="en-US" sz="4000" b="1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ctr">
              <a:buNone/>
            </a:pP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marL="45720" indent="0" algn="ctr">
              <a:buNone/>
            </a:pPr>
            <a:r>
              <a:rPr lang="en-US" sz="32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Helium + extra!</a:t>
            </a:r>
          </a:p>
          <a:p>
            <a:pPr marL="45720" indent="0" algn="ctr">
              <a:buNone/>
            </a:pPr>
            <a:endParaRPr lang="en-US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68991" y="2086400"/>
            <a:ext cx="1064525" cy="586854"/>
          </a:xfrm>
          <a:prstGeom prst="round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4679" y="592201"/>
            <a:ext cx="1893147" cy="646331"/>
          </a:xfrm>
          <a:prstGeom prst="rect">
            <a:avLst/>
          </a:prstGeom>
          <a:ln w="38100">
            <a:solidFill>
              <a:schemeClr val="tx1"/>
            </a:solidFill>
            <a:prstDash val="sysDot"/>
          </a:ln>
        </p:spPr>
        <p:txBody>
          <a:bodyPr wrap="none">
            <a:spAutoFit/>
          </a:bodyPr>
          <a:lstStyle/>
          <a:p>
            <a:pPr marL="45720" indent="0">
              <a:buNone/>
            </a:pPr>
            <a:r>
              <a:rPr lang="en-US" sz="3600" b="1" u="sng" dirty="0"/>
              <a:t>He</a:t>
            </a:r>
            <a:r>
              <a:rPr lang="en-US" sz="3600" b="1" dirty="0"/>
              <a:t>:  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1s</a:t>
            </a:r>
            <a:r>
              <a:rPr lang="en-US" sz="3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138684" y="1347717"/>
            <a:ext cx="3169693" cy="21734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Corbel" pitchFamily="34" charset="0"/>
              <a:buNone/>
            </a:pPr>
            <a:r>
              <a:rPr lang="en-US" sz="4000" b="1" u="sng" dirty="0">
                <a:solidFill>
                  <a:schemeClr val="tx1"/>
                </a:solidFill>
              </a:rPr>
              <a:t>Nitrogen</a:t>
            </a:r>
            <a:endParaRPr lang="en-US" sz="4000" b="1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ctr">
              <a:buFont typeface="Corbel" pitchFamily="34" charset="0"/>
              <a:buNone/>
            </a:pP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marL="45720" indent="0" algn="ctr">
              <a:buFont typeface="Corbel" pitchFamily="34" charset="0"/>
              <a:buNone/>
            </a:pPr>
            <a:r>
              <a:rPr lang="en-US" sz="32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Helium + extra!</a:t>
            </a:r>
          </a:p>
          <a:p>
            <a:pPr marL="45720" indent="0" algn="ctr">
              <a:buFont typeface="Corbel" pitchFamily="34" charset="0"/>
              <a:buNone/>
            </a:pPr>
            <a:endParaRPr lang="en-US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00990" y="592201"/>
            <a:ext cx="1893147" cy="646331"/>
          </a:xfrm>
          <a:prstGeom prst="rect">
            <a:avLst/>
          </a:prstGeom>
          <a:ln w="38100">
            <a:solidFill>
              <a:schemeClr val="tx1"/>
            </a:solidFill>
            <a:prstDash val="sysDot"/>
          </a:ln>
        </p:spPr>
        <p:txBody>
          <a:bodyPr wrap="none">
            <a:spAutoFit/>
          </a:bodyPr>
          <a:lstStyle/>
          <a:p>
            <a:pPr marL="45720" indent="0">
              <a:buNone/>
            </a:pPr>
            <a:r>
              <a:rPr lang="en-US" sz="3600" b="1" u="sng" dirty="0"/>
              <a:t>He</a:t>
            </a:r>
            <a:r>
              <a:rPr lang="en-US" sz="3600" b="1" dirty="0"/>
              <a:t>:  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1s</a:t>
            </a:r>
            <a:r>
              <a:rPr lang="en-US" sz="3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300990" y="2086400"/>
            <a:ext cx="1064525" cy="586854"/>
          </a:xfrm>
          <a:prstGeom prst="round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7884995" y="1347717"/>
            <a:ext cx="4111387" cy="21734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Corbel" pitchFamily="34" charset="0"/>
              <a:buNone/>
            </a:pPr>
            <a:r>
              <a:rPr lang="en-US" sz="4000" b="1" u="sng" dirty="0">
                <a:solidFill>
                  <a:schemeClr val="tx1"/>
                </a:solidFill>
              </a:rPr>
              <a:t>Sodium</a:t>
            </a:r>
            <a:endParaRPr lang="en-US" sz="4000" b="1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 algn="ctr">
              <a:buFont typeface="Corbel" pitchFamily="34" charset="0"/>
              <a:buNone/>
            </a:pP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marL="45720" indent="0" algn="ctr">
              <a:buFont typeface="Corbel" pitchFamily="34" charset="0"/>
              <a:buNone/>
            </a:pPr>
            <a:r>
              <a:rPr lang="en-US" sz="32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Neon + extra!</a:t>
            </a:r>
          </a:p>
          <a:p>
            <a:pPr marL="45720" indent="0" algn="ctr">
              <a:buFont typeface="Corbel" pitchFamily="34" charset="0"/>
              <a:buNone/>
            </a:pPr>
            <a:endParaRPr lang="en-US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47301" y="592201"/>
            <a:ext cx="3307636" cy="646331"/>
          </a:xfrm>
          <a:prstGeom prst="rect">
            <a:avLst/>
          </a:prstGeom>
          <a:ln w="38100"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en-US" sz="3600" b="1" u="sng" dirty="0"/>
              <a:t>Ne</a:t>
            </a:r>
            <a:r>
              <a:rPr lang="en-US" sz="3600" b="1" dirty="0"/>
              <a:t>:  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1s</a:t>
            </a:r>
            <a:r>
              <a:rPr lang="en-US" sz="3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2s</a:t>
            </a:r>
            <a:r>
              <a:rPr lang="en-US" sz="3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2p</a:t>
            </a:r>
            <a:r>
              <a:rPr lang="en-US" sz="3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270543" y="2086400"/>
            <a:ext cx="2511188" cy="586854"/>
          </a:xfrm>
          <a:prstGeom prst="round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869743" y="3384644"/>
            <a:ext cx="0" cy="64008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788925" y="3384644"/>
            <a:ext cx="0" cy="64008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9951493" y="3384644"/>
            <a:ext cx="0" cy="64008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899124" y="4162968"/>
            <a:ext cx="1941237" cy="646331"/>
          </a:xfrm>
          <a:prstGeom prst="rect">
            <a:avLst/>
          </a:prstGeom>
          <a:ln w="57150">
            <a:solidFill>
              <a:srgbClr val="00B0F0"/>
            </a:solidFill>
            <a:prstDash val="solid"/>
          </a:ln>
        </p:spPr>
        <p:txBody>
          <a:bodyPr wrap="none" anchor="ctr">
            <a:spAutoFit/>
          </a:bodyPr>
          <a:lstStyle/>
          <a:p>
            <a:pPr marL="45720" indent="0" algn="ctr">
              <a:buNone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[He] 2s</a:t>
            </a:r>
            <a:r>
              <a:rPr lang="en-US" sz="3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472239" y="4162967"/>
            <a:ext cx="2633372" cy="646331"/>
          </a:xfrm>
          <a:prstGeom prst="rect">
            <a:avLst/>
          </a:prstGeom>
          <a:ln w="57150">
            <a:solidFill>
              <a:srgbClr val="00B0F0"/>
            </a:solidFill>
            <a:prstDash val="solid"/>
          </a:ln>
        </p:spPr>
        <p:txBody>
          <a:bodyPr wrap="square" anchor="ctr">
            <a:spAutoFit/>
          </a:bodyPr>
          <a:lstStyle/>
          <a:p>
            <a:pPr marL="45720" indent="0" algn="ctr">
              <a:buNone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[He] 2s</a:t>
            </a:r>
            <a:r>
              <a:rPr lang="en-US" sz="3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2p</a:t>
            </a:r>
            <a:r>
              <a:rPr lang="en-US" sz="3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861823" y="4162966"/>
            <a:ext cx="2157729" cy="646331"/>
          </a:xfrm>
          <a:prstGeom prst="rect">
            <a:avLst/>
          </a:prstGeom>
          <a:ln w="57150">
            <a:solidFill>
              <a:srgbClr val="00B0F0"/>
            </a:solidFill>
            <a:prstDash val="solid"/>
          </a:ln>
        </p:spPr>
        <p:txBody>
          <a:bodyPr wrap="square" anchor="ctr">
            <a:spAutoFit/>
          </a:bodyPr>
          <a:lstStyle/>
          <a:p>
            <a:pPr marL="45720" indent="0" algn="ctr">
              <a:buNone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[Ne] 3s</a:t>
            </a:r>
            <a:r>
              <a:rPr lang="en-US" sz="3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04716" y="5050217"/>
            <a:ext cx="11791666" cy="1015663"/>
          </a:xfrm>
          <a:prstGeom prst="rect">
            <a:avLst/>
          </a:prstGeom>
          <a:ln w="57150">
            <a:noFill/>
            <a:prstDash val="solid"/>
          </a:ln>
        </p:spPr>
        <p:txBody>
          <a:bodyPr wrap="square" anchor="ctr">
            <a:spAutoFit/>
          </a:bodyPr>
          <a:lstStyle/>
          <a:p>
            <a:pPr marL="45720" indent="0" algn="ctr">
              <a:buNone/>
            </a:pPr>
            <a:r>
              <a:rPr lang="en-US" sz="6000" b="1" dirty="0">
                <a:solidFill>
                  <a:srgbClr val="0070C0"/>
                </a:solidFill>
                <a:cs typeface="Arial" panose="020B0604020202020204" pitchFamily="34" charset="0"/>
              </a:rPr>
              <a:t>Noble Gas Configurations!</a:t>
            </a:r>
            <a:endParaRPr lang="en-US" sz="6000" b="1" baseline="30000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619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1" grpId="0" animBg="1"/>
      <p:bldP spid="12" grpId="0" animBg="1"/>
      <p:bldP spid="17" grpId="0" animBg="1"/>
      <p:bldP spid="18" grpId="0" animBg="1"/>
      <p:bldP spid="19" grpId="0" animBg="1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72956" y="1347717"/>
            <a:ext cx="3539321" cy="2187055"/>
          </a:xfrm>
        </p:spPr>
        <p:txBody>
          <a:bodyPr>
            <a:normAutofit fontScale="92500" lnSpcReduction="20000"/>
          </a:bodyPr>
          <a:lstStyle/>
          <a:p>
            <a:pPr marL="45720" indent="0" algn="ctr">
              <a:buNone/>
            </a:pPr>
            <a:r>
              <a:rPr lang="en-US" sz="4000" b="1" u="sng" dirty="0">
                <a:solidFill>
                  <a:schemeClr val="tx1"/>
                </a:solidFill>
              </a:rPr>
              <a:t>Iron</a:t>
            </a:r>
            <a:endParaRPr lang="en-US" sz="4000" b="1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en-US" sz="3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1s</a:t>
            </a:r>
            <a:r>
              <a:rPr lang="en-US" sz="35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2s</a:t>
            </a:r>
            <a:r>
              <a:rPr lang="en-US" sz="35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2p</a:t>
            </a:r>
            <a:r>
              <a:rPr lang="en-US" sz="35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</a:t>
            </a:r>
            <a:r>
              <a:rPr lang="en-US" sz="3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3s</a:t>
            </a:r>
            <a:r>
              <a:rPr lang="en-US" sz="35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3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3p</a:t>
            </a:r>
            <a:r>
              <a:rPr lang="en-US" sz="35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</a:p>
          <a:p>
            <a:pPr marL="45720" indent="0">
              <a:buNone/>
            </a:pP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3d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  <a:p>
            <a:pPr marL="45720" indent="0" algn="ctr">
              <a:buNone/>
            </a:pPr>
            <a:r>
              <a:rPr lang="en-US" sz="32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Argon + extra!</a:t>
            </a:r>
          </a:p>
          <a:p>
            <a:pPr marL="45720" indent="0" algn="ctr">
              <a:buNone/>
            </a:pPr>
            <a:endParaRPr lang="en-US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66784" y="1757669"/>
            <a:ext cx="3445493" cy="586854"/>
          </a:xfrm>
          <a:prstGeom prst="round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4679" y="592201"/>
            <a:ext cx="2826030" cy="646331"/>
          </a:xfrm>
          <a:prstGeom prst="rect">
            <a:avLst/>
          </a:prstGeom>
          <a:ln w="38100">
            <a:solidFill>
              <a:schemeClr val="tx1"/>
            </a:solidFill>
            <a:prstDash val="sysDot"/>
          </a:ln>
        </p:spPr>
        <p:txBody>
          <a:bodyPr wrap="none">
            <a:spAutoFit/>
          </a:bodyPr>
          <a:lstStyle/>
          <a:p>
            <a:pPr marL="45720" indent="0">
              <a:buNone/>
            </a:pPr>
            <a:r>
              <a:rPr lang="en-US" sz="3600" b="1" u="sng" dirty="0"/>
              <a:t>Previous = </a:t>
            </a:r>
            <a:r>
              <a:rPr lang="en-US" sz="3600" b="1" u="sng" dirty="0" err="1"/>
              <a:t>Ar</a:t>
            </a:r>
            <a:endParaRPr lang="en-US" sz="36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138685" y="1347718"/>
            <a:ext cx="3737210" cy="247078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Corbel" pitchFamily="34" charset="0"/>
              <a:buNone/>
            </a:pPr>
            <a:r>
              <a:rPr lang="en-US" sz="5100" b="1" u="sng" dirty="0">
                <a:solidFill>
                  <a:schemeClr val="tx1"/>
                </a:solidFill>
              </a:rPr>
              <a:t>Barium</a:t>
            </a:r>
            <a:endParaRPr lang="en-US" sz="5100" b="1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3d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4d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 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4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en-US" sz="5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6s</a:t>
            </a:r>
            <a:r>
              <a:rPr lang="en-US" sz="53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marL="45720" indent="0" algn="ctr">
              <a:buFont typeface="Corbel" pitchFamily="34" charset="0"/>
              <a:buNone/>
            </a:pPr>
            <a:r>
              <a:rPr lang="en-US" sz="46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Xenon + extra!</a:t>
            </a:r>
          </a:p>
        </p:txBody>
      </p:sp>
      <p:sp>
        <p:nvSpPr>
          <p:cNvPr id="8" name="Rectangle 7"/>
          <p:cNvSpPr/>
          <p:nvPr/>
        </p:nvSpPr>
        <p:spPr>
          <a:xfrm>
            <a:off x="4300990" y="592201"/>
            <a:ext cx="2896242" cy="646331"/>
          </a:xfrm>
          <a:prstGeom prst="rect">
            <a:avLst/>
          </a:prstGeom>
          <a:ln w="38100">
            <a:solidFill>
              <a:schemeClr val="tx1"/>
            </a:solidFill>
            <a:prstDash val="sysDot"/>
          </a:ln>
        </p:spPr>
        <p:txBody>
          <a:bodyPr wrap="none">
            <a:spAutoFit/>
          </a:bodyPr>
          <a:lstStyle/>
          <a:p>
            <a:pPr marL="45720" indent="0">
              <a:buNone/>
            </a:pPr>
            <a:r>
              <a:rPr lang="en-US" sz="3600" b="1" u="sng" dirty="0"/>
              <a:t>Previous = </a:t>
            </a:r>
            <a:r>
              <a:rPr lang="en-US" sz="3600" b="1" u="sng" dirty="0" err="1"/>
              <a:t>Xe</a:t>
            </a:r>
            <a:endParaRPr lang="en-US" sz="36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29585" y="1765677"/>
            <a:ext cx="3635991" cy="827398"/>
          </a:xfrm>
          <a:prstGeom prst="round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7884995" y="1347717"/>
            <a:ext cx="4111387" cy="217340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Corbel" pitchFamily="34" charset="0"/>
              <a:buNone/>
            </a:pPr>
            <a:r>
              <a:rPr lang="en-US" sz="4000" b="1" u="sng" dirty="0">
                <a:solidFill>
                  <a:schemeClr val="tx1"/>
                </a:solidFill>
              </a:rPr>
              <a:t>Krypton</a:t>
            </a:r>
            <a:endParaRPr lang="en-US" sz="4000" b="1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en-US" sz="3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1s</a:t>
            </a:r>
            <a:r>
              <a:rPr lang="en-US" sz="35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2s</a:t>
            </a:r>
            <a:r>
              <a:rPr lang="en-US" sz="35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2p</a:t>
            </a:r>
            <a:r>
              <a:rPr lang="en-US" sz="35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 </a:t>
            </a:r>
            <a:r>
              <a:rPr lang="en-US" sz="3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3s</a:t>
            </a:r>
            <a:r>
              <a:rPr lang="en-US" sz="35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3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3p</a:t>
            </a:r>
            <a:r>
              <a:rPr lang="en-US" sz="35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</a:p>
          <a:p>
            <a:pPr marL="45720" indent="0">
              <a:buNone/>
            </a:pP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4s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3d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4p</a:t>
            </a:r>
            <a:r>
              <a:rPr lang="en-US" sz="40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  <a:p>
            <a:pPr marL="45720" indent="0" algn="ctr">
              <a:buFont typeface="Corbel" pitchFamily="34" charset="0"/>
              <a:buNone/>
            </a:pPr>
            <a:r>
              <a:rPr lang="en-US" sz="32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Argon + extra!</a:t>
            </a:r>
          </a:p>
          <a:p>
            <a:pPr marL="45720" indent="0" algn="ctr">
              <a:buFont typeface="Corbel" pitchFamily="34" charset="0"/>
              <a:buNone/>
            </a:pPr>
            <a:endParaRPr lang="en-US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47301" y="592201"/>
            <a:ext cx="3307636" cy="646331"/>
          </a:xfrm>
          <a:prstGeom prst="rect">
            <a:avLst/>
          </a:prstGeom>
          <a:ln w="38100"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en-US" sz="3600" b="1" u="sng" dirty="0"/>
              <a:t>Previous = </a:t>
            </a:r>
            <a:r>
              <a:rPr lang="en-US" sz="3600" b="1" u="sng" dirty="0" err="1"/>
              <a:t>Ar</a:t>
            </a:r>
            <a:endParaRPr lang="en-US" sz="36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913425" y="1779326"/>
            <a:ext cx="4035187" cy="586854"/>
          </a:xfrm>
          <a:prstGeom prst="round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869743" y="3384644"/>
            <a:ext cx="0" cy="64008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788925" y="3630308"/>
            <a:ext cx="0" cy="64008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9951493" y="3384644"/>
            <a:ext cx="0" cy="64008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40052" y="4162968"/>
            <a:ext cx="2659382" cy="646331"/>
          </a:xfrm>
          <a:prstGeom prst="rect">
            <a:avLst/>
          </a:prstGeom>
          <a:ln w="57150">
            <a:solidFill>
              <a:srgbClr val="00B0F0"/>
            </a:solidFill>
            <a:prstDash val="solid"/>
          </a:ln>
        </p:spPr>
        <p:txBody>
          <a:bodyPr wrap="none" anchor="ctr">
            <a:spAutoFit/>
          </a:bodyPr>
          <a:lstStyle/>
          <a:p>
            <a:pPr marL="45720" indent="0" algn="ctr">
              <a:buNone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] 4s</a:t>
            </a:r>
            <a:r>
              <a:rPr lang="en-US" sz="3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3d</a:t>
            </a:r>
            <a:r>
              <a:rPr lang="en-US" sz="3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472239" y="4313095"/>
            <a:ext cx="2633372" cy="646331"/>
          </a:xfrm>
          <a:prstGeom prst="rect">
            <a:avLst/>
          </a:prstGeom>
          <a:ln w="57150">
            <a:solidFill>
              <a:srgbClr val="00B0F0"/>
            </a:solidFill>
            <a:prstDash val="solid"/>
          </a:ln>
        </p:spPr>
        <p:txBody>
          <a:bodyPr wrap="square" anchor="ctr">
            <a:spAutoFit/>
          </a:bodyPr>
          <a:lstStyle/>
          <a:p>
            <a:pPr marL="45720" indent="0" algn="ctr">
              <a:buNone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] 6s</a:t>
            </a:r>
            <a:r>
              <a:rPr lang="en-US" sz="3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047301" y="4162966"/>
            <a:ext cx="3485058" cy="646331"/>
          </a:xfrm>
          <a:prstGeom prst="rect">
            <a:avLst/>
          </a:prstGeom>
          <a:ln w="57150">
            <a:solidFill>
              <a:srgbClr val="00B0F0"/>
            </a:solidFill>
            <a:prstDash val="solid"/>
          </a:ln>
        </p:spPr>
        <p:txBody>
          <a:bodyPr wrap="square" anchor="ctr">
            <a:spAutoFit/>
          </a:bodyPr>
          <a:lstStyle/>
          <a:p>
            <a:pPr marL="45720" indent="0" algn="ctr">
              <a:buNone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] 4s</a:t>
            </a:r>
            <a:r>
              <a:rPr lang="en-US" sz="3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3d</a:t>
            </a:r>
            <a:r>
              <a:rPr lang="en-US" sz="3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4p</a:t>
            </a:r>
            <a:r>
              <a:rPr lang="en-US" sz="3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04716" y="5050217"/>
            <a:ext cx="11791666" cy="1015663"/>
          </a:xfrm>
          <a:prstGeom prst="rect">
            <a:avLst/>
          </a:prstGeom>
          <a:ln w="57150">
            <a:noFill/>
            <a:prstDash val="solid"/>
          </a:ln>
        </p:spPr>
        <p:txBody>
          <a:bodyPr wrap="square" anchor="ctr">
            <a:spAutoFit/>
          </a:bodyPr>
          <a:lstStyle/>
          <a:p>
            <a:pPr marL="45720" indent="0" algn="ctr">
              <a:buNone/>
            </a:pPr>
            <a:r>
              <a:rPr lang="en-US" sz="6000" b="1" dirty="0">
                <a:solidFill>
                  <a:srgbClr val="0070C0"/>
                </a:solidFill>
                <a:cs typeface="Arial" panose="020B0604020202020204" pitchFamily="34" charset="0"/>
              </a:rPr>
              <a:t>Noble Gas Configuration!</a:t>
            </a:r>
            <a:endParaRPr lang="en-US" sz="6000" b="1" baseline="30000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881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1" grpId="0" animBg="1"/>
      <p:bldP spid="12" grpId="0" animBg="1"/>
      <p:bldP spid="17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191" y="131929"/>
            <a:ext cx="9875520" cy="1356360"/>
          </a:xfrm>
        </p:spPr>
        <p:txBody>
          <a:bodyPr>
            <a:normAutofit/>
          </a:bodyPr>
          <a:lstStyle/>
          <a:p>
            <a:r>
              <a:rPr lang="en-US" sz="6000" b="1" u="sng" dirty="0"/>
              <a:t>Configurations of 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373" y="1347717"/>
            <a:ext cx="11549418" cy="4984844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sz="4000" b="1" u="sng" dirty="0">
                <a:solidFill>
                  <a:schemeClr val="tx1"/>
                </a:solidFill>
              </a:rPr>
              <a:t>Ion</a:t>
            </a:r>
            <a:r>
              <a:rPr lang="en-US" sz="3400" b="1" u="sng" dirty="0">
                <a:solidFill>
                  <a:schemeClr val="tx1"/>
                </a:solidFill>
              </a:rPr>
              <a:t> </a:t>
            </a:r>
          </a:p>
          <a:p>
            <a:pPr lvl="2"/>
            <a:r>
              <a:rPr lang="en-US" sz="3600" b="1" dirty="0">
                <a:solidFill>
                  <a:schemeClr val="tx1"/>
                </a:solidFill>
              </a:rPr>
              <a:t> An atom with a charge</a:t>
            </a:r>
          </a:p>
          <a:p>
            <a:pPr lvl="2"/>
            <a:r>
              <a:rPr lang="en-US" sz="3600" b="1" dirty="0">
                <a:solidFill>
                  <a:schemeClr val="tx1"/>
                </a:solidFill>
              </a:rPr>
              <a:t> Has a change to it’s normal # of electrons</a:t>
            </a:r>
          </a:p>
          <a:p>
            <a:pPr marL="1371400" lvl="5" indent="0">
              <a:buNone/>
            </a:pPr>
            <a:r>
              <a:rPr lang="en-US" sz="3200" b="1" i="1" dirty="0">
                <a:solidFill>
                  <a:schemeClr val="tx1"/>
                </a:solidFill>
              </a:rPr>
              <a:t>(normally #protons = #electrons </a:t>
            </a:r>
            <a:r>
              <a:rPr lang="en-US" sz="3200" b="1" i="1" dirty="0">
                <a:solidFill>
                  <a:schemeClr val="tx1"/>
                </a:solidFill>
                <a:sym typeface="Wingdings" panose="05000000000000000000" pitchFamily="2" charset="2"/>
              </a:rPr>
              <a:t> neutral, no charge)</a:t>
            </a:r>
          </a:p>
          <a:p>
            <a:pPr marL="1371400" lvl="5" indent="0">
              <a:buNone/>
            </a:pPr>
            <a:endParaRPr lang="en-US" sz="3200" b="1" i="1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228600" lvl="1" indent="0">
              <a:buNone/>
            </a:pPr>
            <a:r>
              <a:rPr lang="en-US" sz="3600" b="1" u="sng" dirty="0">
                <a:solidFill>
                  <a:schemeClr val="accent3"/>
                </a:solidFill>
                <a:sym typeface="Wingdings" panose="05000000000000000000" pitchFamily="2" charset="2"/>
              </a:rPr>
              <a:t>Why make ions???</a:t>
            </a:r>
          </a:p>
          <a:p>
            <a:pPr marL="228600" lvl="1" indent="0">
              <a:buNone/>
            </a:pPr>
            <a:r>
              <a:rPr lang="en-US" sz="3600" b="1" dirty="0">
                <a:solidFill>
                  <a:schemeClr val="tx1"/>
                </a:solidFill>
                <a:sym typeface="Wingdings" panose="05000000000000000000" pitchFamily="2" charset="2"/>
              </a:rPr>
              <a:t>	Atoms want to “look” like a noble gas!!!</a:t>
            </a:r>
          </a:p>
          <a:p>
            <a:pPr marL="228600" lvl="1" indent="0">
              <a:buNone/>
            </a:pPr>
            <a:r>
              <a:rPr lang="en-US" sz="3600" b="1" dirty="0">
                <a:solidFill>
                  <a:schemeClr val="tx1"/>
                </a:solidFill>
                <a:sym typeface="Wingdings" panose="05000000000000000000" pitchFamily="2" charset="2"/>
              </a:rPr>
              <a:t>	They want to achieve more </a:t>
            </a:r>
            <a:r>
              <a:rPr lang="en-US" sz="3600" b="1" dirty="0">
                <a:solidFill>
                  <a:srgbClr val="FF0000"/>
                </a:solidFill>
                <a:sym typeface="Wingdings" panose="05000000000000000000" pitchFamily="2" charset="2"/>
              </a:rPr>
              <a:t>STABILITY</a:t>
            </a:r>
            <a:r>
              <a:rPr lang="en-US" sz="3600" b="1" dirty="0">
                <a:solidFill>
                  <a:schemeClr val="tx1"/>
                </a:solidFill>
                <a:sym typeface="Wingdings" panose="05000000000000000000" pitchFamily="2" charset="2"/>
              </a:rPr>
              <a:t>! </a:t>
            </a:r>
          </a:p>
          <a:p>
            <a:pPr marL="228600" lvl="1" indent="0">
              <a:buNone/>
            </a:pPr>
            <a:r>
              <a:rPr lang="en-US" sz="3600" b="1" dirty="0">
                <a:solidFill>
                  <a:schemeClr val="tx1"/>
                </a:solidFill>
                <a:sym typeface="Wingdings" panose="05000000000000000000" pitchFamily="2" charset="2"/>
              </a:rPr>
              <a:t>	They want a </a:t>
            </a:r>
            <a:r>
              <a:rPr lang="en-US" sz="3600" b="1" dirty="0">
                <a:solidFill>
                  <a:srgbClr val="FF0000"/>
                </a:solidFill>
                <a:sym typeface="Wingdings" panose="05000000000000000000" pitchFamily="2" charset="2"/>
              </a:rPr>
              <a:t>full s and p orbital set</a:t>
            </a:r>
            <a:r>
              <a:rPr lang="en-US" sz="3600" b="1" dirty="0">
                <a:solidFill>
                  <a:schemeClr val="tx1"/>
                </a:solidFill>
                <a:sym typeface="Wingdings" panose="05000000000000000000" pitchFamily="2" charset="2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52929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191" y="131929"/>
            <a:ext cx="9875520" cy="1356360"/>
          </a:xfrm>
        </p:spPr>
        <p:txBody>
          <a:bodyPr>
            <a:normAutofit/>
          </a:bodyPr>
          <a:lstStyle/>
          <a:p>
            <a:r>
              <a:rPr lang="en-US" sz="6000" b="1" u="sng" dirty="0"/>
              <a:t>Making 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373" y="1347717"/>
            <a:ext cx="2241645" cy="3811138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4000" b="1" u="sng" dirty="0">
                <a:solidFill>
                  <a:schemeClr val="accent3"/>
                </a:solidFill>
              </a:rPr>
              <a:t>Cation</a:t>
            </a:r>
            <a:endParaRPr lang="en-US" sz="3400" b="1" u="sng" dirty="0">
              <a:solidFill>
                <a:schemeClr val="accent3"/>
              </a:solidFill>
            </a:endParaRPr>
          </a:p>
          <a:p>
            <a:pPr marL="45720" indent="0" algn="ctr">
              <a:buNone/>
            </a:pPr>
            <a:r>
              <a:rPr lang="en-US" sz="4000" b="1" dirty="0">
                <a:solidFill>
                  <a:schemeClr val="tx1"/>
                </a:solidFill>
              </a:rPr>
              <a:t>Lost e-</a:t>
            </a:r>
          </a:p>
          <a:p>
            <a:pPr marL="45720" indent="0" algn="ctr">
              <a:buNone/>
            </a:pPr>
            <a:r>
              <a:rPr lang="en-US" sz="4000" b="1" i="1" dirty="0">
                <a:solidFill>
                  <a:schemeClr val="tx1"/>
                </a:solidFill>
                <a:sym typeface="Wingdings" panose="05000000000000000000" pitchFamily="2" charset="2"/>
              </a:rPr>
              <a:t>p+ &gt; e-</a:t>
            </a:r>
          </a:p>
          <a:p>
            <a:pPr marL="45720" indent="0" algn="ctr">
              <a:buNone/>
            </a:pPr>
            <a:r>
              <a:rPr lang="en-US" sz="4000" b="1" dirty="0">
                <a:solidFill>
                  <a:srgbClr val="FF0000"/>
                </a:solidFill>
                <a:sym typeface="Wingdings" panose="05000000000000000000" pitchFamily="2" charset="2"/>
              </a:rPr>
              <a:t>+++</a:t>
            </a:r>
            <a:r>
              <a:rPr lang="en-US" sz="4000" b="1" dirty="0">
                <a:solidFill>
                  <a:schemeClr val="tx1"/>
                </a:solidFill>
                <a:sym typeface="Wingdings" panose="05000000000000000000" pitchFamily="2" charset="2"/>
              </a:rPr>
              <a:t> &gt; </a:t>
            </a:r>
            <a:r>
              <a:rPr lang="en-US" sz="4000" b="1" dirty="0">
                <a:solidFill>
                  <a:srgbClr val="00B0F0"/>
                </a:solidFill>
                <a:sym typeface="Wingdings" panose="05000000000000000000" pitchFamily="2" charset="2"/>
              </a:rPr>
              <a:t>--</a:t>
            </a:r>
          </a:p>
          <a:p>
            <a:pPr marL="45720" indent="0" algn="ctr">
              <a:buNone/>
            </a:pPr>
            <a:r>
              <a:rPr lang="en-US" sz="4000" b="1" dirty="0">
                <a:solidFill>
                  <a:schemeClr val="tx1"/>
                </a:solidFill>
                <a:sym typeface="Wingdings" panose="05000000000000000000" pitchFamily="2" charset="2"/>
              </a:rPr>
              <a:t>+ Charge</a:t>
            </a:r>
            <a:endParaRPr lang="en-US" sz="3200" b="1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1371400" lvl="5" indent="0" algn="ctr">
              <a:buNone/>
            </a:pPr>
            <a:endParaRPr lang="en-US" sz="3200" b="1" i="1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743200" y="1347717"/>
            <a:ext cx="2402006" cy="3811138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Corbel" pitchFamily="34" charset="0"/>
              <a:buNone/>
            </a:pPr>
            <a:r>
              <a:rPr lang="en-US" sz="4300" b="1" u="sng" dirty="0">
                <a:solidFill>
                  <a:schemeClr val="accent3"/>
                </a:solidFill>
              </a:rPr>
              <a:t>Anion</a:t>
            </a:r>
          </a:p>
          <a:p>
            <a:pPr marL="45720" indent="0" algn="ctr">
              <a:buFont typeface="Corbel" pitchFamily="34" charset="0"/>
              <a:buNone/>
            </a:pPr>
            <a:r>
              <a:rPr lang="en-US" sz="4300" b="1" dirty="0">
                <a:solidFill>
                  <a:schemeClr val="tx1"/>
                </a:solidFill>
              </a:rPr>
              <a:t>Gained e-</a:t>
            </a:r>
          </a:p>
          <a:p>
            <a:pPr marL="45720" indent="0" algn="ctr">
              <a:buFont typeface="Corbel" pitchFamily="34" charset="0"/>
              <a:buNone/>
            </a:pPr>
            <a:r>
              <a:rPr lang="en-US" sz="4300" b="1" i="1" dirty="0">
                <a:solidFill>
                  <a:schemeClr val="tx1"/>
                </a:solidFill>
                <a:sym typeface="Wingdings" panose="05000000000000000000" pitchFamily="2" charset="2"/>
              </a:rPr>
              <a:t>p+ &lt; e-</a:t>
            </a:r>
          </a:p>
          <a:p>
            <a:pPr marL="45720" indent="0" algn="ctr">
              <a:buFont typeface="Corbel" pitchFamily="34" charset="0"/>
              <a:buNone/>
            </a:pPr>
            <a:r>
              <a:rPr lang="en-US" sz="4300" b="1" dirty="0">
                <a:solidFill>
                  <a:srgbClr val="FF0000"/>
                </a:solidFill>
                <a:sym typeface="Wingdings" panose="05000000000000000000" pitchFamily="2" charset="2"/>
              </a:rPr>
              <a:t>+++</a:t>
            </a:r>
            <a:r>
              <a:rPr lang="en-US" sz="4300" b="1" dirty="0">
                <a:solidFill>
                  <a:schemeClr val="tx1"/>
                </a:solidFill>
                <a:sym typeface="Wingdings" panose="05000000000000000000" pitchFamily="2" charset="2"/>
              </a:rPr>
              <a:t> &lt; </a:t>
            </a:r>
            <a:r>
              <a:rPr lang="en-US" sz="4300" b="1" dirty="0">
                <a:solidFill>
                  <a:srgbClr val="00B0F0"/>
                </a:solidFill>
                <a:sym typeface="Wingdings" panose="05000000000000000000" pitchFamily="2" charset="2"/>
              </a:rPr>
              <a:t>----</a:t>
            </a:r>
          </a:p>
          <a:p>
            <a:pPr marL="45720" indent="0" algn="ctr">
              <a:buFont typeface="Corbel" pitchFamily="34" charset="0"/>
              <a:buNone/>
            </a:pPr>
            <a:r>
              <a:rPr lang="en-US" sz="4300" b="1" dirty="0">
                <a:solidFill>
                  <a:schemeClr val="tx1"/>
                </a:solidFill>
                <a:sym typeface="Wingdings" panose="05000000000000000000" pitchFamily="2" charset="2"/>
              </a:rPr>
              <a:t>- Charge</a:t>
            </a:r>
          </a:p>
          <a:p>
            <a:pPr marL="1371400" lvl="5" indent="0" algn="ctr">
              <a:buFont typeface="Corbel" pitchFamily="34" charset="0"/>
              <a:buNone/>
            </a:pPr>
            <a:endParaRPr lang="en-US" sz="3200" b="1" i="1" dirty="0">
              <a:solidFill>
                <a:schemeClr val="tx1"/>
              </a:solidFill>
              <a:sym typeface="Wingdings" panose="05000000000000000000" pitchFamily="2" charset="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77301" y="1347717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lvl="1" indent="0">
              <a:buNone/>
            </a:pPr>
            <a:r>
              <a:rPr lang="en-US" sz="3600" b="1" u="sng" dirty="0">
                <a:solidFill>
                  <a:schemeClr val="accent3"/>
                </a:solidFill>
                <a:sym typeface="Wingdings" panose="05000000000000000000" pitchFamily="2" charset="2"/>
              </a:rPr>
              <a:t>How do you know how many electrons to loose or gain?</a:t>
            </a:r>
          </a:p>
          <a:p>
            <a:pPr marL="228600" lvl="1" indent="0">
              <a:buNone/>
            </a:pPr>
            <a:r>
              <a:rPr lang="en-US" sz="3600" b="1" dirty="0">
                <a:sym typeface="Wingdings" panose="05000000000000000000" pitchFamily="2" charset="2"/>
              </a:rPr>
              <a:t>Look for the </a:t>
            </a:r>
            <a:r>
              <a:rPr lang="en-US" sz="3600" b="1" u="sng" dirty="0">
                <a:solidFill>
                  <a:srgbClr val="FF0000"/>
                </a:solidFill>
                <a:sym typeface="Wingdings" panose="05000000000000000000" pitchFamily="2" charset="2"/>
              </a:rPr>
              <a:t>CLOSEST</a:t>
            </a:r>
            <a:r>
              <a:rPr lang="en-US" sz="3600" b="1" dirty="0">
                <a:sym typeface="Wingdings" panose="05000000000000000000" pitchFamily="2" charset="2"/>
              </a:rPr>
              <a:t> noble gas! Adjust your # of electrons until you are at the closest one. </a:t>
            </a:r>
          </a:p>
        </p:txBody>
      </p:sp>
    </p:spTree>
    <p:extLst>
      <p:ext uri="{BB962C8B-B14F-4D97-AF65-F5344CB8AC3E}">
        <p14:creationId xmlns:p14="http://schemas.microsoft.com/office/powerpoint/2010/main" val="3038265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67669924_Tourism Facet design_SL_V1.potx" id="{D0F5A3CA-A3E0-46A4-842D-54235329B036}" vid="{CC104E13-6C99-493A-BE46-C3FC9EFF07F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57C456-CC1D-4991-B397-26B0CCF834E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05AD055F-6A08-4727-8DB8-D3FD1D1AA7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D2BE83-DF44-4303-B10A-0916C5AD39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Tourism Facet design</Template>
  <TotalTime>0</TotalTime>
  <Words>832</Words>
  <Application>Microsoft Office PowerPoint</Application>
  <PresentationFormat>Widescreen</PresentationFormat>
  <Paragraphs>161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Corbel</vt:lpstr>
      <vt:lpstr>Tw Cen MT</vt:lpstr>
      <vt:lpstr>Wingdings</vt:lpstr>
      <vt:lpstr>Basis</vt:lpstr>
      <vt:lpstr>N 13 – Noble Gas Configurations and Configurations of Ions </vt:lpstr>
      <vt:lpstr>N 13 – Noble Gas Configurations and Configurations of Ions </vt:lpstr>
      <vt:lpstr>Noble Gases</vt:lpstr>
      <vt:lpstr>Noble Gases – Examples of Full Shells</vt:lpstr>
      <vt:lpstr>Finding Noble Gas Configuration</vt:lpstr>
      <vt:lpstr>PowerPoint Presentation</vt:lpstr>
      <vt:lpstr>PowerPoint Presentation</vt:lpstr>
      <vt:lpstr>Configurations of Ions</vt:lpstr>
      <vt:lpstr>Making Ions</vt:lpstr>
      <vt:lpstr>Finding the Closest Noble Gas</vt:lpstr>
      <vt:lpstr>Which electrons are you removing when making cations?</vt:lpstr>
      <vt:lpstr>Configuration of Ions - Examples</vt:lpstr>
      <vt:lpstr>Configuration of Ions - Examples</vt:lpstr>
      <vt:lpstr>Configuration of Ions – d-block</vt:lpstr>
      <vt:lpstr>Configuration of Ions – d-block</vt:lpstr>
      <vt:lpstr>Configuration of Ions</vt:lpstr>
      <vt:lpstr>Configuration of Ions</vt:lpstr>
      <vt:lpstr>YouTube Link to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2019-09-19T16:18:58Z</dcterms:created>
  <dcterms:modified xsi:type="dcterms:W3CDTF">2024-06-16T20:50:48Z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