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76" r:id="rId4"/>
  </p:sldMasterIdLst>
  <p:notesMasterIdLst>
    <p:notesMasterId r:id="rId23"/>
  </p:notesMasterIdLst>
  <p:handoutMasterIdLst>
    <p:handoutMasterId r:id="rId24"/>
  </p:handoutMasterIdLst>
  <p:sldIdLst>
    <p:sldId id="278" r:id="rId5"/>
    <p:sldId id="256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45E872-1A40-4FE7-986C-59F628C1EA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F5374-08E9-4C85-B7A7-3F19604B53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06F1-B57D-406B-8F09-B1FDC0D0B1F3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FACC5-BCFD-4649-8006-C71939BACE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146B17-7076-4944-A4A2-FD49936A3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EDE44-B1FC-494A-A972-62DC7CABB2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8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F2BD-238E-42D0-B670-F788A50DBDE8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8DF69-FFB1-4D3A-9D8C-5887E79674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7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2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8DF69-FFB1-4D3A-9D8C-5887E79674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B3A824-1A51-4B26-AD58-A6D8E14F6C04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35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9476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6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8167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33525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54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8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838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0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noProof="0" smtClean="0"/>
              <a:t>6/16/2024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0225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ArsAIYrWi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ArsAIYrWi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1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" y="4136578"/>
            <a:ext cx="11704320" cy="1325880"/>
          </a:xfrm>
        </p:spPr>
        <p:txBody>
          <a:bodyPr>
            <a:normAutofit fontScale="90000"/>
          </a:bodyPr>
          <a:lstStyle/>
          <a:p>
            <a:r>
              <a:rPr lang="en-US" sz="6600" cap="none" dirty="0"/>
              <a:t>N 13 – Noble Gas Configurations and Configurations of 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513" y="783034"/>
            <a:ext cx="10851731" cy="267765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Target:</a:t>
            </a: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  </a:t>
            </a: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I can write electron configurations in a short hand style,</a:t>
            </a:r>
            <a:r>
              <a:rPr kumimoji="0" lang="en-US" sz="54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</a:rPr>
              <a:t> and can write configurations for ions.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EADBEB-CD25-CD91-3FAC-AC8D3AB18530}"/>
              </a:ext>
            </a:extLst>
          </p:cNvPr>
          <p:cNvSpPr txBox="1"/>
          <p:nvPr/>
        </p:nvSpPr>
        <p:spPr>
          <a:xfrm>
            <a:off x="326571" y="6138346"/>
            <a:ext cx="8796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https://youtu.be/0ArsAIYrWiM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770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1" y="131929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Finding the Closest Noble 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020" y="1243313"/>
            <a:ext cx="3060512" cy="4788998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10000"/>
              </a:lnSpc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Lithium</a:t>
            </a:r>
          </a:p>
          <a:p>
            <a:pPr marL="45720" indent="0" algn="ctr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tx1"/>
                </a:solidFill>
              </a:rPr>
              <a:t>3 e-</a:t>
            </a:r>
          </a:p>
          <a:p>
            <a:pPr marL="45720" indent="0" algn="ctr">
              <a:buNone/>
            </a:pP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He = 2 e-</a:t>
            </a:r>
          </a:p>
          <a:p>
            <a:pPr marL="45720" indent="0" algn="ctr">
              <a:buNone/>
            </a:pP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Ne = 10 e-</a:t>
            </a:r>
          </a:p>
          <a:p>
            <a:pPr marL="45720" indent="0" algn="ctr">
              <a:buNone/>
            </a:pP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Helium is closer!</a:t>
            </a:r>
          </a:p>
          <a:p>
            <a:pPr marL="45720" indent="0" algn="ctr">
              <a:buNone/>
            </a:pPr>
            <a:r>
              <a:rPr lang="en-US" sz="3000" b="1" dirty="0">
                <a:solidFill>
                  <a:schemeClr val="accent3"/>
                </a:solidFill>
                <a:sym typeface="Wingdings" panose="05000000000000000000" pitchFamily="2" charset="2"/>
              </a:rPr>
              <a:t>Lose 1 e- to look like Helium</a:t>
            </a:r>
            <a:endParaRPr lang="en-US" sz="3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" indent="0" algn="ctr">
              <a:buNone/>
            </a:pPr>
            <a:r>
              <a:rPr lang="en-US" sz="5400" b="1" dirty="0">
                <a:solidFill>
                  <a:schemeClr val="tx1"/>
                </a:solidFill>
                <a:sym typeface="Wingdings" panose="05000000000000000000" pitchFamily="2" charset="2"/>
              </a:rPr>
              <a:t>Li</a:t>
            </a:r>
            <a:r>
              <a:rPr lang="en-US" sz="5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</a:t>
            </a:r>
            <a:endParaRPr lang="en-US" sz="4800" b="1" baseline="30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90695" y="1243313"/>
            <a:ext cx="3060512" cy="47889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10000"/>
              </a:lnSpc>
              <a:buFont typeface="Corbel" pitchFamily="34" charset="0"/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Calcium</a:t>
            </a:r>
          </a:p>
          <a:p>
            <a:pPr marL="45720" indent="0" algn="ctr">
              <a:lnSpc>
                <a:spcPct val="110000"/>
              </a:lnSpc>
              <a:buFont typeface="Corbel" pitchFamily="34" charset="0"/>
              <a:buNone/>
            </a:pPr>
            <a:r>
              <a:rPr lang="en-US" sz="3000" b="1" dirty="0">
                <a:solidFill>
                  <a:schemeClr val="tx1"/>
                </a:solidFill>
              </a:rPr>
              <a:t>20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 err="1">
                <a:solidFill>
                  <a:schemeClr val="tx1"/>
                </a:solidFill>
                <a:sym typeface="Wingdings" panose="05000000000000000000" pitchFamily="2" charset="2"/>
              </a:rPr>
              <a:t>Ar</a:t>
            </a: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 = 18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Kr = 36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Argon is closer!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>
                <a:solidFill>
                  <a:schemeClr val="accent3"/>
                </a:solidFill>
                <a:sym typeface="Wingdings" panose="05000000000000000000" pitchFamily="2" charset="2"/>
              </a:rPr>
              <a:t>Lose 2 e- to look like Argon</a:t>
            </a:r>
            <a:endParaRPr lang="en-US" sz="3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" indent="0" algn="ctr">
              <a:buFont typeface="Corbel" pitchFamily="34" charset="0"/>
              <a:buNone/>
            </a:pPr>
            <a:r>
              <a:rPr lang="en-US" sz="5400" b="1" dirty="0">
                <a:solidFill>
                  <a:schemeClr val="tx1"/>
                </a:solidFill>
                <a:sym typeface="Wingdings" panose="05000000000000000000" pitchFamily="2" charset="2"/>
              </a:rPr>
              <a:t>Ca</a:t>
            </a:r>
            <a:r>
              <a:rPr lang="en-US" sz="5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2+</a:t>
            </a:r>
            <a:endParaRPr lang="en-US" sz="4800" b="1" baseline="30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39715" y="1243313"/>
            <a:ext cx="3060512" cy="47889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10000"/>
              </a:lnSpc>
              <a:buFont typeface="Corbel" pitchFamily="34" charset="0"/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Phosphorus</a:t>
            </a:r>
          </a:p>
          <a:p>
            <a:pPr marL="45720" indent="0" algn="ctr">
              <a:lnSpc>
                <a:spcPct val="110000"/>
              </a:lnSpc>
              <a:buFont typeface="Corbel" pitchFamily="34" charset="0"/>
              <a:buNone/>
            </a:pPr>
            <a:r>
              <a:rPr lang="en-US" sz="3000" b="1" dirty="0">
                <a:solidFill>
                  <a:schemeClr val="tx1"/>
                </a:solidFill>
              </a:rPr>
              <a:t>15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Ne = 10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 err="1">
                <a:solidFill>
                  <a:schemeClr val="tx1"/>
                </a:solidFill>
                <a:sym typeface="Wingdings" panose="05000000000000000000" pitchFamily="2" charset="2"/>
              </a:rPr>
              <a:t>Ar</a:t>
            </a: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 = 18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>
                <a:solidFill>
                  <a:schemeClr val="tx1"/>
                </a:solidFill>
                <a:sym typeface="Wingdings" panose="05000000000000000000" pitchFamily="2" charset="2"/>
              </a:rPr>
              <a:t>Argon is closer!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000" b="1" dirty="0">
                <a:solidFill>
                  <a:schemeClr val="accent3"/>
                </a:solidFill>
                <a:sym typeface="Wingdings" panose="05000000000000000000" pitchFamily="2" charset="2"/>
              </a:rPr>
              <a:t>Gain 3 e- to look like Argon</a:t>
            </a:r>
            <a:endParaRPr lang="en-US" sz="3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" indent="0" algn="ctr">
              <a:buFont typeface="Corbel" pitchFamily="34" charset="0"/>
              <a:buNone/>
            </a:pPr>
            <a:r>
              <a:rPr lang="en-US" sz="5400" b="1" dirty="0">
                <a:solidFill>
                  <a:schemeClr val="tx1"/>
                </a:solidFill>
                <a:sym typeface="Wingdings" panose="05000000000000000000" pitchFamily="2" charset="2"/>
              </a:rPr>
              <a:t>P</a:t>
            </a:r>
            <a:r>
              <a:rPr lang="en-US" sz="5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3-</a:t>
            </a:r>
            <a:endParaRPr lang="en-US" sz="4800" b="1" baseline="30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6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336649"/>
            <a:ext cx="11262815" cy="135636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Which electrons are you removing when making cations?</a:t>
            </a:r>
          </a:p>
        </p:txBody>
      </p:sp>
      <p:sp>
        <p:nvSpPr>
          <p:cNvPr id="9" name="Rectangle 8"/>
          <p:cNvSpPr/>
          <p:nvPr/>
        </p:nvSpPr>
        <p:spPr>
          <a:xfrm>
            <a:off x="181970" y="1661615"/>
            <a:ext cx="11596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0">
              <a:buNone/>
            </a:pPr>
            <a:r>
              <a:rPr lang="en-US" sz="3600" b="1" u="sng" dirty="0">
                <a:solidFill>
                  <a:schemeClr val="accent3"/>
                </a:solidFill>
                <a:sym typeface="Wingdings" panose="05000000000000000000" pitchFamily="2" charset="2"/>
              </a:rPr>
              <a:t>Always remove highest </a:t>
            </a:r>
            <a:r>
              <a:rPr lang="en-US" sz="3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ENERGY LEVEL </a:t>
            </a:r>
            <a:r>
              <a:rPr lang="en-US" sz="3600" b="1" u="sng" dirty="0">
                <a:solidFill>
                  <a:schemeClr val="accent3"/>
                </a:solidFill>
                <a:sym typeface="Wingdings" panose="05000000000000000000" pitchFamily="2" charset="2"/>
              </a:rPr>
              <a:t>electrons first!</a:t>
            </a:r>
          </a:p>
          <a:p>
            <a:pPr marL="228600" lvl="1" indent="0">
              <a:buNone/>
            </a:pPr>
            <a:r>
              <a:rPr lang="en-US" sz="3600" b="1" dirty="0">
                <a:sym typeface="Wingdings" panose="05000000000000000000" pitchFamily="2" charset="2"/>
              </a:rPr>
              <a:t>We do not REMOVE electrons from orbitals in the same order that we filled the orbitals!</a:t>
            </a:r>
          </a:p>
          <a:p>
            <a:pPr marL="228600" lvl="1"/>
            <a:r>
              <a:rPr lang="en-US" sz="3600" b="1" dirty="0">
                <a:sym typeface="Wingdings" panose="05000000000000000000" pitchFamily="2" charset="2"/>
              </a:rPr>
              <a:t>				</a:t>
            </a:r>
            <a:r>
              <a:rPr lang="en-US" sz="3600" b="1" i="1" dirty="0">
                <a:sym typeface="Wingdings" panose="05000000000000000000" pitchFamily="2" charset="2"/>
              </a:rPr>
              <a:t>Once orbitals have electrons in them, </a:t>
            </a:r>
            <a:br>
              <a:rPr lang="en-US" sz="3600" b="1" i="1" dirty="0">
                <a:sym typeface="Wingdings" panose="05000000000000000000" pitchFamily="2" charset="2"/>
              </a:rPr>
            </a:br>
            <a:r>
              <a:rPr lang="en-US" sz="3600" b="1" i="1" dirty="0">
                <a:sym typeface="Wingdings" panose="05000000000000000000" pitchFamily="2" charset="2"/>
              </a:rPr>
              <a:t>				their energy levels shift around </a:t>
            </a:r>
            <a:endParaRPr lang="en-US" sz="3600" b="1" dirty="0">
              <a:sym typeface="Wingdings" panose="05000000000000000000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190" y="4523937"/>
            <a:ext cx="11791666" cy="1938992"/>
          </a:xfrm>
          <a:prstGeom prst="rect">
            <a:avLst/>
          </a:prstGeom>
          <a:ln w="57150">
            <a:noFill/>
            <a:prstDash val="solid"/>
          </a:ln>
        </p:spPr>
        <p:txBody>
          <a:bodyPr wrap="square" anchor="ctr">
            <a:spAutoFit/>
          </a:bodyPr>
          <a:lstStyle/>
          <a:p>
            <a:pPr marL="45720" indent="0" algn="ctr">
              <a:buNone/>
            </a:pPr>
            <a:r>
              <a:rPr lang="en-US" sz="6000" b="1" dirty="0">
                <a:solidFill>
                  <a:srgbClr val="0070C0"/>
                </a:solidFill>
                <a:cs typeface="Arial" panose="020B0604020202020204" pitchFamily="34" charset="0"/>
              </a:rPr>
              <a:t>BE CAREFUL with </a:t>
            </a:r>
            <a:br>
              <a:rPr lang="en-US" sz="600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en-US" sz="6000" b="1" dirty="0">
                <a:solidFill>
                  <a:srgbClr val="0070C0"/>
                </a:solidFill>
                <a:cs typeface="Arial" panose="020B0604020202020204" pitchFamily="34" charset="0"/>
              </a:rPr>
              <a:t>d-block and f-block elements!</a:t>
            </a:r>
            <a:endParaRPr lang="en-US" sz="6000" b="1" baseline="30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1262815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Configuration of Ions - Examples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11494827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Li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Li</a:t>
            </a:r>
            <a:r>
              <a:rPr lang="en-US" sz="4000" b="1" u="sng" baseline="30000" dirty="0">
                <a:solidFill>
                  <a:schemeClr val="tx1"/>
                </a:solidFill>
              </a:rPr>
              <a:t>+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26088" y="1357953"/>
            <a:ext cx="935727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424383" y="1347716"/>
            <a:ext cx="4121622" cy="2077872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Highest Energy Level Electrons – 2 is highest!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LOSE THAT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ELECTRON  FIRST!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641142" y="3352231"/>
            <a:ext cx="4121622" cy="983776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Now it looks just like Helium doesn’t it!</a:t>
            </a:r>
          </a:p>
        </p:txBody>
      </p:sp>
    </p:spTree>
    <p:extLst>
      <p:ext uri="{BB962C8B-B14F-4D97-AF65-F5344CB8AC3E}">
        <p14:creationId xmlns:p14="http://schemas.microsoft.com/office/powerpoint/2010/main" val="34672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1262815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Configuration of Ions - Examples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11494827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Ca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Ca</a:t>
            </a:r>
            <a:r>
              <a:rPr lang="en-US" sz="4000" b="1" u="sng" baseline="30000" dirty="0">
                <a:solidFill>
                  <a:schemeClr val="tx1"/>
                </a:solidFill>
              </a:rPr>
              <a:t>2+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87301" y="1347717"/>
            <a:ext cx="1018466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424383" y="1347716"/>
            <a:ext cx="4121622" cy="2077872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Highest Energy Level Electrons – 4 is highest!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LOSE THOSE ELECTRONS FIRST!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64223" y="3888474"/>
            <a:ext cx="4121622" cy="983776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Now it looks just like Argon doesn’t it!</a:t>
            </a:r>
          </a:p>
        </p:txBody>
      </p:sp>
    </p:spTree>
    <p:extLst>
      <p:ext uri="{BB962C8B-B14F-4D97-AF65-F5344CB8AC3E}">
        <p14:creationId xmlns:p14="http://schemas.microsoft.com/office/powerpoint/2010/main" val="7449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1262815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Configuration of Ions – d-block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11494827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d-block elements are called “transition metals.” They can make several different charges. 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Cu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45720" indent="0">
              <a:buNone/>
            </a:pPr>
            <a:endParaRPr lang="en-US" sz="40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Cu</a:t>
            </a:r>
            <a:r>
              <a:rPr lang="en-US" sz="4000" b="1" u="sng" baseline="30000" dirty="0">
                <a:solidFill>
                  <a:schemeClr val="tx1"/>
                </a:solidFill>
              </a:rPr>
              <a:t>+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14597" y="2625601"/>
            <a:ext cx="868340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202304" y="2673368"/>
            <a:ext cx="3489560" cy="2077872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Highest Energy Level Electrons –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 4 is highest!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LOSE THOSE ELECTRONS FIRST!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52934" y="4751240"/>
            <a:ext cx="2158051" cy="710251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CAREFUL!!!</a:t>
            </a:r>
          </a:p>
        </p:txBody>
      </p:sp>
    </p:spTree>
    <p:extLst>
      <p:ext uri="{BB962C8B-B14F-4D97-AF65-F5344CB8AC3E}">
        <p14:creationId xmlns:p14="http://schemas.microsoft.com/office/powerpoint/2010/main" val="133623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1262815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Configuration of Ions – d-block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11494827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d-block elements are called “transition metals.” They can make several different charges. 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Cu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45720" indent="0">
              <a:buNone/>
            </a:pPr>
            <a:endParaRPr lang="en-US" sz="40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Cu</a:t>
            </a:r>
            <a:r>
              <a:rPr lang="en-US" sz="4000" b="1" u="sng" baseline="30000" dirty="0">
                <a:solidFill>
                  <a:schemeClr val="tx1"/>
                </a:solidFill>
              </a:rPr>
              <a:t>2+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u="sng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u="sng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14597" y="2625601"/>
            <a:ext cx="868340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202304" y="2673368"/>
            <a:ext cx="3489560" cy="2077872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Highest Energy Level Electrons –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 4 is highest!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LOSE THOSE ELECTRONS FIRST!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52934" y="4751240"/>
            <a:ext cx="2158051" cy="710251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CAREFUL!!!</a:t>
            </a:r>
          </a:p>
        </p:txBody>
      </p:sp>
    </p:spTree>
    <p:extLst>
      <p:ext uri="{BB962C8B-B14F-4D97-AF65-F5344CB8AC3E}">
        <p14:creationId xmlns:p14="http://schemas.microsoft.com/office/powerpoint/2010/main" val="255704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1262815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Configuration of 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2373" y="1347716"/>
            <a:ext cx="11494827" cy="47118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No matter what, take electrons from the highest </a:t>
            </a:r>
            <a:r>
              <a:rPr lang="en-US" sz="4000" b="1" dirty="0">
                <a:solidFill>
                  <a:srgbClr val="FF0000"/>
                </a:solidFill>
              </a:rPr>
              <a:t>energy level </a:t>
            </a:r>
            <a:r>
              <a:rPr lang="en-US" sz="4000" b="1" dirty="0">
                <a:solidFill>
                  <a:schemeClr val="tx1"/>
                </a:solidFill>
              </a:rPr>
              <a:t>orbitals!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 Take from highest p,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 Then highest s, 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 Then come back and do lower d if needed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4000" b="1" u="sng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1262815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Configuration of 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2373" y="1347716"/>
            <a:ext cx="11494827" cy="47118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Ga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Ga</a:t>
            </a:r>
            <a:r>
              <a:rPr lang="en-US" sz="4000" b="1" u="sng" baseline="30000" dirty="0">
                <a:solidFill>
                  <a:schemeClr val="tx1"/>
                </a:solidFill>
              </a:rPr>
              <a:t>+</a:t>
            </a:r>
            <a:r>
              <a:rPr lang="en-US" sz="4000" b="1" dirty="0">
                <a:solidFill>
                  <a:schemeClr val="tx1"/>
                </a:solidFill>
              </a:rPr>
              <a:t>: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Ga</a:t>
            </a:r>
            <a:r>
              <a:rPr lang="en-US" sz="4000" b="1" u="sng" baseline="30000" dirty="0">
                <a:solidFill>
                  <a:schemeClr val="tx1"/>
                </a:solidFill>
              </a:rPr>
              <a:t>2+</a:t>
            </a:r>
            <a:r>
              <a:rPr lang="en-US" sz="4000" b="1" dirty="0">
                <a:solidFill>
                  <a:schemeClr val="tx1"/>
                </a:solidFill>
              </a:rPr>
              <a:t>: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Ga</a:t>
            </a:r>
            <a:r>
              <a:rPr lang="en-US" sz="4000" b="1" u="sng" baseline="30000" dirty="0">
                <a:solidFill>
                  <a:schemeClr val="tx1"/>
                </a:solidFill>
              </a:rPr>
              <a:t>3+</a:t>
            </a:r>
            <a:r>
              <a:rPr lang="en-US" sz="4000" b="1" dirty="0">
                <a:solidFill>
                  <a:schemeClr val="tx1"/>
                </a:solidFill>
              </a:rPr>
              <a:t>: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u="sng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u="sng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Ga</a:t>
            </a:r>
            <a:r>
              <a:rPr lang="en-US" sz="4000" b="1" u="sng" baseline="30000" dirty="0">
                <a:solidFill>
                  <a:schemeClr val="tx1"/>
                </a:solidFill>
              </a:rPr>
              <a:t>4+</a:t>
            </a:r>
            <a:r>
              <a:rPr lang="en-US" sz="4000" b="1" dirty="0">
                <a:solidFill>
                  <a:schemeClr val="tx1"/>
                </a:solidFill>
              </a:rPr>
              <a:t>: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u="sng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u="sng" baseline="30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45720" indent="0">
              <a:buNone/>
            </a:pPr>
            <a:endParaRPr lang="en-US" sz="4000" b="1" u="sng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95270" y="2106165"/>
            <a:ext cx="2608428" cy="500135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4p first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95270" y="2792347"/>
            <a:ext cx="2608428" cy="500135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4s next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195270" y="3523879"/>
            <a:ext cx="2608428" cy="500135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last 4s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288547" y="4210061"/>
            <a:ext cx="4421874" cy="500135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you can take 3d !</a:t>
            </a:r>
          </a:p>
        </p:txBody>
      </p:sp>
    </p:spTree>
    <p:extLst>
      <p:ext uri="{BB962C8B-B14F-4D97-AF65-F5344CB8AC3E}">
        <p14:creationId xmlns:p14="http://schemas.microsoft.com/office/powerpoint/2010/main" val="189029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1262815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YouTube Link to Presentation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2373" y="1347716"/>
            <a:ext cx="11494827" cy="47118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6000" b="1" u="sng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6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https://youtu.be/0ArsAIYrWiM</a:t>
            </a:r>
            <a:r>
              <a:rPr lang="en-US" sz="6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>
              <a:buNone/>
            </a:pPr>
            <a:endParaRPr lang="en-US" sz="6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3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1">
            <a:extLst>
              <a:ext uri="{FF2B5EF4-FFF2-40B4-BE49-F238E27FC236}">
                <a16:creationId xmlns:a16="http://schemas.microsoft.com/office/drawing/2014/main" id="{63FED537-3AF1-4C36-9904-77B6A54D2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62458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" y="4136578"/>
            <a:ext cx="11704320" cy="1325880"/>
          </a:xfrm>
        </p:spPr>
        <p:txBody>
          <a:bodyPr>
            <a:normAutofit fontScale="90000"/>
          </a:bodyPr>
          <a:lstStyle/>
          <a:p>
            <a:r>
              <a:rPr lang="en-US" sz="6600" cap="none" dirty="0"/>
              <a:t>N 13 – Noble Gas Configurations and Configurations of Ions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3081" y="450376"/>
            <a:ext cx="11327641" cy="3070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s://students.ga.desire2learn.com/d2l/lor/viewer/viewFile.d2lfile/1798/12281/if_noble_gas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247" y="450375"/>
            <a:ext cx="4831308" cy="3220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1" y="131929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Noble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10812439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Have a full “</a:t>
            </a:r>
            <a:r>
              <a:rPr lang="en-US" sz="4000" b="1" dirty="0">
                <a:solidFill>
                  <a:schemeClr val="accent3"/>
                </a:solidFill>
              </a:rPr>
              <a:t>valence shell</a:t>
            </a:r>
            <a:r>
              <a:rPr lang="en-US" sz="4000" b="1" dirty="0">
                <a:solidFill>
                  <a:schemeClr val="tx1"/>
                </a:solidFill>
              </a:rPr>
              <a:t>” – meaning their outer </a:t>
            </a:r>
            <a:r>
              <a:rPr lang="en-US" sz="4000" b="1" u="sng" dirty="0">
                <a:solidFill>
                  <a:srgbClr val="FF0000"/>
                </a:solidFill>
              </a:rPr>
              <a:t>s and p orbitals </a:t>
            </a:r>
            <a:r>
              <a:rPr lang="en-US" sz="4000" b="1" dirty="0">
                <a:solidFill>
                  <a:schemeClr val="tx1"/>
                </a:solidFill>
              </a:rPr>
              <a:t>are full! “8 is great!”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 Makes them very stable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 They don’t react with </a:t>
            </a:r>
            <a:br>
              <a:rPr lang="en-US" sz="3400" b="1" dirty="0">
                <a:solidFill>
                  <a:schemeClr val="tx1"/>
                </a:solidFill>
              </a:rPr>
            </a:br>
            <a:r>
              <a:rPr lang="en-US" sz="3400" b="1" dirty="0">
                <a:solidFill>
                  <a:schemeClr val="tx1"/>
                </a:solidFill>
              </a:rPr>
              <a:t>other things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 They are “inert”</a:t>
            </a:r>
          </a:p>
        </p:txBody>
      </p:sp>
      <p:pic>
        <p:nvPicPr>
          <p:cNvPr id="2050" name="Picture 2" descr="Image result for noble gases on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040" y="2704077"/>
            <a:ext cx="4923772" cy="369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2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1" y="131929"/>
            <a:ext cx="11426588" cy="135636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Noble Gases – Examples of Full Shells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11494827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He</a:t>
            </a:r>
            <a:r>
              <a:rPr lang="en-US" sz="4000" b="1" dirty="0">
                <a:solidFill>
                  <a:schemeClr val="tx1"/>
                </a:solidFill>
              </a:rPr>
              <a:t>: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Ne</a:t>
            </a:r>
            <a:r>
              <a:rPr lang="en-US" sz="4000" b="1" dirty="0">
                <a:solidFill>
                  <a:schemeClr val="tx1"/>
                </a:solidFill>
              </a:rPr>
              <a:t>: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45720" indent="0">
              <a:buNone/>
            </a:pPr>
            <a:r>
              <a:rPr lang="en-US" sz="4000" b="1" u="sng" dirty="0" err="1">
                <a:solidFill>
                  <a:schemeClr val="tx1"/>
                </a:solidFill>
              </a:rPr>
              <a:t>Ar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Kr</a:t>
            </a:r>
            <a:r>
              <a:rPr lang="en-US" sz="4000" b="1" dirty="0">
                <a:solidFill>
                  <a:schemeClr val="tx1"/>
                </a:solidFill>
              </a:rPr>
              <a:t>: 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45720" indent="0">
              <a:buNone/>
            </a:pPr>
            <a:r>
              <a:rPr lang="en-US" sz="4000" b="1" u="sng" dirty="0" err="1">
                <a:solidFill>
                  <a:schemeClr val="tx1"/>
                </a:solidFill>
              </a:rPr>
              <a:t>Xe</a:t>
            </a:r>
            <a:r>
              <a:rPr lang="en-US" sz="4000" b="1" dirty="0">
                <a:solidFill>
                  <a:schemeClr val="tx1"/>
                </a:solidFill>
              </a:rPr>
              <a:t>: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73958" y="1310185"/>
            <a:ext cx="1132764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458870" y="2071275"/>
            <a:ext cx="1881117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989694" y="2780163"/>
            <a:ext cx="1881117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19998" y="3533861"/>
            <a:ext cx="1032683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93221" y="3520213"/>
            <a:ext cx="975818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977117" y="4255148"/>
            <a:ext cx="1032683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0158711" y="4252195"/>
            <a:ext cx="1032683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7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0" y="131929"/>
            <a:ext cx="10812439" cy="1356360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Finding Noble Gas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73" y="1347716"/>
            <a:ext cx="11112690" cy="509805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A short cut method of writing configurations</a:t>
            </a:r>
            <a:br>
              <a:rPr lang="en-US" sz="4000" b="1" u="sng" dirty="0">
                <a:solidFill>
                  <a:schemeClr val="tx1"/>
                </a:solidFill>
              </a:rPr>
            </a:br>
            <a:endParaRPr lang="en-US" sz="1600" b="1" u="sng" dirty="0">
              <a:solidFill>
                <a:schemeClr val="tx1"/>
              </a:solidFill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 Since noble gases are “special” – reference all configurations against the </a:t>
            </a:r>
            <a:r>
              <a:rPr lang="en-US" sz="3400" b="1" u="sng" dirty="0">
                <a:solidFill>
                  <a:schemeClr val="accent3"/>
                </a:solidFill>
              </a:rPr>
              <a:t>PREVIOUS</a:t>
            </a:r>
            <a:r>
              <a:rPr lang="en-US" sz="3400" b="1" dirty="0">
                <a:solidFill>
                  <a:schemeClr val="accent3"/>
                </a:solidFill>
              </a:rPr>
              <a:t> </a:t>
            </a:r>
            <a:r>
              <a:rPr lang="en-US" sz="3400" b="1" dirty="0">
                <a:solidFill>
                  <a:schemeClr val="tx1"/>
                </a:solidFill>
              </a:rPr>
              <a:t>noble gas</a:t>
            </a:r>
            <a:br>
              <a:rPr lang="en-US" sz="3400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marL="2785750" lvl="8" indent="-514350">
              <a:buFont typeface="+mj-lt"/>
              <a:buAutoNum type="arabicPeriod"/>
            </a:pPr>
            <a:r>
              <a:rPr lang="en-US" sz="3400" b="1" dirty="0">
                <a:solidFill>
                  <a:schemeClr val="tx1"/>
                </a:solidFill>
              </a:rPr>
              <a:t>Find the previous noble gas</a:t>
            </a:r>
          </a:p>
          <a:p>
            <a:pPr marL="2785750" lvl="8" indent="-514350">
              <a:buFont typeface="+mj-lt"/>
              <a:buAutoNum type="arabicPeriod"/>
            </a:pPr>
            <a:r>
              <a:rPr lang="en-US" sz="3400" b="1" dirty="0">
                <a:solidFill>
                  <a:schemeClr val="tx1"/>
                </a:solidFill>
              </a:rPr>
              <a:t>Write that noble gas in brackets [    ]</a:t>
            </a:r>
          </a:p>
          <a:p>
            <a:pPr marL="2785750" lvl="8" indent="-514350">
              <a:buFont typeface="+mj-lt"/>
              <a:buAutoNum type="arabicPeriod"/>
            </a:pPr>
            <a:r>
              <a:rPr lang="en-US" sz="3400" b="1" dirty="0">
                <a:solidFill>
                  <a:schemeClr val="tx1"/>
                </a:solidFill>
              </a:rPr>
              <a:t>List any remaining electron configuration left over until you get to the element you are trying to write</a:t>
            </a:r>
          </a:p>
        </p:txBody>
      </p:sp>
    </p:spTree>
    <p:extLst>
      <p:ext uri="{BB962C8B-B14F-4D97-AF65-F5344CB8AC3E}">
        <p14:creationId xmlns:p14="http://schemas.microsoft.com/office/powerpoint/2010/main" val="260480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3169693" cy="217340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Lithium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45720" indent="0" algn="ctr">
              <a:buNone/>
            </a:pPr>
            <a:r>
              <a:rPr lang="en-US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Helium + extra!</a:t>
            </a: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8991" y="2086400"/>
            <a:ext cx="1064525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4679" y="592201"/>
            <a:ext cx="1893147" cy="646331"/>
          </a:xfrm>
          <a:prstGeom prst="rect">
            <a:avLst/>
          </a:prstGeom>
          <a:ln w="38100">
            <a:solidFill>
              <a:schemeClr val="tx1"/>
            </a:solidFill>
            <a:prstDash val="sysDot"/>
          </a:ln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US" sz="3600" b="1" u="sng" dirty="0"/>
              <a:t>He</a:t>
            </a:r>
            <a:r>
              <a:rPr lang="en-US" sz="3600" b="1" dirty="0"/>
              <a:t>: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38684" y="1347717"/>
            <a:ext cx="3169693" cy="2173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Corbel" pitchFamily="34" charset="0"/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Nitrogen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Font typeface="Corbel" pitchFamily="34" charset="0"/>
              <a:buNone/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Helium + extra!</a:t>
            </a:r>
          </a:p>
          <a:p>
            <a:pPr marL="45720" indent="0" algn="ctr">
              <a:buFont typeface="Corbel" pitchFamily="34" charset="0"/>
              <a:buNone/>
            </a:pP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00990" y="592201"/>
            <a:ext cx="1893147" cy="646331"/>
          </a:xfrm>
          <a:prstGeom prst="rect">
            <a:avLst/>
          </a:prstGeom>
          <a:ln w="38100">
            <a:solidFill>
              <a:schemeClr val="tx1"/>
            </a:solidFill>
            <a:prstDash val="sysDot"/>
          </a:ln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US" sz="3600" b="1" u="sng" dirty="0"/>
              <a:t>He</a:t>
            </a:r>
            <a:r>
              <a:rPr lang="en-US" sz="3600" b="1" dirty="0"/>
              <a:t>: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300990" y="2086400"/>
            <a:ext cx="1064525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84995" y="1347717"/>
            <a:ext cx="4111387" cy="2173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Corbel" pitchFamily="34" charset="0"/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Sodium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Font typeface="Corbel" pitchFamily="34" charset="0"/>
              <a:buNone/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Neon + extra!</a:t>
            </a:r>
          </a:p>
          <a:p>
            <a:pPr marL="45720" indent="0" algn="ctr">
              <a:buFont typeface="Corbel" pitchFamily="34" charset="0"/>
              <a:buNone/>
            </a:pP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47301" y="592201"/>
            <a:ext cx="3307636" cy="646331"/>
          </a:xfrm>
          <a:prstGeom prst="rect">
            <a:avLst/>
          </a:prstGeom>
          <a:ln w="3810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3600" b="1" u="sng" dirty="0"/>
              <a:t>Ne</a:t>
            </a:r>
            <a:r>
              <a:rPr lang="en-US" sz="3600" b="1" dirty="0"/>
              <a:t>: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70543" y="2086400"/>
            <a:ext cx="2511188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69743" y="3384644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88925" y="3384644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951493" y="3384644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99124" y="4162968"/>
            <a:ext cx="1941237" cy="646331"/>
          </a:xfrm>
          <a:prstGeom prst="rect">
            <a:avLst/>
          </a:prstGeom>
          <a:ln w="57150">
            <a:solidFill>
              <a:srgbClr val="00B0F0"/>
            </a:solidFill>
            <a:prstDash val="solid"/>
          </a:ln>
        </p:spPr>
        <p:txBody>
          <a:bodyPr wrap="none" anchor="ctr">
            <a:spAutoFit/>
          </a:bodyPr>
          <a:lstStyle/>
          <a:p>
            <a:pPr marL="4572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[He] 2s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72239" y="4162967"/>
            <a:ext cx="2633372" cy="646331"/>
          </a:xfrm>
          <a:prstGeom prst="rect">
            <a:avLst/>
          </a:prstGeom>
          <a:ln w="57150">
            <a:solidFill>
              <a:srgbClr val="00B0F0"/>
            </a:solidFill>
            <a:prstDash val="solid"/>
          </a:ln>
        </p:spPr>
        <p:txBody>
          <a:bodyPr wrap="square" anchor="ctr">
            <a:spAutoFit/>
          </a:bodyPr>
          <a:lstStyle/>
          <a:p>
            <a:pPr marL="4572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[He] 2s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861823" y="4162966"/>
            <a:ext cx="2157729" cy="646331"/>
          </a:xfrm>
          <a:prstGeom prst="rect">
            <a:avLst/>
          </a:prstGeom>
          <a:ln w="57150">
            <a:solidFill>
              <a:srgbClr val="00B0F0"/>
            </a:solidFill>
            <a:prstDash val="solid"/>
          </a:ln>
        </p:spPr>
        <p:txBody>
          <a:bodyPr wrap="square" anchor="ctr">
            <a:spAutoFit/>
          </a:bodyPr>
          <a:lstStyle/>
          <a:p>
            <a:pPr marL="4572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[Ne] 3s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4716" y="5050217"/>
            <a:ext cx="11791666" cy="1015663"/>
          </a:xfrm>
          <a:prstGeom prst="rect">
            <a:avLst/>
          </a:prstGeom>
          <a:ln w="57150">
            <a:noFill/>
            <a:prstDash val="solid"/>
          </a:ln>
        </p:spPr>
        <p:txBody>
          <a:bodyPr wrap="square" anchor="ctr">
            <a:spAutoFit/>
          </a:bodyPr>
          <a:lstStyle/>
          <a:p>
            <a:pPr marL="45720" indent="0" algn="ctr">
              <a:buNone/>
            </a:pPr>
            <a:r>
              <a:rPr lang="en-US" sz="6000" b="1" dirty="0">
                <a:solidFill>
                  <a:srgbClr val="0070C0"/>
                </a:solidFill>
                <a:cs typeface="Arial" panose="020B0604020202020204" pitchFamily="34" charset="0"/>
              </a:rPr>
              <a:t>Noble Gas Configurations!</a:t>
            </a:r>
            <a:endParaRPr lang="en-US" sz="6000" b="1" baseline="30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2956" y="1347717"/>
            <a:ext cx="3539321" cy="2187055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Iron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</a:p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45720" indent="0" algn="ctr">
              <a:buNone/>
            </a:pPr>
            <a:r>
              <a:rPr lang="en-US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Argon + extra!</a:t>
            </a: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6784" y="1757669"/>
            <a:ext cx="3445493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4679" y="592201"/>
            <a:ext cx="2826030" cy="646331"/>
          </a:xfrm>
          <a:prstGeom prst="rect">
            <a:avLst/>
          </a:prstGeom>
          <a:ln w="38100">
            <a:solidFill>
              <a:schemeClr val="tx1"/>
            </a:solidFill>
            <a:prstDash val="sysDot"/>
          </a:ln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US" sz="3600" b="1" u="sng" dirty="0"/>
              <a:t>Previous = </a:t>
            </a:r>
            <a:r>
              <a:rPr lang="en-US" sz="3600" b="1" u="sng" dirty="0" err="1"/>
              <a:t>Ar</a:t>
            </a:r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38685" y="1347718"/>
            <a:ext cx="3737210" cy="24707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Corbel" pitchFamily="34" charset="0"/>
              <a:buNone/>
            </a:pPr>
            <a:r>
              <a:rPr lang="en-US" sz="5100" b="1" u="sng" dirty="0">
                <a:solidFill>
                  <a:schemeClr val="tx1"/>
                </a:solidFill>
              </a:rPr>
              <a:t>Barium</a:t>
            </a:r>
            <a:endParaRPr lang="en-US" sz="51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4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5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6s</a:t>
            </a:r>
            <a:r>
              <a:rPr lang="en-US" sz="53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4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Xenon + extra!</a:t>
            </a:r>
          </a:p>
        </p:txBody>
      </p:sp>
      <p:sp>
        <p:nvSpPr>
          <p:cNvPr id="8" name="Rectangle 7"/>
          <p:cNvSpPr/>
          <p:nvPr/>
        </p:nvSpPr>
        <p:spPr>
          <a:xfrm>
            <a:off x="4300990" y="592201"/>
            <a:ext cx="2896242" cy="646331"/>
          </a:xfrm>
          <a:prstGeom prst="rect">
            <a:avLst/>
          </a:prstGeom>
          <a:ln w="38100">
            <a:solidFill>
              <a:schemeClr val="tx1"/>
            </a:solidFill>
            <a:prstDash val="sysDot"/>
          </a:ln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US" sz="3600" b="1" u="sng" dirty="0"/>
              <a:t>Previous = </a:t>
            </a:r>
            <a:r>
              <a:rPr lang="en-US" sz="3600" b="1" u="sng" dirty="0" err="1"/>
              <a:t>Xe</a:t>
            </a:r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29585" y="1765677"/>
            <a:ext cx="3635991" cy="827398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84995" y="1347717"/>
            <a:ext cx="4111387" cy="21734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Corbel" pitchFamily="34" charset="0"/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Krypton</a:t>
            </a:r>
            <a:endParaRPr lang="en-US" sz="4000" b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3p</a:t>
            </a:r>
            <a:r>
              <a:rPr lang="en-US" sz="35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</a:p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3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Argon + extra!</a:t>
            </a:r>
          </a:p>
          <a:p>
            <a:pPr marL="45720" indent="0" algn="ctr">
              <a:buFont typeface="Corbel" pitchFamily="34" charset="0"/>
              <a:buNone/>
            </a:pP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47301" y="592201"/>
            <a:ext cx="3307636" cy="646331"/>
          </a:xfrm>
          <a:prstGeom prst="rect">
            <a:avLst/>
          </a:prstGeom>
          <a:ln w="38100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3600" b="1" u="sng" dirty="0"/>
              <a:t>Previous = </a:t>
            </a:r>
            <a:r>
              <a:rPr lang="en-US" sz="3600" b="1" u="sng" dirty="0" err="1"/>
              <a:t>Ar</a:t>
            </a:r>
            <a:endParaRPr lang="en-US" sz="36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913425" y="1779326"/>
            <a:ext cx="4035187" cy="586854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69743" y="3384644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88925" y="3630308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951493" y="3384644"/>
            <a:ext cx="0" cy="6400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40052" y="4162968"/>
            <a:ext cx="2659382" cy="646331"/>
          </a:xfrm>
          <a:prstGeom prst="rect">
            <a:avLst/>
          </a:prstGeom>
          <a:ln w="57150">
            <a:solidFill>
              <a:srgbClr val="00B0F0"/>
            </a:solidFill>
            <a:prstDash val="solid"/>
          </a:ln>
        </p:spPr>
        <p:txBody>
          <a:bodyPr wrap="none" anchor="ctr">
            <a:spAutoFit/>
          </a:bodyPr>
          <a:lstStyle/>
          <a:p>
            <a:pPr marL="4572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] 4s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72239" y="4313095"/>
            <a:ext cx="2633372" cy="646331"/>
          </a:xfrm>
          <a:prstGeom prst="rect">
            <a:avLst/>
          </a:prstGeom>
          <a:ln w="57150">
            <a:solidFill>
              <a:srgbClr val="00B0F0"/>
            </a:solidFill>
            <a:prstDash val="solid"/>
          </a:ln>
        </p:spPr>
        <p:txBody>
          <a:bodyPr wrap="square" anchor="ctr">
            <a:spAutoFit/>
          </a:bodyPr>
          <a:lstStyle/>
          <a:p>
            <a:pPr marL="4572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] 6s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47301" y="4162966"/>
            <a:ext cx="3485058" cy="646331"/>
          </a:xfrm>
          <a:prstGeom prst="rect">
            <a:avLst/>
          </a:prstGeom>
          <a:ln w="57150">
            <a:solidFill>
              <a:srgbClr val="00B0F0"/>
            </a:solidFill>
            <a:prstDash val="solid"/>
          </a:ln>
        </p:spPr>
        <p:txBody>
          <a:bodyPr wrap="square" anchor="ctr">
            <a:spAutoFit/>
          </a:bodyPr>
          <a:lstStyle/>
          <a:p>
            <a:pPr marL="4572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] 4s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4716" y="5050217"/>
            <a:ext cx="11791666" cy="1015663"/>
          </a:xfrm>
          <a:prstGeom prst="rect">
            <a:avLst/>
          </a:prstGeom>
          <a:ln w="57150">
            <a:noFill/>
            <a:prstDash val="solid"/>
          </a:ln>
        </p:spPr>
        <p:txBody>
          <a:bodyPr wrap="square" anchor="ctr">
            <a:spAutoFit/>
          </a:bodyPr>
          <a:lstStyle/>
          <a:p>
            <a:pPr marL="45720" indent="0" algn="ctr">
              <a:buNone/>
            </a:pPr>
            <a:r>
              <a:rPr lang="en-US" sz="6000" b="1" dirty="0">
                <a:solidFill>
                  <a:srgbClr val="0070C0"/>
                </a:solidFill>
                <a:cs typeface="Arial" panose="020B0604020202020204" pitchFamily="34" charset="0"/>
              </a:rPr>
              <a:t>Noble Gas Configuration!</a:t>
            </a:r>
            <a:endParaRPr lang="en-US" sz="6000" b="1" baseline="300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8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1" y="131929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Configurations of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11549418" cy="498484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000" b="1" u="sng" dirty="0">
                <a:solidFill>
                  <a:schemeClr val="tx1"/>
                </a:solidFill>
              </a:rPr>
              <a:t>Ion</a:t>
            </a:r>
            <a:r>
              <a:rPr lang="en-US" sz="3400" b="1" u="sng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sz="3600" b="1" dirty="0">
                <a:solidFill>
                  <a:schemeClr val="tx1"/>
                </a:solidFill>
              </a:rPr>
              <a:t> An atom with a charge</a:t>
            </a:r>
          </a:p>
          <a:p>
            <a:pPr lvl="2"/>
            <a:r>
              <a:rPr lang="en-US" sz="3600" b="1" dirty="0">
                <a:solidFill>
                  <a:schemeClr val="tx1"/>
                </a:solidFill>
              </a:rPr>
              <a:t> Has a change to it’s normal # of electrons</a:t>
            </a:r>
          </a:p>
          <a:p>
            <a:pPr marL="1371400" lvl="5" indent="0">
              <a:buNone/>
            </a:pPr>
            <a:r>
              <a:rPr lang="en-US" sz="3200" b="1" i="1" dirty="0">
                <a:solidFill>
                  <a:schemeClr val="tx1"/>
                </a:solidFill>
              </a:rPr>
              <a:t>(normally #protons = #electrons </a:t>
            </a:r>
            <a:r>
              <a:rPr lang="en-US" sz="3200" b="1" i="1" dirty="0">
                <a:solidFill>
                  <a:schemeClr val="tx1"/>
                </a:solidFill>
                <a:sym typeface="Wingdings" panose="05000000000000000000" pitchFamily="2" charset="2"/>
              </a:rPr>
              <a:t> neutral, no charge)</a:t>
            </a:r>
          </a:p>
          <a:p>
            <a:pPr marL="1371400" lvl="5" indent="0">
              <a:buNone/>
            </a:pPr>
            <a:endParaRPr lang="en-US" sz="3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28600" lvl="1" indent="0">
              <a:buNone/>
            </a:pPr>
            <a:r>
              <a:rPr lang="en-US" sz="3600" b="1" u="sng" dirty="0">
                <a:solidFill>
                  <a:schemeClr val="accent3"/>
                </a:solidFill>
                <a:sym typeface="Wingdings" panose="05000000000000000000" pitchFamily="2" charset="2"/>
              </a:rPr>
              <a:t>Why make ions???</a:t>
            </a:r>
          </a:p>
          <a:p>
            <a:pPr marL="228600" lvl="1" indent="0">
              <a:buNone/>
            </a:pPr>
            <a:r>
              <a:rPr lang="en-US" sz="3600" b="1" dirty="0">
                <a:solidFill>
                  <a:schemeClr val="tx1"/>
                </a:solidFill>
                <a:sym typeface="Wingdings" panose="05000000000000000000" pitchFamily="2" charset="2"/>
              </a:rPr>
              <a:t>	Atoms want to “look” like a noble gas!!!</a:t>
            </a:r>
          </a:p>
          <a:p>
            <a:pPr marL="228600" lvl="1" indent="0">
              <a:buNone/>
            </a:pPr>
            <a:r>
              <a:rPr lang="en-US" sz="3600" b="1" dirty="0">
                <a:solidFill>
                  <a:schemeClr val="tx1"/>
                </a:solidFill>
                <a:sym typeface="Wingdings" panose="05000000000000000000" pitchFamily="2" charset="2"/>
              </a:rPr>
              <a:t>	They want to achieve more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STABILITY</a:t>
            </a:r>
            <a:r>
              <a:rPr lang="en-US" sz="3600" b="1" dirty="0">
                <a:solidFill>
                  <a:schemeClr val="tx1"/>
                </a:solidFill>
                <a:sym typeface="Wingdings" panose="05000000000000000000" pitchFamily="2" charset="2"/>
              </a:rPr>
              <a:t>! </a:t>
            </a:r>
          </a:p>
          <a:p>
            <a:pPr marL="228600" lvl="1" indent="0">
              <a:buNone/>
            </a:pPr>
            <a:r>
              <a:rPr lang="en-US" sz="3600" b="1" dirty="0">
                <a:solidFill>
                  <a:schemeClr val="tx1"/>
                </a:solidFill>
                <a:sym typeface="Wingdings" panose="05000000000000000000" pitchFamily="2" charset="2"/>
              </a:rPr>
              <a:t>	They want a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full s and p orbital set</a:t>
            </a:r>
            <a:r>
              <a:rPr lang="en-US" sz="3600" b="1" dirty="0">
                <a:solidFill>
                  <a:schemeClr val="tx1"/>
                </a:solidFill>
                <a:sym typeface="Wingdings" panose="05000000000000000000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2929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191" y="131929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Making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73" y="1347717"/>
            <a:ext cx="2241645" cy="381113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b="1" u="sng" dirty="0">
                <a:solidFill>
                  <a:schemeClr val="accent3"/>
                </a:solidFill>
              </a:rPr>
              <a:t>Cation</a:t>
            </a:r>
            <a:endParaRPr lang="en-US" sz="3400" b="1" u="sng" dirty="0">
              <a:solidFill>
                <a:schemeClr val="accent3"/>
              </a:solidFill>
            </a:endParaRPr>
          </a:p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Lost e-</a:t>
            </a:r>
          </a:p>
          <a:p>
            <a:pPr marL="45720" indent="0" algn="ctr">
              <a:buNone/>
            </a:pPr>
            <a:r>
              <a:rPr lang="en-US" sz="4000" b="1" i="1" dirty="0">
                <a:solidFill>
                  <a:schemeClr val="tx1"/>
                </a:solidFill>
                <a:sym typeface="Wingdings" panose="05000000000000000000" pitchFamily="2" charset="2"/>
              </a:rPr>
              <a:t>p+ &gt; e-</a:t>
            </a:r>
          </a:p>
          <a:p>
            <a:pPr marL="45720" indent="0" algn="ctr">
              <a:buNone/>
            </a:pP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+++</a:t>
            </a:r>
            <a:r>
              <a:rPr lang="en-US" sz="4000" b="1" dirty="0">
                <a:solidFill>
                  <a:schemeClr val="tx1"/>
                </a:solidFill>
                <a:sym typeface="Wingdings" panose="05000000000000000000" pitchFamily="2" charset="2"/>
              </a:rPr>
              <a:t> &gt; </a:t>
            </a:r>
            <a:r>
              <a:rPr lang="en-US" sz="4000" b="1" dirty="0">
                <a:solidFill>
                  <a:srgbClr val="00B0F0"/>
                </a:solidFill>
                <a:sym typeface="Wingdings" panose="05000000000000000000" pitchFamily="2" charset="2"/>
              </a:rPr>
              <a:t>--</a:t>
            </a:r>
          </a:p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sym typeface="Wingdings" panose="05000000000000000000" pitchFamily="2" charset="2"/>
              </a:rPr>
              <a:t>+ Charge</a:t>
            </a:r>
            <a:endParaRPr lang="en-US" sz="32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1371400" lvl="5" indent="0" algn="ctr">
              <a:buNone/>
            </a:pPr>
            <a:endParaRPr lang="en-US" sz="3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43200" y="1347717"/>
            <a:ext cx="2402006" cy="381113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Corbel" pitchFamily="34" charset="0"/>
              <a:buNone/>
            </a:pPr>
            <a:r>
              <a:rPr lang="en-US" sz="4300" b="1" u="sng" dirty="0">
                <a:solidFill>
                  <a:schemeClr val="accent3"/>
                </a:solidFill>
              </a:rPr>
              <a:t>Anion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4300" b="1" dirty="0">
                <a:solidFill>
                  <a:schemeClr val="tx1"/>
                </a:solidFill>
              </a:rPr>
              <a:t>Gained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4300" b="1" i="1" dirty="0">
                <a:solidFill>
                  <a:schemeClr val="tx1"/>
                </a:solidFill>
                <a:sym typeface="Wingdings" panose="05000000000000000000" pitchFamily="2" charset="2"/>
              </a:rPr>
              <a:t>p+ &lt; e-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4300" b="1" dirty="0">
                <a:solidFill>
                  <a:srgbClr val="FF0000"/>
                </a:solidFill>
                <a:sym typeface="Wingdings" panose="05000000000000000000" pitchFamily="2" charset="2"/>
              </a:rPr>
              <a:t>+++</a:t>
            </a:r>
            <a:r>
              <a:rPr lang="en-US" sz="4300" b="1" dirty="0">
                <a:solidFill>
                  <a:schemeClr val="tx1"/>
                </a:solidFill>
                <a:sym typeface="Wingdings" panose="05000000000000000000" pitchFamily="2" charset="2"/>
              </a:rPr>
              <a:t> &lt; </a:t>
            </a:r>
            <a:r>
              <a:rPr lang="en-US" sz="4300" b="1" dirty="0">
                <a:solidFill>
                  <a:srgbClr val="00B0F0"/>
                </a:solidFill>
                <a:sym typeface="Wingdings" panose="05000000000000000000" pitchFamily="2" charset="2"/>
              </a:rPr>
              <a:t>----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4300" b="1" dirty="0">
                <a:solidFill>
                  <a:schemeClr val="tx1"/>
                </a:solidFill>
                <a:sym typeface="Wingdings" panose="05000000000000000000" pitchFamily="2" charset="2"/>
              </a:rPr>
              <a:t>- Charge</a:t>
            </a:r>
          </a:p>
          <a:p>
            <a:pPr marL="1371400" lvl="5" indent="0" algn="ctr">
              <a:buFont typeface="Corbel" pitchFamily="34" charset="0"/>
              <a:buNone/>
            </a:pPr>
            <a:endParaRPr lang="en-US" sz="3200" b="1" i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7301" y="134771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1" indent="0">
              <a:buNone/>
            </a:pPr>
            <a:r>
              <a:rPr lang="en-US" sz="3600" b="1" u="sng" dirty="0">
                <a:solidFill>
                  <a:schemeClr val="accent3"/>
                </a:solidFill>
                <a:sym typeface="Wingdings" panose="05000000000000000000" pitchFamily="2" charset="2"/>
              </a:rPr>
              <a:t>How do you know how many electrons to loose or gain?</a:t>
            </a:r>
          </a:p>
          <a:p>
            <a:pPr marL="228600" lvl="1" indent="0">
              <a:buNone/>
            </a:pPr>
            <a:r>
              <a:rPr lang="en-US" sz="3600" b="1" dirty="0">
                <a:sym typeface="Wingdings" panose="05000000000000000000" pitchFamily="2" charset="2"/>
              </a:rPr>
              <a:t>Look for the </a:t>
            </a:r>
            <a:r>
              <a:rPr lang="en-US" sz="36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CLOSEST</a:t>
            </a:r>
            <a:r>
              <a:rPr lang="en-US" sz="3600" b="1" dirty="0">
                <a:sym typeface="Wingdings" panose="05000000000000000000" pitchFamily="2" charset="2"/>
              </a:rPr>
              <a:t> noble gas! Adjust your # of electrons until you are at the closest one. </a:t>
            </a:r>
          </a:p>
        </p:txBody>
      </p:sp>
    </p:spTree>
    <p:extLst>
      <p:ext uri="{BB962C8B-B14F-4D97-AF65-F5344CB8AC3E}">
        <p14:creationId xmlns:p14="http://schemas.microsoft.com/office/powerpoint/2010/main" val="30382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669924_Tourism Facet design_SL_V1.potx" id="{D0F5A3CA-A3E0-46A4-842D-54235329B036}" vid="{CC104E13-6C99-493A-BE46-C3FC9EFF07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57C456-CC1D-4991-B397-26B0CCF834E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05AD055F-6A08-4727-8DB8-D3FD1D1AA7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D2BE83-DF44-4303-B10A-0916C5AD3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Tourism Facet design</Template>
  <TotalTime>0</TotalTime>
  <Words>832</Words>
  <Application>Microsoft Office PowerPoint</Application>
  <PresentationFormat>Widescreen</PresentationFormat>
  <Paragraphs>161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Tw Cen MT</vt:lpstr>
      <vt:lpstr>Wingdings</vt:lpstr>
      <vt:lpstr>Basis</vt:lpstr>
      <vt:lpstr>N 13 – Noble Gas Configurations and Configurations of Ions </vt:lpstr>
      <vt:lpstr>N 13 – Noble Gas Configurations and Configurations of Ions </vt:lpstr>
      <vt:lpstr>Noble Gases</vt:lpstr>
      <vt:lpstr>Noble Gases – Examples of Full Shells</vt:lpstr>
      <vt:lpstr>Finding Noble Gas Configuration</vt:lpstr>
      <vt:lpstr>PowerPoint Presentation</vt:lpstr>
      <vt:lpstr>PowerPoint Presentation</vt:lpstr>
      <vt:lpstr>Configurations of Ions</vt:lpstr>
      <vt:lpstr>Making Ions</vt:lpstr>
      <vt:lpstr>Finding the Closest Noble Gas</vt:lpstr>
      <vt:lpstr>Which electrons are you removing when making cations?</vt:lpstr>
      <vt:lpstr>Configuration of Ions - Examples</vt:lpstr>
      <vt:lpstr>Configuration of Ions - Examples</vt:lpstr>
      <vt:lpstr>Configuration of Ions – d-block</vt:lpstr>
      <vt:lpstr>Configuration of Ions – d-block</vt:lpstr>
      <vt:lpstr>Configuration of Ions</vt:lpstr>
      <vt:lpstr>Configuration of Ions</vt:lpstr>
      <vt:lpstr>YouTube Link to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2019-09-19T16:18:58Z</dcterms:created>
  <dcterms:modified xsi:type="dcterms:W3CDTF">2024-06-16T20:50:48Z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