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7" r:id="rId3"/>
    <p:sldId id="299" r:id="rId4"/>
    <p:sldId id="265" r:id="rId5"/>
    <p:sldId id="296" r:id="rId6"/>
    <p:sldId id="298" r:id="rId7"/>
    <p:sldId id="288" r:id="rId8"/>
    <p:sldId id="289" r:id="rId9"/>
    <p:sldId id="271" r:id="rId10"/>
    <p:sldId id="290" r:id="rId11"/>
    <p:sldId id="291" r:id="rId12"/>
    <p:sldId id="301" r:id="rId13"/>
    <p:sldId id="292" r:id="rId14"/>
    <p:sldId id="280" r:id="rId15"/>
    <p:sldId id="304" r:id="rId16"/>
    <p:sldId id="259" r:id="rId17"/>
    <p:sldId id="293" r:id="rId18"/>
    <p:sldId id="286" r:id="rId19"/>
    <p:sldId id="281" r:id="rId20"/>
    <p:sldId id="283" r:id="rId21"/>
    <p:sldId id="300" r:id="rId22"/>
    <p:sldId id="294" r:id="rId23"/>
    <p:sldId id="269" r:id="rId24"/>
    <p:sldId id="30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65"/>
    <a:srgbClr val="B38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03" autoAdjust="0"/>
    <p:restoredTop sz="94660"/>
  </p:normalViewPr>
  <p:slideViewPr>
    <p:cSldViewPr snapToGrid="0">
      <p:cViewPr varScale="1">
        <p:scale>
          <a:sx n="63" d="100"/>
          <a:sy n="63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7BE7-54CD-4E1A-83EE-3C297541FED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469A-A701-4028-B2E2-4DB1EE02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1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7BE7-54CD-4E1A-83EE-3C297541FED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469A-A701-4028-B2E2-4DB1EE02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7BE7-54CD-4E1A-83EE-3C297541FED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469A-A701-4028-B2E2-4DB1EE02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7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7BE7-54CD-4E1A-83EE-3C297541FED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469A-A701-4028-B2E2-4DB1EE02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4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7BE7-54CD-4E1A-83EE-3C297541FED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469A-A701-4028-B2E2-4DB1EE02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6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7BE7-54CD-4E1A-83EE-3C297541FED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469A-A701-4028-B2E2-4DB1EE02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4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7BE7-54CD-4E1A-83EE-3C297541FED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469A-A701-4028-B2E2-4DB1EE02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7BE7-54CD-4E1A-83EE-3C297541FED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469A-A701-4028-B2E2-4DB1EE02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7BE7-54CD-4E1A-83EE-3C297541FED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469A-A701-4028-B2E2-4DB1EE02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3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7BE7-54CD-4E1A-83EE-3C297541FED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469A-A701-4028-B2E2-4DB1EE02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7BE7-54CD-4E1A-83EE-3C297541FED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469A-A701-4028-B2E2-4DB1EE02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9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37BE7-54CD-4E1A-83EE-3C297541FED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0469A-A701-4028-B2E2-4DB1EE024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q12jS_ZA1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q12jS_ZA1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tars are the youngest known to scientists. File 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707" y="466798"/>
            <a:ext cx="11353720" cy="2344641"/>
          </a:xfr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Britannic Bold" panose="020B0903060703020204" pitchFamily="34" charset="0"/>
              </a:rPr>
              <a:t>N-14 Atomic Absorption &amp; Emission, </a:t>
            </a:r>
            <a:br>
              <a:rPr lang="en-US" b="1" dirty="0">
                <a:latin typeface="Britannic Bold" panose="020B0903060703020204" pitchFamily="34" charset="0"/>
              </a:rPr>
            </a:br>
            <a:r>
              <a:rPr lang="en-US" b="1" dirty="0">
                <a:latin typeface="Britannic Bold" panose="020B0903060703020204" pitchFamily="34" charset="0"/>
              </a:rPr>
              <a:t>Line Spectra and the Chemical Composition of Stars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707" y="3135997"/>
            <a:ext cx="11353720" cy="267765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</a:rPr>
              <a:t>Target: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</a:rPr>
              <a:t>  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</a:rPr>
              <a:t>I can explain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</a:rPr>
              <a:t> how we can use movement of electrons to determine the identity of unknown substances. 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8002A-8D47-DB55-86EC-CC608EF57338}"/>
              </a:ext>
            </a:extLst>
          </p:cNvPr>
          <p:cNvSpPr txBox="1"/>
          <p:nvPr/>
        </p:nvSpPr>
        <p:spPr>
          <a:xfrm>
            <a:off x="369707" y="6160369"/>
            <a:ext cx="77520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</a:rPr>
              <a:t>Link to YouTube Presentation: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  <a:hlinkClick r:id="rId3"/>
              </a:rPr>
              <a:t>https://youtu.be/cq12jS_ZA1I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327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2015" y="306970"/>
            <a:ext cx="11348575" cy="193899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EMISSION</a:t>
            </a:r>
          </a:p>
          <a:p>
            <a:r>
              <a:rPr lang="en-US" sz="4000" b="1" dirty="0"/>
              <a:t>The electron does not want to stay at that higher level (</a:t>
            </a:r>
            <a:r>
              <a:rPr lang="en-US" sz="4000" b="1" dirty="0" err="1"/>
              <a:t>Aufbau</a:t>
            </a:r>
            <a:r>
              <a:rPr lang="en-US" sz="4000" b="1" dirty="0"/>
              <a:t> Principle!) so it will fall back down. </a:t>
            </a:r>
          </a:p>
        </p:txBody>
      </p:sp>
      <p:pic>
        <p:nvPicPr>
          <p:cNvPr id="6" name="Picture 2" descr="Image resul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6"/>
          <a:stretch/>
        </p:blipFill>
        <p:spPr bwMode="auto">
          <a:xfrm>
            <a:off x="412015" y="2664568"/>
            <a:ext cx="4433185" cy="29718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164163" y="2664568"/>
            <a:ext cx="2222696" cy="2971801"/>
            <a:chOff x="6428935" y="2813538"/>
            <a:chExt cx="3263705" cy="3432517"/>
          </a:xfrm>
        </p:grpSpPr>
        <p:sp>
          <p:nvSpPr>
            <p:cNvPr id="2" name="Rectangle 1"/>
            <p:cNvSpPr/>
            <p:nvPr/>
          </p:nvSpPr>
          <p:spPr>
            <a:xfrm>
              <a:off x="6428935" y="2813538"/>
              <a:ext cx="3263705" cy="343251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4" descr="Image result for falling off ladder carto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315" y="3239489"/>
              <a:ext cx="2694944" cy="2816653"/>
            </a:xfrm>
            <a:prstGeom prst="rect">
              <a:avLst/>
            </a:prstGeom>
            <a:noFill/>
            <a:ln w="762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859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2765" y="309490"/>
            <a:ext cx="4390411" cy="329320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LOTS OF WAYS TO DRAW THIS</a:t>
            </a:r>
          </a:p>
          <a:p>
            <a:r>
              <a:rPr lang="en-US" sz="3200" b="1" dirty="0"/>
              <a:t>Make sure to show if energy is coming in or out, and which direction the electron is moving. </a:t>
            </a:r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32" y="309490"/>
            <a:ext cx="5930467" cy="325293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444132" y="3812345"/>
            <a:ext cx="5930467" cy="267286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584809" y="3890514"/>
            <a:ext cx="5930467" cy="2516524"/>
            <a:chOff x="2514599" y="1332793"/>
            <a:chExt cx="7453593" cy="3491818"/>
          </a:xfrm>
        </p:grpSpPr>
        <p:pic>
          <p:nvPicPr>
            <p:cNvPr id="10" name="Picture 2" descr="Image resul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1" y="1332793"/>
              <a:ext cx="6884479" cy="3010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514599" y="4013203"/>
              <a:ext cx="3215342" cy="81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ABSORPTION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20192" y="4012385"/>
              <a:ext cx="3048000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EMISSION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6687402" y="1580336"/>
            <a:ext cx="518616" cy="521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555706" y="1580336"/>
            <a:ext cx="518616" cy="521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664" t="49296" r="56497" b="1408"/>
          <a:stretch/>
        </p:blipFill>
        <p:spPr bwMode="auto">
          <a:xfrm>
            <a:off x="572765" y="3838671"/>
            <a:ext cx="4310241" cy="256836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9758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371" y="400084"/>
            <a:ext cx="11482533" cy="193899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NEED THE RIGHT AMOUNG OF ENERGY!</a:t>
            </a:r>
          </a:p>
          <a:p>
            <a:r>
              <a:rPr lang="en-US" sz="4000" b="1" dirty="0"/>
              <a:t>If you don’t give the atom enough energy to get to the higher orbital, then nothing happens!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371" y="2652285"/>
            <a:ext cx="5930467" cy="267286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18048" y="2730454"/>
            <a:ext cx="5930467" cy="2635311"/>
            <a:chOff x="2514599" y="1332793"/>
            <a:chExt cx="7453593" cy="3656641"/>
          </a:xfrm>
        </p:grpSpPr>
        <p:pic>
          <p:nvPicPr>
            <p:cNvPr id="10" name="Picture 2" descr="Image resul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1" y="1332793"/>
              <a:ext cx="6884479" cy="3010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514599" y="4013203"/>
              <a:ext cx="3215342" cy="81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ABSORPTION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20192" y="3494734"/>
              <a:ext cx="3048000" cy="1494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NO Light released!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0651">
            <a:off x="1859617" y="3377963"/>
            <a:ext cx="438150" cy="352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3463" y="2943497"/>
            <a:ext cx="374468" cy="25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85931" y="3222171"/>
            <a:ext cx="822686" cy="827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16285" y="4078438"/>
            <a:ext cx="374468" cy="25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39860" y="2955990"/>
            <a:ext cx="764253" cy="25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18373" y="3149344"/>
            <a:ext cx="374468" cy="447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6325" y="3005420"/>
            <a:ext cx="1722735" cy="25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Small amount of energy in</a:t>
            </a:r>
          </a:p>
        </p:txBody>
      </p:sp>
    </p:spTree>
    <p:extLst>
      <p:ext uri="{BB962C8B-B14F-4D97-AF65-F5344CB8AC3E}">
        <p14:creationId xmlns:p14="http://schemas.microsoft.com/office/powerpoint/2010/main" val="1440668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2015" y="306970"/>
            <a:ext cx="5580821" cy="624786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ENERGY RELEASED DURING EMISSION</a:t>
            </a:r>
          </a:p>
          <a:p>
            <a:r>
              <a:rPr lang="en-US" sz="4000" b="1" i="1" dirty="0">
                <a:solidFill>
                  <a:srgbClr val="FF0000"/>
                </a:solidFill>
              </a:rPr>
              <a:t>Sometimes</a:t>
            </a:r>
            <a:r>
              <a:rPr lang="en-US" sz="4000" b="1" i="1" dirty="0"/>
              <a:t> </a:t>
            </a:r>
            <a:r>
              <a:rPr lang="en-US" sz="4000" b="1" dirty="0"/>
              <a:t>the released energy can be seen as LIGHT! The amount of energy given off depends on which energy levels the electron is falling from. </a:t>
            </a:r>
            <a:endParaRPr lang="en-US" sz="4000" b="1" i="1" dirty="0"/>
          </a:p>
        </p:txBody>
      </p:sp>
      <p:pic>
        <p:nvPicPr>
          <p:cNvPr id="3" name="Picture 2" descr="https://imagine.gsfc.nasa.gov/Images/educators/lessons/roygbiv/EM_spectrum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14" y="306970"/>
            <a:ext cx="2895600" cy="624786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26992" y="306970"/>
            <a:ext cx="2133600" cy="212365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300" b="1" dirty="0"/>
              <a:t>We can only see this little range here</a:t>
            </a:r>
          </a:p>
        </p:txBody>
      </p:sp>
      <p:sp>
        <p:nvSpPr>
          <p:cNvPr id="2" name="Bent Arrow 1"/>
          <p:cNvSpPr/>
          <p:nvPr/>
        </p:nvSpPr>
        <p:spPr>
          <a:xfrm rot="10800000">
            <a:off x="9444112" y="2430628"/>
            <a:ext cx="1448972" cy="1620866"/>
          </a:xfrm>
          <a:prstGeom prst="bent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8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743" y="4457016"/>
            <a:ext cx="11545524" cy="218521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Red</a:t>
            </a:r>
            <a:r>
              <a:rPr lang="en-US" sz="4800" b="1" dirty="0">
                <a:ln>
                  <a:solidFill>
                    <a:schemeClr val="tx1"/>
                  </a:solidFill>
                </a:ln>
              </a:rPr>
              <a:t>    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Orange</a:t>
            </a:r>
            <a:r>
              <a:rPr lang="en-US" sz="4800" b="1" dirty="0">
                <a:ln>
                  <a:solidFill>
                    <a:schemeClr val="tx1"/>
                  </a:solidFill>
                </a:ln>
              </a:rPr>
              <a:t>    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Yellow </a:t>
            </a:r>
            <a:r>
              <a:rPr lang="en-US" sz="4800" b="1" dirty="0">
                <a:ln>
                  <a:solidFill>
                    <a:schemeClr val="tx1"/>
                  </a:solidFill>
                </a:ln>
              </a:rPr>
              <a:t>   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Green</a:t>
            </a:r>
            <a:r>
              <a:rPr lang="en-US" sz="4800" b="1" dirty="0">
                <a:ln>
                  <a:solidFill>
                    <a:schemeClr val="tx1"/>
                  </a:solidFill>
                </a:ln>
              </a:rPr>
              <a:t>    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Blue</a:t>
            </a:r>
            <a:r>
              <a:rPr lang="en-US" sz="4800" b="1" dirty="0">
                <a:ln>
                  <a:solidFill>
                    <a:schemeClr val="tx1"/>
                  </a:solidFill>
                </a:ln>
              </a:rPr>
              <a:t>  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Purple</a:t>
            </a:r>
          </a:p>
          <a:p>
            <a:r>
              <a:rPr lang="en-US" sz="4400" b="1" dirty="0"/>
              <a:t>LOW					    		                     HIGH</a:t>
            </a:r>
            <a:br>
              <a:rPr lang="en-US" sz="4400" b="1" dirty="0"/>
            </a:br>
            <a:r>
              <a:rPr lang="en-US" sz="4400" b="1" dirty="0"/>
              <a:t>energy									    energy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744" y="272078"/>
            <a:ext cx="11545524" cy="193899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ENERGY SPECTRUM</a:t>
            </a:r>
          </a:p>
          <a:p>
            <a:r>
              <a:rPr lang="en-US" sz="4000" b="1" dirty="0"/>
              <a:t>You can measure the exact wavelength and it can tell you how big the energy gap was that the e- fell from</a:t>
            </a:r>
          </a:p>
        </p:txBody>
      </p:sp>
      <p:pic>
        <p:nvPicPr>
          <p:cNvPr id="2054" name="Picture 6" descr="Image result for electromagnetic spectr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3" b="55847"/>
          <a:stretch/>
        </p:blipFill>
        <p:spPr bwMode="auto">
          <a:xfrm>
            <a:off x="397947" y="2393955"/>
            <a:ext cx="11430000" cy="137876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>
            <a:off x="6428935" y="3411417"/>
            <a:ext cx="618979" cy="893297"/>
          </a:xfrm>
          <a:prstGeom prst="down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568" y="352700"/>
            <a:ext cx="11517580" cy="126188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Not all energy levels are equally spaced!</a:t>
            </a:r>
          </a:p>
          <a:p>
            <a:r>
              <a:rPr lang="en-US" sz="3600" b="1" dirty="0"/>
              <a:t>Changes the wavelength of energy absorbed/released</a:t>
            </a:r>
          </a:p>
        </p:txBody>
      </p:sp>
      <p:sp>
        <p:nvSpPr>
          <p:cNvPr id="11" name="Oval 10"/>
          <p:cNvSpPr/>
          <p:nvPr/>
        </p:nvSpPr>
        <p:spPr>
          <a:xfrm>
            <a:off x="582772" y="2465367"/>
            <a:ext cx="3474720" cy="347472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951977" y="2831127"/>
            <a:ext cx="2743200" cy="27432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60012" y="3224390"/>
            <a:ext cx="1920240" cy="19202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25772" y="3608367"/>
            <a:ext cx="1188720" cy="118872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452788" y="2101757"/>
            <a:ext cx="4286528" cy="4246730"/>
          </a:xfrm>
          <a:prstGeom prst="ellipse">
            <a:avLst/>
          </a:prstGeom>
          <a:solidFill>
            <a:srgbClr val="B381D9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215700" y="2883319"/>
            <a:ext cx="2743200" cy="27432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27180" y="3276582"/>
            <a:ext cx="1920240" cy="19202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992940" y="3642342"/>
            <a:ext cx="1188720" cy="118872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01419" y="2381063"/>
            <a:ext cx="2718149" cy="353943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Smaller gap </a:t>
            </a:r>
            <a:br>
              <a:rPr lang="en-US" sz="3200" b="1" dirty="0"/>
            </a:br>
            <a:r>
              <a:rPr lang="en-US" sz="3200" b="1" dirty="0"/>
              <a:t>= less energy </a:t>
            </a:r>
            <a:br>
              <a:rPr lang="en-US" sz="3200" b="1" dirty="0"/>
            </a:br>
            <a:r>
              <a:rPr lang="en-US" sz="3200" b="1" dirty="0"/>
              <a:t>= lower color</a:t>
            </a:r>
          </a:p>
          <a:p>
            <a:endParaRPr lang="en-US" sz="3200" b="1" dirty="0"/>
          </a:p>
          <a:p>
            <a:r>
              <a:rPr lang="en-US" sz="3200" b="1" u="sng" dirty="0"/>
              <a:t>Bigger gap</a:t>
            </a:r>
          </a:p>
          <a:p>
            <a:r>
              <a:rPr lang="en-US" sz="3200" b="1" dirty="0"/>
              <a:t>= more energy</a:t>
            </a:r>
          </a:p>
          <a:p>
            <a:r>
              <a:rPr lang="en-US" sz="3200" b="1" dirty="0"/>
              <a:t>= higher color</a:t>
            </a:r>
          </a:p>
        </p:txBody>
      </p:sp>
    </p:spTree>
    <p:extLst>
      <p:ext uri="{BB962C8B-B14F-4D97-AF65-F5344CB8AC3E}">
        <p14:creationId xmlns:p14="http://schemas.microsoft.com/office/powerpoint/2010/main" val="3885893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9644" y="169305"/>
            <a:ext cx="5657556" cy="110799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300" b="1" dirty="0"/>
              <a:t>The </a:t>
            </a:r>
            <a:r>
              <a:rPr lang="en-US" sz="3300" b="1" dirty="0" err="1"/>
              <a:t>Balmer</a:t>
            </a:r>
            <a:r>
              <a:rPr lang="en-US" sz="3300" b="1" dirty="0"/>
              <a:t> Series of emissions are in the range we can see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1820670"/>
            <a:ext cx="4572000" cy="161582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300" b="1" dirty="0"/>
              <a:t>The energy and color of light will change based on which element it is.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9644" y="3935393"/>
            <a:ext cx="5657557" cy="263149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300" b="1" dirty="0"/>
              <a:t>The amount of energy is different because the difference between energy levels is not the same for every element or every level </a:t>
            </a:r>
          </a:p>
        </p:txBody>
      </p:sp>
      <p:pic>
        <p:nvPicPr>
          <p:cNvPr id="1026" name="Picture 2" descr="What is an Energy Level of an Atom? - Definition &amp; Equation - Video &amp;  Lesson Transcript | Stud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5" y="1277301"/>
            <a:ext cx="5246878" cy="5188903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ent Arrow 7"/>
          <p:cNvSpPr/>
          <p:nvPr/>
        </p:nvSpPr>
        <p:spPr>
          <a:xfrm rot="5400000" flipV="1">
            <a:off x="3918471" y="-904329"/>
            <a:ext cx="1001151" cy="3621194"/>
          </a:xfrm>
          <a:prstGeom prst="bent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031" y="475782"/>
            <a:ext cx="10996883" cy="193899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UNIQUE LIKE A FINGERPRINT</a:t>
            </a:r>
          </a:p>
          <a:p>
            <a:r>
              <a:rPr lang="en-US" sz="4000" b="1" dirty="0"/>
              <a:t>So just like people have unique finger prints, atoms have unique wavelengths they release (or absorb)</a:t>
            </a:r>
          </a:p>
        </p:txBody>
      </p:sp>
      <p:pic>
        <p:nvPicPr>
          <p:cNvPr id="1026" name="Picture 2" descr="Image result for unique fingerpr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31" y="2897944"/>
            <a:ext cx="4764895" cy="268693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1"/>
          <a:stretch/>
        </p:blipFill>
        <p:spPr bwMode="auto">
          <a:xfrm>
            <a:off x="5866228" y="2897944"/>
            <a:ext cx="5753686" cy="268693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19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Image resul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37"/>
          <a:stretch/>
        </p:blipFill>
        <p:spPr bwMode="auto">
          <a:xfrm>
            <a:off x="565883" y="160338"/>
            <a:ext cx="7848946" cy="644631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unique fingerpri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7894" y="2040031"/>
            <a:ext cx="4764895" cy="268693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044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2354" y="377752"/>
            <a:ext cx="4525743" cy="624786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FLAME TESTS IN THE LAB</a:t>
            </a:r>
          </a:p>
          <a:p>
            <a:r>
              <a:rPr lang="en-US" sz="4000" b="1" dirty="0"/>
              <a:t>Compounds containing certain ions can be recognized by burning the compound and observing the colors produced</a:t>
            </a:r>
          </a:p>
        </p:txBody>
      </p:sp>
      <p:pic>
        <p:nvPicPr>
          <p:cNvPr id="6" name="Picture 2" descr="Chemistry of Flame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46" y="377216"/>
            <a:ext cx="6248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9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tars are the youngest known to scientists. File 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3121" y="2397080"/>
            <a:ext cx="7645758" cy="2063840"/>
          </a:xfr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r>
              <a:rPr lang="en-US" b="1" dirty="0">
                <a:latin typeface="Britannic Bold" panose="020B0903060703020204" pitchFamily="34" charset="0"/>
              </a:rPr>
              <a:t>Where did the elements come from?</a:t>
            </a:r>
          </a:p>
        </p:txBody>
      </p:sp>
    </p:spTree>
    <p:extLst>
      <p:ext uri="{BB962C8B-B14F-4D97-AF65-F5344CB8AC3E}">
        <p14:creationId xmlns:p14="http://schemas.microsoft.com/office/powerpoint/2010/main" val="3531155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83680" y="239153"/>
            <a:ext cx="5331657" cy="621791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t="5367" r="8247"/>
          <a:stretch/>
        </p:blipFill>
        <p:spPr bwMode="auto">
          <a:xfrm>
            <a:off x="6770574" y="442109"/>
            <a:ext cx="4947811" cy="581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503" y="239153"/>
            <a:ext cx="6203853" cy="621791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30" y="442109"/>
            <a:ext cx="5903801" cy="581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25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02187" y="1294145"/>
            <a:ext cx="9318260" cy="182180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8" t="4139" r="1911" b="75224"/>
          <a:stretch/>
        </p:blipFill>
        <p:spPr>
          <a:xfrm>
            <a:off x="6923675" y="1505157"/>
            <a:ext cx="2831568" cy="11977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3130" y="4521829"/>
            <a:ext cx="9318260" cy="182180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" t="69966" r="17603" b="6321"/>
          <a:stretch/>
        </p:blipFill>
        <p:spPr>
          <a:xfrm>
            <a:off x="585981" y="1439595"/>
            <a:ext cx="6309063" cy="1547446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37207" r="17768" b="39511"/>
          <a:stretch/>
        </p:blipFill>
        <p:spPr>
          <a:xfrm>
            <a:off x="711406" y="4673077"/>
            <a:ext cx="6224657" cy="151931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2" t="58949" r="1875" b="20636"/>
          <a:stretch/>
        </p:blipFill>
        <p:spPr>
          <a:xfrm>
            <a:off x="6962673" y="4840305"/>
            <a:ext cx="2848016" cy="1184854"/>
          </a:xfrm>
          <a:prstGeom prst="rect">
            <a:avLst/>
          </a:prstGeom>
        </p:spPr>
      </p:pic>
      <p:sp>
        <p:nvSpPr>
          <p:cNvPr id="12" name="16-Point Star 11"/>
          <p:cNvSpPr/>
          <p:nvPr/>
        </p:nvSpPr>
        <p:spPr>
          <a:xfrm>
            <a:off x="9972407" y="995568"/>
            <a:ext cx="2090639" cy="1821806"/>
          </a:xfrm>
          <a:prstGeom prst="star16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LAB HEAT ATOMS</a:t>
            </a:r>
          </a:p>
        </p:txBody>
      </p:sp>
      <p:sp>
        <p:nvSpPr>
          <p:cNvPr id="13" name="16-Point Star 12"/>
          <p:cNvSpPr/>
          <p:nvPr/>
        </p:nvSpPr>
        <p:spPr>
          <a:xfrm>
            <a:off x="9972407" y="4358053"/>
            <a:ext cx="2090639" cy="1821806"/>
          </a:xfrm>
          <a:prstGeom prst="star16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STARS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187" y="213850"/>
            <a:ext cx="9318260" cy="107721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Emission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seeing wavelengths of energy RELEASED as excited electrons fall down to lower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levels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3131" y="3444614"/>
            <a:ext cx="9318260" cy="107721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Absorption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seeing MISSING bands of energy being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ABSORBED by a cold gas </a:t>
            </a:r>
          </a:p>
        </p:txBody>
      </p:sp>
    </p:spTree>
    <p:extLst>
      <p:ext uri="{BB962C8B-B14F-4D97-AF65-F5344CB8AC3E}">
        <p14:creationId xmlns:p14="http://schemas.microsoft.com/office/powerpoint/2010/main" val="51382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2354" y="377752"/>
            <a:ext cx="11123492" cy="255454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ABSORPTION LINES FOR STARS</a:t>
            </a:r>
          </a:p>
          <a:p>
            <a:r>
              <a:rPr lang="en-US" sz="4000" b="1" dirty="0"/>
              <a:t>The “colder” outer layers of the stars absorb the emission energy from the hotter inside of the star, so what we can see are absorption lines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b="20505"/>
          <a:stretch/>
        </p:blipFill>
        <p:spPr>
          <a:xfrm>
            <a:off x="482354" y="3362178"/>
            <a:ext cx="11123492" cy="2841674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2405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18" y="732144"/>
            <a:ext cx="11690253" cy="21664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etelgeuse &amp; Rig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28"/>
          <a:stretch/>
        </p:blipFill>
        <p:spPr bwMode="auto">
          <a:xfrm>
            <a:off x="381000" y="889378"/>
            <a:ext cx="11430000" cy="18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0873" y="3831060"/>
            <a:ext cx="11690253" cy="216642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Betelgeuse &amp; Rig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9"/>
          <a:stretch/>
        </p:blipFill>
        <p:spPr bwMode="auto">
          <a:xfrm>
            <a:off x="381000" y="3997291"/>
            <a:ext cx="11430000" cy="18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9929" y="172782"/>
            <a:ext cx="11731196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Betelgeuse – Old star, lots of absorption lines because lots of elements have been made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928" y="3285053"/>
            <a:ext cx="11731197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Rigel – Young star, few absorption lines because not many elements have been made yet</a:t>
            </a:r>
          </a:p>
        </p:txBody>
      </p:sp>
    </p:spTree>
    <p:extLst>
      <p:ext uri="{BB962C8B-B14F-4D97-AF65-F5344CB8AC3E}">
        <p14:creationId xmlns:p14="http://schemas.microsoft.com/office/powerpoint/2010/main" val="1814345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8320" y="1444353"/>
            <a:ext cx="9498002" cy="276998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YouTube Link to Presentation:</a:t>
            </a:r>
          </a:p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hlinkClick r:id="rId2"/>
              </a:rPr>
              <a:t>https://youtu.be/cq12jS_ZA1I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31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7421" y="2517898"/>
            <a:ext cx="1542197" cy="25146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u="sng" dirty="0">
                <a:solidFill>
                  <a:schemeClr val="tx1"/>
                </a:solidFill>
              </a:rPr>
              <a:t>1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Cosmos goes through super fast inflation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1934" y="2524819"/>
            <a:ext cx="1707107" cy="3158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u="sng" dirty="0">
                <a:solidFill>
                  <a:schemeClr val="tx1"/>
                </a:solidFill>
              </a:rPr>
              <a:t>2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Universe is a hot soup of electrons, quarks, other particles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33632" y="2517898"/>
            <a:ext cx="1611574" cy="347346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u="sng" dirty="0">
                <a:solidFill>
                  <a:schemeClr val="tx1"/>
                </a:solidFill>
              </a:rPr>
              <a:t>3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Rapid cooling, lets quarks clump together to make protons and neutrons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199796" y="2517898"/>
            <a:ext cx="1637730" cy="315160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u="sng" dirty="0">
                <a:solidFill>
                  <a:schemeClr val="tx1"/>
                </a:solidFill>
              </a:rPr>
              <a:t>4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Still too hot to form atoms, no light can travel, super hot fog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92116" y="2517897"/>
            <a:ext cx="1869747" cy="396478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u="sng" dirty="0">
                <a:solidFill>
                  <a:schemeClr val="tx1"/>
                </a:solidFill>
              </a:rPr>
              <a:t>5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Electrons combine with protons and neutrons to make atoms – H and He. Light can finally shine!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16453" y="2476937"/>
            <a:ext cx="1542197" cy="361459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u="sng" dirty="0">
                <a:solidFill>
                  <a:schemeClr val="tx1"/>
                </a:solidFill>
              </a:rPr>
              <a:t>6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Gravity makes H and He condense to form clouds of galaxies and stars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00726" y="2476937"/>
            <a:ext cx="1755648" cy="418317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u="sng" dirty="0">
                <a:solidFill>
                  <a:schemeClr val="tx1"/>
                </a:solidFill>
              </a:rPr>
              <a:t>7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Galaxies cluster together, stars die and spew heavy elements into space to make new stars an planets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536" y="777318"/>
            <a:ext cx="1269241" cy="8359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Time begins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26759" y="854762"/>
            <a:ext cx="1269241" cy="8359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One Second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27223" y="726625"/>
            <a:ext cx="1269241" cy="8359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Present Day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1" y="112735"/>
            <a:ext cx="10988537" cy="6593122"/>
          </a:xfrm>
        </p:spPr>
      </p:pic>
    </p:spTree>
    <p:extLst>
      <p:ext uri="{BB962C8B-B14F-4D97-AF65-F5344CB8AC3E}">
        <p14:creationId xmlns:p14="http://schemas.microsoft.com/office/powerpoint/2010/main" val="321077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dying star shell elements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2" y="441739"/>
            <a:ext cx="5907601" cy="598492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dying star shell elements graph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t="16724" r="4440" b="8562"/>
          <a:stretch/>
        </p:blipFill>
        <p:spPr bwMode="auto">
          <a:xfrm rot="5400000">
            <a:off x="4809936" y="2117004"/>
            <a:ext cx="5984927" cy="263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44676" y="821152"/>
            <a:ext cx="2669134" cy="70788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Out of fuel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676" y="2957097"/>
            <a:ext cx="2669134" cy="70788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Implosion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44676" y="4375588"/>
            <a:ext cx="2669134" cy="193899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Forms nebula of elements</a:t>
            </a:r>
          </a:p>
        </p:txBody>
      </p:sp>
    </p:spTree>
    <p:extLst>
      <p:ext uri="{BB962C8B-B14F-4D97-AF65-F5344CB8AC3E}">
        <p14:creationId xmlns:p14="http://schemas.microsoft.com/office/powerpoint/2010/main" val="221491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0" y="310796"/>
            <a:ext cx="11451101" cy="623068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3832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tars are the youngest known to scientists. File 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5187" y="2397080"/>
            <a:ext cx="9481625" cy="2063840"/>
          </a:xfr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r>
              <a:rPr lang="en-US" b="1" dirty="0">
                <a:latin typeface="Britannic Bold" panose="020B0903060703020204" pitchFamily="34" charset="0"/>
              </a:rPr>
              <a:t>How do we know which stars have which elements?</a:t>
            </a:r>
          </a:p>
        </p:txBody>
      </p:sp>
    </p:spTree>
    <p:extLst>
      <p:ext uri="{BB962C8B-B14F-4D97-AF65-F5344CB8AC3E}">
        <p14:creationId xmlns:p14="http://schemas.microsoft.com/office/powerpoint/2010/main" val="189035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6935" y="1294227"/>
            <a:ext cx="8665698" cy="415498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We can analyze the wavelengths of light that are absorbed or released by the stars</a:t>
            </a:r>
          </a:p>
        </p:txBody>
      </p:sp>
    </p:spTree>
    <p:extLst>
      <p:ext uri="{BB962C8B-B14F-4D97-AF65-F5344CB8AC3E}">
        <p14:creationId xmlns:p14="http://schemas.microsoft.com/office/powerpoint/2010/main" val="38025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2714" t="24402" r="60043" b="5268"/>
          <a:stretch/>
        </p:blipFill>
        <p:spPr bwMode="auto">
          <a:xfrm>
            <a:off x="6086302" y="2664568"/>
            <a:ext cx="1939996" cy="327531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2015" y="306970"/>
            <a:ext cx="11348575" cy="193899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ABSORPTION</a:t>
            </a:r>
          </a:p>
          <a:p>
            <a:r>
              <a:rPr lang="en-US" sz="4000" b="1" dirty="0"/>
              <a:t>If you give an atom energy, the electron can be pushed up to a higher energy level </a:t>
            </a:r>
          </a:p>
        </p:txBody>
      </p:sp>
      <p:pic>
        <p:nvPicPr>
          <p:cNvPr id="10" name="Picture 2" descr="Image resul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6"/>
          <a:stretch/>
        </p:blipFill>
        <p:spPr bwMode="auto">
          <a:xfrm>
            <a:off x="412015" y="2664568"/>
            <a:ext cx="5116587" cy="327531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63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639</Words>
  <Application>Microsoft Office PowerPoint</Application>
  <PresentationFormat>Widescreen</PresentationFormat>
  <Paragraphs>63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Britannic Bold</vt:lpstr>
      <vt:lpstr>Calibri</vt:lpstr>
      <vt:lpstr>Calibri Light</vt:lpstr>
      <vt:lpstr>Tw Cen MT</vt:lpstr>
      <vt:lpstr>Office Theme</vt:lpstr>
      <vt:lpstr>N-14 Atomic Absorption &amp; Emission,  Line Spectra and the Chemical Composition of Stars</vt:lpstr>
      <vt:lpstr>Where did the elements come from?</vt:lpstr>
      <vt:lpstr>PowerPoint Presentation</vt:lpstr>
      <vt:lpstr>PowerPoint Presentation</vt:lpstr>
      <vt:lpstr>PowerPoint Presentation</vt:lpstr>
      <vt:lpstr>PowerPoint Presentation</vt:lpstr>
      <vt:lpstr>How do we know which stars have which elements?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Absorption, Atomic Emission, Line Spectra and the Chemical Composition of Stars</dc:title>
  <dc:creator>Danny Farmer</dc:creator>
  <cp:lastModifiedBy>Farmer, Stephanie [DH]</cp:lastModifiedBy>
  <cp:revision>41</cp:revision>
  <dcterms:created xsi:type="dcterms:W3CDTF">2018-09-16T05:26:10Z</dcterms:created>
  <dcterms:modified xsi:type="dcterms:W3CDTF">2024-06-16T20:52:39Z</dcterms:modified>
</cp:coreProperties>
</file>