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5C1A4-87B4-4386-BF58-7454B23CE60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4C6F6-5E05-455B-8160-374188DA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2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1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8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1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4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7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898074E2-94B8-4956-8B14-FD4418A6DF1A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6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02F4A444-F11A-4369-8C32-A0B2F5CE2437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5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777CB966-5075-465D-96B3-051B84A4E7C6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84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CB27F377-5E23-4BD0-BFAA-11C6F32EDE2C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4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0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08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93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06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55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90DA8B05-629C-4C5C-8822-5092F9C12109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73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4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62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22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8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D0B2AE0C-C611-4CD1-A5CC-42A70016566C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95478D1D-B3CA-468D-AC1E-8A11B4C5897D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5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887B9FCA-190F-45C8-8B77-D11A216E6C90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6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DF6909A3-5CBB-4896-8281-37EAE5B88BFA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5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DFBDBCDF-DA7C-4C34-94BF-EBACA17560CB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D6D814B1-47F5-4490-83FA-0DF68C7416CF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</a:pPr>
            <a:fld id="{7AF5357F-4011-42E5-87B4-AAAA5002924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2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45F1985B-6949-4250-ABE5-157F99516DDC}" type="slidenum">
              <a:rPr lang="en-US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7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5pPr>
      <a:lvl6pPr marL="45717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7pPr>
      <a:lvl8pPr marL="1371532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5pPr>
      <a:lvl6pPr marL="2514474" indent="-22858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8pPr>
      <a:lvl9pPr marL="3886006" indent="-228589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244B8-17EC-4A09-A072-D812F52E419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4DAEF-51A5-489C-B74A-09CF6E3B8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4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Absorption and Emission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1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838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Examples of Spectra</a:t>
            </a:r>
          </a:p>
        </p:txBody>
      </p:sp>
      <p:sp>
        <p:nvSpPr>
          <p:cNvPr id="37891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900">
                <a:solidFill>
                  <a:srgbClr val="000000"/>
                </a:solidFill>
                <a:cs typeface="Arial" charset="0"/>
              </a:rPr>
              <a:t>© 2014 Pearson Education, Inc.</a:t>
            </a:r>
          </a:p>
        </p:txBody>
      </p:sp>
      <p:pic>
        <p:nvPicPr>
          <p:cNvPr id="37892" name="Picture 6" descr="X:\50627 IRDVD Tro Chemistry A Molecular Approach\Working Files 50627\JPEG 50627\ch07\07_11_Figur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"/>
          <a:stretch>
            <a:fillRect/>
          </a:stretch>
        </p:blipFill>
        <p:spPr bwMode="auto">
          <a:xfrm>
            <a:off x="933451" y="914401"/>
            <a:ext cx="7277100" cy="391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X:\50627 IRDVD Tro Chemistry A Molecular Approach\Working Files 50627\JPEG 50627\ch07\07_13_Fig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0"/>
          <a:stretch>
            <a:fillRect/>
          </a:stretch>
        </p:blipFill>
        <p:spPr bwMode="auto">
          <a:xfrm>
            <a:off x="1562100" y="4957766"/>
            <a:ext cx="60198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13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Emission versus Absorption Spectra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2914652" y="4449763"/>
            <a:ext cx="3222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cs typeface="Arial" charset="0"/>
              </a:rPr>
              <a:t>Spectra of Mercury</a:t>
            </a:r>
          </a:p>
        </p:txBody>
      </p:sp>
      <p:sp>
        <p:nvSpPr>
          <p:cNvPr id="38916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900">
                <a:solidFill>
                  <a:srgbClr val="000000"/>
                </a:solidFill>
                <a:cs typeface="Arial" charset="0"/>
              </a:rPr>
              <a:t>© 2014 Pearson Education, Inc.</a:t>
            </a:r>
          </a:p>
        </p:txBody>
      </p:sp>
      <p:pic>
        <p:nvPicPr>
          <p:cNvPr id="38917" name="Picture 7" descr="X:\50627 IRDVD Tro Chemistry A Molecular Approach\Working Files 50627\JPEG 50627\ch07\07_15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"/>
          <a:stretch>
            <a:fillRect/>
          </a:stretch>
        </p:blipFill>
        <p:spPr bwMode="auto">
          <a:xfrm>
            <a:off x="241303" y="2286000"/>
            <a:ext cx="85328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42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270456" y="141290"/>
            <a:ext cx="8610600" cy="107791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Exciting Gas Atoms to Emit Light 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with Electrical Energy</a:t>
            </a:r>
          </a:p>
        </p:txBody>
      </p:sp>
      <p:sp>
        <p:nvSpPr>
          <p:cNvPr id="34819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900">
                <a:solidFill>
                  <a:srgbClr val="000000"/>
                </a:solidFill>
                <a:cs typeface="Arial" charset="0"/>
              </a:rPr>
              <a:t>© 2014 Pearson Education, Inc.</a:t>
            </a:r>
          </a:p>
        </p:txBody>
      </p:sp>
      <p:pic>
        <p:nvPicPr>
          <p:cNvPr id="34820" name="Picture 5" descr="X:\50627 IRDVD Tro Chemistry A Molecular Approach\Working Files 50627\JPEG 50627\ch07\07_10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2"/>
            <a:ext cx="4267200" cy="507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6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03200"/>
            <a:ext cx="8534400" cy="1143000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Arial" charset="0"/>
                <a:cs typeface="Arial" charset="0"/>
              </a:rPr>
              <a:t>Identifying Elements with </a:t>
            </a:r>
            <a:br>
              <a:rPr lang="en-US" sz="40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000000"/>
                </a:solidFill>
                <a:latin typeface="Arial" charset="0"/>
                <a:cs typeface="Arial" charset="0"/>
              </a:rPr>
              <a:t>Flame Tests</a:t>
            </a:r>
          </a:p>
        </p:txBody>
      </p:sp>
      <p:grpSp>
        <p:nvGrpSpPr>
          <p:cNvPr id="35843" name="Group 13"/>
          <p:cNvGrpSpPr>
            <a:grpSpLocks/>
          </p:cNvGrpSpPr>
          <p:nvPr/>
        </p:nvGrpSpPr>
        <p:grpSpPr bwMode="auto">
          <a:xfrm>
            <a:off x="1069976" y="5638807"/>
            <a:ext cx="7006162" cy="461963"/>
            <a:chOff x="904" y="3552"/>
            <a:chExt cx="4183" cy="291"/>
          </a:xfrm>
        </p:grpSpPr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904" y="3552"/>
              <a:ext cx="3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Na</a:t>
              </a: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2221" y="3552"/>
              <a:ext cx="2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3504" y="3552"/>
              <a:ext cx="25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Li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4752" y="3552"/>
              <a:ext cx="3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Ba</a:t>
              </a:r>
            </a:p>
          </p:txBody>
        </p:sp>
      </p:grpSp>
      <p:sp>
        <p:nvSpPr>
          <p:cNvPr id="35844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900">
                <a:solidFill>
                  <a:srgbClr val="000000"/>
                </a:solidFill>
                <a:cs typeface="Arial" charset="0"/>
              </a:rPr>
              <a:t>© 2014 Pearson Education, Inc.</a:t>
            </a:r>
          </a:p>
        </p:txBody>
      </p:sp>
      <p:pic>
        <p:nvPicPr>
          <p:cNvPr id="35845" name="Picture 10" descr="X:\50627 IRDVD Tro Chemistry A Molecular Approach\Working Files 50627\JPEG 50627\ch07\07_14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9578"/>
            <a:ext cx="8534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53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  <a:effectLst/>
                <a:cs typeface="Arial" charset="0"/>
              </a:rPr>
              <a:t>Atomic Absorption and Emission</a:t>
            </a:r>
            <a:endParaRPr lang="en-US" u="sng" dirty="0">
              <a:solidFill>
                <a:srgbClr val="000000"/>
              </a:solidFill>
              <a:effectLst/>
              <a:cs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44196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Arial" charset="0"/>
              </a:rPr>
              <a:t>Atoms can absorb energy which can push an electron up to a higher energy level – an “excited state”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Arial" charset="0"/>
              </a:rPr>
              <a:t>Eventually they will fall back down to their </a:t>
            </a:r>
            <a:br>
              <a:rPr lang="en-US" sz="2800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800" dirty="0">
                <a:solidFill>
                  <a:schemeClr val="tx1"/>
                </a:solidFill>
                <a:effectLst/>
                <a:latin typeface="Arial" charset="0"/>
              </a:rPr>
              <a:t>“ground state”</a:t>
            </a:r>
            <a:endParaRPr lang="en-US" sz="2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79" y="3668336"/>
            <a:ext cx="7744847" cy="2919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2892" y="3953814"/>
            <a:ext cx="13136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</a:rPr>
              <a:t>Energy In</a:t>
            </a:r>
            <a:endParaRPr lang="en-US" dirty="0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8957" y="3953814"/>
            <a:ext cx="1496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/>
              </a:rPr>
              <a:t>Energy Out</a:t>
            </a:r>
            <a:endParaRPr lang="en-US" dirty="0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68060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1207" y="521595"/>
            <a:ext cx="8458200" cy="44196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Arial" charset="0"/>
              </a:rPr>
              <a:t>If it is the </a:t>
            </a:r>
            <a:r>
              <a:rPr lang="en-US" sz="3200" i="1" dirty="0">
                <a:solidFill>
                  <a:schemeClr val="tx1"/>
                </a:solidFill>
                <a:effectLst/>
                <a:latin typeface="Arial" charset="0"/>
              </a:rPr>
              <a:t>exact</a:t>
            </a:r>
            <a:r>
              <a:rPr lang="en-US" sz="3200" dirty="0">
                <a:solidFill>
                  <a:schemeClr val="tx1"/>
                </a:solidFill>
                <a:effectLst/>
                <a:latin typeface="Arial" charset="0"/>
              </a:rPr>
              <a:t> right amount of energy being released, sometimes it will be in the visible light range!</a:t>
            </a:r>
            <a:endParaRPr lang="en-US" sz="3200" dirty="0">
              <a:solidFill>
                <a:schemeClr val="tx1"/>
              </a:solidFill>
              <a:effectLst/>
              <a:latin typeface="Arial" charset="0"/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  <a:effectLst/>
                <a:latin typeface="Arial" charset="0"/>
              </a:rPr>
              <a:t>Fireworks, neon lights, etc</a:t>
            </a:r>
            <a:r>
              <a:rPr lang="en-US" sz="2800" dirty="0"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6" y="2863406"/>
            <a:ext cx="7744847" cy="29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47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u="sng" dirty="0">
                <a:solidFill>
                  <a:srgbClr val="000000"/>
                </a:solidFill>
                <a:effectLst/>
                <a:cs typeface="Arial" charset="0"/>
              </a:rPr>
              <a:t>Spectra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4419600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  <a:effectLst/>
                <a:latin typeface="Arial" charset="0"/>
              </a:rPr>
              <a:t>When </a:t>
            </a:r>
            <a:r>
              <a:rPr lang="en-US" sz="3000" dirty="0">
                <a:solidFill>
                  <a:schemeClr val="tx1"/>
                </a:solidFill>
                <a:effectLst/>
                <a:latin typeface="Arial" charset="0"/>
              </a:rPr>
              <a:t>that emitted light is passed through a prism, </a:t>
            </a:r>
            <a:r>
              <a:rPr lang="en-US" sz="3000" dirty="0">
                <a:solidFill>
                  <a:schemeClr val="tx1"/>
                </a:solidFill>
                <a:effectLst/>
                <a:latin typeface="Arial" charset="0"/>
              </a:rPr>
              <a:t>the prism splits the light into a </a:t>
            </a:r>
            <a:r>
              <a:rPr lang="en-US" sz="3000" dirty="0">
                <a:solidFill>
                  <a:schemeClr val="tx1"/>
                </a:solidFill>
                <a:effectLst/>
                <a:latin typeface="Arial" charset="0"/>
              </a:rPr>
              <a:t>pattern of particular wavelengths of light </a:t>
            </a:r>
            <a:endParaRPr lang="en-US" sz="3000" dirty="0">
              <a:solidFill>
                <a:schemeClr val="tx1"/>
              </a:solidFill>
              <a:effectLst/>
              <a:latin typeface="Arial" charset="0"/>
            </a:endParaRPr>
          </a:p>
          <a:p>
            <a:pPr lvl="1"/>
            <a:r>
              <a:rPr lang="en-US" sz="3000" dirty="0">
                <a:solidFill>
                  <a:schemeClr val="tx1"/>
                </a:solidFill>
                <a:effectLst/>
                <a:latin typeface="Arial" charset="0"/>
              </a:rPr>
              <a:t>unique </a:t>
            </a:r>
            <a:r>
              <a:rPr lang="en-US" sz="3000" dirty="0">
                <a:solidFill>
                  <a:schemeClr val="tx1"/>
                </a:solidFill>
                <a:effectLst/>
                <a:latin typeface="Arial" charset="0"/>
              </a:rPr>
              <a:t>to that type of atom or molecule 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effectLst/>
                <a:latin typeface="Arial" charset="0"/>
              </a:rPr>
              <a:t>the </a:t>
            </a:r>
            <a:r>
              <a:rPr lang="en-US" sz="3000" dirty="0">
                <a:solidFill>
                  <a:schemeClr val="tx1"/>
                </a:solidFill>
                <a:effectLst/>
                <a:latin typeface="Arial" charset="0"/>
              </a:rPr>
              <a:t>pattern is called an </a:t>
            </a:r>
            <a:r>
              <a:rPr lang="en-US" sz="3000" b="1" i="1" u="sng" dirty="0">
                <a:solidFill>
                  <a:schemeClr val="tx1"/>
                </a:solidFill>
                <a:effectLst/>
                <a:latin typeface="Arial" charset="0"/>
              </a:rPr>
              <a:t>emission spectrum</a:t>
            </a:r>
            <a:r>
              <a:rPr lang="en-US" sz="3000" b="1" dirty="0"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lang="en-US" sz="3000" dirty="0">
              <a:solidFill>
                <a:schemeClr val="tx1"/>
              </a:solidFill>
              <a:effectLst/>
              <a:latin typeface="Arial" charset="0"/>
            </a:endParaRPr>
          </a:p>
          <a:p>
            <a:pPr lvl="2"/>
            <a:r>
              <a:rPr lang="en-US" sz="3000" dirty="0">
                <a:solidFill>
                  <a:schemeClr val="tx1"/>
                </a:solidFill>
                <a:effectLst/>
                <a:latin typeface="Arial" charset="0"/>
              </a:rPr>
              <a:t>Non-continuous</a:t>
            </a:r>
            <a:endParaRPr lang="en-US" sz="3000" dirty="0">
              <a:solidFill>
                <a:schemeClr val="tx1"/>
              </a:solidFill>
              <a:effectLst/>
              <a:latin typeface="Arial" charset="0"/>
            </a:endParaRPr>
          </a:p>
          <a:p>
            <a:pPr lvl="2"/>
            <a:r>
              <a:rPr lang="en-US" sz="3000" dirty="0">
                <a:solidFill>
                  <a:schemeClr val="tx1"/>
                </a:solidFill>
                <a:effectLst/>
                <a:latin typeface="Arial" charset="0"/>
              </a:rPr>
              <a:t>Can be used to identify the material</a:t>
            </a:r>
          </a:p>
          <a:p>
            <a:pPr marL="1542975" lvl="3"/>
            <a:r>
              <a:rPr lang="en-US" sz="3000" dirty="0">
                <a:solidFill>
                  <a:schemeClr val="tx1"/>
                </a:solidFill>
                <a:effectLst/>
                <a:latin typeface="Arial" charset="0"/>
              </a:rPr>
              <a:t>Flame tests</a:t>
            </a:r>
          </a:p>
        </p:txBody>
      </p:sp>
    </p:spTree>
    <p:extLst>
      <p:ext uri="{BB962C8B-B14F-4D97-AF65-F5344CB8AC3E}">
        <p14:creationId xmlns:p14="http://schemas.microsoft.com/office/powerpoint/2010/main" val="1383797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8382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Bohr Model of H Atoms</a:t>
            </a:r>
          </a:p>
        </p:txBody>
      </p:sp>
      <p:sp>
        <p:nvSpPr>
          <p:cNvPr id="45059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900">
                <a:solidFill>
                  <a:srgbClr val="000000"/>
                </a:solidFill>
                <a:cs typeface="Arial" charset="0"/>
              </a:rPr>
              <a:t>© 2014 Pearson Education, Inc.</a:t>
            </a:r>
          </a:p>
        </p:txBody>
      </p:sp>
      <p:pic>
        <p:nvPicPr>
          <p:cNvPr id="45060" name="Picture 5" descr="X:\50627 IRDVD Tro Chemistry A Molecular Approach\Working Files 50627\JPEG 50627\ch07\07_1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9"/>
          <a:stretch>
            <a:fillRect/>
          </a:stretch>
        </p:blipFill>
        <p:spPr bwMode="auto">
          <a:xfrm>
            <a:off x="609601" y="838200"/>
            <a:ext cx="79517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10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sp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2"/>
            <a:ext cx="5105400" cy="5732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0" y="2729808"/>
            <a:ext cx="396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This produces bands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 light with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definite wavelengths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3581400" cy="21336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chemeClr val="tx1"/>
                </a:solidFill>
              </a:rPr>
              <a:t>Electron transitions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involve jumps of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definite amounts of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energy.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73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Principal Energy Levels in Hydrogen</a:t>
            </a:r>
          </a:p>
        </p:txBody>
      </p:sp>
      <p:pic>
        <p:nvPicPr>
          <p:cNvPr id="58371" name="Picture 7" descr="07_Pg297_Un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"/>
          <a:stretch>
            <a:fillRect/>
          </a:stretch>
        </p:blipFill>
        <p:spPr bwMode="auto">
          <a:xfrm>
            <a:off x="1600201" y="990602"/>
            <a:ext cx="6108700" cy="543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900">
                <a:solidFill>
                  <a:srgbClr val="000000"/>
                </a:solidFill>
                <a:cs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94770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Emission Spectra</a:t>
            </a:r>
          </a:p>
        </p:txBody>
      </p:sp>
      <p:sp>
        <p:nvSpPr>
          <p:cNvPr id="36867" name="Footer Placeholder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2" indent="-28574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1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0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49" indent="-228594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900">
                <a:solidFill>
                  <a:srgbClr val="000000"/>
                </a:solidFill>
                <a:cs typeface="Arial" charset="0"/>
              </a:rPr>
              <a:t>© 2014 Pearson Education, Inc.</a:t>
            </a:r>
          </a:p>
        </p:txBody>
      </p:sp>
      <p:pic>
        <p:nvPicPr>
          <p:cNvPr id="36868" name="Picture 5" descr="X:\50627 IRDVD Tro Chemistry A Molecular Approach\Working Files 50627\JPEG 50627\ch07\07_11_Figur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4"/>
          <a:stretch>
            <a:fillRect/>
          </a:stretch>
        </p:blipFill>
        <p:spPr bwMode="auto">
          <a:xfrm>
            <a:off x="0" y="1531939"/>
            <a:ext cx="91440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63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2286003" y="5486400"/>
            <a:ext cx="60260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Comic Sans MS" pitchFamily="66" charset="0"/>
              </a:rPr>
              <a:t>…produces a “bright line” spectrum</a:t>
            </a:r>
          </a:p>
        </p:txBody>
      </p:sp>
      <p:pic>
        <p:nvPicPr>
          <p:cNvPr id="169987" name="Picture 3" descr="hydrogen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3" y="1447803"/>
            <a:ext cx="7212013" cy="369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l"/>
            <a:r>
              <a:rPr lang="en-US" sz="3200" b="0" dirty="0">
                <a:solidFill>
                  <a:schemeClr val="tx1"/>
                </a:solidFill>
              </a:rPr>
              <a:t>Spectroscopic analysis of the hydrogen spectrum…</a:t>
            </a:r>
          </a:p>
        </p:txBody>
      </p:sp>
    </p:spTree>
    <p:extLst>
      <p:ext uri="{BB962C8B-B14F-4D97-AF65-F5344CB8AC3E}">
        <p14:creationId xmlns:p14="http://schemas.microsoft.com/office/powerpoint/2010/main" val="37811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On-screen Show (4:3)</PresentationFormat>
  <Paragraphs>39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Comic Sans MS</vt:lpstr>
      <vt:lpstr>Times New Roman</vt:lpstr>
      <vt:lpstr>Blank Presentation</vt:lpstr>
      <vt:lpstr>Office Theme</vt:lpstr>
      <vt:lpstr>Atomic Absorption and Emission </vt:lpstr>
      <vt:lpstr>Atomic Absorption and Emission</vt:lpstr>
      <vt:lpstr>PowerPoint Presentation</vt:lpstr>
      <vt:lpstr>Spectra</vt:lpstr>
      <vt:lpstr>Bohr Model of H Atoms</vt:lpstr>
      <vt:lpstr>Electron transitions involve jumps of  definite amounts of energy. </vt:lpstr>
      <vt:lpstr>Principal Energy Levels in Hydrogen</vt:lpstr>
      <vt:lpstr>Emission Spectra</vt:lpstr>
      <vt:lpstr>Spectroscopic analysis of the hydrogen spectrum…</vt:lpstr>
      <vt:lpstr>Examples of Spectra</vt:lpstr>
      <vt:lpstr>Emission versus Absorption Spectra</vt:lpstr>
      <vt:lpstr>Exciting Gas Atoms to Emit Light  with Electrical Energy</vt:lpstr>
      <vt:lpstr>Identifying Elements with  Flame Tests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Absorption and Emission </dc:title>
  <dc:creator>Danny Farmer</dc:creator>
  <cp:lastModifiedBy>Danny Farmer</cp:lastModifiedBy>
  <cp:revision>1</cp:revision>
  <dcterms:created xsi:type="dcterms:W3CDTF">2018-09-10T21:42:04Z</dcterms:created>
  <dcterms:modified xsi:type="dcterms:W3CDTF">2018-09-10T21:42:52Z</dcterms:modified>
</cp:coreProperties>
</file>