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60" r:id="rId2"/>
    <p:sldId id="346" r:id="rId3"/>
    <p:sldId id="315" r:id="rId4"/>
    <p:sldId id="325" r:id="rId5"/>
    <p:sldId id="319" r:id="rId6"/>
    <p:sldId id="363" r:id="rId7"/>
    <p:sldId id="362" r:id="rId8"/>
    <p:sldId id="371" r:id="rId9"/>
    <p:sldId id="370" r:id="rId10"/>
    <p:sldId id="322" r:id="rId11"/>
    <p:sldId id="361" r:id="rId12"/>
    <p:sldId id="317" r:id="rId13"/>
    <p:sldId id="316" r:id="rId14"/>
    <p:sldId id="365" r:id="rId15"/>
    <p:sldId id="323" r:id="rId16"/>
    <p:sldId id="308" r:id="rId17"/>
    <p:sldId id="326" r:id="rId18"/>
    <p:sldId id="328" r:id="rId19"/>
    <p:sldId id="366" r:id="rId20"/>
    <p:sldId id="367" r:id="rId21"/>
    <p:sldId id="335" r:id="rId22"/>
    <p:sldId id="357" r:id="rId23"/>
    <p:sldId id="333" r:id="rId24"/>
    <p:sldId id="368" r:id="rId25"/>
    <p:sldId id="369" r:id="rId26"/>
    <p:sldId id="340" r:id="rId27"/>
    <p:sldId id="341" r:id="rId28"/>
    <p:sldId id="372" r:id="rId29"/>
    <p:sldId id="373" r:id="rId30"/>
    <p:sldId id="344" r:id="rId31"/>
    <p:sldId id="345" r:id="rId32"/>
    <p:sldId id="314" r:id="rId33"/>
    <p:sldId id="290" r:id="rId34"/>
    <p:sldId id="350" r:id="rId35"/>
    <p:sldId id="359" r:id="rId36"/>
    <p:sldId id="352" r:id="rId37"/>
    <p:sldId id="356" r:id="rId38"/>
    <p:sldId id="353" r:id="rId39"/>
    <p:sldId id="354" r:id="rId40"/>
    <p:sldId id="355" r:id="rId4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2D050"/>
    <a:srgbClr val="CCFFCC"/>
    <a:srgbClr val="E6E6E6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535" autoAdjust="0"/>
    <p:restoredTop sz="94660"/>
  </p:normalViewPr>
  <p:slideViewPr>
    <p:cSldViewPr>
      <p:cViewPr varScale="1">
        <p:scale>
          <a:sx n="59" d="100"/>
          <a:sy n="59" d="100"/>
        </p:scale>
        <p:origin x="79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F47CA6-0E5E-4DE5-B8F7-65A0705E5718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7EFEB7-CCE0-4523-A283-845F80146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5682-6A97-4251-8B3C-53BD88BFCF4E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0EA5-E002-4858-BE60-2EC6226F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5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D50EA5-E002-4858-BE60-2EC6226F40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5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3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3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8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8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4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5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2E82C-C8F7-416E-9CF7-C05EC4906382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C58FD-A5AF-477B-AAC9-B82D8E8F9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77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9DCD-64F7-4F44-BD5E-5FA559EFD9AF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F59D-B515-4DFB-932E-C7FB4DFB0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DF48-D7CB-441D-B1C2-00EF9E1E75AB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6BDE-1039-4D45-8F3A-5240E9AC2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86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153D-A268-43D5-8BA5-C261907375C9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19E9-D931-41C7-AD05-BA9F31F21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7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721DD-7555-45AC-AB46-9BF5E5F311AC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72079-621B-40DC-9052-AF73F7CE9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66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1F0C-0931-4C97-A4B2-3839840E279E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9DC8-CE52-44AF-80DA-70166CBDA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3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E3CF-14B3-4141-92F8-0D9CED3460AF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20FA-2D72-4124-9ADE-AD301C925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65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404A-D809-4C19-907E-C71E498970DE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2C14-9B6C-4AC6-AE2B-76D74ED7F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E742-115A-4310-ABF3-555FAFE2B68C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3566-C3CD-493D-BC57-6A03E71DB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34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4F8F-C274-49EA-BA45-F162686F20F7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F9B8-657D-4F79-8DBD-F7C364BCE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8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272D-90C9-4BCC-8BB3-AF6C7D4BDDB5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E44E-1021-4D16-B47E-DAC46BD07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73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Perpetua" pitchFamily="18" charset="0"/>
                <a:cs typeface="Arial" charset="0"/>
              </a:defRPr>
            </a:lvl1pPr>
          </a:lstStyle>
          <a:p>
            <a:pPr>
              <a:defRPr/>
            </a:pPr>
            <a:fld id="{F464012B-CBCA-44FE-9D8A-63906F853CEE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Perpetua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24931056-297B-47AB-A70D-0E15AD04B9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1" r:id="rId2"/>
    <p:sldLayoutId id="2147483879" r:id="rId3"/>
    <p:sldLayoutId id="2147483872" r:id="rId4"/>
    <p:sldLayoutId id="2147483873" r:id="rId5"/>
    <p:sldLayoutId id="2147483874" r:id="rId6"/>
    <p:sldLayoutId id="2147483875" r:id="rId7"/>
    <p:sldLayoutId id="2147483880" r:id="rId8"/>
    <p:sldLayoutId id="2147483881" r:id="rId9"/>
    <p:sldLayoutId id="2147483876" r:id="rId10"/>
    <p:sldLayoutId id="21474838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TGOnu_WJ5I" TargetMode="External"/><Relationship Id="rId2" Type="http://schemas.openxmlformats.org/officeDocument/2006/relationships/hyperlink" Target="https://youtu.be/jmy5tlVlFTs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Y7mTCMvpEM" TargetMode="External"/><Relationship Id="rId2" Type="http://schemas.openxmlformats.org/officeDocument/2006/relationships/hyperlink" Target="https://www.youtube.com/watch?v=m55kgyApY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RRVV4Diom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ePb00CqvP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TGOnu_WJ5I" TargetMode="External"/><Relationship Id="rId2" Type="http://schemas.openxmlformats.org/officeDocument/2006/relationships/hyperlink" Target="https://youtu.be/jmy5tlVlFT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2400" y="94321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0" dirty="0">
                <a:latin typeface="Harlow Solid Italic" panose="04030604020F02020D02" pitchFamily="82" charset="0"/>
              </a:rPr>
              <a:t>N15 - Periodic Trends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266652"/>
            <a:ext cx="8077200" cy="200054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Target: </a:t>
            </a:r>
            <a:endParaRPr lang="en-US" sz="4400" b="1" dirty="0"/>
          </a:p>
          <a:p>
            <a:r>
              <a:rPr lang="en-US" sz="4000" b="1" dirty="0"/>
              <a:t>I can describe periodic trends and the reasons behind them.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B258C-80F2-9779-28C3-7CADE0A2704E}"/>
              </a:ext>
            </a:extLst>
          </p:cNvPr>
          <p:cNvSpPr txBox="1"/>
          <p:nvPr/>
        </p:nvSpPr>
        <p:spPr>
          <a:xfrm>
            <a:off x="152400" y="5410200"/>
            <a:ext cx="9067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Links to YouTube Presentations:</a:t>
            </a:r>
          </a:p>
          <a:p>
            <a:pPr marL="0" indent="0">
              <a:buNone/>
            </a:pPr>
            <a:r>
              <a:rPr lang="en-US" sz="2000" b="1" i="1" dirty="0"/>
              <a:t>Part 1:    </a:t>
            </a:r>
            <a:r>
              <a:rPr lang="en-US" sz="2000" i="1" dirty="0">
                <a:hlinkClick r:id="rId2"/>
              </a:rPr>
              <a:t>https://youtu.be/jmy5tlVlFTs</a:t>
            </a:r>
            <a:r>
              <a:rPr lang="en-US" sz="2000" i="1" dirty="0"/>
              <a:t> </a:t>
            </a:r>
          </a:p>
          <a:p>
            <a:pPr marL="0" indent="0">
              <a:buNone/>
            </a:pPr>
            <a:r>
              <a:rPr lang="en-US" sz="2000" b="1" i="1" dirty="0"/>
              <a:t>Part 2:   </a:t>
            </a:r>
            <a:r>
              <a:rPr lang="en-US" sz="2000" i="1" dirty="0">
                <a:hlinkClick r:id="rId3"/>
              </a:rPr>
              <a:t>https://youtu.be/lTGOnu_WJ5I</a:t>
            </a: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(based on an old version of this lecture – same info just not laid out the same) </a:t>
            </a:r>
          </a:p>
        </p:txBody>
      </p:sp>
    </p:spTree>
    <p:extLst>
      <p:ext uri="{BB962C8B-B14F-4D97-AF65-F5344CB8AC3E}">
        <p14:creationId xmlns:p14="http://schemas.microsoft.com/office/powerpoint/2010/main" val="171413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61402"/>
            <a:ext cx="85344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/>
              <a:t>Calculating Effective Nuclear Charge</a:t>
            </a:r>
            <a:br>
              <a:rPr lang="en-US" sz="3600" b="1" u="sng" dirty="0"/>
            </a:br>
            <a:br>
              <a:rPr lang="en-US" sz="1100" b="1" u="sng" dirty="0"/>
            </a:br>
            <a:r>
              <a:rPr lang="en-US" sz="2800" b="1" dirty="0" err="1"/>
              <a:t>Z</a:t>
            </a:r>
            <a:r>
              <a:rPr lang="en-US" sz="2800" b="1" baseline="-25000" dirty="0" err="1"/>
              <a:t>eff</a:t>
            </a:r>
            <a:r>
              <a:rPr lang="en-US" sz="2800" b="1" dirty="0"/>
              <a:t> = Z - S</a:t>
            </a:r>
            <a:endParaRPr lang="en-US" sz="1600" b="1" u="sng" dirty="0">
              <a:latin typeface="+mj-lt"/>
            </a:endParaRPr>
          </a:p>
          <a:p>
            <a:r>
              <a:rPr lang="en-US" sz="2800" b="1" dirty="0"/>
              <a:t>Magnesium </a:t>
            </a:r>
          </a:p>
          <a:p>
            <a:r>
              <a:rPr lang="en-US" sz="2800" dirty="0"/>
              <a:t>Z = 12 protons</a:t>
            </a:r>
          </a:p>
          <a:p>
            <a:r>
              <a:rPr lang="en-US" sz="2800" dirty="0"/>
              <a:t>S = (12 total e</a:t>
            </a:r>
            <a:r>
              <a:rPr lang="en-US" sz="2800" baseline="30000" dirty="0"/>
              <a:t>-</a:t>
            </a:r>
            <a:r>
              <a:rPr lang="en-US" sz="2800" dirty="0"/>
              <a:t>) – (2 valence e</a:t>
            </a:r>
            <a:r>
              <a:rPr lang="en-US" sz="2800" baseline="30000" dirty="0"/>
              <a:t>-</a:t>
            </a:r>
            <a:r>
              <a:rPr lang="en-US" sz="2800" dirty="0"/>
              <a:t>) = 10 core e</a:t>
            </a:r>
            <a:r>
              <a:rPr lang="en-US" sz="2800" baseline="30000" dirty="0"/>
              <a:t>-</a:t>
            </a:r>
            <a:br>
              <a:rPr lang="en-US" sz="2800" dirty="0"/>
            </a:br>
            <a:r>
              <a:rPr lang="en-US" sz="2800" dirty="0"/>
              <a:t>Z</a:t>
            </a:r>
            <a:r>
              <a:rPr lang="en-US" sz="2800" baseline="-25000" dirty="0"/>
              <a:t>eff</a:t>
            </a:r>
            <a:r>
              <a:rPr lang="en-US" sz="2800" dirty="0"/>
              <a:t> = 12 - 10 = 2</a:t>
            </a:r>
          </a:p>
          <a:p>
            <a:br>
              <a:rPr lang="en-US" sz="2800" b="1" dirty="0"/>
            </a:br>
            <a:r>
              <a:rPr lang="en-US" sz="2800" b="1" dirty="0"/>
              <a:t>Aluminum</a:t>
            </a:r>
          </a:p>
          <a:p>
            <a:r>
              <a:rPr lang="en-US" sz="2800" dirty="0"/>
              <a:t>Z = 13 protons</a:t>
            </a:r>
          </a:p>
          <a:p>
            <a:r>
              <a:rPr lang="en-US" sz="2800" dirty="0"/>
              <a:t>S = = (13 total e</a:t>
            </a:r>
            <a:r>
              <a:rPr lang="en-US" sz="2800" baseline="30000" dirty="0"/>
              <a:t>-</a:t>
            </a:r>
            <a:r>
              <a:rPr lang="en-US" sz="2800" dirty="0"/>
              <a:t>) – (3 valence e</a:t>
            </a:r>
            <a:r>
              <a:rPr lang="en-US" sz="2800" baseline="30000" dirty="0"/>
              <a:t>-</a:t>
            </a:r>
            <a:r>
              <a:rPr lang="en-US" sz="2800" dirty="0"/>
              <a:t>) = 10 core e</a:t>
            </a:r>
            <a:r>
              <a:rPr lang="en-US" sz="2800" baseline="30000" dirty="0"/>
              <a:t>- </a:t>
            </a:r>
            <a:r>
              <a:rPr lang="en-US" sz="2800" dirty="0"/>
              <a:t>Zeff = 13 – 10 = 3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38200" y="5402121"/>
            <a:ext cx="7181850" cy="104746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is smaller in radius! Valence electrons are pulled in harder by the nucleus</a:t>
            </a:r>
          </a:p>
        </p:txBody>
      </p:sp>
    </p:spTree>
    <p:extLst>
      <p:ext uri="{BB962C8B-B14F-4D97-AF65-F5344CB8AC3E}">
        <p14:creationId xmlns:p14="http://schemas.microsoft.com/office/powerpoint/2010/main" val="6073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09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0" dirty="0">
                <a:latin typeface="Harlow Solid Italic" panose="04030604020F02020D02" pitchFamily="82" charset="0"/>
              </a:rPr>
              <a:t>Radius</a:t>
            </a:r>
          </a:p>
        </p:txBody>
      </p:sp>
      <p:pic>
        <p:nvPicPr>
          <p:cNvPr id="3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-24" b="64"/>
          <a:stretch/>
        </p:blipFill>
        <p:spPr bwMode="auto">
          <a:xfrm>
            <a:off x="1508961" y="2286000"/>
            <a:ext cx="6126078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RADIUS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13501"/>
              </p:ext>
            </p:extLst>
          </p:nvPr>
        </p:nvGraphicFramePr>
        <p:xfrm>
          <a:off x="381000" y="685800"/>
          <a:ext cx="8229600" cy="546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What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How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825008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distance between two bonded nuclei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Can't measure to the edge b/c orbitals aren’t tangible!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76800" y="2562362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76800" y="4876800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82000" y="2562362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29200" y="2819400"/>
            <a:ext cx="2819400" cy="152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A693FB33-7157-3FBE-69E2-9BA9D5B0C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-24" b="64"/>
          <a:stretch/>
        </p:blipFill>
        <p:spPr bwMode="auto">
          <a:xfrm>
            <a:off x="685800" y="4114800"/>
            <a:ext cx="3276600" cy="1915551"/>
          </a:xfrm>
          <a:prstGeom prst="round2SameRect">
            <a:avLst>
              <a:gd name="adj1" fmla="val 7101"/>
              <a:gd name="adj2" fmla="val 5157"/>
            </a:avLst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RADIUS</a:t>
            </a:r>
          </a:p>
        </p:txBody>
      </p:sp>
      <p:sp>
        <p:nvSpPr>
          <p:cNvPr id="3" name="Oval 2"/>
          <p:cNvSpPr/>
          <p:nvPr/>
        </p:nvSpPr>
        <p:spPr>
          <a:xfrm>
            <a:off x="304800" y="2667000"/>
            <a:ext cx="3200400" cy="1905000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293603"/>
              </p:ext>
            </p:extLst>
          </p:nvPr>
        </p:nvGraphicFramePr>
        <p:xfrm>
          <a:off x="152400" y="685800"/>
          <a:ext cx="8839200" cy="600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3749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758606">
                <a:tc>
                  <a:txBody>
                    <a:bodyPr/>
                    <a:lstStyle/>
                    <a:p>
                      <a:r>
                        <a:rPr lang="en-US" sz="3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 DOWN because...</a:t>
                      </a:r>
                    </a:p>
                    <a:p>
                      <a:endParaRPr kumimoji="0" lang="en-US" sz="1800" i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</a:p>
                    <a:p>
                      <a:endParaRPr kumimoji="0" lang="en-US" sz="2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br>
                        <a:rPr lang="en-US" sz="4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7640" y="4723239"/>
            <a:ext cx="7757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dirty="0"/>
              <a:t>More energy levels</a:t>
            </a:r>
          </a:p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dirty="0" err="1"/>
              <a:t>v.e</a:t>
            </a:r>
            <a:r>
              <a:rPr lang="en-US" sz="2800" baseline="30000" dirty="0"/>
              <a:t>-</a:t>
            </a:r>
            <a:r>
              <a:rPr lang="en-US" sz="2800" dirty="0"/>
              <a:t> Further from nucleus</a:t>
            </a:r>
          </a:p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dirty="0"/>
              <a:t>More shielding</a:t>
            </a:r>
          </a:p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dirty="0"/>
              <a:t>Less attraction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b="1" dirty="0">
                <a:sym typeface="Wingdings" panose="05000000000000000000" pitchFamily="2" charset="2"/>
              </a:rPr>
              <a:t>Larger Radius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75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RADIUS</a:t>
            </a:r>
          </a:p>
        </p:txBody>
      </p:sp>
      <p:sp>
        <p:nvSpPr>
          <p:cNvPr id="3" name="Oval 2"/>
          <p:cNvSpPr/>
          <p:nvPr/>
        </p:nvSpPr>
        <p:spPr>
          <a:xfrm>
            <a:off x="5194092" y="2532293"/>
            <a:ext cx="3657600" cy="2044873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220578"/>
              </p:ext>
            </p:extLst>
          </p:nvPr>
        </p:nvGraphicFramePr>
        <p:xfrm>
          <a:off x="152400" y="685800"/>
          <a:ext cx="8839200" cy="601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67153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5348269">
                <a:tc>
                  <a:txBody>
                    <a:bodyPr/>
                    <a:lstStyle/>
                    <a:p>
                      <a:r>
                        <a:rPr lang="en-US" sz="3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TO RIGHT because...</a:t>
                      </a:r>
                    </a:p>
                    <a:p>
                      <a:endParaRPr kumimoji="0" lang="en-US" sz="1800" i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151932" y="4399664"/>
            <a:ext cx="5699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More protons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Same # of energy levels so no increase in shielding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Stronger nuclear attraction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b="1" dirty="0">
                <a:sym typeface="Wingdings" panose="05000000000000000000" pitchFamily="2" charset="2"/>
              </a:rPr>
              <a:t>Smaller Radius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56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5524"/>
            <a:ext cx="8382000" cy="6664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RADIUS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268356"/>
              </p:ext>
            </p:extLst>
          </p:nvPr>
        </p:nvGraphicFramePr>
        <p:xfrm>
          <a:off x="381000" y="653845"/>
          <a:ext cx="8229600" cy="5975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72098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Cation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Anion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2404952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  <a:tr h="284961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11955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14478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Lost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Always smaller than their neutral atom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14478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Gained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Always bigger than their neutral atom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89" y="3778321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Reduced e- repulsions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Nucleus pulling on fewer e</a:t>
            </a:r>
            <a:r>
              <a:rPr lang="en-US" sz="3000" baseline="30000" dirty="0"/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May even drop down an energy level!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778321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Extra valence e-</a:t>
            </a:r>
            <a:br>
              <a:rPr lang="en-US" sz="3000" dirty="0"/>
            </a:br>
            <a:r>
              <a:rPr lang="en-US" sz="3000" dirty="0"/>
              <a:t>= more repulsions</a:t>
            </a:r>
            <a:br>
              <a:rPr lang="en-US" sz="3000" dirty="0"/>
            </a:br>
            <a:r>
              <a:rPr lang="en-US" sz="3000" dirty="0"/>
              <a:t>= bigger</a:t>
            </a:r>
          </a:p>
        </p:txBody>
      </p:sp>
    </p:spTree>
    <p:extLst>
      <p:ext uri="{BB962C8B-B14F-4D97-AF65-F5344CB8AC3E}">
        <p14:creationId xmlns:p14="http://schemas.microsoft.com/office/powerpoint/2010/main" val="55293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67796" y="2908653"/>
            <a:ext cx="1005840" cy="100584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Na</a:t>
            </a:r>
            <a:r>
              <a:rPr lang="en-US" sz="22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" name="Oval 5"/>
          <p:cNvSpPr/>
          <p:nvPr/>
        </p:nvSpPr>
        <p:spPr>
          <a:xfrm>
            <a:off x="2423160" y="2542893"/>
            <a:ext cx="1371600" cy="13716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r>
              <a:rPr lang="en-US" sz="2800" b="1" baseline="30000" dirty="0">
                <a:solidFill>
                  <a:schemeClr val="tx1"/>
                </a:solidFill>
              </a:rPr>
              <a:t>-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19600" y="2725773"/>
            <a:ext cx="1188720" cy="118872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Ne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2268573"/>
            <a:ext cx="1645920" cy="164592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</a:t>
            </a:r>
            <a:r>
              <a:rPr lang="en-US" sz="2800" b="1" baseline="30000" dirty="0">
                <a:solidFill>
                  <a:schemeClr val="tx1"/>
                </a:solidFill>
              </a:rPr>
              <a:t>2-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001000" y="3091533"/>
            <a:ext cx="822960" cy="82296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Mg</a:t>
            </a:r>
            <a:r>
              <a:rPr lang="en-US" sz="2000" b="1" baseline="30000" dirty="0">
                <a:solidFill>
                  <a:schemeClr val="tx1"/>
                </a:solidFill>
              </a:rPr>
              <a:t>2+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019490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 protons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401948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9 protons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401948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 protons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401948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 protons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89520" y="401948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 protons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785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/>
              <a:t>Isoelectric Species</a:t>
            </a:r>
            <a:br>
              <a:rPr lang="en-US" b="1" u="sng" dirty="0"/>
            </a:br>
            <a:r>
              <a:rPr lang="en-US" sz="3200" dirty="0"/>
              <a:t>Atoms/Ions that have the same number of e-</a:t>
            </a:r>
            <a:br>
              <a:rPr lang="en-US" sz="3200" dirty="0"/>
            </a:br>
            <a:br>
              <a:rPr lang="en-US" sz="1200" dirty="0"/>
            </a:br>
            <a:r>
              <a:rPr lang="en-US" sz="3200" i="1" dirty="0"/>
              <a:t>All these examples are 1s</a:t>
            </a:r>
            <a:r>
              <a:rPr lang="en-US" sz="3200" i="1" baseline="30000" dirty="0"/>
              <a:t>2</a:t>
            </a:r>
            <a:r>
              <a:rPr lang="en-US" sz="3200" i="1" dirty="0"/>
              <a:t>2s</a:t>
            </a:r>
            <a:r>
              <a:rPr lang="en-US" sz="3200" i="1" baseline="30000" dirty="0"/>
              <a:t>2</a:t>
            </a:r>
            <a:r>
              <a:rPr lang="en-US" sz="3200" i="1" dirty="0"/>
              <a:t>2p</a:t>
            </a:r>
            <a:r>
              <a:rPr lang="en-US" sz="3200" i="1" baseline="30000" dirty="0"/>
              <a:t>6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" y="4907340"/>
            <a:ext cx="8938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Increased protons pull harder on valence electrons - </a:t>
            </a:r>
            <a:r>
              <a:rPr lang="en-US" sz="3200" i="1" dirty="0"/>
              <a:t>“Greater effective nuclear charge”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Radius ends up smaller </a:t>
            </a:r>
          </a:p>
        </p:txBody>
      </p:sp>
    </p:spTree>
    <p:extLst>
      <p:ext uri="{BB962C8B-B14F-4D97-AF65-F5344CB8AC3E}">
        <p14:creationId xmlns:p14="http://schemas.microsoft.com/office/powerpoint/2010/main" val="38384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533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Harlow Solid Italic" panose="04030604020F02020D02" pitchFamily="82" charset="0"/>
              </a:rPr>
              <a:t>Ionization Energy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pic>
        <p:nvPicPr>
          <p:cNvPr id="3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" b="2538"/>
          <a:stretch>
            <a:fillRect/>
          </a:stretch>
        </p:blipFill>
        <p:spPr>
          <a:xfrm>
            <a:off x="685800" y="2209800"/>
            <a:ext cx="7772400" cy="3955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58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076"/>
            <a:ext cx="8382000" cy="666476"/>
          </a:xfrm>
        </p:spPr>
        <p:txBody>
          <a:bodyPr/>
          <a:lstStyle/>
          <a:p>
            <a:pPr algn="ctr"/>
            <a:r>
              <a:rPr lang="en-US" sz="4800" b="1" u="sng" dirty="0">
                <a:solidFill>
                  <a:schemeClr val="tx1"/>
                </a:solidFill>
              </a:rPr>
              <a:t>IONIZATION ENERGY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170293"/>
              </p:ext>
            </p:extLst>
          </p:nvPr>
        </p:nvGraphicFramePr>
        <p:xfrm>
          <a:off x="381000" y="899552"/>
          <a:ext cx="8610600" cy="540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57034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Harlow Solid Italic" panose="04030604020F02020D02" pitchFamily="82" charset="0"/>
                        </a:rPr>
                        <a:t>What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Harlow Solid Italic" panose="04030604020F02020D02" pitchFamily="82" charset="0"/>
                        </a:rPr>
                        <a:t>How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3864101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 required to remove one electron from a neutral atom of an element 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1050" dirty="0"/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Noble Gases are HIGHEST! </a:t>
                      </a:r>
                      <a:b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REALLY don’t </a:t>
                      </a:r>
                      <a:b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want to let go of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e-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1817762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H="1">
            <a:off x="5105400" y="4132200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610600" y="1817762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>
            <a:off x="5257800" y="2074800"/>
            <a:ext cx="2819400" cy="152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">
            <a:extLst>
              <a:ext uri="{FF2B5EF4-FFF2-40B4-BE49-F238E27FC236}">
                <a16:creationId xmlns:a16="http://schemas.microsoft.com/office/drawing/2014/main" id="{08B368A9-5D40-73A8-CFD3-FCCDC8124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" b="2538"/>
          <a:stretch>
            <a:fillRect/>
          </a:stretch>
        </p:blipFill>
        <p:spPr>
          <a:xfrm>
            <a:off x="903157" y="3962400"/>
            <a:ext cx="3357281" cy="17087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 ENERGY</a:t>
            </a:r>
          </a:p>
        </p:txBody>
      </p:sp>
      <p:sp>
        <p:nvSpPr>
          <p:cNvPr id="3" name="Oval 2"/>
          <p:cNvSpPr/>
          <p:nvPr/>
        </p:nvSpPr>
        <p:spPr>
          <a:xfrm>
            <a:off x="304800" y="2667000"/>
            <a:ext cx="3200400" cy="1905000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65877"/>
              </p:ext>
            </p:extLst>
          </p:nvPr>
        </p:nvGraphicFramePr>
        <p:xfrm>
          <a:off x="152400" y="685800"/>
          <a:ext cx="8839200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3749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758606">
                <a:tc>
                  <a:txBody>
                    <a:bodyPr/>
                    <a:lstStyle/>
                    <a:p>
                      <a:r>
                        <a:rPr lang="en-US" sz="3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DOWN because...</a:t>
                      </a:r>
                    </a:p>
                    <a:p>
                      <a:endParaRPr kumimoji="0" lang="en-US" sz="1800" i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</a:p>
                    <a:p>
                      <a:endParaRPr kumimoji="0" lang="en-US" sz="2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4611231"/>
            <a:ext cx="876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dirty="0"/>
              <a:t>More energy levels</a:t>
            </a:r>
          </a:p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dirty="0" err="1"/>
              <a:t>v.e</a:t>
            </a:r>
            <a:r>
              <a:rPr lang="en-US" sz="2800" baseline="30000" dirty="0"/>
              <a:t>- </a:t>
            </a:r>
            <a:r>
              <a:rPr lang="en-US" sz="2800" dirty="0"/>
              <a:t>Further from nucleus</a:t>
            </a:r>
          </a:p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dirty="0"/>
              <a:t>More shielding</a:t>
            </a:r>
          </a:p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dirty="0"/>
              <a:t>Less attraction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b="1" dirty="0">
                <a:sym typeface="Wingdings" panose="05000000000000000000" pitchFamily="2" charset="2"/>
              </a:rPr>
              <a:t>easier to take electron away!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009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2" y="152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Harlow Solid Italic" panose="04030604020F02020D02" pitchFamily="82" charset="0"/>
              </a:rPr>
              <a:t>Warning…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75838"/>
            <a:ext cx="8686800" cy="51535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over think this stuff.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talk yourself into backwards answers.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the fact that there are only a set number of trends to learn.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explaining each trend until you can do it in your sleep!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ALWAYS be exceptions. Don’t worry about that – focus on the pattern and answer questions based on the patterns. </a:t>
            </a:r>
          </a:p>
        </p:txBody>
      </p:sp>
    </p:spTree>
    <p:extLst>
      <p:ext uri="{BB962C8B-B14F-4D97-AF65-F5344CB8AC3E}">
        <p14:creationId xmlns:p14="http://schemas.microsoft.com/office/powerpoint/2010/main" val="2440840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 ENERGY</a:t>
            </a:r>
          </a:p>
        </p:txBody>
      </p:sp>
      <p:sp>
        <p:nvSpPr>
          <p:cNvPr id="3" name="Oval 2"/>
          <p:cNvSpPr/>
          <p:nvPr/>
        </p:nvSpPr>
        <p:spPr>
          <a:xfrm>
            <a:off x="5181600" y="2743199"/>
            <a:ext cx="3657600" cy="2044873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075614"/>
              </p:ext>
            </p:extLst>
          </p:nvPr>
        </p:nvGraphicFramePr>
        <p:xfrm>
          <a:off x="152400" y="685800"/>
          <a:ext cx="8839200" cy="600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3749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758606">
                <a:tc>
                  <a:txBody>
                    <a:bodyPr/>
                    <a:lstStyle/>
                    <a:p>
                      <a:r>
                        <a:rPr lang="en-US" sz="3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 TO RIGHT because...</a:t>
                      </a:r>
                    </a:p>
                    <a:p>
                      <a:endParaRPr kumimoji="0" lang="en-US" sz="1800" i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pPr marL="3141663" lvl="8" indent="-280988">
                        <a:buFont typeface="Arial" panose="020B0604020202020204" pitchFamily="34" charset="0"/>
                        <a:buChar char="•"/>
                      </a:pPr>
                      <a:endParaRPr lang="en-US" sz="2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41663" lvl="8" indent="-280988">
                        <a:buFont typeface="Arial" panose="020B0604020202020204" pitchFamily="34" charset="0"/>
                        <a:buChar char="•"/>
                      </a:pPr>
                      <a:endParaRPr lang="en-US" sz="2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41663" lvl="8" indent="-280988">
                        <a:buFont typeface="Arial" panose="020B0604020202020204" pitchFamily="34" charset="0"/>
                        <a:buChar char="•"/>
                      </a:pPr>
                      <a:endParaRPr lang="en-US" sz="2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41663" lvl="8" indent="-280988">
                        <a:buFont typeface="Arial" panose="020B0604020202020204" pitchFamily="34" charset="0"/>
                        <a:buChar char="•"/>
                      </a:pPr>
                      <a:endParaRPr lang="en-US" sz="2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41663" lvl="8" indent="-280988">
                        <a:buFont typeface="Arial" panose="020B0604020202020204" pitchFamily="34" charset="0"/>
                        <a:buChar char="•"/>
                      </a:pPr>
                      <a:endParaRPr lang="en-US" sz="2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41663" lvl="8" indent="-280988">
                        <a:buFont typeface="Arial" panose="020B0604020202020204" pitchFamily="34" charset="0"/>
                        <a:buChar char="•"/>
                      </a:pPr>
                      <a:endParaRPr lang="en-US" sz="2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819400" y="4428351"/>
            <a:ext cx="6324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More protons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Same # of energy levels so no increase in shielding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Stronger nuclear attraction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</a:t>
            </a:r>
            <a:r>
              <a:rPr lang="en-US" sz="2800" b="1" dirty="0"/>
              <a:t>Harder to take e- away!</a:t>
            </a:r>
          </a:p>
        </p:txBody>
      </p:sp>
    </p:spTree>
    <p:extLst>
      <p:ext uri="{BB962C8B-B14F-4D97-AF65-F5344CB8AC3E}">
        <p14:creationId xmlns:p14="http://schemas.microsoft.com/office/powerpoint/2010/main" val="14664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304800"/>
            <a:ext cx="8991600" cy="1066800"/>
          </a:xfrm>
        </p:spPr>
        <p:txBody>
          <a:bodyPr anchor="t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Ionizations</a:t>
            </a:r>
            <a:b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 descr="08_01_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13163" r="39671" b="49598"/>
          <a:stretch/>
        </p:blipFill>
        <p:spPr bwMode="auto">
          <a:xfrm>
            <a:off x="295021" y="3962400"/>
            <a:ext cx="87242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5020" y="1066800"/>
            <a:ext cx="88212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Each time e- removed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harder to take next one.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Radius is getting smaller </a:t>
            </a:r>
            <a:r>
              <a:rPr lang="en-US" sz="2800" b="1" dirty="0">
                <a:sym typeface="Wingdings" panose="05000000000000000000" pitchFamily="2" charset="2"/>
              </a:rPr>
              <a:t></a:t>
            </a:r>
            <a:r>
              <a:rPr lang="en-US" sz="2800" b="1" dirty="0"/>
              <a:t> increased attraction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HUGE LEAP in I.E. once it’s achieved noble gas configuration </a:t>
            </a:r>
            <a:br>
              <a:rPr lang="en-US" sz="2800" dirty="0"/>
            </a:br>
            <a:r>
              <a:rPr lang="en-US" sz="2800" dirty="0"/>
              <a:t>– why would it want to lose another one?!</a:t>
            </a:r>
          </a:p>
        </p:txBody>
      </p:sp>
    </p:spTree>
    <p:extLst>
      <p:ext uri="{BB962C8B-B14F-4D97-AF65-F5344CB8AC3E}">
        <p14:creationId xmlns:p14="http://schemas.microsoft.com/office/powerpoint/2010/main" val="2103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7374" y="457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latin typeface="Harlow Solid Italic" panose="04030604020F02020D02" pitchFamily="82" charset="0"/>
              </a:rPr>
              <a:t>Electronegatvity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pic>
        <p:nvPicPr>
          <p:cNvPr id="3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b="22333"/>
          <a:stretch>
            <a:fillRect/>
          </a:stretch>
        </p:blipFill>
        <p:spPr>
          <a:xfrm>
            <a:off x="868926" y="2209800"/>
            <a:ext cx="7391400" cy="38604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65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95524"/>
            <a:ext cx="8382000" cy="6664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ELECTRONEGATIVITY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596514"/>
              </p:ext>
            </p:extLst>
          </p:nvPr>
        </p:nvGraphicFramePr>
        <p:xfrm>
          <a:off x="381000" y="662940"/>
          <a:ext cx="8610600" cy="576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5954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What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How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685260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measure of the ability of an atom in a chemical compound to attract electrons from another atom in the compound</a:t>
                      </a:r>
                    </a:p>
                    <a:p>
                      <a:endParaRPr lang="en-US" sz="2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600" b="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strongly can one atom pull on the electrons being shared in a bond. </a:t>
                      </a:r>
                      <a:endParaRPr lang="en-US" sz="26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1050" dirty="0"/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Noble Gases are LOWEST! </a:t>
                      </a:r>
                      <a:b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DON’T CARE about attracting electrons!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1524000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H="1">
            <a:off x="5105400" y="3838438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610600" y="1524000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57800" y="1752600"/>
            <a:ext cx="2514600" cy="155243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3360420"/>
            <a:ext cx="4305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001000" y="1524000"/>
            <a:ext cx="304800" cy="1981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ELECTRONEGATIVITY</a:t>
            </a:r>
          </a:p>
        </p:txBody>
      </p:sp>
      <p:sp>
        <p:nvSpPr>
          <p:cNvPr id="3" name="Oval 2"/>
          <p:cNvSpPr/>
          <p:nvPr/>
        </p:nvSpPr>
        <p:spPr>
          <a:xfrm>
            <a:off x="304800" y="2667000"/>
            <a:ext cx="3200400" cy="1905000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37605"/>
              </p:ext>
            </p:extLst>
          </p:nvPr>
        </p:nvGraphicFramePr>
        <p:xfrm>
          <a:off x="152400" y="685800"/>
          <a:ext cx="8839200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3749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758606">
                <a:tc>
                  <a:txBody>
                    <a:bodyPr/>
                    <a:lstStyle/>
                    <a:p>
                      <a:r>
                        <a:rPr lang="en-US" sz="3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DOWN because...</a:t>
                      </a:r>
                    </a:p>
                    <a:p>
                      <a:endParaRPr kumimoji="0" lang="en-US" sz="1800" i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</a:p>
                    <a:p>
                      <a:endParaRPr kumimoji="0" lang="en-US" sz="2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473847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dirty="0"/>
              <a:t>More energy levels</a:t>
            </a:r>
          </a:p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dirty="0" err="1"/>
              <a:t>v.e</a:t>
            </a:r>
            <a:r>
              <a:rPr lang="en-US" sz="2800" baseline="30000" dirty="0"/>
              <a:t>-</a:t>
            </a:r>
            <a:r>
              <a:rPr lang="en-US" sz="2800" dirty="0"/>
              <a:t> Further from nucleus</a:t>
            </a:r>
          </a:p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dirty="0"/>
              <a:t>More shielding</a:t>
            </a:r>
          </a:p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b="1" dirty="0"/>
              <a:t>Less attraction </a:t>
            </a:r>
          </a:p>
        </p:txBody>
      </p:sp>
    </p:spTree>
    <p:extLst>
      <p:ext uri="{BB962C8B-B14F-4D97-AF65-F5344CB8AC3E}">
        <p14:creationId xmlns:p14="http://schemas.microsoft.com/office/powerpoint/2010/main" val="63189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ELECTRONEGATIVITY</a:t>
            </a:r>
          </a:p>
        </p:txBody>
      </p:sp>
      <p:sp>
        <p:nvSpPr>
          <p:cNvPr id="3" name="Oval 2"/>
          <p:cNvSpPr/>
          <p:nvPr/>
        </p:nvSpPr>
        <p:spPr>
          <a:xfrm>
            <a:off x="5181600" y="2743199"/>
            <a:ext cx="3657600" cy="2044873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265625"/>
              </p:ext>
            </p:extLst>
          </p:nvPr>
        </p:nvGraphicFramePr>
        <p:xfrm>
          <a:off x="152400" y="685800"/>
          <a:ext cx="8839200" cy="600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3749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758606">
                <a:tc>
                  <a:txBody>
                    <a:bodyPr/>
                    <a:lstStyle/>
                    <a:p>
                      <a:r>
                        <a:rPr lang="en-US" sz="3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TO RIGHT because...</a:t>
                      </a:r>
                    </a:p>
                    <a:p>
                      <a:endParaRPr kumimoji="0" lang="en-US" sz="1800" i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13760" y="4788072"/>
            <a:ext cx="5273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More protons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Same # of energy levels so no increase in shielding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Stronger attraction</a:t>
            </a:r>
          </a:p>
        </p:txBody>
      </p:sp>
    </p:spTree>
    <p:extLst>
      <p:ext uri="{BB962C8B-B14F-4D97-AF65-F5344CB8AC3E}">
        <p14:creationId xmlns:p14="http://schemas.microsoft.com/office/powerpoint/2010/main" val="4353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Harlow Solid Italic" panose="04030604020F02020D02" pitchFamily="82" charset="0"/>
              </a:rPr>
              <a:t>Reactivity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43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076"/>
            <a:ext cx="8382000" cy="666476"/>
          </a:xfrm>
        </p:spPr>
        <p:txBody>
          <a:bodyPr/>
          <a:lstStyle/>
          <a:p>
            <a:pPr algn="ctr"/>
            <a:r>
              <a:rPr lang="en-US" sz="4800" b="1" u="sng" dirty="0">
                <a:solidFill>
                  <a:schemeClr val="tx1"/>
                </a:solidFill>
              </a:rPr>
              <a:t>REACTIVITY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75963"/>
              </p:ext>
            </p:extLst>
          </p:nvPr>
        </p:nvGraphicFramePr>
        <p:xfrm>
          <a:off x="381000" y="899552"/>
          <a:ext cx="8610600" cy="584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7524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Harlow Solid Italic" panose="04030604020F02020D02" pitchFamily="82" charset="0"/>
                        </a:rPr>
                        <a:t>What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Harlow Solid Italic" panose="04030604020F02020D02" pitchFamily="82" charset="0"/>
                        </a:rPr>
                        <a:t>How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825008">
                <a:tc>
                  <a:txBody>
                    <a:bodyPr/>
                    <a:lstStyle/>
                    <a:p>
                      <a:r>
                        <a:rPr lang="en-US" sz="2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 in the same group have </a:t>
                      </a:r>
                      <a:r>
                        <a:rPr lang="en-US" sz="2800" b="0" i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similar</a:t>
                      </a:r>
                      <a:r>
                        <a:rPr lang="en-US" sz="2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types of behaviors </a:t>
                      </a:r>
                      <a:r>
                        <a:rPr lang="en-US" sz="28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because they have the same # of valence e- !</a:t>
                      </a:r>
                    </a:p>
                    <a:p>
                      <a:endParaRPr lang="en-US" sz="28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</a:t>
                      </a:r>
                    </a:p>
                    <a:p>
                      <a:endParaRPr lang="en-US" sz="28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MAGNITUDE of their reactions changes!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Metals and Non-metals are opposite trends!</a:t>
                      </a:r>
                    </a:p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Noble gases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“INERT” or non-reactive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257800" y="2555435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2555435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7924801" y="2555435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153400" y="2555435"/>
            <a:ext cx="304800" cy="1981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REACTIVITY</a:t>
            </a:r>
          </a:p>
        </p:txBody>
      </p:sp>
      <p:sp>
        <p:nvSpPr>
          <p:cNvPr id="3" name="Oval 2"/>
          <p:cNvSpPr/>
          <p:nvPr/>
        </p:nvSpPr>
        <p:spPr>
          <a:xfrm>
            <a:off x="304800" y="2667000"/>
            <a:ext cx="3200400" cy="1905000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129254"/>
              </p:ext>
            </p:extLst>
          </p:nvPr>
        </p:nvGraphicFramePr>
        <p:xfrm>
          <a:off x="152400" y="685800"/>
          <a:ext cx="8839200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3749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758606">
                <a:tc>
                  <a:txBody>
                    <a:bodyPr/>
                    <a:lstStyle/>
                    <a:p>
                      <a:r>
                        <a:rPr lang="en-US" sz="3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METALS</a:t>
                      </a:r>
                      <a:r>
                        <a:rPr lang="en-US" sz="36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DOWN because...</a:t>
                      </a:r>
                    </a:p>
                    <a:p>
                      <a:endParaRPr kumimoji="0" lang="en-US" sz="1800" i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</a:p>
                    <a:p>
                      <a:endParaRPr kumimoji="0" lang="en-US" sz="2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6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4768959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dirty="0"/>
              <a:t>More energy levels</a:t>
            </a:r>
          </a:p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dirty="0" err="1"/>
              <a:t>v.e</a:t>
            </a:r>
            <a:r>
              <a:rPr lang="en-US" sz="2800" baseline="30000" dirty="0"/>
              <a:t>-</a:t>
            </a:r>
            <a:r>
              <a:rPr lang="en-US" sz="2800" dirty="0"/>
              <a:t> Further from nucleus</a:t>
            </a:r>
          </a:p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dirty="0"/>
              <a:t>More shielding</a:t>
            </a:r>
          </a:p>
          <a:p>
            <a:pPr marL="398463" indent="-287338">
              <a:buFont typeface="Arial" panose="020B0604020202020204" pitchFamily="34" charset="0"/>
              <a:buChar char="•"/>
            </a:pPr>
            <a:r>
              <a:rPr lang="en-US" sz="2800" dirty="0"/>
              <a:t>Less attraction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b="1" dirty="0">
                <a:sym typeface="Wingdings" panose="05000000000000000000" pitchFamily="2" charset="2"/>
              </a:rPr>
              <a:t>easier to LOSE an electron!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114800" y="2057400"/>
            <a:ext cx="4343400" cy="762000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– metals want to LOSE electrons</a:t>
            </a:r>
          </a:p>
        </p:txBody>
      </p:sp>
    </p:spTree>
    <p:extLst>
      <p:ext uri="{BB962C8B-B14F-4D97-AF65-F5344CB8AC3E}">
        <p14:creationId xmlns:p14="http://schemas.microsoft.com/office/powerpoint/2010/main" val="14525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REACTIVITY</a:t>
            </a:r>
          </a:p>
        </p:txBody>
      </p:sp>
      <p:sp>
        <p:nvSpPr>
          <p:cNvPr id="8" name="Oval 7"/>
          <p:cNvSpPr/>
          <p:nvPr/>
        </p:nvSpPr>
        <p:spPr>
          <a:xfrm>
            <a:off x="114300" y="2603327"/>
            <a:ext cx="3657600" cy="2044873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037083"/>
              </p:ext>
            </p:extLst>
          </p:nvPr>
        </p:nvGraphicFramePr>
        <p:xfrm>
          <a:off x="152400" y="685800"/>
          <a:ext cx="8839200" cy="6012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3749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758606">
                <a:tc>
                  <a:txBody>
                    <a:bodyPr/>
                    <a:lstStyle/>
                    <a:p>
                      <a:r>
                        <a:rPr lang="en-US" sz="3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NON-METALS</a:t>
                      </a:r>
                      <a:r>
                        <a:rPr lang="en-US" sz="36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UP because...</a:t>
                      </a:r>
                    </a:p>
                    <a:p>
                      <a:endParaRPr kumimoji="0" lang="en-US" sz="1800" i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  <a:b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kumimoji="0" lang="en-US" sz="10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4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6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33400" y="3581400"/>
            <a:ext cx="2819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2782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Decreased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4343400"/>
            <a:ext cx="3048000" cy="6096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Ha! TRICKY!!!!!!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120" y="4913683"/>
            <a:ext cx="8793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0" indent="-2873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FEWER energy levels</a:t>
            </a:r>
          </a:p>
          <a:p>
            <a:pPr marL="398463" lvl="0" indent="-2873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prstClr val="black"/>
                </a:solidFill>
              </a:rPr>
              <a:t>v.e</a:t>
            </a:r>
            <a:r>
              <a:rPr lang="en-US" sz="2800" baseline="30000" dirty="0">
                <a:solidFill>
                  <a:prstClr val="black"/>
                </a:solidFill>
              </a:rPr>
              <a:t>-</a:t>
            </a:r>
            <a:r>
              <a:rPr lang="en-US" sz="2800" dirty="0">
                <a:solidFill>
                  <a:prstClr val="black"/>
                </a:solidFill>
              </a:rPr>
              <a:t> CLOSER to nucleus</a:t>
            </a:r>
          </a:p>
          <a:p>
            <a:pPr marL="398463" lvl="0" indent="-2873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LESS shielding</a:t>
            </a:r>
          </a:p>
          <a:p>
            <a:pPr marL="398463" lvl="0" indent="-2873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MORE attraction </a:t>
            </a:r>
            <a:r>
              <a:rPr lang="en-US" sz="28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prstClr val="black"/>
                </a:solidFill>
                <a:sym typeface="Wingdings" panose="05000000000000000000" pitchFamily="2" charset="2"/>
              </a:rPr>
              <a:t>easier to GAIN an electron!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2037742"/>
            <a:ext cx="4343400" cy="762000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– nonmetals want to GAIN electrons</a:t>
            </a:r>
          </a:p>
        </p:txBody>
      </p:sp>
    </p:spTree>
    <p:extLst>
      <p:ext uri="{BB962C8B-B14F-4D97-AF65-F5344CB8AC3E}">
        <p14:creationId xmlns:p14="http://schemas.microsoft.com/office/powerpoint/2010/main" val="12354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 animBg="1"/>
      <p:bldP spid="11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3529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0" dirty="0">
                <a:latin typeface="Harlow Solid Italic" panose="04030604020F02020D02" pitchFamily="82" charset="0"/>
              </a:rPr>
              <a:t>Periodic Trends</a:t>
            </a:r>
          </a:p>
        </p:txBody>
      </p:sp>
      <p:pic>
        <p:nvPicPr>
          <p:cNvPr id="76802" name="Picture 2" descr="Image result for periodic table black and white big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34" y="1981200"/>
            <a:ext cx="6871732" cy="40465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06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Harlow Solid Italic" panose="04030604020F02020D02" pitchFamily="82" charset="0"/>
              </a:rPr>
              <a:t>Summary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02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98" y="2895599"/>
            <a:ext cx="5788702" cy="2672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62500" y="2895598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9200" y="2202597"/>
            <a:ext cx="5791200" cy="72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1890" y="522026"/>
            <a:ext cx="6078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IONIZATION ENERGY          </a:t>
            </a:r>
          </a:p>
          <a:p>
            <a:pPr algn="ctr"/>
            <a:r>
              <a:rPr lang="en-US" sz="2400" b="1" dirty="0"/>
              <a:t>ELECTRONEGATIVITY</a:t>
            </a:r>
          </a:p>
          <a:p>
            <a:pPr algn="ctr"/>
            <a:r>
              <a:rPr lang="en-US" sz="2400" b="1" dirty="0"/>
              <a:t>ELECTRON AFFINITY*          </a:t>
            </a:r>
          </a:p>
          <a:p>
            <a:pPr algn="ctr"/>
            <a:r>
              <a:rPr lang="en-US" sz="2400" b="1" dirty="0"/>
              <a:t>EFFECTIVE NUCLEAR CHARGE - Z</a:t>
            </a:r>
            <a:r>
              <a:rPr lang="en-US" sz="2400" b="1" baseline="-25000" dirty="0"/>
              <a:t>EFF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219200" y="2576724"/>
            <a:ext cx="5791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89290" y="260130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RADIUS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66800" y="2819400"/>
            <a:ext cx="0" cy="2743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-346169" y="3659506"/>
            <a:ext cx="191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RADIUS          SHIELDING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H="1">
            <a:off x="7391400" y="2712151"/>
            <a:ext cx="0" cy="2743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5400000">
            <a:off x="6548270" y="3790456"/>
            <a:ext cx="3578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IONIZATION ENERGY</a:t>
            </a:r>
          </a:p>
          <a:p>
            <a:r>
              <a:rPr lang="en-US" sz="2400" b="1" dirty="0"/>
              <a:t>ELECTRONEGATIVITY</a:t>
            </a:r>
          </a:p>
          <a:p>
            <a:r>
              <a:rPr lang="en-US" sz="2400" b="1" dirty="0"/>
              <a:t>ELECTRON AFFINITY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642114"/>
            <a:ext cx="5791200" cy="41528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3370" y="3124198"/>
            <a:ext cx="425331" cy="205740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Image result for periodic tr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1" y="609600"/>
            <a:ext cx="85880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16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762000"/>
            <a:ext cx="7772400" cy="52578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19088" lvl="1" indent="0">
              <a:buFont typeface="Wingdings 2" panose="05020102010507070707" pitchFamily="18" charset="2"/>
              <a:buNone/>
              <a:defRPr/>
            </a:pPr>
            <a:r>
              <a:rPr lang="en-US" sz="3600" dirty="0" err="1">
                <a:hlinkClick r:id="rId2"/>
              </a:rPr>
              <a:t>Brainiac</a:t>
            </a:r>
            <a:r>
              <a:rPr lang="en-US" sz="3600" dirty="0">
                <a:hlinkClick r:id="rId2"/>
              </a:rPr>
              <a:t> Video </a:t>
            </a:r>
            <a:r>
              <a:rPr lang="en-US" sz="3600" dirty="0"/>
              <a:t>– </a:t>
            </a:r>
            <a:r>
              <a:rPr lang="en-US" sz="3600" i="1" dirty="0"/>
              <a:t>note: they augmented the reactions, but it is such a fun, silly, memorable video I think it is still worth watching </a:t>
            </a:r>
            <a:r>
              <a:rPr lang="en-US" sz="3600" dirty="0">
                <a:sym typeface="Wingdings" panose="05000000000000000000" pitchFamily="2" charset="2"/>
              </a:rPr>
              <a:t> </a:t>
            </a:r>
            <a:endParaRPr lang="en-US" sz="3600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br>
              <a:rPr lang="en-US" sz="3600" dirty="0"/>
            </a:br>
            <a:r>
              <a:rPr lang="en-US" sz="3600" dirty="0">
                <a:hlinkClick r:id="rId3"/>
              </a:rPr>
              <a:t>Disposal of Sodium </a:t>
            </a:r>
            <a:r>
              <a:rPr lang="en-US" sz="3600" dirty="0"/>
              <a:t>– </a:t>
            </a:r>
            <a:r>
              <a:rPr lang="en-US" sz="3600" i="1" dirty="0"/>
              <a:t>old footage from WWII. Neat to see such old footage and how they actually disposed of the sodium after the war!</a:t>
            </a:r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i="1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r>
              <a:rPr lang="en-US" sz="3600" dirty="0">
                <a:hlinkClick r:id="rId4"/>
              </a:rPr>
              <a:t>Crash Course </a:t>
            </a:r>
            <a:r>
              <a:rPr lang="en-US" sz="3600" dirty="0"/>
              <a:t>– </a:t>
            </a:r>
            <a:r>
              <a:rPr lang="en-US" sz="3600" i="1" dirty="0"/>
              <a:t>Periodic Table episode</a:t>
            </a:r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i="1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i="1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7772400" cy="40386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/>
              <a:t>Quick summary. Also has a quick but good explanation of some </a:t>
            </a:r>
            <a:r>
              <a:rPr lang="en-US" sz="4000" i="1" u="sng" dirty="0"/>
              <a:t>exceptions</a:t>
            </a:r>
            <a:r>
              <a:rPr lang="en-US" sz="4000" i="1" dirty="0"/>
              <a:t> to the trends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https://www.youtube.com/watch?v=hePb00CqvP0</a:t>
            </a:r>
            <a:endParaRPr lang="en-US" sz="2800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i="1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2966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772400" cy="39624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u="sng" dirty="0"/>
              <a:t>YouTube Link to this Presentation</a:t>
            </a:r>
            <a:br>
              <a:rPr lang="en-US" sz="4000" b="1" i="1" u="sng" dirty="0"/>
            </a:br>
            <a:r>
              <a:rPr lang="en-US" sz="2400" b="1" i="1" dirty="0"/>
              <a:t>(these are based on an old version of this lecture – same info just not laid out the same way we did in class)</a:t>
            </a:r>
            <a:br>
              <a:rPr lang="en-US" sz="2400" b="1" i="1" dirty="0"/>
            </a:br>
            <a:endParaRPr lang="en-US" sz="2400" b="1" i="1" dirty="0"/>
          </a:p>
          <a:p>
            <a:pPr marL="0" indent="0">
              <a:buNone/>
            </a:pPr>
            <a:r>
              <a:rPr lang="en-US" sz="3600" b="1" i="1" dirty="0"/>
              <a:t>Part 1:    </a:t>
            </a:r>
            <a:r>
              <a:rPr lang="en-US" sz="3600" i="1" dirty="0">
                <a:hlinkClick r:id="rId2"/>
              </a:rPr>
              <a:t>https://youtu.be/jmy5tlVlFTs</a:t>
            </a:r>
            <a:r>
              <a:rPr lang="en-US" sz="3600" i="1" dirty="0"/>
              <a:t> 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3600" b="1" i="1" dirty="0"/>
              <a:t>Part 2:   </a:t>
            </a:r>
            <a:r>
              <a:rPr lang="en-US" sz="3600" i="1" dirty="0">
                <a:hlinkClick r:id="rId3"/>
              </a:rPr>
              <a:t>https://youtu.be/lTGOnu_WJ5I</a:t>
            </a:r>
            <a:r>
              <a:rPr lang="en-US" sz="3600" i="1" dirty="0"/>
              <a:t> </a:t>
            </a:r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5761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95400" y="2133600"/>
            <a:ext cx="647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Things past this slide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are 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 being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taught this year</a:t>
            </a:r>
          </a:p>
        </p:txBody>
      </p:sp>
    </p:spTree>
    <p:extLst>
      <p:ext uri="{BB962C8B-B14F-4D97-AF65-F5344CB8AC3E}">
        <p14:creationId xmlns:p14="http://schemas.microsoft.com/office/powerpoint/2010/main" val="636772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low Solid Italic" panose="04030604020F02020D02" pitchFamily="82" charset="0"/>
                <a:ea typeface="+mn-ea"/>
                <a:cs typeface="Arial" panose="020B0604020202020204" pitchFamily="34" charset="0"/>
              </a:rPr>
              <a:t>Electron Affinity </a:t>
            </a:r>
          </a:p>
        </p:txBody>
      </p:sp>
    </p:spTree>
    <p:extLst>
      <p:ext uri="{BB962C8B-B14F-4D97-AF65-F5344CB8AC3E}">
        <p14:creationId xmlns:p14="http://schemas.microsoft.com/office/powerpoint/2010/main" val="2118638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66647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ELECTRON AFFINITY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742676"/>
          <a:ext cx="8610600" cy="6107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68220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What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How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5078512">
                <a:tc>
                  <a:txBody>
                    <a:bodyPr/>
                    <a:lstStyle/>
                    <a:p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energy is released when the atom gains an electron to make a negative ion. </a:t>
                      </a:r>
                    </a:p>
                    <a:p>
                      <a:endParaRPr lang="en-US" sz="2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600" b="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stability does it gain once it is an anion. More energy released – more stable. </a:t>
                      </a:r>
                      <a:endParaRPr lang="en-US" sz="26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Noble Gases are LOWEST!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They DON’T CARE about attracting electrons!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76800" y="1600200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H="1">
            <a:off x="4876800" y="3914638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382000" y="1600200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>
            <a:off x="5029200" y="1857238"/>
            <a:ext cx="2819400" cy="152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2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Image result for calm down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629400" cy="43481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0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1000" y="1828800"/>
            <a:ext cx="8320548" cy="313932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600" b="0" dirty="0">
                <a:latin typeface="Harlow Solid Italic" panose="04030604020F02020D02" pitchFamily="82" charset="0"/>
              </a:rPr>
              <a:t>Factors that contribute to trends we see on the periodic table</a:t>
            </a:r>
          </a:p>
        </p:txBody>
      </p:sp>
    </p:spTree>
    <p:extLst>
      <p:ext uri="{BB962C8B-B14F-4D97-AF65-F5344CB8AC3E}">
        <p14:creationId xmlns:p14="http://schemas.microsoft.com/office/powerpoint/2010/main" val="1966299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3357"/>
            <a:ext cx="8382000" cy="66647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ELECTRON AFFINITY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745266"/>
          <a:ext cx="8610600" cy="5670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5482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5029974"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DOWN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Electrons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further from nucleus in higher energy levels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shielding from core e-’s causes the nucleus to not pull as hard on valence e-’s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atom doesn’t notice as much if it gains an electron – doesn’t gain much stability 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</a:t>
                      </a:r>
                      <a:r>
                        <a:rPr lang="en-US" sz="28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RIGHT</a:t>
                      </a:r>
                      <a:endParaRPr lang="en-US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Closer to filling valence shell – noble gas configuration is most stable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0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763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/>
              <a:t>EVERYTHING is about...</a:t>
            </a:r>
          </a:p>
          <a:p>
            <a:pPr algn="ctr"/>
            <a:endParaRPr lang="en-US" sz="44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Attractions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Repulsions</a:t>
            </a:r>
          </a:p>
        </p:txBody>
      </p:sp>
      <p:pic>
        <p:nvPicPr>
          <p:cNvPr id="11" name="9273B854-8BDB-4C4E-A69B-AC1E0CD60709" descr="image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8" t="23393" b="24514"/>
          <a:stretch/>
        </p:blipFill>
        <p:spPr bwMode="auto">
          <a:xfrm>
            <a:off x="4419600" y="1673332"/>
            <a:ext cx="4191000" cy="408814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7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763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/>
              <a:t>Shielding Effect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Inner shell electrons repel the outer </a:t>
            </a:r>
            <a:br>
              <a:rPr lang="en-US" sz="3200" dirty="0"/>
            </a:br>
            <a:r>
              <a:rPr lang="en-US" sz="3200" dirty="0"/>
              <a:t>valence electrons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Keeps valence e</a:t>
            </a:r>
            <a:r>
              <a:rPr lang="en-US" sz="3200" baseline="30000" dirty="0"/>
              <a:t>-</a:t>
            </a:r>
            <a:r>
              <a:rPr lang="en-US" sz="3200" dirty="0"/>
              <a:t> from feeling the full attractive force of the nucleus. </a:t>
            </a:r>
          </a:p>
        </p:txBody>
      </p:sp>
      <p:pic>
        <p:nvPicPr>
          <p:cNvPr id="8" name="Picture 2" descr="The shielding elect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44" y="3048000"/>
            <a:ext cx="5349239" cy="34290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3600" y="4267200"/>
            <a:ext cx="133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Valence electrons </a:t>
            </a:r>
          </a:p>
        </p:txBody>
      </p:sp>
    </p:spTree>
    <p:extLst>
      <p:ext uri="{BB962C8B-B14F-4D97-AF65-F5344CB8AC3E}">
        <p14:creationId xmlns:p14="http://schemas.microsoft.com/office/powerpoint/2010/main" val="11159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99" y="210551"/>
            <a:ext cx="876300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/>
              <a:t>Effective Nuclear Charge</a:t>
            </a:r>
            <a:r>
              <a:rPr lang="en-US" sz="4400" b="1" dirty="0"/>
              <a:t> (</a:t>
            </a:r>
            <a:r>
              <a:rPr lang="en-US" sz="4400" b="1" dirty="0" err="1"/>
              <a:t>Z</a:t>
            </a:r>
            <a:r>
              <a:rPr lang="en-US" sz="4400" b="1" baseline="-25000" dirty="0" err="1"/>
              <a:t>eff</a:t>
            </a:r>
            <a:r>
              <a:rPr lang="en-US" sz="4400" b="1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The </a:t>
            </a:r>
            <a:r>
              <a:rPr lang="en-US" sz="3200" i="1" u="sng" dirty="0"/>
              <a:t>relative</a:t>
            </a:r>
            <a:r>
              <a:rPr lang="en-US" sz="3200" dirty="0"/>
              <a:t> attraction the valence electrons have for the protons in the nucleus</a:t>
            </a:r>
          </a:p>
          <a:p>
            <a:endParaRPr lang="en-US" sz="2400" dirty="0"/>
          </a:p>
        </p:txBody>
      </p:sp>
      <p:pic>
        <p:nvPicPr>
          <p:cNvPr id="1028" name="Picture 4" descr="Learn Electron Orbits in Rutherford Model - Problems L1 in 3 minute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8" b="10630"/>
          <a:stretch/>
        </p:blipFill>
        <p:spPr bwMode="auto">
          <a:xfrm>
            <a:off x="1431129" y="2826652"/>
            <a:ext cx="6205539" cy="337716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99" y="210551"/>
            <a:ext cx="87630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/>
              <a:t>Effective Nuclear Charge</a:t>
            </a:r>
            <a:r>
              <a:rPr lang="en-US" sz="4400" b="1" dirty="0"/>
              <a:t> (</a:t>
            </a:r>
            <a:r>
              <a:rPr lang="en-US" sz="4400" b="1" dirty="0" err="1"/>
              <a:t>Z</a:t>
            </a:r>
            <a:r>
              <a:rPr lang="en-US" sz="4400" b="1" baseline="-25000" dirty="0" err="1"/>
              <a:t>eff</a:t>
            </a:r>
            <a:r>
              <a:rPr lang="en-US" sz="4400" b="1" dirty="0"/>
              <a:t>)</a:t>
            </a:r>
          </a:p>
          <a:p>
            <a:endParaRPr lang="en-US" sz="2400" dirty="0"/>
          </a:p>
        </p:txBody>
      </p:sp>
      <p:pic>
        <p:nvPicPr>
          <p:cNvPr id="1026" name="Picture 2" descr="451 Tug Of War Cartoon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25418" r="44434" b="26080"/>
          <a:stretch/>
        </p:blipFill>
        <p:spPr bwMode="auto">
          <a:xfrm>
            <a:off x="4187089" y="972900"/>
            <a:ext cx="336159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2690" y="1920935"/>
            <a:ext cx="91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p</a:t>
            </a:r>
            <a:r>
              <a:rPr lang="en-US" sz="5400" b="1" baseline="30000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0608" y="1975671"/>
            <a:ext cx="91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e</a:t>
            </a:r>
            <a:r>
              <a:rPr lang="en-US" sz="5400" b="1" baseline="300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6019" y="5084245"/>
            <a:ext cx="91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e</a:t>
            </a:r>
            <a:r>
              <a:rPr lang="en-US" sz="5400" b="1" baseline="30000" dirty="0"/>
              <a:t>-</a:t>
            </a:r>
          </a:p>
        </p:txBody>
      </p:sp>
      <p:pic>
        <p:nvPicPr>
          <p:cNvPr id="14" name="Picture 2" descr="451 Tug Of War Cartoon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4" t="25418" r="21781" b="26080"/>
          <a:stretch/>
        </p:blipFill>
        <p:spPr bwMode="auto">
          <a:xfrm>
            <a:off x="6902836" y="1843290"/>
            <a:ext cx="1145459" cy="127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451 Tug Of War Cartoon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25418" r="44434" b="26080"/>
          <a:stretch/>
        </p:blipFill>
        <p:spPr bwMode="auto">
          <a:xfrm>
            <a:off x="213334" y="3792300"/>
            <a:ext cx="538264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451 Tug Of War Cartoon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5" t="25418" r="2207" b="26080"/>
          <a:stretch/>
        </p:blipFill>
        <p:spPr bwMode="auto">
          <a:xfrm>
            <a:off x="5029200" y="4709365"/>
            <a:ext cx="2092852" cy="127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3334" y="1559193"/>
            <a:ext cx="2814730" cy="1787239"/>
          </a:xfrm>
          <a:prstGeom prst="roundRect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a proton has a larger effect than adding an electron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875" y="5207153"/>
            <a:ext cx="91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p</a:t>
            </a:r>
            <a:r>
              <a:rPr lang="en-US" sz="5400" b="1" baseline="30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371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4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971800" y="2590800"/>
            <a:ext cx="3352800" cy="9906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399" y="210551"/>
            <a:ext cx="876300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/>
              <a:t>Effective Nuclear Charge</a:t>
            </a:r>
            <a:r>
              <a:rPr lang="en-US" sz="4400" b="1" dirty="0"/>
              <a:t> (</a:t>
            </a:r>
            <a:r>
              <a:rPr lang="en-US" sz="4400" b="1" dirty="0" err="1"/>
              <a:t>Z</a:t>
            </a:r>
            <a:r>
              <a:rPr lang="en-US" sz="4400" b="1" baseline="-25000" dirty="0" err="1"/>
              <a:t>eff</a:t>
            </a:r>
            <a:r>
              <a:rPr lang="en-US" sz="4400" b="1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The relative attraction the valence electrons have for the protons in the nucleus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3200" dirty="0"/>
          </a:p>
          <a:p>
            <a:pPr algn="ctr"/>
            <a:r>
              <a:rPr lang="en-US" sz="4400" b="1" dirty="0" err="1"/>
              <a:t>Z</a:t>
            </a:r>
            <a:r>
              <a:rPr lang="en-US" sz="4400" b="1" baseline="-25000" dirty="0" err="1"/>
              <a:t>eff</a:t>
            </a:r>
            <a:r>
              <a:rPr lang="en-US" sz="4400" b="1" dirty="0"/>
              <a:t> = Z - S</a:t>
            </a:r>
          </a:p>
          <a:p>
            <a:br>
              <a:rPr lang="en-US" sz="3200" dirty="0"/>
            </a:br>
            <a:r>
              <a:rPr lang="en-US" sz="2800" b="1" dirty="0"/>
              <a:t>Z </a:t>
            </a:r>
            <a:r>
              <a:rPr lang="en-US" sz="2800" dirty="0"/>
              <a:t>= nuclear attraction = # protons</a:t>
            </a:r>
          </a:p>
          <a:p>
            <a:r>
              <a:rPr lang="en-US" sz="2800" b="1" dirty="0"/>
              <a:t>S</a:t>
            </a:r>
            <a:r>
              <a:rPr lang="en-US" sz="2800" dirty="0"/>
              <a:t> = the core/inner e- shielding the valence e-’s </a:t>
            </a:r>
            <a:br>
              <a:rPr lang="en-US" sz="2800" dirty="0"/>
            </a:br>
            <a:r>
              <a:rPr lang="en-US" sz="2800" dirty="0"/>
              <a:t>    = the total number of e- minus the e- in the </a:t>
            </a:r>
            <a:br>
              <a:rPr lang="en-US" sz="2800" dirty="0"/>
            </a:br>
            <a:r>
              <a:rPr lang="en-US" sz="2800" dirty="0"/>
              <a:t>       highest occupied s and p energy levels</a:t>
            </a:r>
          </a:p>
          <a:p>
            <a:br>
              <a:rPr lang="en-US" sz="3200" dirty="0"/>
            </a:br>
            <a:r>
              <a:rPr lang="en-US" sz="3200" dirty="0"/>
              <a:t>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03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6725</TotalTime>
  <Words>1305</Words>
  <Application>Microsoft Office PowerPoint</Application>
  <PresentationFormat>On-screen Show (4:3)</PresentationFormat>
  <Paragraphs>325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Franklin Gothic Book</vt:lpstr>
      <vt:lpstr>Harlow Solid Italic</vt:lpstr>
      <vt:lpstr>Perpetua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ATOMIC RADIUS</vt:lpstr>
      <vt:lpstr>ATOMIC RADIUS</vt:lpstr>
      <vt:lpstr>ATOMIC RADIUS</vt:lpstr>
      <vt:lpstr>IONIC RADIUS</vt:lpstr>
      <vt:lpstr>PowerPoint Presentation</vt:lpstr>
      <vt:lpstr>PowerPoint Presentation</vt:lpstr>
      <vt:lpstr>IONIZATION ENERGY</vt:lpstr>
      <vt:lpstr>IONIZATION ENERGY</vt:lpstr>
      <vt:lpstr>IONIZATION ENERGY</vt:lpstr>
      <vt:lpstr>Subsequent Ionizations       </vt:lpstr>
      <vt:lpstr>PowerPoint Presentation</vt:lpstr>
      <vt:lpstr>ELECTRONEGATIVITY</vt:lpstr>
      <vt:lpstr>ELECTRONEGATIVITY</vt:lpstr>
      <vt:lpstr>ELECTRONEGATIVITY</vt:lpstr>
      <vt:lpstr>PowerPoint Presentation</vt:lpstr>
      <vt:lpstr>REACTIVITY</vt:lpstr>
      <vt:lpstr>REACTIVITY</vt:lpstr>
      <vt:lpstr>REACTIVITY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 AFFINITY</vt:lpstr>
      <vt:lpstr>PowerPoint Presentation</vt:lpstr>
      <vt:lpstr>ELECTRON AFFINITY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Trends</dc:title>
  <dc:creator>home</dc:creator>
  <cp:lastModifiedBy>Farmer, Stephanie [DH]</cp:lastModifiedBy>
  <cp:revision>161</cp:revision>
  <dcterms:created xsi:type="dcterms:W3CDTF">2009-10-19T16:08:49Z</dcterms:created>
  <dcterms:modified xsi:type="dcterms:W3CDTF">2024-06-16T21:03:11Z</dcterms:modified>
</cp:coreProperties>
</file>