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60" r:id="rId2"/>
    <p:sldId id="319" r:id="rId3"/>
    <p:sldId id="363" r:id="rId4"/>
    <p:sldId id="362" r:id="rId5"/>
    <p:sldId id="374" r:id="rId6"/>
    <p:sldId id="257" r:id="rId7"/>
    <p:sldId id="292" r:id="rId8"/>
    <p:sldId id="294" r:id="rId9"/>
    <p:sldId id="258" r:id="rId10"/>
    <p:sldId id="283" r:id="rId11"/>
    <p:sldId id="261" r:id="rId12"/>
    <p:sldId id="275" r:id="rId13"/>
    <p:sldId id="263" r:id="rId14"/>
    <p:sldId id="276" r:id="rId15"/>
    <p:sldId id="264" r:id="rId16"/>
    <p:sldId id="277" r:id="rId17"/>
    <p:sldId id="265" r:id="rId18"/>
    <p:sldId id="285" r:id="rId19"/>
    <p:sldId id="287" r:id="rId20"/>
    <p:sldId id="268" r:id="rId21"/>
    <p:sldId id="269" r:id="rId22"/>
    <p:sldId id="278" r:id="rId23"/>
    <p:sldId id="295" r:id="rId24"/>
    <p:sldId id="299" r:id="rId25"/>
    <p:sldId id="300" r:id="rId26"/>
    <p:sldId id="375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FF00"/>
    <a:srgbClr val="CCFFCC"/>
    <a:srgbClr val="E6E6E6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535" autoAdjust="0"/>
    <p:restoredTop sz="94660"/>
  </p:normalViewPr>
  <p:slideViewPr>
    <p:cSldViewPr>
      <p:cViewPr varScale="1">
        <p:scale>
          <a:sx n="59" d="100"/>
          <a:sy n="59" d="100"/>
        </p:scale>
        <p:origin x="79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F47CA6-0E5E-4DE5-B8F7-65A0705E5718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7EFEB7-CCE0-4523-A283-845F80146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5682-6A97-4251-8B3C-53BD88BFCF4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0EA5-E002-4858-BE60-2EC6226F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E82C-C8F7-416E-9CF7-C05EC4906382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58FD-A5AF-477B-AAC9-B82D8E8F9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9DCD-64F7-4F44-BD5E-5FA559EFD9AF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F59D-B515-4DFB-932E-C7FB4DFB0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DF48-D7CB-441D-B1C2-00EF9E1E75AB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6BDE-1039-4D45-8F3A-5240E9AC2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6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E4DD057-606E-560F-7673-6B3A7CFC9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04208B3-4998-635D-9EB1-BC04DBA22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3798BE1-5457-D1A1-7DEC-98EFA0FC7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30201-E04B-425F-9757-77950C88A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5470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570CFE8-EADC-A8A6-4745-409652429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E997783-178E-D3C8-D570-CC43B0763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03A61DA-7F91-23E1-AB15-F70FCF308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CE136-39B6-4618-8CD1-E6FABC6AB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00066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A34905D-7C69-27A5-8802-B86B35613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3946FEC-5DD0-D320-ACF6-2F2CC1699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C590EBF-E2C3-6E85-E5A1-DD283F5E1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66256-06C0-4097-836E-2F3DE4BAF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55603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153D-A268-43D5-8BA5-C261907375C9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19E9-D931-41C7-AD05-BA9F31F21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7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21DD-7555-45AC-AB46-9BF5E5F311AC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2079-621B-40DC-9052-AF73F7CE9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6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1F0C-0931-4C97-A4B2-3839840E279E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9DC8-CE52-44AF-80DA-70166CBDA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3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E3CF-14B3-4141-92F8-0D9CED3460AF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20FA-2D72-4124-9ADE-AD301C925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65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404A-D809-4C19-907E-C71E498970DE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2C14-9B6C-4AC6-AE2B-76D74ED7F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E742-115A-4310-ABF3-555FAFE2B68C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3566-C3CD-493D-BC57-6A03E71DB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34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4F8F-C274-49EA-BA45-F162686F20F7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F9B8-657D-4F79-8DBD-F7C364BCE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8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272D-90C9-4BCC-8BB3-AF6C7D4BDDB5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E44E-1021-4D16-B47E-DAC46BD07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73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Perpetua" pitchFamily="18" charset="0"/>
                <a:cs typeface="Arial" charset="0"/>
              </a:defRPr>
            </a:lvl1pPr>
          </a:lstStyle>
          <a:p>
            <a:pPr>
              <a:defRPr/>
            </a:pPr>
            <a:fld id="{F464012B-CBCA-44FE-9D8A-63906F853CEE}" type="datetimeFigureOut">
              <a:rPr lang="en-US"/>
              <a:pPr>
                <a:defRPr/>
              </a:pPr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Perpetua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24931056-297B-47AB-A70D-0E15AD04B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1" r:id="rId2"/>
    <p:sldLayoutId id="2147483879" r:id="rId3"/>
    <p:sldLayoutId id="2147483872" r:id="rId4"/>
    <p:sldLayoutId id="2147483873" r:id="rId5"/>
    <p:sldLayoutId id="2147483874" r:id="rId6"/>
    <p:sldLayoutId id="2147483875" r:id="rId7"/>
    <p:sldLayoutId id="2147483880" r:id="rId8"/>
    <p:sldLayoutId id="2147483881" r:id="rId9"/>
    <p:sldLayoutId id="2147483876" r:id="rId10"/>
    <p:sldLayoutId id="2147483877" r:id="rId11"/>
    <p:sldLayoutId id="2147483882" r:id="rId12"/>
    <p:sldLayoutId id="2147483883" r:id="rId13"/>
    <p:sldLayoutId id="214748388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505agaAfdc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31CE2BYicyU&amp;NR=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505agaAfd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scms.jrn.columbia.edu/cns/2006-04-18/fido-luxuriantflowinghair/mendelee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soc.org/networks/learnnet/periodictable/post16/develop/mendeleev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ibrary.upenn.edu/etext/smith/m/moseley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dewey.library.upenn.edu/sceti/smit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2400" y="3048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0" dirty="0">
                <a:latin typeface="Harlow Solid Italic" panose="04030604020F02020D02" pitchFamily="82" charset="0"/>
              </a:rPr>
              <a:t>N15a - Periodic Table Structure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613124"/>
            <a:ext cx="8077200" cy="200054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Target: </a:t>
            </a:r>
            <a:endParaRPr lang="en-US" sz="4400" b="1" dirty="0"/>
          </a:p>
          <a:p>
            <a:r>
              <a:rPr lang="en-US" sz="4000" b="1" dirty="0"/>
              <a:t>I can describe the layout of the periodic table.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5D05A-55DD-A310-5409-B6EC112D87D7}"/>
              </a:ext>
            </a:extLst>
          </p:cNvPr>
          <p:cNvSpPr txBox="1"/>
          <p:nvPr/>
        </p:nvSpPr>
        <p:spPr>
          <a:xfrm>
            <a:off x="114300" y="6096000"/>
            <a:ext cx="891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Link to YouTube Presentation: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https://youtu.be/y505agaAfdc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(video is older version of the PowerPoint – it is the same info but just looks different)</a:t>
            </a:r>
          </a:p>
        </p:txBody>
      </p:sp>
    </p:spTree>
    <p:extLst>
      <p:ext uri="{BB962C8B-B14F-4D97-AF65-F5344CB8AC3E}">
        <p14:creationId xmlns:p14="http://schemas.microsoft.com/office/powerpoint/2010/main" val="171413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7B39413F-9029-6375-2D57-1FEC368BE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620000" cy="1143000"/>
          </a:xfrm>
        </p:spPr>
        <p:txBody>
          <a:bodyPr anchor="t"/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Classes of Elements</a:t>
            </a:r>
          </a:p>
        </p:txBody>
      </p:sp>
      <p:pic>
        <p:nvPicPr>
          <p:cNvPr id="16387" name="Picture 220" descr="Periodic Table">
            <a:extLst>
              <a:ext uri="{FF2B5EF4-FFF2-40B4-BE49-F238E27FC236}">
                <a16:creationId xmlns:a16="http://schemas.microsoft.com/office/drawing/2014/main" id="{4B1C15C2-49D9-0E91-1AF4-99F01FB5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9342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234">
            <a:extLst>
              <a:ext uri="{FF2B5EF4-FFF2-40B4-BE49-F238E27FC236}">
                <a16:creationId xmlns:a16="http://schemas.microsoft.com/office/drawing/2014/main" id="{B74A2E24-2F02-4E04-BCC0-E0C40054A652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514600"/>
            <a:ext cx="1905000" cy="2438400"/>
            <a:chOff x="3792" y="1584"/>
            <a:chExt cx="1200" cy="1536"/>
          </a:xfrm>
        </p:grpSpPr>
        <p:sp>
          <p:nvSpPr>
            <p:cNvPr id="16407" name="Rectangle 224">
              <a:extLst>
                <a:ext uri="{FF2B5EF4-FFF2-40B4-BE49-F238E27FC236}">
                  <a16:creationId xmlns:a16="http://schemas.microsoft.com/office/drawing/2014/main" id="{93F19CE8-5BFF-469B-FF7E-C2C6DF32D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584"/>
              <a:ext cx="48" cy="336"/>
            </a:xfrm>
            <a:prstGeom prst="rect">
              <a:avLst/>
            </a:prstGeom>
            <a:solidFill>
              <a:srgbClr val="FFFF00">
                <a:alpha val="5098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08" name="Rectangle 225">
              <a:extLst>
                <a:ext uri="{FF2B5EF4-FFF2-40B4-BE49-F238E27FC236}">
                  <a16:creationId xmlns:a16="http://schemas.microsoft.com/office/drawing/2014/main" id="{C374A1E7-E986-AD1D-FC52-61BAE27A6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72"/>
              <a:ext cx="240" cy="48"/>
            </a:xfrm>
            <a:prstGeom prst="rect">
              <a:avLst/>
            </a:prstGeom>
            <a:solidFill>
              <a:srgbClr val="FFFF00">
                <a:alpha val="5098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09" name="Rectangle 226">
              <a:extLst>
                <a:ext uri="{FF2B5EF4-FFF2-40B4-BE49-F238E27FC236}">
                  <a16:creationId xmlns:a16="http://schemas.microsoft.com/office/drawing/2014/main" id="{A72E002A-CF08-AD3A-C3E2-46BE02B8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72"/>
              <a:ext cx="48" cy="336"/>
            </a:xfrm>
            <a:prstGeom prst="rect">
              <a:avLst/>
            </a:prstGeom>
            <a:solidFill>
              <a:srgbClr val="FFFF00">
                <a:alpha val="5098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10" name="Rectangle 227">
              <a:extLst>
                <a:ext uri="{FF2B5EF4-FFF2-40B4-BE49-F238E27FC236}">
                  <a16:creationId xmlns:a16="http://schemas.microsoft.com/office/drawing/2014/main" id="{7B0AF4DD-E612-F035-70D0-AACA4E8E5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160"/>
              <a:ext cx="240" cy="48"/>
            </a:xfrm>
            <a:prstGeom prst="rect">
              <a:avLst/>
            </a:prstGeom>
            <a:solidFill>
              <a:srgbClr val="FFFF00">
                <a:alpha val="5098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11" name="Rectangle 228">
              <a:extLst>
                <a:ext uri="{FF2B5EF4-FFF2-40B4-BE49-F238E27FC236}">
                  <a16:creationId xmlns:a16="http://schemas.microsoft.com/office/drawing/2014/main" id="{94DAF7F5-3410-440E-0398-4EB1DE86E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8"/>
              <a:ext cx="240" cy="48"/>
            </a:xfrm>
            <a:prstGeom prst="rect">
              <a:avLst/>
            </a:prstGeom>
            <a:solidFill>
              <a:srgbClr val="FFFF00">
                <a:alpha val="5098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12" name="Rectangle 229">
              <a:extLst>
                <a:ext uri="{FF2B5EF4-FFF2-40B4-BE49-F238E27FC236}">
                  <a16:creationId xmlns:a16="http://schemas.microsoft.com/office/drawing/2014/main" id="{A16A9077-7B4B-19B3-1772-C1AD46653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84"/>
              <a:ext cx="240" cy="48"/>
            </a:xfrm>
            <a:prstGeom prst="rect">
              <a:avLst/>
            </a:prstGeom>
            <a:solidFill>
              <a:srgbClr val="FFFF00">
                <a:alpha val="5098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13" name="Rectangle 230">
              <a:extLst>
                <a:ext uri="{FF2B5EF4-FFF2-40B4-BE49-F238E27FC236}">
                  <a16:creationId xmlns:a16="http://schemas.microsoft.com/office/drawing/2014/main" id="{5DA53085-AAF1-6465-71FC-725AEF5C3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072"/>
              <a:ext cx="240" cy="48"/>
            </a:xfrm>
            <a:prstGeom prst="rect">
              <a:avLst/>
            </a:prstGeom>
            <a:solidFill>
              <a:srgbClr val="FFFF00">
                <a:alpha val="5098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14" name="Rectangle 231">
              <a:extLst>
                <a:ext uri="{FF2B5EF4-FFF2-40B4-BE49-F238E27FC236}">
                  <a16:creationId xmlns:a16="http://schemas.microsoft.com/office/drawing/2014/main" id="{19B3BEE3-74A9-4868-3A0D-0C729D3D0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160"/>
              <a:ext cx="48" cy="336"/>
            </a:xfrm>
            <a:prstGeom prst="rect">
              <a:avLst/>
            </a:prstGeom>
            <a:solidFill>
              <a:srgbClr val="FFFF00">
                <a:alpha val="5098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15" name="Rectangle 232">
              <a:extLst>
                <a:ext uri="{FF2B5EF4-FFF2-40B4-BE49-F238E27FC236}">
                  <a16:creationId xmlns:a16="http://schemas.microsoft.com/office/drawing/2014/main" id="{0B2C8EEA-87CC-5443-2044-6923FC470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448"/>
              <a:ext cx="48" cy="336"/>
            </a:xfrm>
            <a:prstGeom prst="rect">
              <a:avLst/>
            </a:prstGeom>
            <a:solidFill>
              <a:srgbClr val="FFFF00">
                <a:alpha val="5098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16" name="Rectangle 233">
              <a:extLst>
                <a:ext uri="{FF2B5EF4-FFF2-40B4-BE49-F238E27FC236}">
                  <a16:creationId xmlns:a16="http://schemas.microsoft.com/office/drawing/2014/main" id="{87C2A3EF-E526-8144-4BD5-DED4EC6BD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784"/>
              <a:ext cx="48" cy="336"/>
            </a:xfrm>
            <a:prstGeom prst="rect">
              <a:avLst/>
            </a:prstGeom>
            <a:solidFill>
              <a:srgbClr val="FFFF00">
                <a:alpha val="5098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aphicFrame>
        <p:nvGraphicFramePr>
          <p:cNvPr id="50446" name="Group 270">
            <a:extLst>
              <a:ext uri="{FF2B5EF4-FFF2-40B4-BE49-F238E27FC236}">
                <a16:creationId xmlns:a16="http://schemas.microsoft.com/office/drawing/2014/main" id="{68E3762B-06C7-EC1C-9642-52BB77330087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1752600"/>
          <a:ext cx="1828800" cy="1219200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Non-Metal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Metalloid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197" name="Text Box 21">
            <a:extLst>
              <a:ext uri="{FF2B5EF4-FFF2-40B4-BE49-F238E27FC236}">
                <a16:creationId xmlns:a16="http://schemas.microsoft.com/office/drawing/2014/main" id="{8FFF443A-B723-EABD-AB9F-BFD0C44DF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70038"/>
            <a:ext cx="3157538" cy="1477962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1500" b="1">
                <a:latin typeface="Comic Sans MS" panose="030F0702030302020204" pitchFamily="66" charset="0"/>
              </a:rPr>
            </a:br>
            <a:r>
              <a:rPr lang="en-US" altLang="en-US" sz="1500" b="1">
                <a:latin typeface="Comic Sans MS" panose="030F0702030302020204" pitchFamily="66" charset="0"/>
              </a:rPr>
              <a:t>Using this as a guide, color code your periodic table to show the three classes.  Start by highlighting the “zig-zag.”</a:t>
            </a:r>
            <a:br>
              <a:rPr lang="en-US" altLang="en-US" sz="1500" b="1">
                <a:latin typeface="Comic Sans MS" panose="030F0702030302020204" pitchFamily="66" charset="0"/>
              </a:rPr>
            </a:br>
            <a:endParaRPr lang="en-US" altLang="en-US" sz="15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72BB0B2-CA17-5F8D-5854-F7BC3BE1B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266" y="253506"/>
            <a:ext cx="7620000" cy="1143000"/>
          </a:xfrm>
        </p:spPr>
        <p:txBody>
          <a:bodyPr anchor="t"/>
          <a:lstStyle/>
          <a:p>
            <a:pPr algn="l"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</a:p>
        </p:txBody>
      </p:sp>
      <p:sp>
        <p:nvSpPr>
          <p:cNvPr id="16392" name="Text Box 8">
            <a:hlinkClick r:id="rId2"/>
            <a:extLst>
              <a:ext uri="{FF2B5EF4-FFF2-40B4-BE49-F238E27FC236}">
                <a16:creationId xmlns:a16="http://schemas.microsoft.com/office/drawing/2014/main" id="{15564261-5139-2A5B-89A7-F487792AF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4945063"/>
            <a:ext cx="1857375" cy="1323975"/>
          </a:xfrm>
          <a:prstGeom prst="rect">
            <a:avLst/>
          </a:prstGeom>
          <a:solidFill>
            <a:srgbClr val="99CC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</a:rPr>
              <a:t>What metal is </a:t>
            </a:r>
            <a:r>
              <a:rPr lang="en-US" altLang="en-US" sz="2000" b="1" u="sng">
                <a:latin typeface="Comic Sans MS" panose="030F0702030302020204" pitchFamily="66" charset="0"/>
              </a:rPr>
              <a:t>not</a:t>
            </a:r>
            <a:r>
              <a:rPr lang="en-US" altLang="en-US" sz="2000" b="1">
                <a:latin typeface="Comic Sans MS" panose="030F0702030302020204" pitchFamily="66" charset="0"/>
              </a:rPr>
              <a:t> a solid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</a:rPr>
              <a:t>@ room temperature?</a:t>
            </a:r>
          </a:p>
        </p:txBody>
      </p:sp>
      <p:pic>
        <p:nvPicPr>
          <p:cNvPr id="17412" name="Picture 20" descr="Sodium metal chunks under mineral oil.">
            <a:extLst>
              <a:ext uri="{FF2B5EF4-FFF2-40B4-BE49-F238E27FC236}">
                <a16:creationId xmlns:a16="http://schemas.microsoft.com/office/drawing/2014/main" id="{8B18FF34-368F-CD95-DB34-8B36B944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2" descr="MPj03143340000[1]">
            <a:extLst>
              <a:ext uri="{FF2B5EF4-FFF2-40B4-BE49-F238E27FC236}">
                <a16:creationId xmlns:a16="http://schemas.microsoft.com/office/drawing/2014/main" id="{2E33FAA1-7071-79DB-3CD4-5221FB61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9812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22" name="Group 38">
            <a:extLst>
              <a:ext uri="{FF2B5EF4-FFF2-40B4-BE49-F238E27FC236}">
                <a16:creationId xmlns:a16="http://schemas.microsoft.com/office/drawing/2014/main" id="{4B8F8A04-AC4D-D768-B750-2E5874D90E44}"/>
              </a:ext>
            </a:extLst>
          </p:cNvPr>
          <p:cNvGraphicFramePr>
            <a:graphicFrameLocks noGrp="1"/>
          </p:cNvGraphicFramePr>
          <p:nvPr/>
        </p:nvGraphicFramePr>
        <p:xfrm>
          <a:off x="8382000" y="3962400"/>
          <a:ext cx="381000" cy="5175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22.990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523" name="Group 139">
            <a:extLst>
              <a:ext uri="{FF2B5EF4-FFF2-40B4-BE49-F238E27FC236}">
                <a16:creationId xmlns:a16="http://schemas.microsoft.com/office/drawing/2014/main" id="{B613C0D7-9C41-9D9E-09FB-9CA17A242256}"/>
              </a:ext>
            </a:extLst>
          </p:cNvPr>
          <p:cNvGraphicFramePr>
            <a:graphicFrameLocks noGrp="1"/>
          </p:cNvGraphicFramePr>
          <p:nvPr/>
        </p:nvGraphicFramePr>
        <p:xfrm>
          <a:off x="8382000" y="1905000"/>
          <a:ext cx="368300" cy="514350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196.967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26" name="Line 140">
            <a:extLst>
              <a:ext uri="{FF2B5EF4-FFF2-40B4-BE49-F238E27FC236}">
                <a16:creationId xmlns:a16="http://schemas.microsoft.com/office/drawing/2014/main" id="{8BA76FE3-DB1A-B1D1-C92C-83B2DEDECD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01000" y="16764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7" name="Line 141">
            <a:extLst>
              <a:ext uri="{FF2B5EF4-FFF2-40B4-BE49-F238E27FC236}">
                <a16:creationId xmlns:a16="http://schemas.microsoft.com/office/drawing/2014/main" id="{6C703600-2741-D0E4-5E97-5C3F6A66A8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01000" y="40386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72F0FE1-E7F6-1B5A-A10E-439196374A53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1143000"/>
          <a:ext cx="4876800" cy="4710143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9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Prop.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C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Physical Prop.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C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Few electrons in VALENCE shell (outer shell)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Ductile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Malleable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8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Lose electrons easily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Good conductors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POSITIVE charge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en-US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b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altLang="en-US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Shiny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Make Cations</a:t>
                      </a:r>
                      <a:endParaRPr kumimoji="0" lang="en-US" altLang="en-US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Solid at room temp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2982C05-009B-26A2-AD79-5FAA0A529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with Few Electrons in their Outer Energy Level</a:t>
            </a: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C740B3CA-B2F5-E30C-FA10-951C1CCF7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05000"/>
            <a:ext cx="2286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Comic Sans MS" panose="030F0702030302020204" pitchFamily="66" charset="0"/>
              </a:rPr>
              <a:t>Notice</a:t>
            </a:r>
            <a:r>
              <a:rPr lang="en-US" altLang="en-US" sz="1800">
                <a:latin typeface="Comic Sans MS" panose="030F0702030302020204" pitchFamily="66" charset="0"/>
              </a:rPr>
              <a:t>: only 1 electron in outer level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ECF0A04E-D6EB-F88E-B320-BCE70A062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006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Comic Sans MS" panose="030F0702030302020204" pitchFamily="66" charset="0"/>
              </a:rPr>
              <a:t>Notice</a:t>
            </a:r>
            <a:r>
              <a:rPr lang="en-US" altLang="en-US" sz="1800">
                <a:latin typeface="Comic Sans MS" panose="030F0702030302020204" pitchFamily="66" charset="0"/>
              </a:rPr>
              <a:t>: only 2 electrons in outer level</a:t>
            </a:r>
          </a:p>
        </p:txBody>
      </p:sp>
      <p:grpSp>
        <p:nvGrpSpPr>
          <p:cNvPr id="18437" name="Group 75">
            <a:extLst>
              <a:ext uri="{FF2B5EF4-FFF2-40B4-BE49-F238E27FC236}">
                <a16:creationId xmlns:a16="http://schemas.microsoft.com/office/drawing/2014/main" id="{39774C19-C1DA-A4D8-43C7-C5AB468F7B9E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895600"/>
            <a:ext cx="3343275" cy="3200400"/>
            <a:chOff x="3264" y="1824"/>
            <a:chExt cx="2106" cy="2016"/>
          </a:xfrm>
        </p:grpSpPr>
        <p:sp>
          <p:nvSpPr>
            <p:cNvPr id="18475" name="Oval 71">
              <a:extLst>
                <a:ext uri="{FF2B5EF4-FFF2-40B4-BE49-F238E27FC236}">
                  <a16:creationId xmlns:a16="http://schemas.microsoft.com/office/drawing/2014/main" id="{5E40FDEE-683D-D8B2-6E9C-F311A8C36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18476" name="Oval 72">
              <a:extLst>
                <a:ext uri="{FF2B5EF4-FFF2-40B4-BE49-F238E27FC236}">
                  <a16:creationId xmlns:a16="http://schemas.microsoft.com/office/drawing/2014/main" id="{ADF28E0E-A594-07D0-4CB9-6B82F2F61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18477" name="Oval 73">
              <a:extLst>
                <a:ext uri="{FF2B5EF4-FFF2-40B4-BE49-F238E27FC236}">
                  <a16:creationId xmlns:a16="http://schemas.microsoft.com/office/drawing/2014/main" id="{A1336BDC-4929-7B92-8949-22781D4A3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9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18478" name="Oval 74">
              <a:extLst>
                <a:ext uri="{FF2B5EF4-FFF2-40B4-BE49-F238E27FC236}">
                  <a16:creationId xmlns:a16="http://schemas.microsoft.com/office/drawing/2014/main" id="{52101DB4-2C10-2118-59AB-DBDFFBBB7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18479" name="Oval 68">
              <a:extLst>
                <a:ext uri="{FF2B5EF4-FFF2-40B4-BE49-F238E27FC236}">
                  <a16:creationId xmlns:a16="http://schemas.microsoft.com/office/drawing/2014/main" id="{D4D57700-7474-6F0F-E237-64D5352C6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88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18480" name="Oval 69">
              <a:extLst>
                <a:ext uri="{FF2B5EF4-FFF2-40B4-BE49-F238E27FC236}">
                  <a16:creationId xmlns:a16="http://schemas.microsoft.com/office/drawing/2014/main" id="{974EDF86-3E67-9748-7591-F293E6E80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18481" name="Oval 70">
              <a:extLst>
                <a:ext uri="{FF2B5EF4-FFF2-40B4-BE49-F238E27FC236}">
                  <a16:creationId xmlns:a16="http://schemas.microsoft.com/office/drawing/2014/main" id="{5A91B091-9BDC-1F7F-3D1C-CDE4C01A8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grpSp>
          <p:nvGrpSpPr>
            <p:cNvPr id="18482" name="Group 50">
              <a:extLst>
                <a:ext uri="{FF2B5EF4-FFF2-40B4-BE49-F238E27FC236}">
                  <a16:creationId xmlns:a16="http://schemas.microsoft.com/office/drawing/2014/main" id="{B624CC35-B89B-11C8-3EBB-EEC7198FE2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1824"/>
              <a:ext cx="2106" cy="2016"/>
              <a:chOff x="2064" y="2064"/>
              <a:chExt cx="2106" cy="2016"/>
            </a:xfrm>
          </p:grpSpPr>
          <p:sp>
            <p:nvSpPr>
              <p:cNvPr id="18483" name="Oval 18">
                <a:extLst>
                  <a:ext uri="{FF2B5EF4-FFF2-40B4-BE49-F238E27FC236}">
                    <a16:creationId xmlns:a16="http://schemas.microsoft.com/office/drawing/2014/main" id="{9AD0232A-4E87-32BA-67A6-B134ED9B7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6" y="2825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18484" name="Oval 19">
                <a:extLst>
                  <a:ext uri="{FF2B5EF4-FFF2-40B4-BE49-F238E27FC236}">
                    <a16:creationId xmlns:a16="http://schemas.microsoft.com/office/drawing/2014/main" id="{795952BA-FC02-A062-6700-542F61083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" y="3053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18485" name="Oval 20">
                <a:extLst>
                  <a:ext uri="{FF2B5EF4-FFF2-40B4-BE49-F238E27FC236}">
                    <a16:creationId xmlns:a16="http://schemas.microsoft.com/office/drawing/2014/main" id="{77EEF5B8-4776-E31A-9EB3-C8B84D57F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18486" name="Oval 21">
                <a:extLst>
                  <a:ext uri="{FF2B5EF4-FFF2-40B4-BE49-F238E27FC236}">
                    <a16:creationId xmlns:a16="http://schemas.microsoft.com/office/drawing/2014/main" id="{3D2F94AA-087F-D080-D085-4A2EE1AF1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6" y="3091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18487" name="Oval 22">
                <a:extLst>
                  <a:ext uri="{FF2B5EF4-FFF2-40B4-BE49-F238E27FC236}">
                    <a16:creationId xmlns:a16="http://schemas.microsoft.com/office/drawing/2014/main" id="{8BFE5204-90A2-98E1-032E-1E77FF44E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2787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18488" name="Oval 23">
                <a:extLst>
                  <a:ext uri="{FF2B5EF4-FFF2-40B4-BE49-F238E27FC236}">
                    <a16:creationId xmlns:a16="http://schemas.microsoft.com/office/drawing/2014/main" id="{0CDB2A30-C114-4071-842F-10E62FA71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18489" name="Oval 24">
                <a:extLst>
                  <a:ext uri="{FF2B5EF4-FFF2-40B4-BE49-F238E27FC236}">
                    <a16:creationId xmlns:a16="http://schemas.microsoft.com/office/drawing/2014/main" id="{9EDDA326-A2D4-DE06-FC55-6DE79CF65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278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18490" name="Oval 25">
                <a:extLst>
                  <a:ext uri="{FF2B5EF4-FFF2-40B4-BE49-F238E27FC236}">
                    <a16:creationId xmlns:a16="http://schemas.microsoft.com/office/drawing/2014/main" id="{AC0C23B6-9104-3D8A-4C2E-F77503B37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6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18491" name="Oval 26">
                <a:extLst>
                  <a:ext uri="{FF2B5EF4-FFF2-40B4-BE49-F238E27FC236}">
                    <a16:creationId xmlns:a16="http://schemas.microsoft.com/office/drawing/2014/main" id="{AB7F2B5A-8417-6724-EE0E-5BCFE779F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9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grpSp>
            <p:nvGrpSpPr>
              <p:cNvPr id="18492" name="Group 27">
                <a:extLst>
                  <a:ext uri="{FF2B5EF4-FFF2-40B4-BE49-F238E27FC236}">
                    <a16:creationId xmlns:a16="http://schemas.microsoft.com/office/drawing/2014/main" id="{FE25614A-11DC-FBD2-0A96-9F0580B8E2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3" y="2825"/>
                <a:ext cx="574" cy="542"/>
                <a:chOff x="1968" y="1584"/>
                <a:chExt cx="2160" cy="1872"/>
              </a:xfrm>
            </p:grpSpPr>
            <p:sp>
              <p:nvSpPr>
                <p:cNvPr id="18508" name="Oval 28">
                  <a:extLst>
                    <a:ext uri="{FF2B5EF4-FFF2-40B4-BE49-F238E27FC236}">
                      <a16:creationId xmlns:a16="http://schemas.microsoft.com/office/drawing/2014/main" id="{D5F3618E-A442-CEDB-6162-3662B108C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+</a:t>
                  </a:r>
                </a:p>
              </p:txBody>
            </p:sp>
            <p:sp>
              <p:nvSpPr>
                <p:cNvPr id="18509" name="Oval 29">
                  <a:extLst>
                    <a:ext uri="{FF2B5EF4-FFF2-40B4-BE49-F238E27FC236}">
                      <a16:creationId xmlns:a16="http://schemas.microsoft.com/office/drawing/2014/main" id="{A99FC9FA-4729-3767-602E-1CB031DD7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400" b="1"/>
                </a:p>
              </p:txBody>
            </p:sp>
            <p:sp>
              <p:nvSpPr>
                <p:cNvPr id="18510" name="Oval 30">
                  <a:extLst>
                    <a:ext uri="{FF2B5EF4-FFF2-40B4-BE49-F238E27FC236}">
                      <a16:creationId xmlns:a16="http://schemas.microsoft.com/office/drawing/2014/main" id="{7C223983-07CA-EC95-A522-5EC71B842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112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+</a:t>
                  </a:r>
                </a:p>
              </p:txBody>
            </p:sp>
            <p:sp>
              <p:nvSpPr>
                <p:cNvPr id="18511" name="Oval 31">
                  <a:extLst>
                    <a:ext uri="{FF2B5EF4-FFF2-40B4-BE49-F238E27FC236}">
                      <a16:creationId xmlns:a16="http://schemas.microsoft.com/office/drawing/2014/main" id="{F32FA842-C80D-AE1B-83A3-F4D52132B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400" b="1"/>
                </a:p>
              </p:txBody>
            </p:sp>
            <p:sp>
              <p:nvSpPr>
                <p:cNvPr id="18512" name="Oval 32">
                  <a:extLst>
                    <a:ext uri="{FF2B5EF4-FFF2-40B4-BE49-F238E27FC236}">
                      <a16:creationId xmlns:a16="http://schemas.microsoft.com/office/drawing/2014/main" id="{F7104702-2BDB-A417-A954-A16ECB1C9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264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400" b="1"/>
                </a:p>
              </p:txBody>
            </p:sp>
            <p:sp>
              <p:nvSpPr>
                <p:cNvPr id="18513" name="Oval 33">
                  <a:extLst>
                    <a:ext uri="{FF2B5EF4-FFF2-40B4-BE49-F238E27FC236}">
                      <a16:creationId xmlns:a16="http://schemas.microsoft.com/office/drawing/2014/main" id="{C9741471-9AC4-4591-891B-C061D350E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216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+</a:t>
                  </a:r>
                </a:p>
              </p:txBody>
            </p:sp>
          </p:grpSp>
          <p:sp>
            <p:nvSpPr>
              <p:cNvPr id="18493" name="Oval 34">
                <a:extLst>
                  <a:ext uri="{FF2B5EF4-FFF2-40B4-BE49-F238E27FC236}">
                    <a16:creationId xmlns:a16="http://schemas.microsoft.com/office/drawing/2014/main" id="{C5194FDA-A1E7-4FA5-D13A-E6EA1ED0D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2597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18494" name="Oval 35">
                <a:extLst>
                  <a:ext uri="{FF2B5EF4-FFF2-40B4-BE49-F238E27FC236}">
                    <a16:creationId xmlns:a16="http://schemas.microsoft.com/office/drawing/2014/main" id="{079B66F2-9EC7-7CD4-ABA7-1EB11174F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47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18495" name="Oval 36">
                <a:extLst>
                  <a:ext uri="{FF2B5EF4-FFF2-40B4-BE49-F238E27FC236}">
                    <a16:creationId xmlns:a16="http://schemas.microsoft.com/office/drawing/2014/main" id="{F87D5AA5-6BEE-D53E-7CD1-471606B71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5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18496" name="Oval 37">
                <a:extLst>
                  <a:ext uri="{FF2B5EF4-FFF2-40B4-BE49-F238E27FC236}">
                    <a16:creationId xmlns:a16="http://schemas.microsoft.com/office/drawing/2014/main" id="{9E5BC324-3421-D987-5A04-101EAA588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3053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18497" name="Oval 38">
                <a:extLst>
                  <a:ext uri="{FF2B5EF4-FFF2-40B4-BE49-F238E27FC236}">
                    <a16:creationId xmlns:a16="http://schemas.microsoft.com/office/drawing/2014/main" id="{A1C19AC7-31DB-39DF-B4F4-6D7EEB67B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70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18498" name="Oval 39">
                <a:extLst>
                  <a:ext uri="{FF2B5EF4-FFF2-40B4-BE49-F238E27FC236}">
                    <a16:creationId xmlns:a16="http://schemas.microsoft.com/office/drawing/2014/main" id="{9AE57DFD-9898-5731-B2B2-0A9D5FDFD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366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18499" name="Oval 40">
                <a:extLst>
                  <a:ext uri="{FF2B5EF4-FFF2-40B4-BE49-F238E27FC236}">
                    <a16:creationId xmlns:a16="http://schemas.microsoft.com/office/drawing/2014/main" id="{8FA191F7-2CDD-A8F3-DCBA-DE5010D5B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18500" name="Oval 41">
                <a:extLst>
                  <a:ext uri="{FF2B5EF4-FFF2-40B4-BE49-F238E27FC236}">
                    <a16:creationId xmlns:a16="http://schemas.microsoft.com/office/drawing/2014/main" id="{96DA0302-2D47-802C-9BB1-8C3B7B588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6" y="3053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18501" name="Oval 42">
                <a:extLst>
                  <a:ext uri="{FF2B5EF4-FFF2-40B4-BE49-F238E27FC236}">
                    <a16:creationId xmlns:a16="http://schemas.microsoft.com/office/drawing/2014/main" id="{C3DCC150-D63D-D131-8CCD-307765C3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880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18502" name="Oval 43">
                <a:extLst>
                  <a:ext uri="{FF2B5EF4-FFF2-40B4-BE49-F238E27FC236}">
                    <a16:creationId xmlns:a16="http://schemas.microsoft.com/office/drawing/2014/main" id="{BBF27650-DCC6-AF01-05BA-9390426D4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2635"/>
                <a:ext cx="908" cy="8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503" name="Oval 44">
                <a:extLst>
                  <a:ext uri="{FF2B5EF4-FFF2-40B4-BE49-F238E27FC236}">
                    <a16:creationId xmlns:a16="http://schemas.microsoft.com/office/drawing/2014/main" id="{596F58B6-4A2A-3AAB-1F76-FECC0E6F0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2216"/>
                <a:ext cx="1670" cy="16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504" name="Oval 45">
                <a:extLst>
                  <a:ext uri="{FF2B5EF4-FFF2-40B4-BE49-F238E27FC236}">
                    <a16:creationId xmlns:a16="http://schemas.microsoft.com/office/drawing/2014/main" id="{809AB637-4A54-B2B3-BCE3-96DBF72C4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385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18505" name="Oval 46">
                <a:extLst>
                  <a:ext uri="{FF2B5EF4-FFF2-40B4-BE49-F238E27FC236}">
                    <a16:creationId xmlns:a16="http://schemas.microsoft.com/office/drawing/2014/main" id="{CA4F17EC-2EFD-7A53-9789-8654256A1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217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18506" name="Oval 47">
                <a:extLst>
                  <a:ext uri="{FF2B5EF4-FFF2-40B4-BE49-F238E27FC236}">
                    <a16:creationId xmlns:a16="http://schemas.microsoft.com/office/drawing/2014/main" id="{250C545D-2CF3-855F-5D36-7326F0D53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106" cy="2016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507" name="Oval 48">
                <a:extLst>
                  <a:ext uri="{FF2B5EF4-FFF2-40B4-BE49-F238E27FC236}">
                    <a16:creationId xmlns:a16="http://schemas.microsoft.com/office/drawing/2014/main" id="{9B0F6424-3610-A09B-E19E-4892184D1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</p:grpSp>
      </p:grpSp>
      <p:grpSp>
        <p:nvGrpSpPr>
          <p:cNvPr id="18438" name="Group 55">
            <a:extLst>
              <a:ext uri="{FF2B5EF4-FFF2-40B4-BE49-F238E27FC236}">
                <a16:creationId xmlns:a16="http://schemas.microsoft.com/office/drawing/2014/main" id="{0D68A1DB-8DD7-0997-7364-3DF4E830038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133600"/>
            <a:ext cx="2209800" cy="2295525"/>
            <a:chOff x="1008" y="1104"/>
            <a:chExt cx="1392" cy="1446"/>
          </a:xfrm>
        </p:grpSpPr>
        <p:sp>
          <p:nvSpPr>
            <p:cNvPr id="18459" name="Oval 54">
              <a:extLst>
                <a:ext uri="{FF2B5EF4-FFF2-40B4-BE49-F238E27FC236}">
                  <a16:creationId xmlns:a16="http://schemas.microsoft.com/office/drawing/2014/main" id="{414AABE7-392E-04D7-A513-428E551B2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18460" name="Oval 53">
              <a:extLst>
                <a:ext uri="{FF2B5EF4-FFF2-40B4-BE49-F238E27FC236}">
                  <a16:creationId xmlns:a16="http://schemas.microsoft.com/office/drawing/2014/main" id="{8FF28875-0734-A6BA-A307-BBFFA0337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87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18461" name="Oval 4">
              <a:extLst>
                <a:ext uri="{FF2B5EF4-FFF2-40B4-BE49-F238E27FC236}">
                  <a16:creationId xmlns:a16="http://schemas.microsoft.com/office/drawing/2014/main" id="{5E25FBA0-25B2-B520-B343-3C14E15F3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1865"/>
              <a:ext cx="253" cy="2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grpSp>
          <p:nvGrpSpPr>
            <p:cNvPr id="18462" name="Group 5">
              <a:extLst>
                <a:ext uri="{FF2B5EF4-FFF2-40B4-BE49-F238E27FC236}">
                  <a16:creationId xmlns:a16="http://schemas.microsoft.com/office/drawing/2014/main" id="{95807045-C922-FCF6-BAD8-7A0EBF33E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536"/>
              <a:ext cx="632" cy="612"/>
              <a:chOff x="1968" y="1584"/>
              <a:chExt cx="2160" cy="1872"/>
            </a:xfrm>
          </p:grpSpPr>
          <p:sp>
            <p:nvSpPr>
              <p:cNvPr id="18469" name="Oval 6">
                <a:extLst>
                  <a:ext uri="{FF2B5EF4-FFF2-40B4-BE49-F238E27FC236}">
                    <a16:creationId xmlns:a16="http://schemas.microsoft.com/office/drawing/2014/main" id="{1772D1EA-E0A5-00E0-3B99-2F6BC84E0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/>
                  <a:t>+</a:t>
                </a:r>
              </a:p>
            </p:txBody>
          </p:sp>
          <p:sp>
            <p:nvSpPr>
              <p:cNvPr id="18470" name="Oval 7">
                <a:extLst>
                  <a:ext uri="{FF2B5EF4-FFF2-40B4-BE49-F238E27FC236}">
                    <a16:creationId xmlns:a16="http://schemas.microsoft.com/office/drawing/2014/main" id="{2189420A-7AE5-B979-179A-00FAE4E76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18471" name="Oval 8">
                <a:extLst>
                  <a:ext uri="{FF2B5EF4-FFF2-40B4-BE49-F238E27FC236}">
                    <a16:creationId xmlns:a16="http://schemas.microsoft.com/office/drawing/2014/main" id="{F5FF611C-C7FB-89AC-F6E2-2A38C1B68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/>
                  <a:t>+</a:t>
                </a:r>
              </a:p>
            </p:txBody>
          </p:sp>
          <p:sp>
            <p:nvSpPr>
              <p:cNvPr id="18472" name="Oval 9">
                <a:extLst>
                  <a:ext uri="{FF2B5EF4-FFF2-40B4-BE49-F238E27FC236}">
                    <a16:creationId xmlns:a16="http://schemas.microsoft.com/office/drawing/2014/main" id="{EECA373D-CF67-CA7D-57F8-DFFFCE8C1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18473" name="Oval 10">
                <a:extLst>
                  <a:ext uri="{FF2B5EF4-FFF2-40B4-BE49-F238E27FC236}">
                    <a16:creationId xmlns:a16="http://schemas.microsoft.com/office/drawing/2014/main" id="{5D309E6C-BE7F-594B-6C55-DD4766619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18474" name="Oval 11">
                <a:extLst>
                  <a:ext uri="{FF2B5EF4-FFF2-40B4-BE49-F238E27FC236}">
                    <a16:creationId xmlns:a16="http://schemas.microsoft.com/office/drawing/2014/main" id="{92131AD6-51FA-E968-8303-C5FCD4372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/>
                  <a:t>+</a:t>
                </a:r>
              </a:p>
            </p:txBody>
          </p:sp>
        </p:grpSp>
        <p:sp>
          <p:nvSpPr>
            <p:cNvPr id="18463" name="Oval 12">
              <a:extLst>
                <a:ext uri="{FF2B5EF4-FFF2-40B4-BE49-F238E27FC236}">
                  <a16:creationId xmlns:a16="http://schemas.microsoft.com/office/drawing/2014/main" id="{D86A05CA-544D-2DA9-7866-A05FD8162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322"/>
              <a:ext cx="1012" cy="1018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4" name="Oval 13">
              <a:extLst>
                <a:ext uri="{FF2B5EF4-FFF2-40B4-BE49-F238E27FC236}">
                  <a16:creationId xmlns:a16="http://schemas.microsoft.com/office/drawing/2014/main" id="{9F71D1F6-AC79-0612-756A-943832D7D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152"/>
              <a:ext cx="1392" cy="1358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65" name="Oval 14">
              <a:extLst>
                <a:ext uri="{FF2B5EF4-FFF2-40B4-BE49-F238E27FC236}">
                  <a16:creationId xmlns:a16="http://schemas.microsoft.com/office/drawing/2014/main" id="{AE310B61-FC69-FA53-1C20-14C467523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76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18466" name="Oval 15">
              <a:extLst>
                <a:ext uri="{FF2B5EF4-FFF2-40B4-BE49-F238E27FC236}">
                  <a16:creationId xmlns:a16="http://schemas.microsoft.com/office/drawing/2014/main" id="{1357D809-B416-423D-6345-9B23A746E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776"/>
              <a:ext cx="94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18467" name="Oval 16">
              <a:extLst>
                <a:ext uri="{FF2B5EF4-FFF2-40B4-BE49-F238E27FC236}">
                  <a16:creationId xmlns:a16="http://schemas.microsoft.com/office/drawing/2014/main" id="{957A603C-03F6-A159-E377-078093193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48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18468" name="Oval 52">
              <a:extLst>
                <a:ext uri="{FF2B5EF4-FFF2-40B4-BE49-F238E27FC236}">
                  <a16:creationId xmlns:a16="http://schemas.microsoft.com/office/drawing/2014/main" id="{25464C5E-BE0A-0606-A21B-4F6A7393C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104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</p:grpSp>
      <p:graphicFrame>
        <p:nvGraphicFramePr>
          <p:cNvPr id="60472" name="Group 56">
            <a:extLst>
              <a:ext uri="{FF2B5EF4-FFF2-40B4-BE49-F238E27FC236}">
                <a16:creationId xmlns:a16="http://schemas.microsoft.com/office/drawing/2014/main" id="{B9D55792-9482-1E24-67C4-A8F12E11D3AF}"/>
              </a:ext>
            </a:extLst>
          </p:cNvPr>
          <p:cNvGraphicFramePr>
            <a:graphicFrameLocks noGrp="1"/>
          </p:cNvGraphicFramePr>
          <p:nvPr/>
        </p:nvGraphicFramePr>
        <p:xfrm>
          <a:off x="7848600" y="1828800"/>
          <a:ext cx="381000" cy="517525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22.990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45" name="Line 62">
            <a:extLst>
              <a:ext uri="{FF2B5EF4-FFF2-40B4-BE49-F238E27FC236}">
                <a16:creationId xmlns:a16="http://schemas.microsoft.com/office/drawing/2014/main" id="{249212D8-CED2-2272-7975-DD1A9C6BA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25146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0504" name="Group 88">
            <a:extLst>
              <a:ext uri="{FF2B5EF4-FFF2-40B4-BE49-F238E27FC236}">
                <a16:creationId xmlns:a16="http://schemas.microsoft.com/office/drawing/2014/main" id="{565E9D2F-0FEB-55CF-1D6A-142EBBB01548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4648200"/>
          <a:ext cx="381000" cy="5334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9.012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52" name="Line 89">
            <a:extLst>
              <a:ext uri="{FF2B5EF4-FFF2-40B4-BE49-F238E27FC236}">
                <a16:creationId xmlns:a16="http://schemas.microsoft.com/office/drawing/2014/main" id="{1D621D24-E8CE-20C7-45F0-ED94528C19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1148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54" name="Oval 1">
            <a:extLst>
              <a:ext uri="{FF2B5EF4-FFF2-40B4-BE49-F238E27FC236}">
                <a16:creationId xmlns:a16="http://schemas.microsoft.com/office/drawing/2014/main" id="{77F04D44-DED8-7615-0E8D-68688EE4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2479675"/>
            <a:ext cx="1603375" cy="161607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55" name="Oval 67">
            <a:extLst>
              <a:ext uri="{FF2B5EF4-FFF2-40B4-BE49-F238E27FC236}">
                <a16:creationId xmlns:a16="http://schemas.microsoft.com/office/drawing/2014/main" id="{F6D9DB13-DF8C-790D-6017-6CD7786EA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8" y="3825875"/>
            <a:ext cx="1435100" cy="1363663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56" name="Oval 68">
            <a:extLst>
              <a:ext uri="{FF2B5EF4-FFF2-40B4-BE49-F238E27FC236}">
                <a16:creationId xmlns:a16="http://schemas.microsoft.com/office/drawing/2014/main" id="{5250CFA6-32B7-BFCD-04FC-D40C9300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44725"/>
            <a:ext cx="2206625" cy="2120900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57" name="Oval 69">
            <a:extLst>
              <a:ext uri="{FF2B5EF4-FFF2-40B4-BE49-F238E27FC236}">
                <a16:creationId xmlns:a16="http://schemas.microsoft.com/office/drawing/2014/main" id="{BDEA85FC-DB48-1753-1042-087C289EC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3162300"/>
            <a:ext cx="2651125" cy="263207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58" name="Oval 70">
            <a:extLst>
              <a:ext uri="{FF2B5EF4-FFF2-40B4-BE49-F238E27FC236}">
                <a16:creationId xmlns:a16="http://schemas.microsoft.com/office/drawing/2014/main" id="{D0A80313-8852-9F47-6CBA-6115C157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2881313"/>
            <a:ext cx="3346450" cy="3214687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AB3FD89-6850-5635-9AC3-C1A6B8A18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550" y="341311"/>
            <a:ext cx="7620000" cy="877889"/>
          </a:xfrm>
        </p:spPr>
        <p:txBody>
          <a:bodyPr anchor="t"/>
          <a:lstStyle/>
          <a:p>
            <a:pPr algn="l"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Non-Metals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C4154D45-01B9-45AE-DDAA-DBE575009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3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9460" name="Picture 13" descr="cl">
            <a:extLst>
              <a:ext uri="{FF2B5EF4-FFF2-40B4-BE49-F238E27FC236}">
                <a16:creationId xmlns:a16="http://schemas.microsoft.com/office/drawing/2014/main" id="{5BC176CD-4250-69C2-1906-6A0C332B1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2016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6" descr="09_sulfur1">
            <a:extLst>
              <a:ext uri="{FF2B5EF4-FFF2-40B4-BE49-F238E27FC236}">
                <a16:creationId xmlns:a16="http://schemas.microsoft.com/office/drawing/2014/main" id="{7098739B-ADAE-A8F2-C9D9-9F2D68004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15621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74" name="Group 54">
            <a:extLst>
              <a:ext uri="{FF2B5EF4-FFF2-40B4-BE49-F238E27FC236}">
                <a16:creationId xmlns:a16="http://schemas.microsoft.com/office/drawing/2014/main" id="{65FCD67E-7E4E-AD90-CBE8-6AA3A64475A2}"/>
              </a:ext>
            </a:extLst>
          </p:cNvPr>
          <p:cNvGraphicFramePr>
            <a:graphicFrameLocks noGrp="1"/>
          </p:cNvGraphicFramePr>
          <p:nvPr/>
        </p:nvGraphicFramePr>
        <p:xfrm>
          <a:off x="7772400" y="507365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32.066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792" name="Group 72">
            <a:extLst>
              <a:ext uri="{FF2B5EF4-FFF2-40B4-BE49-F238E27FC236}">
                <a16:creationId xmlns:a16="http://schemas.microsoft.com/office/drawing/2014/main" id="{564AD9B3-7565-5C98-823B-D00D3406A6C3}"/>
              </a:ext>
            </a:extLst>
          </p:cNvPr>
          <p:cNvGraphicFramePr>
            <a:graphicFrameLocks noGrp="1"/>
          </p:cNvGraphicFramePr>
          <p:nvPr/>
        </p:nvGraphicFramePr>
        <p:xfrm>
          <a:off x="8305800" y="281940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Cl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35.453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474" name="Line 73">
            <a:extLst>
              <a:ext uri="{FF2B5EF4-FFF2-40B4-BE49-F238E27FC236}">
                <a16:creationId xmlns:a16="http://schemas.microsoft.com/office/drawing/2014/main" id="{AEFDE84E-80D7-E748-3604-7740AC4F59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200" y="26670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5" name="Line 74">
            <a:extLst>
              <a:ext uri="{FF2B5EF4-FFF2-40B4-BE49-F238E27FC236}">
                <a16:creationId xmlns:a16="http://schemas.microsoft.com/office/drawing/2014/main" id="{8CDA09D9-5EF6-7448-6756-AB7807F0DF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7600" y="48006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38BD8C-9F88-9084-3B8C-1E0CF10F15B4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1295400"/>
          <a:ext cx="5194300" cy="4954589"/>
        </p:xfrm>
        <a:graphic>
          <a:graphicData uri="http://schemas.openxmlformats.org/drawingml/2006/table">
            <a:tbl>
              <a:tblPr/>
              <a:tblGrid>
                <a:gridCol w="250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9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Prop.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Physical Prop.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Almost full, or totally full valence shell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 Ductile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 malleable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Tend to gain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BAD conductors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NEGATIVE charge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Mostly solid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9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Make ANIONS</a:t>
                      </a:r>
                      <a:b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altLang="en-US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Some are gas at room 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A8FC865-E745-C4DF-3A23-F40921CB5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with Full or Almost Full Outer Energy Level</a:t>
            </a:r>
          </a:p>
        </p:txBody>
      </p:sp>
      <p:grpSp>
        <p:nvGrpSpPr>
          <p:cNvPr id="20483" name="Group 11">
            <a:extLst>
              <a:ext uri="{FF2B5EF4-FFF2-40B4-BE49-F238E27FC236}">
                <a16:creationId xmlns:a16="http://schemas.microsoft.com/office/drawing/2014/main" id="{A84F6B6A-DA0D-68F6-A7BA-599CFCA9915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828800"/>
            <a:ext cx="4079875" cy="381000"/>
            <a:chOff x="0" y="0"/>
            <a:chExt cx="2570" cy="1959"/>
          </a:xfrm>
        </p:grpSpPr>
        <p:sp>
          <p:nvSpPr>
            <p:cNvPr id="20582" name="Rectangle 8">
              <a:extLst>
                <a:ext uri="{FF2B5EF4-FFF2-40B4-BE49-F238E27FC236}">
                  <a16:creationId xmlns:a16="http://schemas.microsoft.com/office/drawing/2014/main" id="{18331DD0-8975-2847-D4DB-7312DF50F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3" name="Rectangle 9">
              <a:extLst>
                <a:ext uri="{FF2B5EF4-FFF2-40B4-BE49-F238E27FC236}">
                  <a16:creationId xmlns:a16="http://schemas.microsoft.com/office/drawing/2014/main" id="{319381AE-A168-3074-FE38-60F745365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70" cy="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   </a:t>
              </a:r>
            </a:p>
          </p:txBody>
        </p:sp>
      </p:grpSp>
      <p:sp>
        <p:nvSpPr>
          <p:cNvPr id="29710" name="Text Box 14">
            <a:extLst>
              <a:ext uri="{FF2B5EF4-FFF2-40B4-BE49-F238E27FC236}">
                <a16:creationId xmlns:a16="http://schemas.microsoft.com/office/drawing/2014/main" id="{8858495B-5392-AF96-D804-5274C431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29200"/>
            <a:ext cx="1752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Comic Sans MS" panose="030F0702030302020204" pitchFamily="66" charset="0"/>
              </a:rPr>
              <a:t>Notice</a:t>
            </a:r>
            <a:r>
              <a:rPr lang="en-US" altLang="en-US" sz="1800">
                <a:latin typeface="Comic Sans MS" panose="030F0702030302020204" pitchFamily="66" charset="0"/>
              </a:rPr>
              <a:t>: 7 electrons in outer level – almost full</a:t>
            </a:r>
          </a:p>
        </p:txBody>
      </p:sp>
      <p:sp>
        <p:nvSpPr>
          <p:cNvPr id="29711" name="Text Box 15">
            <a:extLst>
              <a:ext uri="{FF2B5EF4-FFF2-40B4-BE49-F238E27FC236}">
                <a16:creationId xmlns:a16="http://schemas.microsoft.com/office/drawing/2014/main" id="{BA840A65-66C3-BCFC-0635-D515640A2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1752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Comic Sans MS" panose="030F0702030302020204" pitchFamily="66" charset="0"/>
              </a:rPr>
              <a:t>Notice</a:t>
            </a:r>
            <a:r>
              <a:rPr lang="en-US" altLang="en-US" sz="1800">
                <a:latin typeface="Comic Sans MS" panose="030F0702030302020204" pitchFamily="66" charset="0"/>
              </a:rPr>
              <a:t>: 2 electrons in outer level – FULL</a:t>
            </a:r>
          </a:p>
        </p:txBody>
      </p:sp>
      <p:sp>
        <p:nvSpPr>
          <p:cNvPr id="29712" name="Text Box 16">
            <a:extLst>
              <a:ext uri="{FF2B5EF4-FFF2-40B4-BE49-F238E27FC236}">
                <a16:creationId xmlns:a16="http://schemas.microsoft.com/office/drawing/2014/main" id="{53BEBE73-11D0-00E0-3438-FEAE4E8B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19600"/>
            <a:ext cx="1752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Comic Sans MS" panose="030F0702030302020204" pitchFamily="66" charset="0"/>
              </a:rPr>
              <a:t>Notice</a:t>
            </a:r>
            <a:r>
              <a:rPr lang="en-US" altLang="en-US" sz="1800">
                <a:latin typeface="Comic Sans MS" panose="030F0702030302020204" pitchFamily="66" charset="0"/>
              </a:rPr>
              <a:t>: 6 electrons in outer level – almost full</a:t>
            </a:r>
          </a:p>
        </p:txBody>
      </p:sp>
      <p:grpSp>
        <p:nvGrpSpPr>
          <p:cNvPr id="20487" name="Group 44">
            <a:extLst>
              <a:ext uri="{FF2B5EF4-FFF2-40B4-BE49-F238E27FC236}">
                <a16:creationId xmlns:a16="http://schemas.microsoft.com/office/drawing/2014/main" id="{13F318EE-361C-5C78-9CDF-529ADB6B361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676400"/>
            <a:ext cx="2590800" cy="2590800"/>
            <a:chOff x="1872" y="1728"/>
            <a:chExt cx="2280" cy="2256"/>
          </a:xfrm>
        </p:grpSpPr>
        <p:sp>
          <p:nvSpPr>
            <p:cNvPr id="20555" name="Oval 17">
              <a:extLst>
                <a:ext uri="{FF2B5EF4-FFF2-40B4-BE49-F238E27FC236}">
                  <a16:creationId xmlns:a16="http://schemas.microsoft.com/office/drawing/2014/main" id="{FED96A2E-9D9F-4A6C-611D-FE5DBFF30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0556" name="Oval 18">
              <a:extLst>
                <a:ext uri="{FF2B5EF4-FFF2-40B4-BE49-F238E27FC236}">
                  <a16:creationId xmlns:a16="http://schemas.microsoft.com/office/drawing/2014/main" id="{E38B5ADA-F689-F9CB-4533-E24A75853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0557" name="Oval 19">
              <a:extLst>
                <a:ext uri="{FF2B5EF4-FFF2-40B4-BE49-F238E27FC236}">
                  <a16:creationId xmlns:a16="http://schemas.microsoft.com/office/drawing/2014/main" id="{98B97937-58A4-0187-92D8-58FC9A5BA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0558" name="Oval 20">
              <a:extLst>
                <a:ext uri="{FF2B5EF4-FFF2-40B4-BE49-F238E27FC236}">
                  <a16:creationId xmlns:a16="http://schemas.microsoft.com/office/drawing/2014/main" id="{86508EB4-D669-80FE-DA8A-9E4170A61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88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0559" name="Oval 21">
              <a:extLst>
                <a:ext uri="{FF2B5EF4-FFF2-40B4-BE49-F238E27FC236}">
                  <a16:creationId xmlns:a16="http://schemas.microsoft.com/office/drawing/2014/main" id="{EE5087C7-291F-E948-DA0F-7F1CB31B5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0560" name="Oval 22">
              <a:extLst>
                <a:ext uri="{FF2B5EF4-FFF2-40B4-BE49-F238E27FC236}">
                  <a16:creationId xmlns:a16="http://schemas.microsoft.com/office/drawing/2014/main" id="{8244A72C-175B-A209-E533-853204726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0561" name="Oval 23">
              <a:extLst>
                <a:ext uri="{FF2B5EF4-FFF2-40B4-BE49-F238E27FC236}">
                  <a16:creationId xmlns:a16="http://schemas.microsoft.com/office/drawing/2014/main" id="{2BF17373-7A81-E2B8-EF37-6C2A9CC54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0562" name="Oval 24">
              <a:extLst>
                <a:ext uri="{FF2B5EF4-FFF2-40B4-BE49-F238E27FC236}">
                  <a16:creationId xmlns:a16="http://schemas.microsoft.com/office/drawing/2014/main" id="{EDFDE0A5-CA98-E5E4-8E67-14EE00AAD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0563" name="Oval 25">
              <a:extLst>
                <a:ext uri="{FF2B5EF4-FFF2-40B4-BE49-F238E27FC236}">
                  <a16:creationId xmlns:a16="http://schemas.microsoft.com/office/drawing/2014/main" id="{EAE5134F-613D-4A3D-4A9B-B357ABE42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grpSp>
          <p:nvGrpSpPr>
            <p:cNvPr id="20564" name="Group 26">
              <a:extLst>
                <a:ext uri="{FF2B5EF4-FFF2-40B4-BE49-F238E27FC236}">
                  <a16:creationId xmlns:a16="http://schemas.microsoft.com/office/drawing/2014/main" id="{E541EB9B-E387-02FE-3A67-E3F345E49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544"/>
              <a:ext cx="760" cy="684"/>
              <a:chOff x="1968" y="1584"/>
              <a:chExt cx="2160" cy="1872"/>
            </a:xfrm>
          </p:grpSpPr>
          <p:sp>
            <p:nvSpPr>
              <p:cNvPr id="20576" name="Oval 27">
                <a:extLst>
                  <a:ext uri="{FF2B5EF4-FFF2-40B4-BE49-F238E27FC236}">
                    <a16:creationId xmlns:a16="http://schemas.microsoft.com/office/drawing/2014/main" id="{B81414BD-B9A0-D8E7-7B95-4C6AC0C6B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0577" name="Oval 28">
                <a:extLst>
                  <a:ext uri="{FF2B5EF4-FFF2-40B4-BE49-F238E27FC236}">
                    <a16:creationId xmlns:a16="http://schemas.microsoft.com/office/drawing/2014/main" id="{8C5802D3-34FD-654D-2798-A5F95EE46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0578" name="Oval 29">
                <a:extLst>
                  <a:ext uri="{FF2B5EF4-FFF2-40B4-BE49-F238E27FC236}">
                    <a16:creationId xmlns:a16="http://schemas.microsoft.com/office/drawing/2014/main" id="{6C05DCF1-FD16-D950-D8E6-04C911151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0579" name="Oval 30">
                <a:extLst>
                  <a:ext uri="{FF2B5EF4-FFF2-40B4-BE49-F238E27FC236}">
                    <a16:creationId xmlns:a16="http://schemas.microsoft.com/office/drawing/2014/main" id="{BBBDBE67-C4D8-FB66-B3C4-DCD6919D4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0580" name="Oval 31">
                <a:extLst>
                  <a:ext uri="{FF2B5EF4-FFF2-40B4-BE49-F238E27FC236}">
                    <a16:creationId xmlns:a16="http://schemas.microsoft.com/office/drawing/2014/main" id="{B592AC23-A174-FF33-184D-370836B3D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0581" name="Oval 32">
                <a:extLst>
                  <a:ext uri="{FF2B5EF4-FFF2-40B4-BE49-F238E27FC236}">
                    <a16:creationId xmlns:a16="http://schemas.microsoft.com/office/drawing/2014/main" id="{E598B7B0-3244-C188-057C-315032CB7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</p:grpSp>
        <p:sp>
          <p:nvSpPr>
            <p:cNvPr id="20565" name="Oval 33">
              <a:extLst>
                <a:ext uri="{FF2B5EF4-FFF2-40B4-BE49-F238E27FC236}">
                  <a16:creationId xmlns:a16="http://schemas.microsoft.com/office/drawing/2014/main" id="{FCD2016F-DFFD-71B7-A70F-9ACF031E2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56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0566" name="Oval 34">
              <a:extLst>
                <a:ext uri="{FF2B5EF4-FFF2-40B4-BE49-F238E27FC236}">
                  <a16:creationId xmlns:a16="http://schemas.microsoft.com/office/drawing/2014/main" id="{D8012C86-913B-D982-F1CB-347A70BBB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360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0567" name="Oval 35">
              <a:extLst>
                <a:ext uri="{FF2B5EF4-FFF2-40B4-BE49-F238E27FC236}">
                  <a16:creationId xmlns:a16="http://schemas.microsoft.com/office/drawing/2014/main" id="{22F25C83-992E-B1F3-893A-C5B4DD445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968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0568" name="Oval 36">
              <a:extLst>
                <a:ext uri="{FF2B5EF4-FFF2-40B4-BE49-F238E27FC236}">
                  <a16:creationId xmlns:a16="http://schemas.microsoft.com/office/drawing/2014/main" id="{B1395085-8CA9-7D22-0F4B-C6B0FED79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32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0569" name="Oval 37">
              <a:extLst>
                <a:ext uri="{FF2B5EF4-FFF2-40B4-BE49-F238E27FC236}">
                  <a16:creationId xmlns:a16="http://schemas.microsoft.com/office/drawing/2014/main" id="{C8308C51-28C7-79C6-69BB-036D7695E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696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0570" name="Oval 38">
              <a:extLst>
                <a:ext uri="{FF2B5EF4-FFF2-40B4-BE49-F238E27FC236}">
                  <a16:creationId xmlns:a16="http://schemas.microsoft.com/office/drawing/2014/main" id="{03B95EF2-A0D6-0E2E-38C0-59EE00C95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744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0571" name="Oval 39">
              <a:extLst>
                <a:ext uri="{FF2B5EF4-FFF2-40B4-BE49-F238E27FC236}">
                  <a16:creationId xmlns:a16="http://schemas.microsoft.com/office/drawing/2014/main" id="{A2EBD04E-7BF4-BA26-8110-4B316F32C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968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0572" name="Oval 40">
              <a:extLst>
                <a:ext uri="{FF2B5EF4-FFF2-40B4-BE49-F238E27FC236}">
                  <a16:creationId xmlns:a16="http://schemas.microsoft.com/office/drawing/2014/main" id="{D7A2AFF9-5123-BFEE-E5E2-A08EC4693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32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-</a:t>
              </a:r>
            </a:p>
          </p:txBody>
        </p:sp>
        <p:sp>
          <p:nvSpPr>
            <p:cNvPr id="20573" name="Oval 41">
              <a:extLst>
                <a:ext uri="{FF2B5EF4-FFF2-40B4-BE49-F238E27FC236}">
                  <a16:creationId xmlns:a16="http://schemas.microsoft.com/office/drawing/2014/main" id="{9E651970-949D-EFC1-5F99-E059E2FFD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0574" name="Oval 42">
              <a:extLst>
                <a:ext uri="{FF2B5EF4-FFF2-40B4-BE49-F238E27FC236}">
                  <a16:creationId xmlns:a16="http://schemas.microsoft.com/office/drawing/2014/main" id="{11B87929-F55B-7599-3181-B1DF104E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04"/>
              <a:ext cx="1200" cy="110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5" name="Oval 43">
              <a:extLst>
                <a:ext uri="{FF2B5EF4-FFF2-40B4-BE49-F238E27FC236}">
                  <a16:creationId xmlns:a16="http://schemas.microsoft.com/office/drawing/2014/main" id="{6C7600D8-2693-D83E-A701-0BB0923C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728"/>
              <a:ext cx="2208" cy="2256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0488" name="Group 97">
            <a:extLst>
              <a:ext uri="{FF2B5EF4-FFF2-40B4-BE49-F238E27FC236}">
                <a16:creationId xmlns:a16="http://schemas.microsoft.com/office/drawing/2014/main" id="{B14D9CA3-54B0-4724-4E37-DD71111D8CF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657600"/>
            <a:ext cx="2679700" cy="2800350"/>
            <a:chOff x="3648" y="1056"/>
            <a:chExt cx="1688" cy="1764"/>
          </a:xfrm>
        </p:grpSpPr>
        <p:sp>
          <p:nvSpPr>
            <p:cNvPr id="20524" name="Oval 93">
              <a:extLst>
                <a:ext uri="{FF2B5EF4-FFF2-40B4-BE49-F238E27FC236}">
                  <a16:creationId xmlns:a16="http://schemas.microsoft.com/office/drawing/2014/main" id="{9E2BBB40-615B-2640-4220-5CD382B66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63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0525" name="Oval 94">
              <a:extLst>
                <a:ext uri="{FF2B5EF4-FFF2-40B4-BE49-F238E27FC236}">
                  <a16:creationId xmlns:a16="http://schemas.microsoft.com/office/drawing/2014/main" id="{D3D21F0D-963C-D967-FF1E-67B089CBE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0526" name="Oval 95">
              <a:extLst>
                <a:ext uri="{FF2B5EF4-FFF2-40B4-BE49-F238E27FC236}">
                  <a16:creationId xmlns:a16="http://schemas.microsoft.com/office/drawing/2014/main" id="{C1394461-052A-8590-C7BF-05D8B8AC6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82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0527" name="Oval 96">
              <a:extLst>
                <a:ext uri="{FF2B5EF4-FFF2-40B4-BE49-F238E27FC236}">
                  <a16:creationId xmlns:a16="http://schemas.microsoft.com/office/drawing/2014/main" id="{2ED3624E-79A5-D1FA-D716-D90A2FADA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0528" name="Oval 88">
              <a:extLst>
                <a:ext uri="{FF2B5EF4-FFF2-40B4-BE49-F238E27FC236}">
                  <a16:creationId xmlns:a16="http://schemas.microsoft.com/office/drawing/2014/main" id="{0D3D8546-CF2E-2225-86BF-D2F91D730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968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0529" name="Oval 91">
              <a:extLst>
                <a:ext uri="{FF2B5EF4-FFF2-40B4-BE49-F238E27FC236}">
                  <a16:creationId xmlns:a16="http://schemas.microsoft.com/office/drawing/2014/main" id="{2D162051-C124-DE95-2770-B3496C01D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0530" name="Oval 92">
              <a:extLst>
                <a:ext uri="{FF2B5EF4-FFF2-40B4-BE49-F238E27FC236}">
                  <a16:creationId xmlns:a16="http://schemas.microsoft.com/office/drawing/2014/main" id="{EA661E6A-AAAB-BB9D-5FED-C4E01714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1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grpSp>
          <p:nvGrpSpPr>
            <p:cNvPr id="20531" name="Group 78">
              <a:extLst>
                <a:ext uri="{FF2B5EF4-FFF2-40B4-BE49-F238E27FC236}">
                  <a16:creationId xmlns:a16="http://schemas.microsoft.com/office/drawing/2014/main" id="{EB30A246-5978-358B-3E9F-EB308547D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056"/>
              <a:ext cx="1688" cy="1764"/>
              <a:chOff x="3530" y="1746"/>
              <a:chExt cx="1688" cy="1764"/>
            </a:xfrm>
          </p:grpSpPr>
          <p:sp>
            <p:nvSpPr>
              <p:cNvPr id="20532" name="Oval 46">
                <a:extLst>
                  <a:ext uri="{FF2B5EF4-FFF2-40B4-BE49-F238E27FC236}">
                    <a16:creationId xmlns:a16="http://schemas.microsoft.com/office/drawing/2014/main" id="{D5E2F418-EC7C-C048-A37F-E60A328A2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4" y="2393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0533" name="Oval 48">
                <a:extLst>
                  <a:ext uri="{FF2B5EF4-FFF2-40B4-BE49-F238E27FC236}">
                    <a16:creationId xmlns:a16="http://schemas.microsoft.com/office/drawing/2014/main" id="{D67A2706-BA48-B732-D7E2-2C3CB4761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250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0534" name="Oval 49">
                <a:extLst>
                  <a:ext uri="{FF2B5EF4-FFF2-40B4-BE49-F238E27FC236}">
                    <a16:creationId xmlns:a16="http://schemas.microsoft.com/office/drawing/2014/main" id="{8192B97B-FD18-4188-83CC-B542108ED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688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0535" name="Oval 50">
                <a:extLst>
                  <a:ext uri="{FF2B5EF4-FFF2-40B4-BE49-F238E27FC236}">
                    <a16:creationId xmlns:a16="http://schemas.microsoft.com/office/drawing/2014/main" id="{B4425966-A230-ECCF-D2BF-87952D925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2355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0536" name="Oval 52">
                <a:extLst>
                  <a:ext uri="{FF2B5EF4-FFF2-40B4-BE49-F238E27FC236}">
                    <a16:creationId xmlns:a16="http://schemas.microsoft.com/office/drawing/2014/main" id="{55742D9B-C521-E5F9-69A5-47D234F3F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2355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0537" name="Oval 53">
                <a:extLst>
                  <a:ext uri="{FF2B5EF4-FFF2-40B4-BE49-F238E27FC236}">
                    <a16:creationId xmlns:a16="http://schemas.microsoft.com/office/drawing/2014/main" id="{992FB00B-0EDC-9ED0-2148-DEB90BC67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4" y="250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0538" name="Oval 54">
                <a:extLst>
                  <a:ext uri="{FF2B5EF4-FFF2-40B4-BE49-F238E27FC236}">
                    <a16:creationId xmlns:a16="http://schemas.microsoft.com/office/drawing/2014/main" id="{062C3263-C938-214C-CF00-383CF22CE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736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0539" name="Oval 56">
                <a:extLst>
                  <a:ext uri="{FF2B5EF4-FFF2-40B4-BE49-F238E27FC236}">
                    <a16:creationId xmlns:a16="http://schemas.microsoft.com/office/drawing/2014/main" id="{78EC809E-C502-462B-D583-D3AEF4414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2400"/>
                <a:ext cx="229" cy="2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0540" name="Oval 57">
                <a:extLst>
                  <a:ext uri="{FF2B5EF4-FFF2-40B4-BE49-F238E27FC236}">
                    <a16:creationId xmlns:a16="http://schemas.microsoft.com/office/drawing/2014/main" id="{0A71DD33-8EBC-771E-DB43-75EC04513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3" y="2400"/>
                <a:ext cx="230" cy="2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0541" name="Oval 58">
                <a:extLst>
                  <a:ext uri="{FF2B5EF4-FFF2-40B4-BE49-F238E27FC236}">
                    <a16:creationId xmlns:a16="http://schemas.microsoft.com/office/drawing/2014/main" id="{90FF4156-E30A-4073-5E29-9C36F37E3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2" y="2553"/>
                <a:ext cx="230" cy="2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0542" name="Oval 59">
                <a:extLst>
                  <a:ext uri="{FF2B5EF4-FFF2-40B4-BE49-F238E27FC236}">
                    <a16:creationId xmlns:a16="http://schemas.microsoft.com/office/drawing/2014/main" id="{14DFD876-2707-5003-AA41-1EA768E2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608"/>
                <a:ext cx="230" cy="23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0543" name="Oval 61">
                <a:extLst>
                  <a:ext uri="{FF2B5EF4-FFF2-40B4-BE49-F238E27FC236}">
                    <a16:creationId xmlns:a16="http://schemas.microsoft.com/office/drawing/2014/main" id="{A6CA4520-A024-5FDE-56DF-953EBCFEB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2567"/>
                <a:ext cx="229" cy="2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0544" name="Oval 62">
                <a:extLst>
                  <a:ext uri="{FF2B5EF4-FFF2-40B4-BE49-F238E27FC236}">
                    <a16:creationId xmlns:a16="http://schemas.microsoft.com/office/drawing/2014/main" id="{7737B777-3624-C30E-6C88-613E02C6F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2165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0545" name="Oval 63">
                <a:extLst>
                  <a:ext uri="{FF2B5EF4-FFF2-40B4-BE49-F238E27FC236}">
                    <a16:creationId xmlns:a16="http://schemas.microsoft.com/office/drawing/2014/main" id="{A08C7745-F0AC-2EE5-6B3B-50EB59F8C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03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0546" name="Oval 64">
                <a:extLst>
                  <a:ext uri="{FF2B5EF4-FFF2-40B4-BE49-F238E27FC236}">
                    <a16:creationId xmlns:a16="http://schemas.microsoft.com/office/drawing/2014/main" id="{1C112A94-0558-029E-1942-82E5BE510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3" y="193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0547" name="Oval 65">
                <a:extLst>
                  <a:ext uri="{FF2B5EF4-FFF2-40B4-BE49-F238E27FC236}">
                    <a16:creationId xmlns:a16="http://schemas.microsoft.com/office/drawing/2014/main" id="{064A3695-72C0-A71B-BD24-3CFDE13A2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7" y="2621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0548" name="Oval 66">
                <a:extLst>
                  <a:ext uri="{FF2B5EF4-FFF2-40B4-BE49-F238E27FC236}">
                    <a16:creationId xmlns:a16="http://schemas.microsoft.com/office/drawing/2014/main" id="{B36BE007-BDCA-2CBD-D85A-F23F5093D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326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0549" name="Oval 67">
                <a:extLst>
                  <a:ext uri="{FF2B5EF4-FFF2-40B4-BE49-F238E27FC236}">
                    <a16:creationId xmlns:a16="http://schemas.microsoft.com/office/drawing/2014/main" id="{34633B77-E681-8276-1D97-462A43C63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4" y="323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0550" name="Oval 68">
                <a:extLst>
                  <a:ext uri="{FF2B5EF4-FFF2-40B4-BE49-F238E27FC236}">
                    <a16:creationId xmlns:a16="http://schemas.microsoft.com/office/drawing/2014/main" id="{7DDBCEE3-BF16-F268-60FE-6ECF2DFFE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4" y="193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0551" name="Oval 71">
                <a:extLst>
                  <a:ext uri="{FF2B5EF4-FFF2-40B4-BE49-F238E27FC236}">
                    <a16:creationId xmlns:a16="http://schemas.microsoft.com/office/drawing/2014/main" id="{0B8D867A-29BD-6077-A7C7-50114F9D4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9" y="2203"/>
                <a:ext cx="908" cy="8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552" name="Oval 72">
                <a:extLst>
                  <a:ext uri="{FF2B5EF4-FFF2-40B4-BE49-F238E27FC236}">
                    <a16:creationId xmlns:a16="http://schemas.microsoft.com/office/drawing/2014/main" id="{C7FC47D4-C9D0-4222-AF1B-ED655EEB1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" y="1784"/>
                <a:ext cx="1670" cy="16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553" name="Oval 73">
                <a:extLst>
                  <a:ext uri="{FF2B5EF4-FFF2-40B4-BE49-F238E27FC236}">
                    <a16:creationId xmlns:a16="http://schemas.microsoft.com/office/drawing/2014/main" id="{C98C546A-A922-E599-9420-498FFFCF8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5" y="342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0554" name="Oval 74">
                <a:extLst>
                  <a:ext uri="{FF2B5EF4-FFF2-40B4-BE49-F238E27FC236}">
                    <a16:creationId xmlns:a16="http://schemas.microsoft.com/office/drawing/2014/main" id="{600D7BBA-5B65-695F-BFF9-3CA96F58D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1746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</p:grpSp>
      </p:grpSp>
      <p:grpSp>
        <p:nvGrpSpPr>
          <p:cNvPr id="20489" name="Group 87">
            <a:extLst>
              <a:ext uri="{FF2B5EF4-FFF2-40B4-BE49-F238E27FC236}">
                <a16:creationId xmlns:a16="http://schemas.microsoft.com/office/drawing/2014/main" id="{F61C0047-2261-8090-7717-2EFCA5EA9B0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828800"/>
            <a:ext cx="1447800" cy="1447800"/>
            <a:chOff x="3456" y="960"/>
            <a:chExt cx="1392" cy="1344"/>
          </a:xfrm>
        </p:grpSpPr>
        <p:sp>
          <p:nvSpPr>
            <p:cNvPr id="20517" name="Oval 79">
              <a:extLst>
                <a:ext uri="{FF2B5EF4-FFF2-40B4-BE49-F238E27FC236}">
                  <a16:creationId xmlns:a16="http://schemas.microsoft.com/office/drawing/2014/main" id="{BD435DDB-135B-20BF-9747-7302256F5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488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0518" name="Oval 85">
              <a:extLst>
                <a:ext uri="{FF2B5EF4-FFF2-40B4-BE49-F238E27FC236}">
                  <a16:creationId xmlns:a16="http://schemas.microsoft.com/office/drawing/2014/main" id="{3346FFF5-131B-132D-99DE-22D69C51B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44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0519" name="Oval 80">
              <a:extLst>
                <a:ext uri="{FF2B5EF4-FFF2-40B4-BE49-F238E27FC236}">
                  <a16:creationId xmlns:a16="http://schemas.microsoft.com/office/drawing/2014/main" id="{27D151E2-FEDB-E85C-0E8F-FBDEFF846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4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0520" name="Oval 81">
              <a:extLst>
                <a:ext uri="{FF2B5EF4-FFF2-40B4-BE49-F238E27FC236}">
                  <a16:creationId xmlns:a16="http://schemas.microsoft.com/office/drawing/2014/main" id="{8A1233D0-B41A-EF29-9AAA-21232BBDD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48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0521" name="Oval 83">
              <a:extLst>
                <a:ext uri="{FF2B5EF4-FFF2-40B4-BE49-F238E27FC236}">
                  <a16:creationId xmlns:a16="http://schemas.microsoft.com/office/drawing/2014/main" id="{260E89F5-5AD1-48AB-D66D-4DA420B81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960"/>
              <a:ext cx="1344" cy="134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2" name="Oval 82">
              <a:extLst>
                <a:ext uri="{FF2B5EF4-FFF2-40B4-BE49-F238E27FC236}">
                  <a16:creationId xmlns:a16="http://schemas.microsoft.com/office/drawing/2014/main" id="{CB2DD16D-ABA9-E22A-3243-ECEEC0BA9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68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0523" name="Oval 86">
              <a:extLst>
                <a:ext uri="{FF2B5EF4-FFF2-40B4-BE49-F238E27FC236}">
                  <a16:creationId xmlns:a16="http://schemas.microsoft.com/office/drawing/2014/main" id="{15897AA5-988D-DAFF-AFBB-292BD58BA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10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</p:grpSp>
      <p:graphicFrame>
        <p:nvGraphicFramePr>
          <p:cNvPr id="29821" name="Group 125">
            <a:extLst>
              <a:ext uri="{FF2B5EF4-FFF2-40B4-BE49-F238E27FC236}">
                <a16:creationId xmlns:a16="http://schemas.microsoft.com/office/drawing/2014/main" id="{3018354F-F09B-F49B-BD41-CF5DA8767921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594360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18.998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820" name="Group 124">
            <a:extLst>
              <a:ext uri="{FF2B5EF4-FFF2-40B4-BE49-F238E27FC236}">
                <a16:creationId xmlns:a16="http://schemas.microsoft.com/office/drawing/2014/main" id="{C8F871C5-639E-15C2-9ECB-D2A4E53BEDCF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167640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15.999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822" name="Group 126">
            <a:extLst>
              <a:ext uri="{FF2B5EF4-FFF2-40B4-BE49-F238E27FC236}">
                <a16:creationId xmlns:a16="http://schemas.microsoft.com/office/drawing/2014/main" id="{66A62031-E8FD-8634-E67D-79DE4441CEC4}"/>
              </a:ext>
            </a:extLst>
          </p:cNvPr>
          <p:cNvGraphicFramePr>
            <a:graphicFrameLocks noGrp="1"/>
          </p:cNvGraphicFramePr>
          <p:nvPr/>
        </p:nvGraphicFramePr>
        <p:xfrm>
          <a:off x="8153400" y="3581400"/>
          <a:ext cx="381000" cy="5334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4.003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08" name="Line 132">
            <a:extLst>
              <a:ext uri="{FF2B5EF4-FFF2-40B4-BE49-F238E27FC236}">
                <a16:creationId xmlns:a16="http://schemas.microsoft.com/office/drawing/2014/main" id="{525145C8-5A2D-2790-1F4A-A1AD849D2C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200" y="31242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9" name="Line 133">
            <a:extLst>
              <a:ext uri="{FF2B5EF4-FFF2-40B4-BE49-F238E27FC236}">
                <a16:creationId xmlns:a16="http://schemas.microsoft.com/office/drawing/2014/main" id="{1A35D5C8-3A60-AE21-4337-219502CA5B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5867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0" name="Line 134">
            <a:extLst>
              <a:ext uri="{FF2B5EF4-FFF2-40B4-BE49-F238E27FC236}">
                <a16:creationId xmlns:a16="http://schemas.microsoft.com/office/drawing/2014/main" id="{EA934123-AEA8-A327-EAD4-CDE22F0D05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19812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2" name="Oval 83">
            <a:extLst>
              <a:ext uri="{FF2B5EF4-FFF2-40B4-BE49-F238E27FC236}">
                <a16:creationId xmlns:a16="http://schemas.microsoft.com/office/drawing/2014/main" id="{A495BE1C-E969-C4A1-832F-E9B105679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2332038"/>
            <a:ext cx="1363663" cy="1271587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13" name="Oval 84">
            <a:extLst>
              <a:ext uri="{FF2B5EF4-FFF2-40B4-BE49-F238E27FC236}">
                <a16:creationId xmlns:a16="http://schemas.microsoft.com/office/drawing/2014/main" id="{994AE5FF-1240-E94D-75D9-9CF021995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1685925"/>
            <a:ext cx="2487613" cy="258127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14" name="Oval 85">
            <a:extLst>
              <a:ext uri="{FF2B5EF4-FFF2-40B4-BE49-F238E27FC236}">
                <a16:creationId xmlns:a16="http://schemas.microsoft.com/office/drawing/2014/main" id="{F6517FF5-2E15-787B-593C-E53DC14C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1847850"/>
            <a:ext cx="1363663" cy="1427163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15" name="Oval 86">
            <a:extLst>
              <a:ext uri="{FF2B5EF4-FFF2-40B4-BE49-F238E27FC236}">
                <a16:creationId xmlns:a16="http://schemas.microsoft.com/office/drawing/2014/main" id="{2CC752A4-2257-BD69-111D-7F0ED31B4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4381500"/>
            <a:ext cx="1441450" cy="1389063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16" name="Oval 87">
            <a:extLst>
              <a:ext uri="{FF2B5EF4-FFF2-40B4-BE49-F238E27FC236}">
                <a16:creationId xmlns:a16="http://schemas.microsoft.com/office/drawing/2014/main" id="{ADDD720B-034C-E247-7723-77FE114B9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3717925"/>
            <a:ext cx="2628900" cy="265747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/>
      <p:bldP spid="29711" grpId="0"/>
      <p:bldP spid="297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42CFD3E-D388-05E4-412F-3C6F77DFE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8809"/>
            <a:ext cx="9296400" cy="1143000"/>
          </a:xfrm>
        </p:spPr>
        <p:txBody>
          <a:bodyPr anchor="t"/>
          <a:lstStyle/>
          <a:p>
            <a:pPr algn="l"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Metalloids </a:t>
            </a:r>
            <a:b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(Semi-metals)</a:t>
            </a:r>
            <a:endParaRPr lang="en-US" alt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10" descr="Boron">
            <a:extLst>
              <a:ext uri="{FF2B5EF4-FFF2-40B4-BE49-F238E27FC236}">
                <a16:creationId xmlns:a16="http://schemas.microsoft.com/office/drawing/2014/main" id="{4CB0D8F7-D610-261E-351D-D61C0229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3" descr="Silicon">
            <a:extLst>
              <a:ext uri="{FF2B5EF4-FFF2-40B4-BE49-F238E27FC236}">
                <a16:creationId xmlns:a16="http://schemas.microsoft.com/office/drawing/2014/main" id="{7ACA040B-7522-38D6-AAAD-DAAD52EDD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40" name="Group 32">
            <a:extLst>
              <a:ext uri="{FF2B5EF4-FFF2-40B4-BE49-F238E27FC236}">
                <a16:creationId xmlns:a16="http://schemas.microsoft.com/office/drawing/2014/main" id="{603AF182-AD96-A5CF-6BBD-C5FEA3317FAB}"/>
              </a:ext>
            </a:extLst>
          </p:cNvPr>
          <p:cNvGraphicFramePr>
            <a:graphicFrameLocks noGrp="1"/>
          </p:cNvGraphicFramePr>
          <p:nvPr/>
        </p:nvGraphicFramePr>
        <p:xfrm>
          <a:off x="5562600" y="525780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10.811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58" name="Group 50">
            <a:extLst>
              <a:ext uri="{FF2B5EF4-FFF2-40B4-BE49-F238E27FC236}">
                <a16:creationId xmlns:a16="http://schemas.microsoft.com/office/drawing/2014/main" id="{541B5971-C416-C9F9-6D38-3274C1193A32}"/>
              </a:ext>
            </a:extLst>
          </p:cNvPr>
          <p:cNvGraphicFramePr>
            <a:graphicFrameLocks noGrp="1"/>
          </p:cNvGraphicFramePr>
          <p:nvPr/>
        </p:nvGraphicFramePr>
        <p:xfrm>
          <a:off x="7893050" y="2471738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28.086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21" name="Line 51">
            <a:extLst>
              <a:ext uri="{FF2B5EF4-FFF2-40B4-BE49-F238E27FC236}">
                <a16:creationId xmlns:a16="http://schemas.microsoft.com/office/drawing/2014/main" id="{DE954693-F5EA-F4D3-51D3-FDC1E3B2F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51054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2" name="Line 52">
            <a:extLst>
              <a:ext uri="{FF2B5EF4-FFF2-40B4-BE49-F238E27FC236}">
                <a16:creationId xmlns:a16="http://schemas.microsoft.com/office/drawing/2014/main" id="{F0C3F50F-9916-25CF-2BC0-F4F9591FC8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6200" y="21336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C85AB3-E9ED-A9DC-0479-AA825BF1D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16786"/>
              </p:ext>
            </p:extLst>
          </p:nvPr>
        </p:nvGraphicFramePr>
        <p:xfrm>
          <a:off x="1111771" y="1828800"/>
          <a:ext cx="3962400" cy="4297572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Prop.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Physical Prop.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3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Most have half full valence shell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Have properties of metals AND non-metals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1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Make anions OR cations depending on their environment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way to know which properties of each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E0B1A47-CEC9-9CEE-8129-21CE57F90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7998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with ~½ Complete Outer Energy Level</a:t>
            </a:r>
          </a:p>
        </p:txBody>
      </p:sp>
      <p:grpSp>
        <p:nvGrpSpPr>
          <p:cNvPr id="22531" name="Group 10">
            <a:extLst>
              <a:ext uri="{FF2B5EF4-FFF2-40B4-BE49-F238E27FC236}">
                <a16:creationId xmlns:a16="http://schemas.microsoft.com/office/drawing/2014/main" id="{70070566-F388-DDE6-5A60-C2C8DEA1A439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828800"/>
            <a:ext cx="4079875" cy="76200"/>
            <a:chOff x="0" y="0"/>
            <a:chExt cx="2570" cy="1959"/>
          </a:xfrm>
        </p:grpSpPr>
        <p:sp>
          <p:nvSpPr>
            <p:cNvPr id="22620" name="Rectangle 7">
              <a:extLst>
                <a:ext uri="{FF2B5EF4-FFF2-40B4-BE49-F238E27FC236}">
                  <a16:creationId xmlns:a16="http://schemas.microsoft.com/office/drawing/2014/main" id="{516B54B8-BF8B-CADB-1FB6-70F0A6F96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621" name="Rectangle 8">
              <a:extLst>
                <a:ext uri="{FF2B5EF4-FFF2-40B4-BE49-F238E27FC236}">
                  <a16:creationId xmlns:a16="http://schemas.microsoft.com/office/drawing/2014/main" id="{EE2EE9A7-9683-0477-5BD6-F4E1614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70" cy="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                   </a:t>
              </a:r>
            </a:p>
          </p:txBody>
        </p:sp>
      </p:grpSp>
      <p:sp>
        <p:nvSpPr>
          <p:cNvPr id="59394" name="Text Box 2">
            <a:extLst>
              <a:ext uri="{FF2B5EF4-FFF2-40B4-BE49-F238E27FC236}">
                <a16:creationId xmlns:a16="http://schemas.microsoft.com/office/drawing/2014/main" id="{AAD118E8-BAC7-A2E7-17C6-4AFD6FD7C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495800"/>
            <a:ext cx="2286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Comic Sans MS" panose="030F0702030302020204" pitchFamily="66" charset="0"/>
              </a:rPr>
              <a:t>Notice</a:t>
            </a:r>
            <a:r>
              <a:rPr lang="en-US" altLang="en-US" sz="1800">
                <a:latin typeface="Comic Sans MS" panose="030F0702030302020204" pitchFamily="66" charset="0"/>
              </a:rPr>
              <a:t>: only 3 electrons in outer level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B1209331-287D-BC5C-C684-AB4FF0C0F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752600"/>
            <a:ext cx="2133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Comic Sans MS" panose="030F0702030302020204" pitchFamily="66" charset="0"/>
              </a:rPr>
              <a:t>Notice</a:t>
            </a:r>
            <a:r>
              <a:rPr lang="en-US" altLang="en-US" sz="1800">
                <a:latin typeface="Comic Sans MS" panose="030F0702030302020204" pitchFamily="66" charset="0"/>
              </a:rPr>
              <a:t>: only 4 electrons in outer level</a:t>
            </a:r>
          </a:p>
        </p:txBody>
      </p:sp>
      <p:grpSp>
        <p:nvGrpSpPr>
          <p:cNvPr id="22534" name="Group 22">
            <a:extLst>
              <a:ext uri="{FF2B5EF4-FFF2-40B4-BE49-F238E27FC236}">
                <a16:creationId xmlns:a16="http://schemas.microsoft.com/office/drawing/2014/main" id="{3790B503-9522-76E5-D9FE-63657978958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752600"/>
            <a:ext cx="2438400" cy="2438400"/>
            <a:chOff x="720" y="1227"/>
            <a:chExt cx="2208" cy="2181"/>
          </a:xfrm>
        </p:grpSpPr>
        <p:sp>
          <p:nvSpPr>
            <p:cNvPr id="22602" name="Oval 20">
              <a:extLst>
                <a:ext uri="{FF2B5EF4-FFF2-40B4-BE49-F238E27FC236}">
                  <a16:creationId xmlns:a16="http://schemas.microsoft.com/office/drawing/2014/main" id="{96CC1A78-F597-E700-477B-BD181D123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304"/>
              <a:ext cx="365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603" name="Oval 19">
              <a:extLst>
                <a:ext uri="{FF2B5EF4-FFF2-40B4-BE49-F238E27FC236}">
                  <a16:creationId xmlns:a16="http://schemas.microsoft.com/office/drawing/2014/main" id="{23567D80-AA03-C7F3-167D-8913580E4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872"/>
              <a:ext cx="365" cy="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604" name="Oval 4">
              <a:extLst>
                <a:ext uri="{FF2B5EF4-FFF2-40B4-BE49-F238E27FC236}">
                  <a16:creationId xmlns:a16="http://schemas.microsoft.com/office/drawing/2014/main" id="{55D4F1B3-DF20-FD77-1463-D2FE55AC4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00"/>
              <a:ext cx="365" cy="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605" name="Oval 5">
              <a:extLst>
                <a:ext uri="{FF2B5EF4-FFF2-40B4-BE49-F238E27FC236}">
                  <a16:creationId xmlns:a16="http://schemas.microsoft.com/office/drawing/2014/main" id="{ED1F16B4-0CCC-9BE7-E105-90BD3CE31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064"/>
              <a:ext cx="364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606" name="Oval 6">
              <a:extLst>
                <a:ext uri="{FF2B5EF4-FFF2-40B4-BE49-F238E27FC236}">
                  <a16:creationId xmlns:a16="http://schemas.microsoft.com/office/drawing/2014/main" id="{9706E1C5-AFB5-AB71-28B0-01098DC29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1920"/>
              <a:ext cx="365" cy="37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607" name="Oval 7">
              <a:extLst>
                <a:ext uri="{FF2B5EF4-FFF2-40B4-BE49-F238E27FC236}">
                  <a16:creationId xmlns:a16="http://schemas.microsoft.com/office/drawing/2014/main" id="{01FCC185-2D57-17B8-05B9-E8D3607FF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968"/>
              <a:ext cx="365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608" name="Oval 8">
              <a:extLst>
                <a:ext uri="{FF2B5EF4-FFF2-40B4-BE49-F238E27FC236}">
                  <a16:creationId xmlns:a16="http://schemas.microsoft.com/office/drawing/2014/main" id="{BA46FAA6-24C9-1192-B118-2603E13D3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160"/>
              <a:ext cx="365" cy="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609" name="Oval 9">
              <a:extLst>
                <a:ext uri="{FF2B5EF4-FFF2-40B4-BE49-F238E27FC236}">
                  <a16:creationId xmlns:a16="http://schemas.microsoft.com/office/drawing/2014/main" id="{FC659F4A-DF09-3E2C-4AD7-C12521527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252"/>
              <a:ext cx="365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610" name="Oval 10">
              <a:extLst>
                <a:ext uri="{FF2B5EF4-FFF2-40B4-BE49-F238E27FC236}">
                  <a16:creationId xmlns:a16="http://schemas.microsoft.com/office/drawing/2014/main" id="{D4817E8C-B68A-3523-CC46-A9C0ACA9C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400"/>
              <a:ext cx="364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611" name="Oval 15">
              <a:extLst>
                <a:ext uri="{FF2B5EF4-FFF2-40B4-BE49-F238E27FC236}">
                  <a16:creationId xmlns:a16="http://schemas.microsoft.com/office/drawing/2014/main" id="{E651B94E-BFEA-B66E-EF05-98D2D499C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52"/>
              <a:ext cx="364" cy="3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612" name="Oval 16">
              <a:extLst>
                <a:ext uri="{FF2B5EF4-FFF2-40B4-BE49-F238E27FC236}">
                  <a16:creationId xmlns:a16="http://schemas.microsoft.com/office/drawing/2014/main" id="{D05BC9CF-1B0D-FAD9-15B4-104A59199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208"/>
              <a:ext cx="365" cy="3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613" name="Oval 17">
              <a:extLst>
                <a:ext uri="{FF2B5EF4-FFF2-40B4-BE49-F238E27FC236}">
                  <a16:creationId xmlns:a16="http://schemas.microsoft.com/office/drawing/2014/main" id="{88B47686-161C-9F4E-9073-62C3CFD18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296"/>
              <a:ext cx="2112" cy="2112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614" name="Oval 18">
              <a:extLst>
                <a:ext uri="{FF2B5EF4-FFF2-40B4-BE49-F238E27FC236}">
                  <a16:creationId xmlns:a16="http://schemas.microsoft.com/office/drawing/2014/main" id="{E55CB0BA-A34E-C809-051A-497A4806E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728"/>
              <a:ext cx="1296" cy="1248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615" name="Oval 13">
              <a:extLst>
                <a:ext uri="{FF2B5EF4-FFF2-40B4-BE49-F238E27FC236}">
                  <a16:creationId xmlns:a16="http://schemas.microsoft.com/office/drawing/2014/main" id="{37C5E0ED-91C9-6F18-A345-534CDEF8C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6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616" name="Oval 11">
              <a:extLst>
                <a:ext uri="{FF2B5EF4-FFF2-40B4-BE49-F238E27FC236}">
                  <a16:creationId xmlns:a16="http://schemas.microsoft.com/office/drawing/2014/main" id="{38D46282-3C87-104B-D9DE-BFCEC407F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65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617" name="Oval 12">
              <a:extLst>
                <a:ext uri="{FF2B5EF4-FFF2-40B4-BE49-F238E27FC236}">
                  <a16:creationId xmlns:a16="http://schemas.microsoft.com/office/drawing/2014/main" id="{CDF4DD03-BBD3-3AEB-599C-8F20FAF5C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92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618" name="Oval 14">
              <a:extLst>
                <a:ext uri="{FF2B5EF4-FFF2-40B4-BE49-F238E27FC236}">
                  <a16:creationId xmlns:a16="http://schemas.microsoft.com/office/drawing/2014/main" id="{F257A3C2-00E1-0E17-9E7B-E02110327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0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619" name="Oval 21">
              <a:extLst>
                <a:ext uri="{FF2B5EF4-FFF2-40B4-BE49-F238E27FC236}">
                  <a16:creationId xmlns:a16="http://schemas.microsoft.com/office/drawing/2014/main" id="{A24DE2DE-82D9-28D6-CADF-D3D5B35A3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27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</p:grpSp>
      <p:grpSp>
        <p:nvGrpSpPr>
          <p:cNvPr id="22535" name="Group 71">
            <a:extLst>
              <a:ext uri="{FF2B5EF4-FFF2-40B4-BE49-F238E27FC236}">
                <a16:creationId xmlns:a16="http://schemas.microsoft.com/office/drawing/2014/main" id="{D4FDC03B-95BE-44B2-644D-809419981501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497263" cy="3419475"/>
            <a:chOff x="3216" y="1248"/>
            <a:chExt cx="2203" cy="2154"/>
          </a:xfrm>
        </p:grpSpPr>
        <p:sp>
          <p:nvSpPr>
            <p:cNvPr id="22556" name="Oval 66">
              <a:extLst>
                <a:ext uri="{FF2B5EF4-FFF2-40B4-BE49-F238E27FC236}">
                  <a16:creationId xmlns:a16="http://schemas.microsoft.com/office/drawing/2014/main" id="{C5AB7BB4-963D-F6AA-0294-EC052371E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557" name="Oval 67">
              <a:extLst>
                <a:ext uri="{FF2B5EF4-FFF2-40B4-BE49-F238E27FC236}">
                  <a16:creationId xmlns:a16="http://schemas.microsoft.com/office/drawing/2014/main" id="{166A9A88-A53A-B07B-52A9-E33AE47BA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558" name="Oval 63">
              <a:extLst>
                <a:ext uri="{FF2B5EF4-FFF2-40B4-BE49-F238E27FC236}">
                  <a16:creationId xmlns:a16="http://schemas.microsoft.com/office/drawing/2014/main" id="{2191A7CC-FA45-0BA8-4C16-DC2958742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559" name="Oval 64">
              <a:extLst>
                <a:ext uri="{FF2B5EF4-FFF2-40B4-BE49-F238E27FC236}">
                  <a16:creationId xmlns:a16="http://schemas.microsoft.com/office/drawing/2014/main" id="{0BCBBC1C-AF08-7140-0AF8-55278249E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064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560" name="Oval 65">
              <a:extLst>
                <a:ext uri="{FF2B5EF4-FFF2-40B4-BE49-F238E27FC236}">
                  <a16:creationId xmlns:a16="http://schemas.microsoft.com/office/drawing/2014/main" id="{BD6C067F-CD78-3D5D-B7A5-5801BFB8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48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561" name="Oval 24">
              <a:extLst>
                <a:ext uri="{FF2B5EF4-FFF2-40B4-BE49-F238E27FC236}">
                  <a16:creationId xmlns:a16="http://schemas.microsoft.com/office/drawing/2014/main" id="{853A0037-6949-4519-FD8C-A204C1B3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562" name="Oval 25">
              <a:extLst>
                <a:ext uri="{FF2B5EF4-FFF2-40B4-BE49-F238E27FC236}">
                  <a16:creationId xmlns:a16="http://schemas.microsoft.com/office/drawing/2014/main" id="{14C9FE74-B827-8C2C-5A68-0C5653996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563" name="Oval 26">
              <a:extLst>
                <a:ext uri="{FF2B5EF4-FFF2-40B4-BE49-F238E27FC236}">
                  <a16:creationId xmlns:a16="http://schemas.microsoft.com/office/drawing/2014/main" id="{3FA98957-853D-8E9C-077E-E48B8B5C9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564" name="Oval 27">
              <a:extLst>
                <a:ext uri="{FF2B5EF4-FFF2-40B4-BE49-F238E27FC236}">
                  <a16:creationId xmlns:a16="http://schemas.microsoft.com/office/drawing/2014/main" id="{84DC70EE-B511-7D66-0952-8A4C7BD63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0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565" name="Oval 28">
              <a:extLst>
                <a:ext uri="{FF2B5EF4-FFF2-40B4-BE49-F238E27FC236}">
                  <a16:creationId xmlns:a16="http://schemas.microsoft.com/office/drawing/2014/main" id="{0442F0C4-2AE5-ACC9-1437-639076C33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566" name="Oval 29">
              <a:extLst>
                <a:ext uri="{FF2B5EF4-FFF2-40B4-BE49-F238E27FC236}">
                  <a16:creationId xmlns:a16="http://schemas.microsoft.com/office/drawing/2014/main" id="{CC2320AF-592B-F3DE-F570-9896528A3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567" name="Oval 30">
              <a:extLst>
                <a:ext uri="{FF2B5EF4-FFF2-40B4-BE49-F238E27FC236}">
                  <a16:creationId xmlns:a16="http://schemas.microsoft.com/office/drawing/2014/main" id="{D4BE86D6-D9EA-2A01-3BB4-BC7EF2DD4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1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568" name="Oval 32">
              <a:extLst>
                <a:ext uri="{FF2B5EF4-FFF2-40B4-BE49-F238E27FC236}">
                  <a16:creationId xmlns:a16="http://schemas.microsoft.com/office/drawing/2014/main" id="{0733D1D3-5774-D293-474A-74985F950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2105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569" name="Oval 33">
              <a:extLst>
                <a:ext uri="{FF2B5EF4-FFF2-40B4-BE49-F238E27FC236}">
                  <a16:creationId xmlns:a16="http://schemas.microsoft.com/office/drawing/2014/main" id="{7ED0EFFE-3040-2BA1-3BC6-9E211C232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333"/>
              <a:ext cx="218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570" name="Oval 34">
              <a:extLst>
                <a:ext uri="{FF2B5EF4-FFF2-40B4-BE49-F238E27FC236}">
                  <a16:creationId xmlns:a16="http://schemas.microsoft.com/office/drawing/2014/main" id="{678245D3-CC50-108A-9AB3-28247D238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2219"/>
              <a:ext cx="218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571" name="Oval 35">
              <a:extLst>
                <a:ext uri="{FF2B5EF4-FFF2-40B4-BE49-F238E27FC236}">
                  <a16:creationId xmlns:a16="http://schemas.microsoft.com/office/drawing/2014/main" id="{B3FD3918-182E-F308-1A4F-6479C38B2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2371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572" name="Oval 36">
              <a:extLst>
                <a:ext uri="{FF2B5EF4-FFF2-40B4-BE49-F238E27FC236}">
                  <a16:creationId xmlns:a16="http://schemas.microsoft.com/office/drawing/2014/main" id="{E251EC96-EF8A-34EB-8AFF-07716CDC0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067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2573" name="Oval 37">
              <a:extLst>
                <a:ext uri="{FF2B5EF4-FFF2-40B4-BE49-F238E27FC236}">
                  <a16:creationId xmlns:a16="http://schemas.microsoft.com/office/drawing/2014/main" id="{53A669C7-9BCC-83EB-BC13-04C679DA9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244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574" name="Oval 38">
              <a:extLst>
                <a:ext uri="{FF2B5EF4-FFF2-40B4-BE49-F238E27FC236}">
                  <a16:creationId xmlns:a16="http://schemas.microsoft.com/office/drawing/2014/main" id="{3F307E43-74F9-DE58-78AF-0FFEA0BC4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06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575" name="Oval 39">
              <a:extLst>
                <a:ext uri="{FF2B5EF4-FFF2-40B4-BE49-F238E27FC236}">
                  <a16:creationId xmlns:a16="http://schemas.microsoft.com/office/drawing/2014/main" id="{3213A90F-A920-D576-85FD-9227B98F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2219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576" name="Oval 40">
              <a:extLst>
                <a:ext uri="{FF2B5EF4-FFF2-40B4-BE49-F238E27FC236}">
                  <a16:creationId xmlns:a16="http://schemas.microsoft.com/office/drawing/2014/main" id="{E0590315-6198-3BBD-8F31-70119FC4C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" y="244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grpSp>
          <p:nvGrpSpPr>
            <p:cNvPr id="22577" name="Group 41">
              <a:extLst>
                <a:ext uri="{FF2B5EF4-FFF2-40B4-BE49-F238E27FC236}">
                  <a16:creationId xmlns:a16="http://schemas.microsoft.com/office/drawing/2014/main" id="{99F219AC-BECF-E04F-2572-59EEB75BA5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3" y="2105"/>
              <a:ext cx="574" cy="542"/>
              <a:chOff x="1968" y="1584"/>
              <a:chExt cx="2160" cy="1872"/>
            </a:xfrm>
          </p:grpSpPr>
          <p:sp>
            <p:nvSpPr>
              <p:cNvPr id="22596" name="Oval 42">
                <a:extLst>
                  <a:ext uri="{FF2B5EF4-FFF2-40B4-BE49-F238E27FC236}">
                    <a16:creationId xmlns:a16="http://schemas.microsoft.com/office/drawing/2014/main" id="{DBC107FE-E300-4C3B-6ADD-E4A7AF6D8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2597" name="Oval 43">
                <a:extLst>
                  <a:ext uri="{FF2B5EF4-FFF2-40B4-BE49-F238E27FC236}">
                    <a16:creationId xmlns:a16="http://schemas.microsoft.com/office/drawing/2014/main" id="{ECC77DBF-9518-FE77-65AF-DB56B38C4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2598" name="Oval 44">
                <a:extLst>
                  <a:ext uri="{FF2B5EF4-FFF2-40B4-BE49-F238E27FC236}">
                    <a16:creationId xmlns:a16="http://schemas.microsoft.com/office/drawing/2014/main" id="{60497DC3-9966-CA76-47A8-900EF4640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2599" name="Oval 45">
                <a:extLst>
                  <a:ext uri="{FF2B5EF4-FFF2-40B4-BE49-F238E27FC236}">
                    <a16:creationId xmlns:a16="http://schemas.microsoft.com/office/drawing/2014/main" id="{DB81CB16-A95F-54BE-C977-C78243ACE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2600" name="Oval 46">
                <a:extLst>
                  <a:ext uri="{FF2B5EF4-FFF2-40B4-BE49-F238E27FC236}">
                    <a16:creationId xmlns:a16="http://schemas.microsoft.com/office/drawing/2014/main" id="{34EF0B8E-3B9E-C7B9-7DCA-7F7584C71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2601" name="Oval 47">
                <a:extLst>
                  <a:ext uri="{FF2B5EF4-FFF2-40B4-BE49-F238E27FC236}">
                    <a16:creationId xmlns:a16="http://schemas.microsoft.com/office/drawing/2014/main" id="{CBF20D5E-A2E0-E2B9-B7AD-01D6CB025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</p:grpSp>
        <p:sp>
          <p:nvSpPr>
            <p:cNvPr id="22578" name="Oval 48">
              <a:extLst>
                <a:ext uri="{FF2B5EF4-FFF2-40B4-BE49-F238E27FC236}">
                  <a16:creationId xmlns:a16="http://schemas.microsoft.com/office/drawing/2014/main" id="{2ED56F09-7C89-1A12-7304-C36463AA7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851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79" name="Oval 49">
              <a:extLst>
                <a:ext uri="{FF2B5EF4-FFF2-40B4-BE49-F238E27FC236}">
                  <a16:creationId xmlns:a16="http://schemas.microsoft.com/office/drawing/2014/main" id="{9FB73A93-EE92-7441-1F94-53066E86A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79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80" name="Oval 50">
              <a:extLst>
                <a:ext uri="{FF2B5EF4-FFF2-40B4-BE49-F238E27FC236}">
                  <a16:creationId xmlns:a16="http://schemas.microsoft.com/office/drawing/2014/main" id="{10C599FE-2793-AD4A-8F5A-C33B4473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" y="164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81" name="Oval 51">
              <a:extLst>
                <a:ext uri="{FF2B5EF4-FFF2-40B4-BE49-F238E27FC236}">
                  <a16:creationId xmlns:a16="http://schemas.microsoft.com/office/drawing/2014/main" id="{5B77E71D-0155-21B8-FF6E-EF53472C6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" y="233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82" name="Oval 52">
              <a:extLst>
                <a:ext uri="{FF2B5EF4-FFF2-40B4-BE49-F238E27FC236}">
                  <a16:creationId xmlns:a16="http://schemas.microsoft.com/office/drawing/2014/main" id="{A1F9F899-4A77-F1F5-7271-86C58058F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80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83" name="Oval 53">
              <a:extLst>
                <a:ext uri="{FF2B5EF4-FFF2-40B4-BE49-F238E27FC236}">
                  <a16:creationId xmlns:a16="http://schemas.microsoft.com/office/drawing/2014/main" id="{65223013-D8A4-80B4-F262-52732EABE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294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84" name="Oval 54">
              <a:extLst>
                <a:ext uri="{FF2B5EF4-FFF2-40B4-BE49-F238E27FC236}">
                  <a16:creationId xmlns:a16="http://schemas.microsoft.com/office/drawing/2014/main" id="{F4F8784C-62EB-8867-B93C-C25C4938E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164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85" name="Oval 55">
              <a:extLst>
                <a:ext uri="{FF2B5EF4-FFF2-40B4-BE49-F238E27FC236}">
                  <a16:creationId xmlns:a16="http://schemas.microsoft.com/office/drawing/2014/main" id="{4C68AB9E-31F8-1BAA-7DE0-4C174982B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2333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86" name="Oval 56">
              <a:extLst>
                <a:ext uri="{FF2B5EF4-FFF2-40B4-BE49-F238E27FC236}">
                  <a16:creationId xmlns:a16="http://schemas.microsoft.com/office/drawing/2014/main" id="{B3C27B6A-A72E-8CCB-5336-4A8D76092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160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2587" name="Oval 57">
              <a:extLst>
                <a:ext uri="{FF2B5EF4-FFF2-40B4-BE49-F238E27FC236}">
                  <a16:creationId xmlns:a16="http://schemas.microsoft.com/office/drawing/2014/main" id="{6D3297AD-9131-477A-4C85-05E20AF44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1899"/>
              <a:ext cx="1008" cy="960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58">
              <a:extLst>
                <a:ext uri="{FF2B5EF4-FFF2-40B4-BE49-F238E27FC236}">
                  <a16:creationId xmlns:a16="http://schemas.microsoft.com/office/drawing/2014/main" id="{50371B96-74E7-804B-C46F-42A11C07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" y="1496"/>
              <a:ext cx="1670" cy="167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9" name="Oval 59">
              <a:extLst>
                <a:ext uri="{FF2B5EF4-FFF2-40B4-BE49-F238E27FC236}">
                  <a16:creationId xmlns:a16="http://schemas.microsoft.com/office/drawing/2014/main" id="{C863C983-BBD3-07C9-2ECF-6DD548880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313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90" name="Oval 60">
              <a:extLst>
                <a:ext uri="{FF2B5EF4-FFF2-40B4-BE49-F238E27FC236}">
                  <a16:creationId xmlns:a16="http://schemas.microsoft.com/office/drawing/2014/main" id="{3EB7CA8B-79F1-A179-04F8-C96555970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1458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91" name="Oval 61">
              <a:extLst>
                <a:ext uri="{FF2B5EF4-FFF2-40B4-BE49-F238E27FC236}">
                  <a16:creationId xmlns:a16="http://schemas.microsoft.com/office/drawing/2014/main" id="{F5291915-B248-F100-402F-D2F56EAF0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296"/>
              <a:ext cx="2106" cy="206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2" name="Oval 62">
              <a:extLst>
                <a:ext uri="{FF2B5EF4-FFF2-40B4-BE49-F238E27FC236}">
                  <a16:creationId xmlns:a16="http://schemas.microsoft.com/office/drawing/2014/main" id="{2DEC1804-26C5-AD24-34B2-79E1A5A3D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304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93" name="Oval 68">
              <a:extLst>
                <a:ext uri="{FF2B5EF4-FFF2-40B4-BE49-F238E27FC236}">
                  <a16:creationId xmlns:a16="http://schemas.microsoft.com/office/drawing/2014/main" id="{D716B5AB-EDF6-29E7-E397-2C8EB0FE8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31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94" name="Oval 69">
              <a:extLst>
                <a:ext uri="{FF2B5EF4-FFF2-40B4-BE49-F238E27FC236}">
                  <a16:creationId xmlns:a16="http://schemas.microsoft.com/office/drawing/2014/main" id="{37E71BAD-EC7F-0BBD-F051-F3106527D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304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2595" name="Oval 70">
              <a:extLst>
                <a:ext uri="{FF2B5EF4-FFF2-40B4-BE49-F238E27FC236}">
                  <a16:creationId xmlns:a16="http://schemas.microsoft.com/office/drawing/2014/main" id="{EC8856CA-FE57-B981-03A7-6315EA05E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248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</p:grpSp>
      <p:graphicFrame>
        <p:nvGraphicFramePr>
          <p:cNvPr id="59464" name="Group 72">
            <a:extLst>
              <a:ext uri="{FF2B5EF4-FFF2-40B4-BE49-F238E27FC236}">
                <a16:creationId xmlns:a16="http://schemas.microsoft.com/office/drawing/2014/main" id="{655F2ED1-D0B8-580D-A638-7728C16771F1}"/>
              </a:ext>
            </a:extLst>
          </p:cNvPr>
          <p:cNvGraphicFramePr>
            <a:graphicFrameLocks noGrp="1"/>
          </p:cNvGraphicFramePr>
          <p:nvPr/>
        </p:nvGraphicFramePr>
        <p:xfrm>
          <a:off x="4343400" y="198120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10.811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470" name="Group 78">
            <a:extLst>
              <a:ext uri="{FF2B5EF4-FFF2-40B4-BE49-F238E27FC236}">
                <a16:creationId xmlns:a16="http://schemas.microsoft.com/office/drawing/2014/main" id="{8015EDEB-53D8-8760-2F24-BC780D5E7743}"/>
              </a:ext>
            </a:extLst>
          </p:cNvPr>
          <p:cNvGraphicFramePr>
            <a:graphicFrameLocks noGrp="1"/>
          </p:cNvGraphicFramePr>
          <p:nvPr/>
        </p:nvGraphicFramePr>
        <p:xfrm>
          <a:off x="4343400" y="5791200"/>
          <a:ext cx="368300" cy="517525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28.086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48" name="Line 84">
            <a:extLst>
              <a:ext uri="{FF2B5EF4-FFF2-40B4-BE49-F238E27FC236}">
                <a16:creationId xmlns:a16="http://schemas.microsoft.com/office/drawing/2014/main" id="{991DBA13-76F6-C2D7-A08E-36EA0A2202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6388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49" name="Line 85">
            <a:extLst>
              <a:ext uri="{FF2B5EF4-FFF2-40B4-BE49-F238E27FC236}">
                <a16:creationId xmlns:a16="http://schemas.microsoft.com/office/drawing/2014/main" id="{4D704994-3392-E7C0-6689-6B86919787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2860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1" name="Oval 78">
            <a:extLst>
              <a:ext uri="{FF2B5EF4-FFF2-40B4-BE49-F238E27FC236}">
                <a16:creationId xmlns:a16="http://schemas.microsoft.com/office/drawing/2014/main" id="{5C129892-75D2-F2FF-A4E1-6D348654A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2333625"/>
            <a:ext cx="1408113" cy="137477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52" name="Oval 79">
            <a:extLst>
              <a:ext uri="{FF2B5EF4-FFF2-40B4-BE49-F238E27FC236}">
                <a16:creationId xmlns:a16="http://schemas.microsoft.com/office/drawing/2014/main" id="{C7F47D8B-7DE8-3437-5E72-F0684129D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831975"/>
            <a:ext cx="2309813" cy="235902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53" name="Oval 80">
            <a:extLst>
              <a:ext uri="{FF2B5EF4-FFF2-40B4-BE49-F238E27FC236}">
                <a16:creationId xmlns:a16="http://schemas.microsoft.com/office/drawing/2014/main" id="{BB4902ED-8843-58EE-8737-567BD2C9F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4029075"/>
            <a:ext cx="1603375" cy="153352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54" name="Oval 81">
            <a:extLst>
              <a:ext uri="{FF2B5EF4-FFF2-40B4-BE49-F238E27FC236}">
                <a16:creationId xmlns:a16="http://schemas.microsoft.com/office/drawing/2014/main" id="{DCA98114-A968-EF30-B9A9-F90574A6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3378200"/>
            <a:ext cx="2632075" cy="264477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55" name="Oval 82">
            <a:extLst>
              <a:ext uri="{FF2B5EF4-FFF2-40B4-BE49-F238E27FC236}">
                <a16:creationId xmlns:a16="http://schemas.microsoft.com/office/drawing/2014/main" id="{D2E7A1C8-34C1-8E1E-1954-8D2E50310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3054350"/>
            <a:ext cx="3319462" cy="325437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31A9E35-ECE4-D824-4355-CB330DE40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Features of the Periodic Table:</a:t>
            </a:r>
            <a:b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(Row)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41BD1A0-98EA-585A-4948-9E800A780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381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200">
                <a:latin typeface="Comic Sans MS" panose="030F0702030302020204" pitchFamily="66" charset="0"/>
              </a:rPr>
              <a:t>each horizontal row of elements on the periodic table</a:t>
            </a:r>
            <a:endParaRPr lang="en-US" altLang="en-US" sz="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800"/>
              <a:t>  </a:t>
            </a:r>
          </a:p>
        </p:txBody>
      </p:sp>
      <p:sp>
        <p:nvSpPr>
          <p:cNvPr id="55304" name="Rectangle 8">
            <a:extLst>
              <a:ext uri="{FF2B5EF4-FFF2-40B4-BE49-F238E27FC236}">
                <a16:creationId xmlns:a16="http://schemas.microsoft.com/office/drawing/2014/main" id="{F7B4E93E-3D9B-E069-AC97-6A1884E29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6148388"/>
            <a:ext cx="576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</a:rPr>
              <a:t>FROM LEFT TO RIGHT OR RIGHT TO LEFT</a:t>
            </a:r>
          </a:p>
        </p:txBody>
      </p:sp>
      <p:pic>
        <p:nvPicPr>
          <p:cNvPr id="23557" name="Picture 9" descr="Periodic Table">
            <a:extLst>
              <a:ext uri="{FF2B5EF4-FFF2-40B4-BE49-F238E27FC236}">
                <a16:creationId xmlns:a16="http://schemas.microsoft.com/office/drawing/2014/main" id="{21C55A4F-CD28-7860-E0CF-3D1010CDD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71500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Rectangle 13">
            <a:extLst>
              <a:ext uri="{FF2B5EF4-FFF2-40B4-BE49-F238E27FC236}">
                <a16:creationId xmlns:a16="http://schemas.microsoft.com/office/drawing/2014/main" id="{1A1992FE-8EDB-8574-6AA4-2ABFFCD73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47900"/>
            <a:ext cx="5486400" cy="381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11" name="Rectangle 15">
            <a:extLst>
              <a:ext uri="{FF2B5EF4-FFF2-40B4-BE49-F238E27FC236}">
                <a16:creationId xmlns:a16="http://schemas.microsoft.com/office/drawing/2014/main" id="{A1C4BFA6-5268-AE6C-DC0A-C18E86115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33663"/>
            <a:ext cx="5486400" cy="381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12" name="Rectangle 16">
            <a:extLst>
              <a:ext uri="{FF2B5EF4-FFF2-40B4-BE49-F238E27FC236}">
                <a16:creationId xmlns:a16="http://schemas.microsoft.com/office/drawing/2014/main" id="{E60FB1D2-209D-B5BE-2732-EA72F5F6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05138"/>
            <a:ext cx="5486400" cy="381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13" name="Rectangle 17">
            <a:extLst>
              <a:ext uri="{FF2B5EF4-FFF2-40B4-BE49-F238E27FC236}">
                <a16:creationId xmlns:a16="http://schemas.microsoft.com/office/drawing/2014/main" id="{A76735F8-89BC-927F-CC00-1ECB7E36C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375025"/>
            <a:ext cx="5486400" cy="381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14" name="Rectangle 18">
            <a:extLst>
              <a:ext uri="{FF2B5EF4-FFF2-40B4-BE49-F238E27FC236}">
                <a16:creationId xmlns:a16="http://schemas.microsoft.com/office/drawing/2014/main" id="{91A09A10-F6AE-0E2F-A9CF-9888CD8F7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767138"/>
            <a:ext cx="5486400" cy="431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15" name="Rectangle 19">
            <a:extLst>
              <a:ext uri="{FF2B5EF4-FFF2-40B4-BE49-F238E27FC236}">
                <a16:creationId xmlns:a16="http://schemas.microsoft.com/office/drawing/2014/main" id="{9DDB87E3-D8D4-E39B-592E-3DA2D96A7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216400"/>
            <a:ext cx="5486400" cy="3556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16" name="Rectangle 20">
            <a:extLst>
              <a:ext uri="{FF2B5EF4-FFF2-40B4-BE49-F238E27FC236}">
                <a16:creationId xmlns:a16="http://schemas.microsoft.com/office/drawing/2014/main" id="{B2225AC3-AAD0-1CB0-5B31-93C1F63E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0"/>
            <a:ext cx="5486400" cy="3556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17" name="Rectangle 21">
            <a:extLst>
              <a:ext uri="{FF2B5EF4-FFF2-40B4-BE49-F238E27FC236}">
                <a16:creationId xmlns:a16="http://schemas.microsoft.com/office/drawing/2014/main" id="{D07C5783-324B-90E0-DB43-0841BC8BA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054600"/>
            <a:ext cx="4343400" cy="3556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18" name="Rectangle 22">
            <a:extLst>
              <a:ext uri="{FF2B5EF4-FFF2-40B4-BE49-F238E27FC236}">
                <a16:creationId xmlns:a16="http://schemas.microsoft.com/office/drawing/2014/main" id="{4E4B21F9-4081-2FFC-3E0A-CC812B2BF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21313"/>
            <a:ext cx="4343400" cy="3556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19" name="AutoShape 23">
            <a:extLst>
              <a:ext uri="{FF2B5EF4-FFF2-40B4-BE49-F238E27FC236}">
                <a16:creationId xmlns:a16="http://schemas.microsoft.com/office/drawing/2014/main" id="{3F3A832E-31BE-30F2-105D-F2B33E070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20" name="AutoShape 24">
            <a:extLst>
              <a:ext uri="{FF2B5EF4-FFF2-40B4-BE49-F238E27FC236}">
                <a16:creationId xmlns:a16="http://schemas.microsoft.com/office/drawing/2014/main" id="{2DD17E5D-ABB1-A2FB-AC59-2286EAD1B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981200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21" name="Text Box 25">
            <a:extLst>
              <a:ext uri="{FF2B5EF4-FFF2-40B4-BE49-F238E27FC236}">
                <a16:creationId xmlns:a16="http://schemas.microsoft.com/office/drawing/2014/main" id="{FA644035-86EB-C69E-B8FE-EEBB9087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048000"/>
            <a:ext cx="990600" cy="1792288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How many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periods (rows)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are on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Periodic Table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mic Sans MS" panose="030F0702030302020204" pitchFamily="66" charset="0"/>
              </a:rPr>
              <a:t>Of Elements?</a:t>
            </a:r>
          </a:p>
        </p:txBody>
      </p:sp>
      <p:sp>
        <p:nvSpPr>
          <p:cNvPr id="55323" name="Line 27">
            <a:extLst>
              <a:ext uri="{FF2B5EF4-FFF2-40B4-BE49-F238E27FC236}">
                <a16:creationId xmlns:a16="http://schemas.microsoft.com/office/drawing/2014/main" id="{CBF1F921-6BCC-D3F1-C7F2-2538246F9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7650" y="44196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Line 28">
            <a:extLst>
              <a:ext uri="{FF2B5EF4-FFF2-40B4-BE49-F238E27FC236}">
                <a16:creationId xmlns:a16="http://schemas.microsoft.com/office/drawing/2014/main" id="{F5C2CFBA-0959-4A43-28BA-FC613CDDD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7650" y="47244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55304" grpId="0"/>
      <p:bldP spid="55309" grpId="0" animBg="1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 animBg="1"/>
      <p:bldP spid="55318" grpId="0" animBg="1"/>
      <p:bldP spid="55319" grpId="0" animBg="1"/>
      <p:bldP spid="55320" grpId="0" animBg="1"/>
      <p:bldP spid="553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EB7452-E779-4AFF-40AD-AA9926134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 anchor="t"/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Properties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A084B75-69E1-D61F-7D71-77462F52E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36557"/>
            <a:ext cx="8763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Seven periods (numbered from the top down)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#’s and masses increase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as you move </a:t>
            </a:r>
            <a:r>
              <a:rPr lang="en-US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from the left to the right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a period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 elements in the same period have the </a:t>
            </a: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number of energy levels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Period 1 = 1 energy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Period 2 = 2 energy levels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Period 3 = 3 energy levels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19FC6C4-921D-42DC-4B2E-E25130293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809" y="274638"/>
            <a:ext cx="8582791" cy="1143000"/>
          </a:xfrm>
        </p:spPr>
        <p:txBody>
          <a:bodyPr anchor="t"/>
          <a:lstStyle/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Period elements having the same number of energy levels in their atoms</a:t>
            </a:r>
          </a:p>
        </p:txBody>
      </p:sp>
      <p:grpSp>
        <p:nvGrpSpPr>
          <p:cNvPr id="25603" name="Group 42">
            <a:extLst>
              <a:ext uri="{FF2B5EF4-FFF2-40B4-BE49-F238E27FC236}">
                <a16:creationId xmlns:a16="http://schemas.microsoft.com/office/drawing/2014/main" id="{F671B32E-58EA-6416-0294-AC9EB1755D58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1524000" cy="1600200"/>
            <a:chOff x="1008" y="1104"/>
            <a:chExt cx="1392" cy="1446"/>
          </a:xfrm>
        </p:grpSpPr>
        <p:sp>
          <p:nvSpPr>
            <p:cNvPr id="25732" name="Oval 43">
              <a:extLst>
                <a:ext uri="{FF2B5EF4-FFF2-40B4-BE49-F238E27FC236}">
                  <a16:creationId xmlns:a16="http://schemas.microsoft.com/office/drawing/2014/main" id="{9062FCF3-E9C6-FB44-2A2F-A939B980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632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733" name="Oval 44">
              <a:extLst>
                <a:ext uri="{FF2B5EF4-FFF2-40B4-BE49-F238E27FC236}">
                  <a16:creationId xmlns:a16="http://schemas.microsoft.com/office/drawing/2014/main" id="{C7CF877F-2FB1-336B-C08A-E40E455E2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872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734" name="Oval 45">
              <a:extLst>
                <a:ext uri="{FF2B5EF4-FFF2-40B4-BE49-F238E27FC236}">
                  <a16:creationId xmlns:a16="http://schemas.microsoft.com/office/drawing/2014/main" id="{4A144489-3F0E-2015-BC34-78697FBE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1865"/>
              <a:ext cx="253" cy="2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grpSp>
          <p:nvGrpSpPr>
            <p:cNvPr id="25735" name="Group 46">
              <a:extLst>
                <a:ext uri="{FF2B5EF4-FFF2-40B4-BE49-F238E27FC236}">
                  <a16:creationId xmlns:a16="http://schemas.microsoft.com/office/drawing/2014/main" id="{A5B02B03-C03D-8067-AEDA-BCA5619ED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536"/>
              <a:ext cx="632" cy="612"/>
              <a:chOff x="1968" y="1584"/>
              <a:chExt cx="2160" cy="1872"/>
            </a:xfrm>
          </p:grpSpPr>
          <p:sp>
            <p:nvSpPr>
              <p:cNvPr id="25742" name="Oval 47">
                <a:extLst>
                  <a:ext uri="{FF2B5EF4-FFF2-40B4-BE49-F238E27FC236}">
                    <a16:creationId xmlns:a16="http://schemas.microsoft.com/office/drawing/2014/main" id="{824605FC-DFB5-92DD-8731-E58CEC35C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/>
                  <a:t>+</a:t>
                </a:r>
              </a:p>
            </p:txBody>
          </p:sp>
          <p:sp>
            <p:nvSpPr>
              <p:cNvPr id="25743" name="Oval 48">
                <a:extLst>
                  <a:ext uri="{FF2B5EF4-FFF2-40B4-BE49-F238E27FC236}">
                    <a16:creationId xmlns:a16="http://schemas.microsoft.com/office/drawing/2014/main" id="{7B8913C5-5D9F-C215-8B46-FC3BE4FA4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744" name="Oval 49">
                <a:extLst>
                  <a:ext uri="{FF2B5EF4-FFF2-40B4-BE49-F238E27FC236}">
                    <a16:creationId xmlns:a16="http://schemas.microsoft.com/office/drawing/2014/main" id="{579EBB3E-2DB4-D173-A841-D516CD290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/>
                  <a:t>+</a:t>
                </a:r>
              </a:p>
            </p:txBody>
          </p:sp>
          <p:sp>
            <p:nvSpPr>
              <p:cNvPr id="25745" name="Oval 50">
                <a:extLst>
                  <a:ext uri="{FF2B5EF4-FFF2-40B4-BE49-F238E27FC236}">
                    <a16:creationId xmlns:a16="http://schemas.microsoft.com/office/drawing/2014/main" id="{28807EAF-81D5-8487-0C18-F1D4F479D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746" name="Oval 51">
                <a:extLst>
                  <a:ext uri="{FF2B5EF4-FFF2-40B4-BE49-F238E27FC236}">
                    <a16:creationId xmlns:a16="http://schemas.microsoft.com/office/drawing/2014/main" id="{189D8521-86E1-1FC0-4FCC-58F695404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747" name="Oval 52">
                <a:extLst>
                  <a:ext uri="{FF2B5EF4-FFF2-40B4-BE49-F238E27FC236}">
                    <a16:creationId xmlns:a16="http://schemas.microsoft.com/office/drawing/2014/main" id="{8D2BF398-E7DF-FD64-6240-555744CEC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/>
                  <a:t>+</a:t>
                </a:r>
              </a:p>
            </p:txBody>
          </p:sp>
        </p:grpSp>
        <p:sp>
          <p:nvSpPr>
            <p:cNvPr id="25736" name="Oval 53">
              <a:extLst>
                <a:ext uri="{FF2B5EF4-FFF2-40B4-BE49-F238E27FC236}">
                  <a16:creationId xmlns:a16="http://schemas.microsoft.com/office/drawing/2014/main" id="{9853D9E7-DA2B-1598-F117-62CAF6ED3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322"/>
              <a:ext cx="1012" cy="1018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737" name="Oval 54">
              <a:extLst>
                <a:ext uri="{FF2B5EF4-FFF2-40B4-BE49-F238E27FC236}">
                  <a16:creationId xmlns:a16="http://schemas.microsoft.com/office/drawing/2014/main" id="{F1B53EA3-27BB-EA5E-C4FD-281ECFB13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152"/>
              <a:ext cx="1392" cy="1358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738" name="Oval 55">
              <a:extLst>
                <a:ext uri="{FF2B5EF4-FFF2-40B4-BE49-F238E27FC236}">
                  <a16:creationId xmlns:a16="http://schemas.microsoft.com/office/drawing/2014/main" id="{ACC59DD2-EDFA-E47D-DE81-CD9B04D6E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76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739" name="Oval 56">
              <a:extLst>
                <a:ext uri="{FF2B5EF4-FFF2-40B4-BE49-F238E27FC236}">
                  <a16:creationId xmlns:a16="http://schemas.microsoft.com/office/drawing/2014/main" id="{C08FD229-7598-50A1-E1C1-8997E13EC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776"/>
              <a:ext cx="94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740" name="Oval 57">
              <a:extLst>
                <a:ext uri="{FF2B5EF4-FFF2-40B4-BE49-F238E27FC236}">
                  <a16:creationId xmlns:a16="http://schemas.microsoft.com/office/drawing/2014/main" id="{8D752E26-E811-F0E2-8948-34053E1C8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48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741" name="Oval 58">
              <a:extLst>
                <a:ext uri="{FF2B5EF4-FFF2-40B4-BE49-F238E27FC236}">
                  <a16:creationId xmlns:a16="http://schemas.microsoft.com/office/drawing/2014/main" id="{3E14EAA8-7335-3A7E-6ADF-950C75890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104"/>
              <a:ext cx="95" cy="10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</p:grpSp>
      <p:grpSp>
        <p:nvGrpSpPr>
          <p:cNvPr id="25604" name="Group 59">
            <a:extLst>
              <a:ext uri="{FF2B5EF4-FFF2-40B4-BE49-F238E27FC236}">
                <a16:creationId xmlns:a16="http://schemas.microsoft.com/office/drawing/2014/main" id="{B4D1C18B-7245-5A3D-689B-79FB8991CFC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676400"/>
            <a:ext cx="2133600" cy="2057400"/>
            <a:chOff x="1872" y="1728"/>
            <a:chExt cx="2280" cy="2256"/>
          </a:xfrm>
        </p:grpSpPr>
        <p:sp>
          <p:nvSpPr>
            <p:cNvPr id="25705" name="Oval 60">
              <a:extLst>
                <a:ext uri="{FF2B5EF4-FFF2-40B4-BE49-F238E27FC236}">
                  <a16:creationId xmlns:a16="http://schemas.microsoft.com/office/drawing/2014/main" id="{C3207D78-1116-3BAC-804D-FFB15F28B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706" name="Oval 61">
              <a:extLst>
                <a:ext uri="{FF2B5EF4-FFF2-40B4-BE49-F238E27FC236}">
                  <a16:creationId xmlns:a16="http://schemas.microsoft.com/office/drawing/2014/main" id="{CB320B1F-374C-8F95-E64D-999BE3932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707" name="Oval 62">
              <a:extLst>
                <a:ext uri="{FF2B5EF4-FFF2-40B4-BE49-F238E27FC236}">
                  <a16:creationId xmlns:a16="http://schemas.microsoft.com/office/drawing/2014/main" id="{014C68E1-39B3-7C44-D54F-FD6900F98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708" name="Oval 63">
              <a:extLst>
                <a:ext uri="{FF2B5EF4-FFF2-40B4-BE49-F238E27FC236}">
                  <a16:creationId xmlns:a16="http://schemas.microsoft.com/office/drawing/2014/main" id="{7FEE35C5-62E0-E20F-DB26-B9510B6C5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88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709" name="Oval 64">
              <a:extLst>
                <a:ext uri="{FF2B5EF4-FFF2-40B4-BE49-F238E27FC236}">
                  <a16:creationId xmlns:a16="http://schemas.microsoft.com/office/drawing/2014/main" id="{25C08A56-AB3B-2CAC-68EC-291EE981F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710" name="Oval 65">
              <a:extLst>
                <a:ext uri="{FF2B5EF4-FFF2-40B4-BE49-F238E27FC236}">
                  <a16:creationId xmlns:a16="http://schemas.microsoft.com/office/drawing/2014/main" id="{1E61F3C4-19B2-B926-8C35-1842C5120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711" name="Oval 66">
              <a:extLst>
                <a:ext uri="{FF2B5EF4-FFF2-40B4-BE49-F238E27FC236}">
                  <a16:creationId xmlns:a16="http://schemas.microsoft.com/office/drawing/2014/main" id="{A267A618-2689-30CF-8EE6-23F5C8214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712" name="Oval 67">
              <a:extLst>
                <a:ext uri="{FF2B5EF4-FFF2-40B4-BE49-F238E27FC236}">
                  <a16:creationId xmlns:a16="http://schemas.microsoft.com/office/drawing/2014/main" id="{F4FF7BB8-8FD5-E8E5-354A-3D6C385C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713" name="Oval 68">
              <a:extLst>
                <a:ext uri="{FF2B5EF4-FFF2-40B4-BE49-F238E27FC236}">
                  <a16:creationId xmlns:a16="http://schemas.microsoft.com/office/drawing/2014/main" id="{E6A27ED9-853E-0A0E-0F0D-2E7F20B44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grpSp>
          <p:nvGrpSpPr>
            <p:cNvPr id="25714" name="Group 69">
              <a:extLst>
                <a:ext uri="{FF2B5EF4-FFF2-40B4-BE49-F238E27FC236}">
                  <a16:creationId xmlns:a16="http://schemas.microsoft.com/office/drawing/2014/main" id="{F21105F8-9897-FD09-302A-90BB8612B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544"/>
              <a:ext cx="760" cy="684"/>
              <a:chOff x="1968" y="1584"/>
              <a:chExt cx="2160" cy="1872"/>
            </a:xfrm>
          </p:grpSpPr>
          <p:sp>
            <p:nvSpPr>
              <p:cNvPr id="25726" name="Oval 70">
                <a:extLst>
                  <a:ext uri="{FF2B5EF4-FFF2-40B4-BE49-F238E27FC236}">
                    <a16:creationId xmlns:a16="http://schemas.microsoft.com/office/drawing/2014/main" id="{164DDD6B-C853-A17A-A13A-4032A1070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5727" name="Oval 71">
                <a:extLst>
                  <a:ext uri="{FF2B5EF4-FFF2-40B4-BE49-F238E27FC236}">
                    <a16:creationId xmlns:a16="http://schemas.microsoft.com/office/drawing/2014/main" id="{7186F8AA-203B-4BA3-0373-437FBA074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728" name="Oval 72">
                <a:extLst>
                  <a:ext uri="{FF2B5EF4-FFF2-40B4-BE49-F238E27FC236}">
                    <a16:creationId xmlns:a16="http://schemas.microsoft.com/office/drawing/2014/main" id="{BBABBFA1-8163-106A-0D6C-1F828499B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5729" name="Oval 73">
                <a:extLst>
                  <a:ext uri="{FF2B5EF4-FFF2-40B4-BE49-F238E27FC236}">
                    <a16:creationId xmlns:a16="http://schemas.microsoft.com/office/drawing/2014/main" id="{42599703-2E31-6A34-CC72-04C94937E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730" name="Oval 74">
                <a:extLst>
                  <a:ext uri="{FF2B5EF4-FFF2-40B4-BE49-F238E27FC236}">
                    <a16:creationId xmlns:a16="http://schemas.microsoft.com/office/drawing/2014/main" id="{74E6E360-EDF5-29E5-B62B-9F228B909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731" name="Oval 75">
                <a:extLst>
                  <a:ext uri="{FF2B5EF4-FFF2-40B4-BE49-F238E27FC236}">
                    <a16:creationId xmlns:a16="http://schemas.microsoft.com/office/drawing/2014/main" id="{CC0116A7-5A28-B860-7ADF-FB0C73F56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</p:grpSp>
        <p:sp>
          <p:nvSpPr>
            <p:cNvPr id="25715" name="Oval 76">
              <a:extLst>
                <a:ext uri="{FF2B5EF4-FFF2-40B4-BE49-F238E27FC236}">
                  <a16:creationId xmlns:a16="http://schemas.microsoft.com/office/drawing/2014/main" id="{68B4C6AC-FD67-97B5-5D4E-2C91A3CB9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256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716" name="Oval 77">
              <a:extLst>
                <a:ext uri="{FF2B5EF4-FFF2-40B4-BE49-F238E27FC236}">
                  <a16:creationId xmlns:a16="http://schemas.microsoft.com/office/drawing/2014/main" id="{4EBBDE16-1577-0084-8420-51606643B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360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717" name="Oval 78">
              <a:extLst>
                <a:ext uri="{FF2B5EF4-FFF2-40B4-BE49-F238E27FC236}">
                  <a16:creationId xmlns:a16="http://schemas.microsoft.com/office/drawing/2014/main" id="{49A91C42-7589-E50B-45F6-2355484D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968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718" name="Oval 79">
              <a:extLst>
                <a:ext uri="{FF2B5EF4-FFF2-40B4-BE49-F238E27FC236}">
                  <a16:creationId xmlns:a16="http://schemas.microsoft.com/office/drawing/2014/main" id="{A9F2EC28-0F16-5422-C673-A22852723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32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719" name="Oval 80">
              <a:extLst>
                <a:ext uri="{FF2B5EF4-FFF2-40B4-BE49-F238E27FC236}">
                  <a16:creationId xmlns:a16="http://schemas.microsoft.com/office/drawing/2014/main" id="{E33C7F13-8273-3992-186C-F14036BD2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696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720" name="Oval 81">
              <a:extLst>
                <a:ext uri="{FF2B5EF4-FFF2-40B4-BE49-F238E27FC236}">
                  <a16:creationId xmlns:a16="http://schemas.microsoft.com/office/drawing/2014/main" id="{E5B75FD9-C4D6-BDFC-8A3D-9158CC156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744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721" name="Oval 82">
              <a:extLst>
                <a:ext uri="{FF2B5EF4-FFF2-40B4-BE49-F238E27FC236}">
                  <a16:creationId xmlns:a16="http://schemas.microsoft.com/office/drawing/2014/main" id="{43767FBC-9589-88B3-C208-926A41157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968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722" name="Oval 83">
              <a:extLst>
                <a:ext uri="{FF2B5EF4-FFF2-40B4-BE49-F238E27FC236}">
                  <a16:creationId xmlns:a16="http://schemas.microsoft.com/office/drawing/2014/main" id="{3B988138-A796-4336-F0E7-8C68F710A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32"/>
              <a:ext cx="120" cy="11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-</a:t>
              </a:r>
            </a:p>
          </p:txBody>
        </p:sp>
        <p:sp>
          <p:nvSpPr>
            <p:cNvPr id="25723" name="Oval 84">
              <a:extLst>
                <a:ext uri="{FF2B5EF4-FFF2-40B4-BE49-F238E27FC236}">
                  <a16:creationId xmlns:a16="http://schemas.microsoft.com/office/drawing/2014/main" id="{AA0AD957-04FF-C916-E1D2-BFBC86079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724" name="Oval 85">
              <a:extLst>
                <a:ext uri="{FF2B5EF4-FFF2-40B4-BE49-F238E27FC236}">
                  <a16:creationId xmlns:a16="http://schemas.microsoft.com/office/drawing/2014/main" id="{389B38F8-AA5A-232E-D5A2-6DD3E0BF5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04"/>
              <a:ext cx="1200" cy="110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725" name="Oval 86">
              <a:extLst>
                <a:ext uri="{FF2B5EF4-FFF2-40B4-BE49-F238E27FC236}">
                  <a16:creationId xmlns:a16="http://schemas.microsoft.com/office/drawing/2014/main" id="{A2AE8354-6483-37F3-E982-533A91BF3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728"/>
              <a:ext cx="2208" cy="2256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5605" name="Group 87">
            <a:extLst>
              <a:ext uri="{FF2B5EF4-FFF2-40B4-BE49-F238E27FC236}">
                <a16:creationId xmlns:a16="http://schemas.microsoft.com/office/drawing/2014/main" id="{A169AED6-FDD3-E77B-F846-22CB7C143E08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733800"/>
            <a:ext cx="2895600" cy="2819400"/>
            <a:chOff x="3216" y="1248"/>
            <a:chExt cx="2203" cy="2154"/>
          </a:xfrm>
        </p:grpSpPr>
        <p:sp>
          <p:nvSpPr>
            <p:cNvPr id="25659" name="Oval 88">
              <a:extLst>
                <a:ext uri="{FF2B5EF4-FFF2-40B4-BE49-F238E27FC236}">
                  <a16:creationId xmlns:a16="http://schemas.microsoft.com/office/drawing/2014/main" id="{6BA44739-48DD-1C94-AF6D-3C52951CB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60" name="Oval 89">
              <a:extLst>
                <a:ext uri="{FF2B5EF4-FFF2-40B4-BE49-F238E27FC236}">
                  <a16:creationId xmlns:a16="http://schemas.microsoft.com/office/drawing/2014/main" id="{84252855-2B69-6848-9DB8-C58640CC8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61" name="Oval 90">
              <a:extLst>
                <a:ext uri="{FF2B5EF4-FFF2-40B4-BE49-F238E27FC236}">
                  <a16:creationId xmlns:a16="http://schemas.microsoft.com/office/drawing/2014/main" id="{E4464AB8-F7A6-8DAD-05FC-C15C06399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62" name="Oval 91">
              <a:extLst>
                <a:ext uri="{FF2B5EF4-FFF2-40B4-BE49-F238E27FC236}">
                  <a16:creationId xmlns:a16="http://schemas.microsoft.com/office/drawing/2014/main" id="{05E17541-0636-C06F-2619-9E2C3D092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064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63" name="Oval 92">
              <a:extLst>
                <a:ext uri="{FF2B5EF4-FFF2-40B4-BE49-F238E27FC236}">
                  <a16:creationId xmlns:a16="http://schemas.microsoft.com/office/drawing/2014/main" id="{8F2F67A5-3EDE-0DB4-F6CE-5ED088967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48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64" name="Oval 93">
              <a:extLst>
                <a:ext uri="{FF2B5EF4-FFF2-40B4-BE49-F238E27FC236}">
                  <a16:creationId xmlns:a16="http://schemas.microsoft.com/office/drawing/2014/main" id="{4AA24AF0-0524-FC9E-B121-2E1738643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65" name="Oval 94">
              <a:extLst>
                <a:ext uri="{FF2B5EF4-FFF2-40B4-BE49-F238E27FC236}">
                  <a16:creationId xmlns:a16="http://schemas.microsoft.com/office/drawing/2014/main" id="{9BDD5295-065D-BD79-40E5-0322266FA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66" name="Oval 95">
              <a:extLst>
                <a:ext uri="{FF2B5EF4-FFF2-40B4-BE49-F238E27FC236}">
                  <a16:creationId xmlns:a16="http://schemas.microsoft.com/office/drawing/2014/main" id="{B886FA7C-5E38-DC5C-947A-681E777F9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67" name="Oval 96">
              <a:extLst>
                <a:ext uri="{FF2B5EF4-FFF2-40B4-BE49-F238E27FC236}">
                  <a16:creationId xmlns:a16="http://schemas.microsoft.com/office/drawing/2014/main" id="{5449EE9A-09C3-67FC-F215-5DB61573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01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68" name="Oval 97">
              <a:extLst>
                <a:ext uri="{FF2B5EF4-FFF2-40B4-BE49-F238E27FC236}">
                  <a16:creationId xmlns:a16="http://schemas.microsoft.com/office/drawing/2014/main" id="{91D5964B-24D8-E29D-A15E-14E4879A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40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69" name="Oval 98">
              <a:extLst>
                <a:ext uri="{FF2B5EF4-FFF2-40B4-BE49-F238E27FC236}">
                  <a16:creationId xmlns:a16="http://schemas.microsoft.com/office/drawing/2014/main" id="{59D7482C-971E-9A26-ACFD-D993AFD68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16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70" name="Oval 99">
              <a:extLst>
                <a:ext uri="{FF2B5EF4-FFF2-40B4-BE49-F238E27FC236}">
                  <a16:creationId xmlns:a16="http://schemas.microsoft.com/office/drawing/2014/main" id="{1150B8E4-8D24-B2EB-DB38-20D4BBB13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1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71" name="Oval 100">
              <a:extLst>
                <a:ext uri="{FF2B5EF4-FFF2-40B4-BE49-F238E27FC236}">
                  <a16:creationId xmlns:a16="http://schemas.microsoft.com/office/drawing/2014/main" id="{9824E5B4-DA73-67D5-EA06-29177900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2105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72" name="Oval 101">
              <a:extLst>
                <a:ext uri="{FF2B5EF4-FFF2-40B4-BE49-F238E27FC236}">
                  <a16:creationId xmlns:a16="http://schemas.microsoft.com/office/drawing/2014/main" id="{2AC90210-ECAA-36A2-D075-1ADEF7BBB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2333"/>
              <a:ext cx="218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73" name="Oval 102">
              <a:extLst>
                <a:ext uri="{FF2B5EF4-FFF2-40B4-BE49-F238E27FC236}">
                  <a16:creationId xmlns:a16="http://schemas.microsoft.com/office/drawing/2014/main" id="{B3593A7D-8804-47AB-5595-A785F72B8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2219"/>
              <a:ext cx="218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74" name="Oval 103">
              <a:extLst>
                <a:ext uri="{FF2B5EF4-FFF2-40B4-BE49-F238E27FC236}">
                  <a16:creationId xmlns:a16="http://schemas.microsoft.com/office/drawing/2014/main" id="{BB37E4E9-3660-8CD4-A8A1-F04E71E77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2371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75" name="Oval 104">
              <a:extLst>
                <a:ext uri="{FF2B5EF4-FFF2-40B4-BE49-F238E27FC236}">
                  <a16:creationId xmlns:a16="http://schemas.microsoft.com/office/drawing/2014/main" id="{C53F6B34-B831-0C39-2CCA-0E349FBC3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067"/>
              <a:ext cx="217" cy="22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76" name="Oval 105">
              <a:extLst>
                <a:ext uri="{FF2B5EF4-FFF2-40B4-BE49-F238E27FC236}">
                  <a16:creationId xmlns:a16="http://schemas.microsoft.com/office/drawing/2014/main" id="{0A529D95-F26A-4A7B-3B43-BD546DFDE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244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77" name="Oval 106">
              <a:extLst>
                <a:ext uri="{FF2B5EF4-FFF2-40B4-BE49-F238E27FC236}">
                  <a16:creationId xmlns:a16="http://schemas.microsoft.com/office/drawing/2014/main" id="{1AFF79E4-DE1B-2ABF-A9DD-AB66A0EA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06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78" name="Oval 107">
              <a:extLst>
                <a:ext uri="{FF2B5EF4-FFF2-40B4-BE49-F238E27FC236}">
                  <a16:creationId xmlns:a16="http://schemas.microsoft.com/office/drawing/2014/main" id="{64EFE4A1-7197-52CC-D955-C8013599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2219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79" name="Oval 108">
              <a:extLst>
                <a:ext uri="{FF2B5EF4-FFF2-40B4-BE49-F238E27FC236}">
                  <a16:creationId xmlns:a16="http://schemas.microsoft.com/office/drawing/2014/main" id="{5DBDFD4E-298C-2DEC-FCD0-D9F7B4695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" y="2447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grpSp>
          <p:nvGrpSpPr>
            <p:cNvPr id="25680" name="Group 109">
              <a:extLst>
                <a:ext uri="{FF2B5EF4-FFF2-40B4-BE49-F238E27FC236}">
                  <a16:creationId xmlns:a16="http://schemas.microsoft.com/office/drawing/2014/main" id="{E133B7D7-7998-C5FC-5E4F-B0C9B144D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3" y="2105"/>
              <a:ext cx="574" cy="542"/>
              <a:chOff x="1968" y="1584"/>
              <a:chExt cx="2160" cy="1872"/>
            </a:xfrm>
          </p:grpSpPr>
          <p:sp>
            <p:nvSpPr>
              <p:cNvPr id="25699" name="Oval 110">
                <a:extLst>
                  <a:ext uri="{FF2B5EF4-FFF2-40B4-BE49-F238E27FC236}">
                    <a16:creationId xmlns:a16="http://schemas.microsoft.com/office/drawing/2014/main" id="{E093E657-C140-DF97-CF83-48CC61874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5700" name="Oval 111">
                <a:extLst>
                  <a:ext uri="{FF2B5EF4-FFF2-40B4-BE49-F238E27FC236}">
                    <a16:creationId xmlns:a16="http://schemas.microsoft.com/office/drawing/2014/main" id="{37C41671-6D75-C6EA-FCBF-BCEE6BAFA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701" name="Oval 112">
                <a:extLst>
                  <a:ext uri="{FF2B5EF4-FFF2-40B4-BE49-F238E27FC236}">
                    <a16:creationId xmlns:a16="http://schemas.microsoft.com/office/drawing/2014/main" id="{79311ABA-B8BD-2904-5A28-9B170CBF0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5702" name="Oval 113">
                <a:extLst>
                  <a:ext uri="{FF2B5EF4-FFF2-40B4-BE49-F238E27FC236}">
                    <a16:creationId xmlns:a16="http://schemas.microsoft.com/office/drawing/2014/main" id="{BA74EFCD-DA37-5EF4-2CB1-023408F75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703" name="Oval 114">
                <a:extLst>
                  <a:ext uri="{FF2B5EF4-FFF2-40B4-BE49-F238E27FC236}">
                    <a16:creationId xmlns:a16="http://schemas.microsoft.com/office/drawing/2014/main" id="{A0C3B039-772C-1132-1891-9A80054CD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704" name="Oval 115">
                <a:extLst>
                  <a:ext uri="{FF2B5EF4-FFF2-40B4-BE49-F238E27FC236}">
                    <a16:creationId xmlns:a16="http://schemas.microsoft.com/office/drawing/2014/main" id="{A62E5AD7-6B24-1009-81C9-12004FFA3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</p:grpSp>
        <p:sp>
          <p:nvSpPr>
            <p:cNvPr id="25681" name="Oval 116">
              <a:extLst>
                <a:ext uri="{FF2B5EF4-FFF2-40B4-BE49-F238E27FC236}">
                  <a16:creationId xmlns:a16="http://schemas.microsoft.com/office/drawing/2014/main" id="{28517302-9793-E4FD-25A2-B2DB60C36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851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82" name="Oval 117">
              <a:extLst>
                <a:ext uri="{FF2B5EF4-FFF2-40B4-BE49-F238E27FC236}">
                  <a16:creationId xmlns:a16="http://schemas.microsoft.com/office/drawing/2014/main" id="{69AA9478-3728-39AE-1DDD-4F31DB44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79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83" name="Oval 118">
              <a:extLst>
                <a:ext uri="{FF2B5EF4-FFF2-40B4-BE49-F238E27FC236}">
                  <a16:creationId xmlns:a16="http://schemas.microsoft.com/office/drawing/2014/main" id="{8C36B8B8-CAC2-3EEF-27A7-AEF59FC70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" y="164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84" name="Oval 119">
              <a:extLst>
                <a:ext uri="{FF2B5EF4-FFF2-40B4-BE49-F238E27FC236}">
                  <a16:creationId xmlns:a16="http://schemas.microsoft.com/office/drawing/2014/main" id="{EB51043E-090D-D700-FFA5-B0416B3FA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" y="2333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85" name="Oval 120">
              <a:extLst>
                <a:ext uri="{FF2B5EF4-FFF2-40B4-BE49-F238E27FC236}">
                  <a16:creationId xmlns:a16="http://schemas.microsoft.com/office/drawing/2014/main" id="{22EA09A9-FC9E-9689-4EFE-F2C80F566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80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86" name="Oval 121">
              <a:extLst>
                <a:ext uri="{FF2B5EF4-FFF2-40B4-BE49-F238E27FC236}">
                  <a16:creationId xmlns:a16="http://schemas.microsoft.com/office/drawing/2014/main" id="{16760A30-0CBA-8CF7-C544-080C3CDBA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294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87" name="Oval 122">
              <a:extLst>
                <a:ext uri="{FF2B5EF4-FFF2-40B4-BE49-F238E27FC236}">
                  <a16:creationId xmlns:a16="http://schemas.microsoft.com/office/drawing/2014/main" id="{81F54635-89C2-9CA7-D9F0-CB5BDA9C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164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88" name="Oval 123">
              <a:extLst>
                <a:ext uri="{FF2B5EF4-FFF2-40B4-BE49-F238E27FC236}">
                  <a16:creationId xmlns:a16="http://schemas.microsoft.com/office/drawing/2014/main" id="{59B67817-79E5-2A5D-5285-3574530E0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2333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89" name="Oval 124">
              <a:extLst>
                <a:ext uri="{FF2B5EF4-FFF2-40B4-BE49-F238E27FC236}">
                  <a16:creationId xmlns:a16="http://schemas.microsoft.com/office/drawing/2014/main" id="{997A7681-5A3D-2726-AC97-D52778E03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160"/>
              <a:ext cx="218" cy="22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90" name="Oval 125">
              <a:extLst>
                <a:ext uri="{FF2B5EF4-FFF2-40B4-BE49-F238E27FC236}">
                  <a16:creationId xmlns:a16="http://schemas.microsoft.com/office/drawing/2014/main" id="{28F3D6D6-F914-0A2E-A5E2-8FC51B0A4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1899"/>
              <a:ext cx="1008" cy="960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91" name="Oval 126">
              <a:extLst>
                <a:ext uri="{FF2B5EF4-FFF2-40B4-BE49-F238E27FC236}">
                  <a16:creationId xmlns:a16="http://schemas.microsoft.com/office/drawing/2014/main" id="{C5707AD0-881C-BDAD-70CF-E7E339BCC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" y="1496"/>
              <a:ext cx="1670" cy="167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92" name="Oval 127">
              <a:extLst>
                <a:ext uri="{FF2B5EF4-FFF2-40B4-BE49-F238E27FC236}">
                  <a16:creationId xmlns:a16="http://schemas.microsoft.com/office/drawing/2014/main" id="{6B543A17-D033-C796-B6DF-C02A9BC2F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313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93" name="Oval 128">
              <a:extLst>
                <a:ext uri="{FF2B5EF4-FFF2-40B4-BE49-F238E27FC236}">
                  <a16:creationId xmlns:a16="http://schemas.microsoft.com/office/drawing/2014/main" id="{43A83ECE-9EA6-E4C0-2CD9-4ED32BC82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1458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94" name="Oval 129">
              <a:extLst>
                <a:ext uri="{FF2B5EF4-FFF2-40B4-BE49-F238E27FC236}">
                  <a16:creationId xmlns:a16="http://schemas.microsoft.com/office/drawing/2014/main" id="{A5249D10-0806-3A45-0303-A349E464C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296"/>
              <a:ext cx="2106" cy="2064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95" name="Oval 130">
              <a:extLst>
                <a:ext uri="{FF2B5EF4-FFF2-40B4-BE49-F238E27FC236}">
                  <a16:creationId xmlns:a16="http://schemas.microsoft.com/office/drawing/2014/main" id="{2F17F0E1-9997-84AE-7D78-D7AA02C49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304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96" name="Oval 131">
              <a:extLst>
                <a:ext uri="{FF2B5EF4-FFF2-40B4-BE49-F238E27FC236}">
                  <a16:creationId xmlns:a16="http://schemas.microsoft.com/office/drawing/2014/main" id="{04CC394E-DBF1-A3D8-5D90-0D841EE7D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312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97" name="Oval 132">
              <a:extLst>
                <a:ext uri="{FF2B5EF4-FFF2-40B4-BE49-F238E27FC236}">
                  <a16:creationId xmlns:a16="http://schemas.microsoft.com/office/drawing/2014/main" id="{31DF8223-2B15-C7E1-8D1F-975CFD256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304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  <p:sp>
          <p:nvSpPr>
            <p:cNvPr id="25698" name="Oval 133">
              <a:extLst>
                <a:ext uri="{FF2B5EF4-FFF2-40B4-BE49-F238E27FC236}">
                  <a16:creationId xmlns:a16="http://schemas.microsoft.com/office/drawing/2014/main" id="{5307E0C7-AF07-7393-B777-7D7B4EF95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248"/>
              <a:ext cx="9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-</a:t>
              </a:r>
            </a:p>
          </p:txBody>
        </p:sp>
      </p:grpSp>
      <p:grpSp>
        <p:nvGrpSpPr>
          <p:cNvPr id="25606" name="Group 134">
            <a:extLst>
              <a:ext uri="{FF2B5EF4-FFF2-40B4-BE49-F238E27FC236}">
                <a16:creationId xmlns:a16="http://schemas.microsoft.com/office/drawing/2014/main" id="{6A51B86D-EA41-BC05-9BB0-8144FCB88616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810000"/>
            <a:ext cx="2819400" cy="2667000"/>
            <a:chOff x="3264" y="1824"/>
            <a:chExt cx="2106" cy="2016"/>
          </a:xfrm>
        </p:grpSpPr>
        <p:sp>
          <p:nvSpPr>
            <p:cNvPr id="25620" name="Oval 135">
              <a:extLst>
                <a:ext uri="{FF2B5EF4-FFF2-40B4-BE49-F238E27FC236}">
                  <a16:creationId xmlns:a16="http://schemas.microsoft.com/office/drawing/2014/main" id="{F228381B-88DC-9301-CFD7-6D9FC9636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21" name="Oval 136">
              <a:extLst>
                <a:ext uri="{FF2B5EF4-FFF2-40B4-BE49-F238E27FC236}">
                  <a16:creationId xmlns:a16="http://schemas.microsoft.com/office/drawing/2014/main" id="{C191C1BB-73D0-B17E-EECA-A3D2C0403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22" name="Oval 137">
              <a:extLst>
                <a:ext uri="{FF2B5EF4-FFF2-40B4-BE49-F238E27FC236}">
                  <a16:creationId xmlns:a16="http://schemas.microsoft.com/office/drawing/2014/main" id="{21B7E437-608C-D34B-2DC8-59492EBFD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9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23" name="Oval 138">
              <a:extLst>
                <a:ext uri="{FF2B5EF4-FFF2-40B4-BE49-F238E27FC236}">
                  <a16:creationId xmlns:a16="http://schemas.microsoft.com/office/drawing/2014/main" id="{64ACA648-1C14-F89C-9FAE-4AF7BBAE7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5624" name="Oval 139">
              <a:extLst>
                <a:ext uri="{FF2B5EF4-FFF2-40B4-BE49-F238E27FC236}">
                  <a16:creationId xmlns:a16="http://schemas.microsoft.com/office/drawing/2014/main" id="{FECFC615-CEB4-237B-DC20-8782AF4EC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88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25" name="Oval 140">
              <a:extLst>
                <a:ext uri="{FF2B5EF4-FFF2-40B4-BE49-F238E27FC236}">
                  <a16:creationId xmlns:a16="http://schemas.microsoft.com/office/drawing/2014/main" id="{68C6FE98-D62F-90B2-9656-785EA4052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5626" name="Oval 141">
              <a:extLst>
                <a:ext uri="{FF2B5EF4-FFF2-40B4-BE49-F238E27FC236}">
                  <a16:creationId xmlns:a16="http://schemas.microsoft.com/office/drawing/2014/main" id="{B803F426-40BE-1632-FCC8-E204A1F17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grpSp>
          <p:nvGrpSpPr>
            <p:cNvPr id="25627" name="Group 142">
              <a:extLst>
                <a:ext uri="{FF2B5EF4-FFF2-40B4-BE49-F238E27FC236}">
                  <a16:creationId xmlns:a16="http://schemas.microsoft.com/office/drawing/2014/main" id="{7675FB2A-5BF1-671C-ED7B-07E270A4B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1824"/>
              <a:ext cx="2106" cy="2016"/>
              <a:chOff x="2064" y="2064"/>
              <a:chExt cx="2106" cy="2016"/>
            </a:xfrm>
          </p:grpSpPr>
          <p:sp>
            <p:nvSpPr>
              <p:cNvPr id="25628" name="Oval 143">
                <a:extLst>
                  <a:ext uri="{FF2B5EF4-FFF2-40B4-BE49-F238E27FC236}">
                    <a16:creationId xmlns:a16="http://schemas.microsoft.com/office/drawing/2014/main" id="{4D44CFB5-A814-E29C-79B8-C800A16B1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6" y="2825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629" name="Oval 144">
                <a:extLst>
                  <a:ext uri="{FF2B5EF4-FFF2-40B4-BE49-F238E27FC236}">
                    <a16:creationId xmlns:a16="http://schemas.microsoft.com/office/drawing/2014/main" id="{D0A41B2F-790C-1F68-2428-F2F9EF175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" y="3053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630" name="Oval 145">
                <a:extLst>
                  <a:ext uri="{FF2B5EF4-FFF2-40B4-BE49-F238E27FC236}">
                    <a16:creationId xmlns:a16="http://schemas.microsoft.com/office/drawing/2014/main" id="{EA8DDCB2-361F-96A4-6898-10A72C09F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631" name="Oval 146">
                <a:extLst>
                  <a:ext uri="{FF2B5EF4-FFF2-40B4-BE49-F238E27FC236}">
                    <a16:creationId xmlns:a16="http://schemas.microsoft.com/office/drawing/2014/main" id="{CC93EEB0-7940-DC15-D0CB-7181C6606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6" y="3091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632" name="Oval 147">
                <a:extLst>
                  <a:ext uri="{FF2B5EF4-FFF2-40B4-BE49-F238E27FC236}">
                    <a16:creationId xmlns:a16="http://schemas.microsoft.com/office/drawing/2014/main" id="{131CCFDE-9978-8A78-DF60-B86819778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2787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5633" name="Oval 148">
                <a:extLst>
                  <a:ext uri="{FF2B5EF4-FFF2-40B4-BE49-F238E27FC236}">
                    <a16:creationId xmlns:a16="http://schemas.microsoft.com/office/drawing/2014/main" id="{1638F466-0CA5-36B6-9FC6-4E390CA56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5634" name="Oval 149">
                <a:extLst>
                  <a:ext uri="{FF2B5EF4-FFF2-40B4-BE49-F238E27FC236}">
                    <a16:creationId xmlns:a16="http://schemas.microsoft.com/office/drawing/2014/main" id="{8FF08C93-76C1-0DFB-9210-EEB508333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278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5635" name="Oval 150">
                <a:extLst>
                  <a:ext uri="{FF2B5EF4-FFF2-40B4-BE49-F238E27FC236}">
                    <a16:creationId xmlns:a16="http://schemas.microsoft.com/office/drawing/2014/main" id="{9FF72F1D-554B-1B83-209C-F4A1513BD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6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5636" name="Oval 151">
                <a:extLst>
                  <a:ext uri="{FF2B5EF4-FFF2-40B4-BE49-F238E27FC236}">
                    <a16:creationId xmlns:a16="http://schemas.microsoft.com/office/drawing/2014/main" id="{5EBAA668-1FF4-9DF2-D0B6-3D77C4BE7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9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grpSp>
            <p:nvGrpSpPr>
              <p:cNvPr id="25637" name="Group 152">
                <a:extLst>
                  <a:ext uri="{FF2B5EF4-FFF2-40B4-BE49-F238E27FC236}">
                    <a16:creationId xmlns:a16="http://schemas.microsoft.com/office/drawing/2014/main" id="{C2D15DB0-F702-D253-0B49-C6C6DEACC2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3" y="2825"/>
                <a:ext cx="574" cy="542"/>
                <a:chOff x="1968" y="1584"/>
                <a:chExt cx="2160" cy="1872"/>
              </a:xfrm>
            </p:grpSpPr>
            <p:sp>
              <p:nvSpPr>
                <p:cNvPr id="25653" name="Oval 153">
                  <a:extLst>
                    <a:ext uri="{FF2B5EF4-FFF2-40B4-BE49-F238E27FC236}">
                      <a16:creationId xmlns:a16="http://schemas.microsoft.com/office/drawing/2014/main" id="{552C58CB-0396-6E06-09CF-0FB210AFA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+</a:t>
                  </a:r>
                </a:p>
              </p:txBody>
            </p:sp>
            <p:sp>
              <p:nvSpPr>
                <p:cNvPr id="25654" name="Oval 154">
                  <a:extLst>
                    <a:ext uri="{FF2B5EF4-FFF2-40B4-BE49-F238E27FC236}">
                      <a16:creationId xmlns:a16="http://schemas.microsoft.com/office/drawing/2014/main" id="{7255E7ED-EEBB-1A0E-E895-D0320D203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400" b="1"/>
                </a:p>
              </p:txBody>
            </p:sp>
            <p:sp>
              <p:nvSpPr>
                <p:cNvPr id="25655" name="Oval 155">
                  <a:extLst>
                    <a:ext uri="{FF2B5EF4-FFF2-40B4-BE49-F238E27FC236}">
                      <a16:creationId xmlns:a16="http://schemas.microsoft.com/office/drawing/2014/main" id="{B19393A6-5FAC-CC4A-9F8C-1335530E9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112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+</a:t>
                  </a:r>
                </a:p>
              </p:txBody>
            </p:sp>
            <p:sp>
              <p:nvSpPr>
                <p:cNvPr id="25656" name="Oval 156">
                  <a:extLst>
                    <a:ext uri="{FF2B5EF4-FFF2-40B4-BE49-F238E27FC236}">
                      <a16:creationId xmlns:a16="http://schemas.microsoft.com/office/drawing/2014/main" id="{E2EE66C9-1052-3E8C-887A-5E2DCB8E01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400" b="1"/>
                </a:p>
              </p:txBody>
            </p:sp>
            <p:sp>
              <p:nvSpPr>
                <p:cNvPr id="25657" name="Oval 157">
                  <a:extLst>
                    <a:ext uri="{FF2B5EF4-FFF2-40B4-BE49-F238E27FC236}">
                      <a16:creationId xmlns:a16="http://schemas.microsoft.com/office/drawing/2014/main" id="{6F05DE05-83DB-2670-0C7A-EDB8B96EFD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264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400" b="1"/>
                </a:p>
              </p:txBody>
            </p:sp>
            <p:sp>
              <p:nvSpPr>
                <p:cNvPr id="25658" name="Oval 158">
                  <a:extLst>
                    <a:ext uri="{FF2B5EF4-FFF2-40B4-BE49-F238E27FC236}">
                      <a16:creationId xmlns:a16="http://schemas.microsoft.com/office/drawing/2014/main" id="{038F5B62-E601-253A-14AE-1DB263D01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216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+</a:t>
                  </a:r>
                </a:p>
              </p:txBody>
            </p:sp>
          </p:grpSp>
          <p:sp>
            <p:nvSpPr>
              <p:cNvPr id="25638" name="Oval 159">
                <a:extLst>
                  <a:ext uri="{FF2B5EF4-FFF2-40B4-BE49-F238E27FC236}">
                    <a16:creationId xmlns:a16="http://schemas.microsoft.com/office/drawing/2014/main" id="{2015F1E1-41D5-4114-B7E0-F875CCB5D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2597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5639" name="Oval 160">
                <a:extLst>
                  <a:ext uri="{FF2B5EF4-FFF2-40B4-BE49-F238E27FC236}">
                    <a16:creationId xmlns:a16="http://schemas.microsoft.com/office/drawing/2014/main" id="{18F959AC-1512-E5B8-8B85-2E009CB06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47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5640" name="Oval 161">
                <a:extLst>
                  <a:ext uri="{FF2B5EF4-FFF2-40B4-BE49-F238E27FC236}">
                    <a16:creationId xmlns:a16="http://schemas.microsoft.com/office/drawing/2014/main" id="{B745B093-5108-5F39-378F-F377B3FB2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5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5641" name="Oval 162">
                <a:extLst>
                  <a:ext uri="{FF2B5EF4-FFF2-40B4-BE49-F238E27FC236}">
                    <a16:creationId xmlns:a16="http://schemas.microsoft.com/office/drawing/2014/main" id="{3E014FF1-CDD4-6948-2D8D-ADA22B74D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3053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5642" name="Oval 163">
                <a:extLst>
                  <a:ext uri="{FF2B5EF4-FFF2-40B4-BE49-F238E27FC236}">
                    <a16:creationId xmlns:a16="http://schemas.microsoft.com/office/drawing/2014/main" id="{BAE4CEC9-447D-D1CD-828B-2AC150B2A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70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5643" name="Oval 164">
                <a:extLst>
                  <a:ext uri="{FF2B5EF4-FFF2-40B4-BE49-F238E27FC236}">
                    <a16:creationId xmlns:a16="http://schemas.microsoft.com/office/drawing/2014/main" id="{F6F76424-0429-BE0E-9087-455D20407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366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5644" name="Oval 165">
                <a:extLst>
                  <a:ext uri="{FF2B5EF4-FFF2-40B4-BE49-F238E27FC236}">
                    <a16:creationId xmlns:a16="http://schemas.microsoft.com/office/drawing/2014/main" id="{6BC4AFC9-ABEF-1D5F-06BC-D98648B1D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5645" name="Oval 166">
                <a:extLst>
                  <a:ext uri="{FF2B5EF4-FFF2-40B4-BE49-F238E27FC236}">
                    <a16:creationId xmlns:a16="http://schemas.microsoft.com/office/drawing/2014/main" id="{97736335-DB2F-9EE7-CFCA-DE8614C54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6" y="3053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5646" name="Oval 167">
                <a:extLst>
                  <a:ext uri="{FF2B5EF4-FFF2-40B4-BE49-F238E27FC236}">
                    <a16:creationId xmlns:a16="http://schemas.microsoft.com/office/drawing/2014/main" id="{F7DA6CB1-B2CE-DD20-8C03-BFA662E22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880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5647" name="Oval 168">
                <a:extLst>
                  <a:ext uri="{FF2B5EF4-FFF2-40B4-BE49-F238E27FC236}">
                    <a16:creationId xmlns:a16="http://schemas.microsoft.com/office/drawing/2014/main" id="{A33BC2C8-0406-6049-621E-403566BDB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2635"/>
                <a:ext cx="908" cy="8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5648" name="Oval 169">
                <a:extLst>
                  <a:ext uri="{FF2B5EF4-FFF2-40B4-BE49-F238E27FC236}">
                    <a16:creationId xmlns:a16="http://schemas.microsoft.com/office/drawing/2014/main" id="{FFEAF24F-ACDB-90CD-0D0A-68DFF635F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2216"/>
                <a:ext cx="1670" cy="16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5649" name="Oval 170">
                <a:extLst>
                  <a:ext uri="{FF2B5EF4-FFF2-40B4-BE49-F238E27FC236}">
                    <a16:creationId xmlns:a16="http://schemas.microsoft.com/office/drawing/2014/main" id="{60F0133E-F7CE-E66A-0EDD-E8BD06022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385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5650" name="Oval 171">
                <a:extLst>
                  <a:ext uri="{FF2B5EF4-FFF2-40B4-BE49-F238E27FC236}">
                    <a16:creationId xmlns:a16="http://schemas.microsoft.com/office/drawing/2014/main" id="{F0FBF28B-C76D-6C72-F930-C2DF5DC0A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217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5651" name="Oval 172">
                <a:extLst>
                  <a:ext uri="{FF2B5EF4-FFF2-40B4-BE49-F238E27FC236}">
                    <a16:creationId xmlns:a16="http://schemas.microsoft.com/office/drawing/2014/main" id="{2B2761F9-6960-8116-0379-57DAAB58F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106" cy="2016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5652" name="Oval 173">
                <a:extLst>
                  <a:ext uri="{FF2B5EF4-FFF2-40B4-BE49-F238E27FC236}">
                    <a16:creationId xmlns:a16="http://schemas.microsoft.com/office/drawing/2014/main" id="{8F20F7E6-96E8-825D-0F68-A1CDA8CE0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</p:grpSp>
      </p:grpSp>
      <p:sp>
        <p:nvSpPr>
          <p:cNvPr id="62639" name="Text Box 175">
            <a:extLst>
              <a:ext uri="{FF2B5EF4-FFF2-40B4-BE49-F238E27FC236}">
                <a16:creationId xmlns:a16="http://schemas.microsoft.com/office/drawing/2014/main" id="{DAE0D6EA-EA1F-BA64-1F1F-22D1E91F1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4292600"/>
            <a:ext cx="1524000" cy="203200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In what period (row)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you think these atoms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reside?</a:t>
            </a:r>
          </a:p>
        </p:txBody>
      </p:sp>
      <p:sp>
        <p:nvSpPr>
          <p:cNvPr id="62640" name="Text Box 176">
            <a:extLst>
              <a:ext uri="{FF2B5EF4-FFF2-40B4-BE49-F238E27FC236}">
                <a16:creationId xmlns:a16="http://schemas.microsoft.com/office/drawing/2014/main" id="{9521AA80-3BC7-118E-8B4E-9EBAE428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1905000"/>
            <a:ext cx="2355850" cy="120015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In what period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you think these atoms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reside?</a:t>
            </a:r>
          </a:p>
        </p:txBody>
      </p:sp>
      <p:sp>
        <p:nvSpPr>
          <p:cNvPr id="25610" name="Oval 137">
            <a:extLst>
              <a:ext uri="{FF2B5EF4-FFF2-40B4-BE49-F238E27FC236}">
                <a16:creationId xmlns:a16="http://schemas.microsoft.com/office/drawing/2014/main" id="{71F4F165-9F38-0136-2249-2AC973BD3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2227263"/>
            <a:ext cx="1123950" cy="992187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1" name="Oval 138">
            <a:extLst>
              <a:ext uri="{FF2B5EF4-FFF2-40B4-BE49-F238E27FC236}">
                <a16:creationId xmlns:a16="http://schemas.microsoft.com/office/drawing/2014/main" id="{0AA29540-FBB5-04C2-DAFD-CE7BD4A64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1682750"/>
            <a:ext cx="2063750" cy="2051050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2" name="Oval 139">
            <a:extLst>
              <a:ext uri="{FF2B5EF4-FFF2-40B4-BE49-F238E27FC236}">
                <a16:creationId xmlns:a16="http://schemas.microsoft.com/office/drawing/2014/main" id="{3D2A1671-0D48-E32D-ACF1-50FD86C47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1903413"/>
            <a:ext cx="1492250" cy="1481137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3" name="Oval 140">
            <a:extLst>
              <a:ext uri="{FF2B5EF4-FFF2-40B4-BE49-F238E27FC236}">
                <a16:creationId xmlns:a16="http://schemas.microsoft.com/office/drawing/2014/main" id="{68C5F97A-B5D9-5F46-6E3F-9F862C56A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2079625"/>
            <a:ext cx="1069975" cy="1116013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4" name="Oval 141">
            <a:extLst>
              <a:ext uri="{FF2B5EF4-FFF2-40B4-BE49-F238E27FC236}">
                <a16:creationId xmlns:a16="http://schemas.microsoft.com/office/drawing/2014/main" id="{29E7C3C3-2EF1-2746-C40A-BA8F6221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4591050"/>
            <a:ext cx="1249363" cy="1150938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5" name="Oval 142">
            <a:extLst>
              <a:ext uri="{FF2B5EF4-FFF2-40B4-BE49-F238E27FC236}">
                <a16:creationId xmlns:a16="http://schemas.microsoft.com/office/drawing/2014/main" id="{F5472FD7-A9F8-3A24-4E01-3AB414D58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013200"/>
            <a:ext cx="2232025" cy="2236788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6" name="Oval 143">
            <a:extLst>
              <a:ext uri="{FF2B5EF4-FFF2-40B4-BE49-F238E27FC236}">
                <a16:creationId xmlns:a16="http://schemas.microsoft.com/office/drawing/2014/main" id="{41D69697-A695-2282-932B-2E5EE3D3B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3805238"/>
            <a:ext cx="2828925" cy="2671762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7" name="Oval 144">
            <a:extLst>
              <a:ext uri="{FF2B5EF4-FFF2-40B4-BE49-F238E27FC236}">
                <a16:creationId xmlns:a16="http://schemas.microsoft.com/office/drawing/2014/main" id="{9ED01068-1F5E-6537-381A-B5E16BE03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75" y="4575175"/>
            <a:ext cx="1311275" cy="126682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8" name="Oval 145">
            <a:extLst>
              <a:ext uri="{FF2B5EF4-FFF2-40B4-BE49-F238E27FC236}">
                <a16:creationId xmlns:a16="http://schemas.microsoft.com/office/drawing/2014/main" id="{625494FE-2CF3-004A-4ECA-C3EF57D9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4041775"/>
            <a:ext cx="2185988" cy="2208213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19" name="Oval 146">
            <a:extLst>
              <a:ext uri="{FF2B5EF4-FFF2-40B4-BE49-F238E27FC236}">
                <a16:creationId xmlns:a16="http://schemas.microsoft.com/office/drawing/2014/main" id="{99DEAD2A-8FA4-CF55-67BD-638DFBA70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3792538"/>
            <a:ext cx="2749550" cy="2705100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39" grpId="0" animBg="1"/>
      <p:bldP spid="626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/>
              <a:t>Periodic </a:t>
            </a:r>
            <a:r>
              <a:rPr lang="en-US" sz="4400" b="1" u="sng" dirty="0">
                <a:sym typeface="Wingdings" panose="05000000000000000000" pitchFamily="2" charset="2"/>
              </a:rPr>
              <a:t> Periodic Law  Periodic Table</a:t>
            </a:r>
            <a:endParaRPr lang="en-US" sz="4400" b="1" u="sng" dirty="0"/>
          </a:p>
          <a:p>
            <a:pPr algn="ctr"/>
            <a:endParaRPr lang="en-US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Periodic </a:t>
            </a:r>
            <a:r>
              <a:rPr lang="en-US" sz="3200" dirty="0"/>
              <a:t>– occurs at regular, predictable intervals 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Periodic law </a:t>
            </a:r>
            <a:r>
              <a:rPr lang="en-US" sz="3200" dirty="0"/>
              <a:t>– physical and chemical properties of the elements are periodic – </a:t>
            </a:r>
            <a:br>
              <a:rPr lang="en-US" sz="3200" dirty="0"/>
            </a:br>
            <a:r>
              <a:rPr lang="en-US" sz="3200" dirty="0"/>
              <a:t>By atomic number!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Periodic Table of Elements </a:t>
            </a:r>
            <a:r>
              <a:rPr lang="en-US" sz="3200" dirty="0"/>
              <a:t>– arranged by atomic number - shows patterns in properties</a:t>
            </a:r>
          </a:p>
        </p:txBody>
      </p:sp>
    </p:spTree>
    <p:extLst>
      <p:ext uri="{BB962C8B-B14F-4D97-AF65-F5344CB8AC3E}">
        <p14:creationId xmlns:p14="http://schemas.microsoft.com/office/powerpoint/2010/main" val="1412474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BB51290-E173-EB6A-344B-A73F30903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omic Sans MS" panose="030F0702030302020204" pitchFamily="66" charset="0"/>
              </a:rPr>
              <a:t>each column of elements on the periodic table</a:t>
            </a:r>
          </a:p>
        </p:txBody>
      </p:sp>
      <p:sp>
        <p:nvSpPr>
          <p:cNvPr id="26627" name="Rectangle 23">
            <a:extLst>
              <a:ext uri="{FF2B5EF4-FFF2-40B4-BE49-F238E27FC236}">
                <a16:creationId xmlns:a16="http://schemas.microsoft.com/office/drawing/2014/main" id="{A2D4AFFE-0B9E-F2F6-3309-E54D34B8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5125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Important Features of the Periodic Table: </a:t>
            </a:r>
            <a:r>
              <a:rPr lang="en-US" altLang="en-US" b="1" u="sng" dirty="0">
                <a:solidFill>
                  <a:srgbClr val="0070C0"/>
                </a:solidFill>
                <a:latin typeface="Arial" panose="020B0604020202020204" pitchFamily="34" charset="0"/>
              </a:rPr>
              <a:t>Group (Family)</a:t>
            </a:r>
          </a:p>
        </p:txBody>
      </p:sp>
      <p:sp>
        <p:nvSpPr>
          <p:cNvPr id="33819" name="Text Box 27">
            <a:extLst>
              <a:ext uri="{FF2B5EF4-FFF2-40B4-BE49-F238E27FC236}">
                <a16:creationId xmlns:a16="http://schemas.microsoft.com/office/drawing/2014/main" id="{EC7DF50D-EE31-C9E1-22EE-6412D38E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19800"/>
            <a:ext cx="678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</a:rPr>
              <a:t>FROM TOP TO BOTTOM OR BOTTOM TO THE TOP</a:t>
            </a:r>
          </a:p>
        </p:txBody>
      </p:sp>
      <p:pic>
        <p:nvPicPr>
          <p:cNvPr id="26629" name="Picture 28" descr="Periodic Table">
            <a:extLst>
              <a:ext uri="{FF2B5EF4-FFF2-40B4-BE49-F238E27FC236}">
                <a16:creationId xmlns:a16="http://schemas.microsoft.com/office/drawing/2014/main" id="{809EB5DC-D6E8-6538-C3C8-E3086D63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71500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3" name="AutoShape 31">
            <a:extLst>
              <a:ext uri="{FF2B5EF4-FFF2-40B4-BE49-F238E27FC236}">
                <a16:creationId xmlns:a16="http://schemas.microsoft.com/office/drawing/2014/main" id="{A341C793-CF0E-79E7-76BD-ED725E4E0A0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696200" y="3810000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24" name="AutoShape 32">
            <a:extLst>
              <a:ext uri="{FF2B5EF4-FFF2-40B4-BE49-F238E27FC236}">
                <a16:creationId xmlns:a16="http://schemas.microsoft.com/office/drawing/2014/main" id="{6038F149-2D41-B065-AD5C-5AE0289B354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14400" y="3733800"/>
            <a:ext cx="1143000" cy="2286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25" name="Rectangle 33">
            <a:extLst>
              <a:ext uri="{FF2B5EF4-FFF2-40B4-BE49-F238E27FC236}">
                <a16:creationId xmlns:a16="http://schemas.microsoft.com/office/drawing/2014/main" id="{4F2527D4-1D06-A3F3-9898-0A91C898078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50925" y="3444875"/>
            <a:ext cx="2667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26" name="Rectangle 34">
            <a:extLst>
              <a:ext uri="{FF2B5EF4-FFF2-40B4-BE49-F238E27FC236}">
                <a16:creationId xmlns:a16="http://schemas.microsoft.com/office/drawing/2014/main" id="{187678E6-2293-F72E-E51C-68773C0F04A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62100" y="36195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27" name="Rectangle 35">
            <a:extLst>
              <a:ext uri="{FF2B5EF4-FFF2-40B4-BE49-F238E27FC236}">
                <a16:creationId xmlns:a16="http://schemas.microsoft.com/office/drawing/2014/main" id="{59C686E5-BAF5-8303-A9F8-C261C4C9B55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35200" y="4000500"/>
            <a:ext cx="1524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29" name="Rectangle 37">
            <a:extLst>
              <a:ext uri="{FF2B5EF4-FFF2-40B4-BE49-F238E27FC236}">
                <a16:creationId xmlns:a16="http://schemas.microsoft.com/office/drawing/2014/main" id="{AB0399C1-EC0F-CBE3-403C-2D15BA61AE2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514600" y="4000500"/>
            <a:ext cx="1524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30" name="Rectangle 38">
            <a:extLst>
              <a:ext uri="{FF2B5EF4-FFF2-40B4-BE49-F238E27FC236}">
                <a16:creationId xmlns:a16="http://schemas.microsoft.com/office/drawing/2014/main" id="{222FBA81-4445-7515-74B7-2535BE2C68B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19400" y="4013200"/>
            <a:ext cx="1524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31" name="Rectangle 39">
            <a:extLst>
              <a:ext uri="{FF2B5EF4-FFF2-40B4-BE49-F238E27FC236}">
                <a16:creationId xmlns:a16="http://schemas.microsoft.com/office/drawing/2014/main" id="{2401A0F2-EC09-709D-F0CB-3B33685B69C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098800" y="4038600"/>
            <a:ext cx="15748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32" name="Rectangle 40">
            <a:extLst>
              <a:ext uri="{FF2B5EF4-FFF2-40B4-BE49-F238E27FC236}">
                <a16:creationId xmlns:a16="http://schemas.microsoft.com/office/drawing/2014/main" id="{2926AD41-7D53-27F6-CEA1-AB840369A73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3909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33" name="Rectangle 41">
            <a:extLst>
              <a:ext uri="{FF2B5EF4-FFF2-40B4-BE49-F238E27FC236}">
                <a16:creationId xmlns:a16="http://schemas.microsoft.com/office/drawing/2014/main" id="{FB334CDC-BFF2-4A1C-33D0-8408D585D8A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957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34" name="Rectangle 42">
            <a:extLst>
              <a:ext uri="{FF2B5EF4-FFF2-40B4-BE49-F238E27FC236}">
                <a16:creationId xmlns:a16="http://schemas.microsoft.com/office/drawing/2014/main" id="{93DA4F45-AB6D-F974-16BE-0C873DEB285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0005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35" name="Rectangle 43">
            <a:extLst>
              <a:ext uri="{FF2B5EF4-FFF2-40B4-BE49-F238E27FC236}">
                <a16:creationId xmlns:a16="http://schemas.microsoft.com/office/drawing/2014/main" id="{9128FB2D-A5B4-FC90-6C96-D5760C7B184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053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36" name="Rectangle 44">
            <a:extLst>
              <a:ext uri="{FF2B5EF4-FFF2-40B4-BE49-F238E27FC236}">
                <a16:creationId xmlns:a16="http://schemas.microsoft.com/office/drawing/2014/main" id="{6E81D32C-34AC-729E-FEDF-1B29133B43A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101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37" name="Rectangle 45">
            <a:extLst>
              <a:ext uri="{FF2B5EF4-FFF2-40B4-BE49-F238E27FC236}">
                <a16:creationId xmlns:a16="http://schemas.microsoft.com/office/drawing/2014/main" id="{DFA3CF6D-1DF9-91F8-0DF9-1E033409A27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914900" y="4025900"/>
            <a:ext cx="1600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38" name="Rectangle 46">
            <a:extLst>
              <a:ext uri="{FF2B5EF4-FFF2-40B4-BE49-F238E27FC236}">
                <a16:creationId xmlns:a16="http://schemas.microsoft.com/office/drawing/2014/main" id="{118C92B4-573B-FD17-8E4F-3661C665003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876800" y="36195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39" name="Rectangle 47">
            <a:extLst>
              <a:ext uri="{FF2B5EF4-FFF2-40B4-BE49-F238E27FC236}">
                <a16:creationId xmlns:a16="http://schemas.microsoft.com/office/drawing/2014/main" id="{3AA930A6-1CE7-A3E8-9F45-173E98BD454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181600" y="36322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40" name="Rectangle 48">
            <a:extLst>
              <a:ext uri="{FF2B5EF4-FFF2-40B4-BE49-F238E27FC236}">
                <a16:creationId xmlns:a16="http://schemas.microsoft.com/office/drawing/2014/main" id="{C01DBB02-0874-B728-F0FC-69BC802A593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486400" y="36322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41" name="Rectangle 49">
            <a:extLst>
              <a:ext uri="{FF2B5EF4-FFF2-40B4-BE49-F238E27FC236}">
                <a16:creationId xmlns:a16="http://schemas.microsoft.com/office/drawing/2014/main" id="{0E9C2FD9-7C60-A59B-4F29-0D26C5B28D0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791200" y="36322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42" name="Rectangle 50">
            <a:extLst>
              <a:ext uri="{FF2B5EF4-FFF2-40B4-BE49-F238E27FC236}">
                <a16:creationId xmlns:a16="http://schemas.microsoft.com/office/drawing/2014/main" id="{6101EF00-A3EF-D084-46F1-F576F8D0E3E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83300" y="3632200"/>
            <a:ext cx="2286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43" name="Rectangle 51">
            <a:extLst>
              <a:ext uri="{FF2B5EF4-FFF2-40B4-BE49-F238E27FC236}">
                <a16:creationId xmlns:a16="http://schemas.microsoft.com/office/drawing/2014/main" id="{71CA1B7E-2328-318E-3FC0-A97EE7615D5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159500" y="3441700"/>
            <a:ext cx="27178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44" name="Text Box 52">
            <a:extLst>
              <a:ext uri="{FF2B5EF4-FFF2-40B4-BE49-F238E27FC236}">
                <a16:creationId xmlns:a16="http://schemas.microsoft.com/office/drawing/2014/main" id="{6C127C1B-995A-AF05-485C-DB8E41F38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1981200"/>
            <a:ext cx="2717800" cy="954088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mic Sans MS" panose="030F0702030302020204" pitchFamily="66" charset="0"/>
              </a:rPr>
              <a:t>How many groups (families)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mic Sans MS" panose="030F0702030302020204" pitchFamily="66" charset="0"/>
              </a:rPr>
              <a:t>are on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mic Sans MS" panose="030F0702030302020204" pitchFamily="66" charset="0"/>
              </a:rPr>
              <a:t>Periodic Table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mic Sans MS" panose="030F0702030302020204" pitchFamily="66" charset="0"/>
              </a:rPr>
              <a:t>Of Elements?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  <p:bldP spid="33819" grpId="0"/>
      <p:bldP spid="33823" grpId="0" animBg="1"/>
      <p:bldP spid="33824" grpId="0" animBg="1"/>
      <p:bldP spid="33825" grpId="0" animBg="1"/>
      <p:bldP spid="33826" grpId="0" animBg="1"/>
      <p:bldP spid="33827" grpId="0" animBg="1"/>
      <p:bldP spid="33829" grpId="0" animBg="1"/>
      <p:bldP spid="33830" grpId="0" animBg="1"/>
      <p:bldP spid="33831" grpId="0" animBg="1"/>
      <p:bldP spid="33832" grpId="0" animBg="1"/>
      <p:bldP spid="33833" grpId="0" animBg="1"/>
      <p:bldP spid="33834" grpId="0" animBg="1"/>
      <p:bldP spid="33835" grpId="0" animBg="1"/>
      <p:bldP spid="33836" grpId="0" animBg="1"/>
      <p:bldP spid="33837" grpId="0" animBg="1"/>
      <p:bldP spid="33838" grpId="0" animBg="1"/>
      <p:bldP spid="33839" grpId="0" animBg="1"/>
      <p:bldP spid="33840" grpId="0" animBg="1"/>
      <p:bldP spid="33841" grpId="0" animBg="1"/>
      <p:bldP spid="33842" grpId="0" animBg="1"/>
      <p:bldP spid="33843" grpId="0" animBg="1"/>
      <p:bldP spid="338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EF55359-D909-9EA2-CD62-4CE5EC8AF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 anchor="t"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(Family) Properties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7DA6435-7169-6DF0-1997-C8239E8F4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848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18 groups (numbered from left to right)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# and masses increase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top down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Atoms in same group have </a:t>
            </a: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number of valence electrons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Exceptions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 block and f block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physical and chemical properties </a:t>
            </a: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BECAUSE THEY HAVE THE SAME NUMBER OF VALENCE ELECTRONS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60DAEA2-0FA8-BCDF-755C-5E8874EC2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Group Elements with the same # of valence electrons</a:t>
            </a:r>
          </a:p>
        </p:txBody>
      </p:sp>
      <p:grpSp>
        <p:nvGrpSpPr>
          <p:cNvPr id="28675" name="Group 11">
            <a:extLst>
              <a:ext uri="{FF2B5EF4-FFF2-40B4-BE49-F238E27FC236}">
                <a16:creationId xmlns:a16="http://schemas.microsoft.com/office/drawing/2014/main" id="{FBC979C4-A366-D46C-22CD-FDF039D9C73D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371600"/>
            <a:ext cx="5203825" cy="76200"/>
            <a:chOff x="0" y="0"/>
            <a:chExt cx="3278" cy="2496"/>
          </a:xfrm>
        </p:grpSpPr>
        <p:sp>
          <p:nvSpPr>
            <p:cNvPr id="28754" name="Rectangle 8">
              <a:extLst>
                <a:ext uri="{FF2B5EF4-FFF2-40B4-BE49-F238E27FC236}">
                  <a16:creationId xmlns:a16="http://schemas.microsoft.com/office/drawing/2014/main" id="{5E82699B-6AC5-23A5-0779-2F17F0BDB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755" name="Rectangle 9">
              <a:extLst>
                <a:ext uri="{FF2B5EF4-FFF2-40B4-BE49-F238E27FC236}">
                  <a16:creationId xmlns:a16="http://schemas.microsoft.com/office/drawing/2014/main" id="{D056A23D-7C90-DF3A-A82C-5ECE2E9AE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278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                          </a:t>
              </a:r>
            </a:p>
          </p:txBody>
        </p:sp>
      </p:grpSp>
      <p:grpSp>
        <p:nvGrpSpPr>
          <p:cNvPr id="28676" name="Group 5">
            <a:extLst>
              <a:ext uri="{FF2B5EF4-FFF2-40B4-BE49-F238E27FC236}">
                <a16:creationId xmlns:a16="http://schemas.microsoft.com/office/drawing/2014/main" id="{0D77B5A2-5779-930E-48C9-7334C60B2B3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981200"/>
            <a:ext cx="533400" cy="4038600"/>
            <a:chOff x="2736" y="1200"/>
            <a:chExt cx="240" cy="2379"/>
          </a:xfrm>
        </p:grpSpPr>
        <p:sp>
          <p:nvSpPr>
            <p:cNvPr id="28731" name="Rectangle 6">
              <a:extLst>
                <a:ext uri="{FF2B5EF4-FFF2-40B4-BE49-F238E27FC236}">
                  <a16:creationId xmlns:a16="http://schemas.microsoft.com/office/drawing/2014/main" id="{2EEDDCB6-90EF-1C2B-822D-326C8CAB3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255"/>
              <a:ext cx="240" cy="324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800" b="1">
                  <a:latin typeface="Comic Sans MS" panose="030F0702030302020204" pitchFamily="66" charset="0"/>
                </a:rPr>
                <a:t>87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1100" b="1">
                  <a:latin typeface="Comic Sans MS" panose="030F0702030302020204" pitchFamily="66" charset="0"/>
                </a:rPr>
                <a:t>Fr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400" b="1">
                  <a:latin typeface="Comic Sans MS" panose="030F0702030302020204" pitchFamily="66" charset="0"/>
                </a:rPr>
                <a:t>(223)</a:t>
              </a:r>
            </a:p>
          </p:txBody>
        </p:sp>
        <p:sp>
          <p:nvSpPr>
            <p:cNvPr id="28732" name="Rectangle 7">
              <a:extLst>
                <a:ext uri="{FF2B5EF4-FFF2-40B4-BE49-F238E27FC236}">
                  <a16:creationId xmlns:a16="http://schemas.microsoft.com/office/drawing/2014/main" id="{DB471C0E-9ACF-32F6-FAFC-2E74E57F1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31"/>
              <a:ext cx="240" cy="324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800" b="1">
                  <a:latin typeface="Comic Sans MS" panose="030F0702030302020204" pitchFamily="66" charset="0"/>
                </a:rPr>
                <a:t>55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1100" b="1">
                  <a:latin typeface="Comic Sans MS" panose="030F0702030302020204" pitchFamily="66" charset="0"/>
                </a:rPr>
                <a:t>Cs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300" b="1">
                  <a:latin typeface="Comic Sans MS" panose="030F0702030302020204" pitchFamily="66" charset="0"/>
                </a:rPr>
                <a:t>132.905</a:t>
              </a:r>
            </a:p>
          </p:txBody>
        </p:sp>
        <p:sp>
          <p:nvSpPr>
            <p:cNvPr id="28733" name="Rectangle 8">
              <a:extLst>
                <a:ext uri="{FF2B5EF4-FFF2-40B4-BE49-F238E27FC236}">
                  <a16:creationId xmlns:a16="http://schemas.microsoft.com/office/drawing/2014/main" id="{C50C9B6E-F49D-4C4A-F478-190BE6ABE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532"/>
              <a:ext cx="240" cy="3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800" b="1">
                  <a:latin typeface="Comic Sans MS" panose="030F0702030302020204" pitchFamily="66" charset="0"/>
                </a:rPr>
                <a:t>37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1100" b="1">
                  <a:latin typeface="Comic Sans MS" panose="030F0702030302020204" pitchFamily="66" charset="0"/>
                </a:rPr>
                <a:t>Rb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400" b="1">
                  <a:latin typeface="Comic Sans MS" panose="030F0702030302020204" pitchFamily="66" charset="0"/>
                </a:rPr>
                <a:t>85.468</a:t>
              </a:r>
            </a:p>
          </p:txBody>
        </p:sp>
        <p:sp>
          <p:nvSpPr>
            <p:cNvPr id="28734" name="Rectangle 9">
              <a:extLst>
                <a:ext uri="{FF2B5EF4-FFF2-40B4-BE49-F238E27FC236}">
                  <a16:creationId xmlns:a16="http://schemas.microsoft.com/office/drawing/2014/main" id="{877490E3-FC51-A2B0-74AD-8C8D06CB9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208"/>
              <a:ext cx="240" cy="324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800" b="1">
                  <a:latin typeface="Comic Sans MS" panose="030F0702030302020204" pitchFamily="66" charset="0"/>
                </a:rPr>
                <a:t>19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1100" b="1">
                  <a:latin typeface="Comic Sans MS" panose="030F0702030302020204" pitchFamily="66" charset="0"/>
                </a:rPr>
                <a:t>K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400" b="1">
                  <a:latin typeface="Comic Sans MS" panose="030F0702030302020204" pitchFamily="66" charset="0"/>
                </a:rPr>
                <a:t>39.098</a:t>
              </a:r>
            </a:p>
          </p:txBody>
        </p:sp>
        <p:sp>
          <p:nvSpPr>
            <p:cNvPr id="28735" name="Line 10">
              <a:extLst>
                <a:ext uri="{FF2B5EF4-FFF2-40B4-BE49-F238E27FC236}">
                  <a16:creationId xmlns:a16="http://schemas.microsoft.com/office/drawing/2014/main" id="{89CFDF69-027C-97F4-ED26-0003D8267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208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6" name="Line 11">
              <a:extLst>
                <a:ext uri="{FF2B5EF4-FFF2-40B4-BE49-F238E27FC236}">
                  <a16:creationId xmlns:a16="http://schemas.microsoft.com/office/drawing/2014/main" id="{5A5820EE-D276-2DA5-D1E1-0374074F3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532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7" name="Line 12">
              <a:extLst>
                <a:ext uri="{FF2B5EF4-FFF2-40B4-BE49-F238E27FC236}">
                  <a16:creationId xmlns:a16="http://schemas.microsoft.com/office/drawing/2014/main" id="{1EA0C3D9-5451-918E-50EA-372C7935A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31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8" name="Line 13">
              <a:extLst>
                <a:ext uri="{FF2B5EF4-FFF2-40B4-BE49-F238E27FC236}">
                  <a16:creationId xmlns:a16="http://schemas.microsoft.com/office/drawing/2014/main" id="{7337A899-8D79-E3BF-64B5-ECEC4859D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255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9" name="Line 14">
              <a:extLst>
                <a:ext uri="{FF2B5EF4-FFF2-40B4-BE49-F238E27FC236}">
                  <a16:creationId xmlns:a16="http://schemas.microsoft.com/office/drawing/2014/main" id="{A5E8EA47-C1E3-5F65-1D61-02031D5F6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579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0" name="Line 15">
              <a:extLst>
                <a:ext uri="{FF2B5EF4-FFF2-40B4-BE49-F238E27FC236}">
                  <a16:creationId xmlns:a16="http://schemas.microsoft.com/office/drawing/2014/main" id="{AA9D6151-DB67-9571-C8B1-3C8780479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208"/>
              <a:ext cx="0" cy="137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1" name="Line 16">
              <a:extLst>
                <a:ext uri="{FF2B5EF4-FFF2-40B4-BE49-F238E27FC236}">
                  <a16:creationId xmlns:a16="http://schemas.microsoft.com/office/drawing/2014/main" id="{5898BCC3-E705-AF5A-CE97-3459048B4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208"/>
              <a:ext cx="0" cy="137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2" name="Rectangle 17">
              <a:extLst>
                <a:ext uri="{FF2B5EF4-FFF2-40B4-BE49-F238E27FC236}">
                  <a16:creationId xmlns:a16="http://schemas.microsoft.com/office/drawing/2014/main" id="{E00F2258-D7E5-5421-9C13-B364075ED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872"/>
              <a:ext cx="240" cy="326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800" b="1">
                  <a:latin typeface="Comic Sans MS" panose="030F0702030302020204" pitchFamily="66" charset="0"/>
                </a:rPr>
                <a:t>11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1100" b="1">
                  <a:latin typeface="Comic Sans MS" panose="030F0702030302020204" pitchFamily="66" charset="0"/>
                </a:rPr>
                <a:t>Na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400" b="1">
                  <a:latin typeface="Comic Sans MS" panose="030F0702030302020204" pitchFamily="66" charset="0"/>
                </a:rPr>
                <a:t>22.990</a:t>
              </a:r>
            </a:p>
          </p:txBody>
        </p:sp>
        <p:sp>
          <p:nvSpPr>
            <p:cNvPr id="28743" name="Rectangle 18">
              <a:extLst>
                <a:ext uri="{FF2B5EF4-FFF2-40B4-BE49-F238E27FC236}">
                  <a16:creationId xmlns:a16="http://schemas.microsoft.com/office/drawing/2014/main" id="{FF6B8AA5-9CB8-6677-8C5D-1739DEF68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536"/>
              <a:ext cx="240" cy="336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800" b="1">
                  <a:latin typeface="Comic Sans MS" panose="030F0702030302020204" pitchFamily="66" charset="0"/>
                </a:rPr>
                <a:t>3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1100" b="1">
                  <a:latin typeface="Comic Sans MS" panose="030F0702030302020204" pitchFamily="66" charset="0"/>
                </a:rPr>
                <a:t>Li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500" b="1">
                  <a:latin typeface="Comic Sans MS" panose="030F0702030302020204" pitchFamily="66" charset="0"/>
                </a:rPr>
                <a:t>6.941</a:t>
              </a:r>
            </a:p>
          </p:txBody>
        </p:sp>
        <p:sp>
          <p:nvSpPr>
            <p:cNvPr id="28744" name="Line 19">
              <a:extLst>
                <a:ext uri="{FF2B5EF4-FFF2-40B4-BE49-F238E27FC236}">
                  <a16:creationId xmlns:a16="http://schemas.microsoft.com/office/drawing/2014/main" id="{56FD506B-3AE0-C88D-4FE7-E9DC0D798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536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5" name="Line 20">
              <a:extLst>
                <a:ext uri="{FF2B5EF4-FFF2-40B4-BE49-F238E27FC236}">
                  <a16:creationId xmlns:a16="http://schemas.microsoft.com/office/drawing/2014/main" id="{8B032109-3828-A655-E07B-B2CE09575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72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6" name="Line 21">
              <a:extLst>
                <a:ext uri="{FF2B5EF4-FFF2-40B4-BE49-F238E27FC236}">
                  <a16:creationId xmlns:a16="http://schemas.microsoft.com/office/drawing/2014/main" id="{0569B8CC-4F45-7826-E29B-3EB0AD706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98"/>
              <a:ext cx="24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7" name="Line 22">
              <a:extLst>
                <a:ext uri="{FF2B5EF4-FFF2-40B4-BE49-F238E27FC236}">
                  <a16:creationId xmlns:a16="http://schemas.microsoft.com/office/drawing/2014/main" id="{2CEAFB55-113E-7081-18DF-563E5740A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536"/>
              <a:ext cx="0" cy="66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8" name="Line 23">
              <a:extLst>
                <a:ext uri="{FF2B5EF4-FFF2-40B4-BE49-F238E27FC236}">
                  <a16:creationId xmlns:a16="http://schemas.microsoft.com/office/drawing/2014/main" id="{392456F0-8A28-1CFC-C76C-CBF77A558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536"/>
              <a:ext cx="0" cy="66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49" name="Rectangle 24">
              <a:extLst>
                <a:ext uri="{FF2B5EF4-FFF2-40B4-BE49-F238E27FC236}">
                  <a16:creationId xmlns:a16="http://schemas.microsoft.com/office/drawing/2014/main" id="{3A66B260-E861-D377-904B-8BF2F284D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200"/>
              <a:ext cx="240" cy="33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800" b="1">
                  <a:latin typeface="Comic Sans MS" panose="030F0702030302020204" pitchFamily="66" charset="0"/>
                </a:rPr>
                <a:t>1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1100" b="1">
                  <a:solidFill>
                    <a:srgbClr val="FFFFFF"/>
                  </a:solidFill>
                  <a:latin typeface="Comic Sans MS" panose="030F0702030302020204" pitchFamily="66" charset="0"/>
                </a:rPr>
                <a:t>H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500" b="1">
                  <a:latin typeface="Comic Sans MS" panose="030F0702030302020204" pitchFamily="66" charset="0"/>
                </a:rPr>
                <a:t>1.008</a:t>
              </a:r>
            </a:p>
          </p:txBody>
        </p:sp>
        <p:sp>
          <p:nvSpPr>
            <p:cNvPr id="28750" name="Line 25">
              <a:extLst>
                <a:ext uri="{FF2B5EF4-FFF2-40B4-BE49-F238E27FC236}">
                  <a16:creationId xmlns:a16="http://schemas.microsoft.com/office/drawing/2014/main" id="{9FCD1F30-2894-1BED-0682-296A50F45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200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51" name="Line 26">
              <a:extLst>
                <a:ext uri="{FF2B5EF4-FFF2-40B4-BE49-F238E27FC236}">
                  <a16:creationId xmlns:a16="http://schemas.microsoft.com/office/drawing/2014/main" id="{7B718226-ACA2-31D8-10A5-E2C568006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536"/>
              <a:ext cx="2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52" name="Line 27">
              <a:extLst>
                <a:ext uri="{FF2B5EF4-FFF2-40B4-BE49-F238E27FC236}">
                  <a16:creationId xmlns:a16="http://schemas.microsoft.com/office/drawing/2014/main" id="{A60A0740-E5CE-E78E-C28A-C7EAF4D96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200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53" name="Line 28">
              <a:extLst>
                <a:ext uri="{FF2B5EF4-FFF2-40B4-BE49-F238E27FC236}">
                  <a16:creationId xmlns:a16="http://schemas.microsoft.com/office/drawing/2014/main" id="{4B962641-238F-C556-4A21-A444CBA96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200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677" name="Group 29">
            <a:extLst>
              <a:ext uri="{FF2B5EF4-FFF2-40B4-BE49-F238E27FC236}">
                <a16:creationId xmlns:a16="http://schemas.microsoft.com/office/drawing/2014/main" id="{4E21F8B4-36A1-D800-80F8-CAF2F902E4EC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276600"/>
            <a:ext cx="3048000" cy="2971800"/>
            <a:chOff x="3264" y="1824"/>
            <a:chExt cx="2106" cy="2016"/>
          </a:xfrm>
        </p:grpSpPr>
        <p:sp>
          <p:nvSpPr>
            <p:cNvPr id="28692" name="Oval 30">
              <a:extLst>
                <a:ext uri="{FF2B5EF4-FFF2-40B4-BE49-F238E27FC236}">
                  <a16:creationId xmlns:a16="http://schemas.microsoft.com/office/drawing/2014/main" id="{CD10A721-1331-E753-770F-563897B31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8693" name="Oval 31">
              <a:extLst>
                <a:ext uri="{FF2B5EF4-FFF2-40B4-BE49-F238E27FC236}">
                  <a16:creationId xmlns:a16="http://schemas.microsoft.com/office/drawing/2014/main" id="{2DCE7ACB-8CAB-9540-E328-F6C096C69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8694" name="Oval 32">
              <a:extLst>
                <a:ext uri="{FF2B5EF4-FFF2-40B4-BE49-F238E27FC236}">
                  <a16:creationId xmlns:a16="http://schemas.microsoft.com/office/drawing/2014/main" id="{8DAA6106-D018-1332-5BF3-37E956EDC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9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8695" name="Oval 33">
              <a:extLst>
                <a:ext uri="{FF2B5EF4-FFF2-40B4-BE49-F238E27FC236}">
                  <a16:creationId xmlns:a16="http://schemas.microsoft.com/office/drawing/2014/main" id="{B709894B-3FA7-165C-9D04-AFC53D1AE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5400" b="1"/>
            </a:p>
          </p:txBody>
        </p:sp>
        <p:sp>
          <p:nvSpPr>
            <p:cNvPr id="28696" name="Oval 34">
              <a:extLst>
                <a:ext uri="{FF2B5EF4-FFF2-40B4-BE49-F238E27FC236}">
                  <a16:creationId xmlns:a16="http://schemas.microsoft.com/office/drawing/2014/main" id="{8EE7D92E-8428-865F-77E1-43BCF496B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88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8697" name="Oval 35">
              <a:extLst>
                <a:ext uri="{FF2B5EF4-FFF2-40B4-BE49-F238E27FC236}">
                  <a16:creationId xmlns:a16="http://schemas.microsoft.com/office/drawing/2014/main" id="{4561193B-6021-5447-C4B5-1EFABB590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sp>
          <p:nvSpPr>
            <p:cNvPr id="28698" name="Oval 36">
              <a:extLst>
                <a:ext uri="{FF2B5EF4-FFF2-40B4-BE49-F238E27FC236}">
                  <a16:creationId xmlns:a16="http://schemas.microsoft.com/office/drawing/2014/main" id="{53D159B0-05BC-BBD2-3C39-FAAEE10B6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+</a:t>
              </a:r>
            </a:p>
          </p:txBody>
        </p:sp>
        <p:grpSp>
          <p:nvGrpSpPr>
            <p:cNvPr id="28699" name="Group 37">
              <a:extLst>
                <a:ext uri="{FF2B5EF4-FFF2-40B4-BE49-F238E27FC236}">
                  <a16:creationId xmlns:a16="http://schemas.microsoft.com/office/drawing/2014/main" id="{9DEE0FEB-F065-0707-B31C-A3AF04AC6B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1824"/>
              <a:ext cx="2106" cy="2016"/>
              <a:chOff x="2064" y="2064"/>
              <a:chExt cx="2106" cy="2016"/>
            </a:xfrm>
          </p:grpSpPr>
          <p:sp>
            <p:nvSpPr>
              <p:cNvPr id="28700" name="Oval 38">
                <a:extLst>
                  <a:ext uri="{FF2B5EF4-FFF2-40B4-BE49-F238E27FC236}">
                    <a16:creationId xmlns:a16="http://schemas.microsoft.com/office/drawing/2014/main" id="{FAEEE966-5097-1393-878C-FA98497C0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6" y="2825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8701" name="Oval 39">
                <a:extLst>
                  <a:ext uri="{FF2B5EF4-FFF2-40B4-BE49-F238E27FC236}">
                    <a16:creationId xmlns:a16="http://schemas.microsoft.com/office/drawing/2014/main" id="{AC229B7F-6E33-97D6-27BA-E6DD13FBA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" y="3053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8702" name="Oval 40">
                <a:extLst>
                  <a:ext uri="{FF2B5EF4-FFF2-40B4-BE49-F238E27FC236}">
                    <a16:creationId xmlns:a16="http://schemas.microsoft.com/office/drawing/2014/main" id="{67732812-7648-AC11-528F-E3A322F02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8703" name="Oval 41">
                <a:extLst>
                  <a:ext uri="{FF2B5EF4-FFF2-40B4-BE49-F238E27FC236}">
                    <a16:creationId xmlns:a16="http://schemas.microsoft.com/office/drawing/2014/main" id="{686A9340-80BD-859B-7F38-88B3F4C73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6" y="3091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8704" name="Oval 42">
                <a:extLst>
                  <a:ext uri="{FF2B5EF4-FFF2-40B4-BE49-F238E27FC236}">
                    <a16:creationId xmlns:a16="http://schemas.microsoft.com/office/drawing/2014/main" id="{F50C6614-DDCD-0479-3FCF-4AB4626FC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" y="2787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5400" b="1"/>
              </a:p>
            </p:txBody>
          </p:sp>
          <p:sp>
            <p:nvSpPr>
              <p:cNvPr id="28705" name="Oval 43">
                <a:extLst>
                  <a:ext uri="{FF2B5EF4-FFF2-40B4-BE49-F238E27FC236}">
                    <a16:creationId xmlns:a16="http://schemas.microsoft.com/office/drawing/2014/main" id="{287E7976-B79E-306C-A543-536E68932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8706" name="Oval 44">
                <a:extLst>
                  <a:ext uri="{FF2B5EF4-FFF2-40B4-BE49-F238E27FC236}">
                    <a16:creationId xmlns:a16="http://schemas.microsoft.com/office/drawing/2014/main" id="{3F75825D-6D56-BD11-5BC7-5D6745DDC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" y="278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8707" name="Oval 45">
                <a:extLst>
                  <a:ext uri="{FF2B5EF4-FFF2-40B4-BE49-F238E27FC236}">
                    <a16:creationId xmlns:a16="http://schemas.microsoft.com/office/drawing/2014/main" id="{E6C2A7D9-975E-C633-4C13-C2BEBA3DE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6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8708" name="Oval 46">
                <a:extLst>
                  <a:ext uri="{FF2B5EF4-FFF2-40B4-BE49-F238E27FC236}">
                    <a16:creationId xmlns:a16="http://schemas.microsoft.com/office/drawing/2014/main" id="{7F3C2810-C0B3-91C1-4376-3C967F18B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9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grpSp>
            <p:nvGrpSpPr>
              <p:cNvPr id="28709" name="Group 47">
                <a:extLst>
                  <a:ext uri="{FF2B5EF4-FFF2-40B4-BE49-F238E27FC236}">
                    <a16:creationId xmlns:a16="http://schemas.microsoft.com/office/drawing/2014/main" id="{1135995E-AF28-143E-75AF-73E0DCB02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3" y="2825"/>
                <a:ext cx="574" cy="542"/>
                <a:chOff x="1968" y="1584"/>
                <a:chExt cx="2160" cy="1872"/>
              </a:xfrm>
            </p:grpSpPr>
            <p:sp>
              <p:nvSpPr>
                <p:cNvPr id="28725" name="Oval 48">
                  <a:extLst>
                    <a:ext uri="{FF2B5EF4-FFF2-40B4-BE49-F238E27FC236}">
                      <a16:creationId xmlns:a16="http://schemas.microsoft.com/office/drawing/2014/main" id="{0425780D-DD06-5EFF-B41E-99E0639A6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+</a:t>
                  </a:r>
                </a:p>
              </p:txBody>
            </p:sp>
            <p:sp>
              <p:nvSpPr>
                <p:cNvPr id="28726" name="Oval 49">
                  <a:extLst>
                    <a:ext uri="{FF2B5EF4-FFF2-40B4-BE49-F238E27FC236}">
                      <a16:creationId xmlns:a16="http://schemas.microsoft.com/office/drawing/2014/main" id="{73161712-77E8-117E-83B4-272EC6C4C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400" b="1"/>
                </a:p>
              </p:txBody>
            </p:sp>
            <p:sp>
              <p:nvSpPr>
                <p:cNvPr id="28727" name="Oval 50">
                  <a:extLst>
                    <a:ext uri="{FF2B5EF4-FFF2-40B4-BE49-F238E27FC236}">
                      <a16:creationId xmlns:a16="http://schemas.microsoft.com/office/drawing/2014/main" id="{F3854A20-5987-E93D-2498-4286170C01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112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+</a:t>
                  </a:r>
                </a:p>
              </p:txBody>
            </p:sp>
            <p:sp>
              <p:nvSpPr>
                <p:cNvPr id="28728" name="Oval 51">
                  <a:extLst>
                    <a:ext uri="{FF2B5EF4-FFF2-40B4-BE49-F238E27FC236}">
                      <a16:creationId xmlns:a16="http://schemas.microsoft.com/office/drawing/2014/main" id="{54270491-C95F-5104-8507-D740DD094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400" b="1"/>
                </a:p>
              </p:txBody>
            </p:sp>
            <p:sp>
              <p:nvSpPr>
                <p:cNvPr id="28729" name="Oval 52">
                  <a:extLst>
                    <a:ext uri="{FF2B5EF4-FFF2-40B4-BE49-F238E27FC236}">
                      <a16:creationId xmlns:a16="http://schemas.microsoft.com/office/drawing/2014/main" id="{F261D4F5-E2C9-F2B5-F4A6-E40FF26715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264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5400" b="1"/>
                </a:p>
              </p:txBody>
            </p:sp>
            <p:sp>
              <p:nvSpPr>
                <p:cNvPr id="28730" name="Oval 53">
                  <a:extLst>
                    <a:ext uri="{FF2B5EF4-FFF2-40B4-BE49-F238E27FC236}">
                      <a16:creationId xmlns:a16="http://schemas.microsoft.com/office/drawing/2014/main" id="{918A63D2-7A6B-C4CD-E234-26D032E46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216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/>
                    <a:t>+</a:t>
                  </a:r>
                </a:p>
              </p:txBody>
            </p:sp>
          </p:grpSp>
          <p:sp>
            <p:nvSpPr>
              <p:cNvPr id="28710" name="Oval 54">
                <a:extLst>
                  <a:ext uri="{FF2B5EF4-FFF2-40B4-BE49-F238E27FC236}">
                    <a16:creationId xmlns:a16="http://schemas.microsoft.com/office/drawing/2014/main" id="{65F252D6-1646-2F1B-2D22-648033FA0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2597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8711" name="Oval 55">
                <a:extLst>
                  <a:ext uri="{FF2B5EF4-FFF2-40B4-BE49-F238E27FC236}">
                    <a16:creationId xmlns:a16="http://schemas.microsoft.com/office/drawing/2014/main" id="{4BC0F515-8DB2-89B9-A3F9-503FA7871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47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8712" name="Oval 56">
                <a:extLst>
                  <a:ext uri="{FF2B5EF4-FFF2-40B4-BE49-F238E27FC236}">
                    <a16:creationId xmlns:a16="http://schemas.microsoft.com/office/drawing/2014/main" id="{31F9060E-7B79-AAC3-5ADB-2FB50B635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5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8713" name="Oval 57">
                <a:extLst>
                  <a:ext uri="{FF2B5EF4-FFF2-40B4-BE49-F238E27FC236}">
                    <a16:creationId xmlns:a16="http://schemas.microsoft.com/office/drawing/2014/main" id="{5CEADA7D-5CF3-8763-BBDA-F250F0DAE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3053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8714" name="Oval 58">
                <a:extLst>
                  <a:ext uri="{FF2B5EF4-FFF2-40B4-BE49-F238E27FC236}">
                    <a16:creationId xmlns:a16="http://schemas.microsoft.com/office/drawing/2014/main" id="{090BA51E-BE3E-D1FB-1906-3912DE998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70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8715" name="Oval 59">
                <a:extLst>
                  <a:ext uri="{FF2B5EF4-FFF2-40B4-BE49-F238E27FC236}">
                    <a16:creationId xmlns:a16="http://schemas.microsoft.com/office/drawing/2014/main" id="{651B0CA3-80C9-9C8A-FAF7-EED2C301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366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8716" name="Oval 60">
                <a:extLst>
                  <a:ext uri="{FF2B5EF4-FFF2-40B4-BE49-F238E27FC236}">
                    <a16:creationId xmlns:a16="http://schemas.microsoft.com/office/drawing/2014/main" id="{52874BDD-EF37-7268-7121-132002060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8717" name="Oval 61">
                <a:extLst>
                  <a:ext uri="{FF2B5EF4-FFF2-40B4-BE49-F238E27FC236}">
                    <a16:creationId xmlns:a16="http://schemas.microsoft.com/office/drawing/2014/main" id="{685DD3C7-E3E0-9A87-DF44-38A04BC1F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6" y="3053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8718" name="Oval 62">
                <a:extLst>
                  <a:ext uri="{FF2B5EF4-FFF2-40B4-BE49-F238E27FC236}">
                    <a16:creationId xmlns:a16="http://schemas.microsoft.com/office/drawing/2014/main" id="{19219DA5-CAC2-4DAC-7F55-3F7698E07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880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+</a:t>
                </a:r>
              </a:p>
            </p:txBody>
          </p:sp>
          <p:sp>
            <p:nvSpPr>
              <p:cNvPr id="28719" name="Oval 63">
                <a:extLst>
                  <a:ext uri="{FF2B5EF4-FFF2-40B4-BE49-F238E27FC236}">
                    <a16:creationId xmlns:a16="http://schemas.microsoft.com/office/drawing/2014/main" id="{BC008383-1797-2B1E-08B3-FD611F43F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2635"/>
                <a:ext cx="908" cy="8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20" name="Oval 64">
                <a:extLst>
                  <a:ext uri="{FF2B5EF4-FFF2-40B4-BE49-F238E27FC236}">
                    <a16:creationId xmlns:a16="http://schemas.microsoft.com/office/drawing/2014/main" id="{E90FC555-6473-6311-6AC7-11A89BC74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2216"/>
                <a:ext cx="1670" cy="16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21" name="Oval 65">
                <a:extLst>
                  <a:ext uri="{FF2B5EF4-FFF2-40B4-BE49-F238E27FC236}">
                    <a16:creationId xmlns:a16="http://schemas.microsoft.com/office/drawing/2014/main" id="{D5A4A794-62E6-932B-DE69-B7750A538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385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8722" name="Oval 66">
                <a:extLst>
                  <a:ext uri="{FF2B5EF4-FFF2-40B4-BE49-F238E27FC236}">
                    <a16:creationId xmlns:a16="http://schemas.microsoft.com/office/drawing/2014/main" id="{CD53B469-0C2D-CCD1-B90A-C079F7A45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217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28723" name="Oval 67">
                <a:extLst>
                  <a:ext uri="{FF2B5EF4-FFF2-40B4-BE49-F238E27FC236}">
                    <a16:creationId xmlns:a16="http://schemas.microsoft.com/office/drawing/2014/main" id="{F34DA1E6-8FCF-6A5A-3226-20113A3B9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106" cy="2016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724" name="Oval 68">
                <a:extLst>
                  <a:ext uri="{FF2B5EF4-FFF2-40B4-BE49-F238E27FC236}">
                    <a16:creationId xmlns:a16="http://schemas.microsoft.com/office/drawing/2014/main" id="{7D206390-9305-08ED-B8E4-401D9F3ED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-</a:t>
                </a:r>
              </a:p>
            </p:txBody>
          </p:sp>
        </p:grpSp>
      </p:grpSp>
      <p:pic>
        <p:nvPicPr>
          <p:cNvPr id="28678" name="Picture 72" descr="Hydrogen Atom">
            <a:extLst>
              <a:ext uri="{FF2B5EF4-FFF2-40B4-BE49-F238E27FC236}">
                <a16:creationId xmlns:a16="http://schemas.microsoft.com/office/drawing/2014/main" id="{281F7A4A-CE83-9445-0035-AEBCEB2F6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10525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3" descr="Lithium Atom">
            <a:extLst>
              <a:ext uri="{FF2B5EF4-FFF2-40B4-BE49-F238E27FC236}">
                <a16:creationId xmlns:a16="http://schemas.microsoft.com/office/drawing/2014/main" id="{72F9EF82-9D93-E411-B366-D3941944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42" name="Text Box 74">
            <a:extLst>
              <a:ext uri="{FF2B5EF4-FFF2-40B4-BE49-F238E27FC236}">
                <a16:creationId xmlns:a16="http://schemas.microsoft.com/office/drawing/2014/main" id="{2D2791D1-037D-6601-5455-9D9C7DD99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28800"/>
            <a:ext cx="2895600" cy="13239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How many electrons do each of these atoms have in their outer orbital/level?</a:t>
            </a:r>
          </a:p>
        </p:txBody>
      </p:sp>
      <p:sp>
        <p:nvSpPr>
          <p:cNvPr id="58443" name="Text Box 75">
            <a:extLst>
              <a:ext uri="{FF2B5EF4-FFF2-40B4-BE49-F238E27FC236}">
                <a16:creationId xmlns:a16="http://schemas.microsoft.com/office/drawing/2014/main" id="{64536B7E-1008-21DD-4C79-17B693C5F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38800"/>
            <a:ext cx="3124200" cy="64611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What group (family) do these elements reside in?  </a:t>
            </a:r>
          </a:p>
        </p:txBody>
      </p:sp>
      <p:sp>
        <p:nvSpPr>
          <p:cNvPr id="28682" name="Line 76">
            <a:extLst>
              <a:ext uri="{FF2B5EF4-FFF2-40B4-BE49-F238E27FC236}">
                <a16:creationId xmlns:a16="http://schemas.microsoft.com/office/drawing/2014/main" id="{0C96B47A-EE8D-AD9D-6E47-5890A9B40A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34290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3" name="Line 77">
            <a:extLst>
              <a:ext uri="{FF2B5EF4-FFF2-40B4-BE49-F238E27FC236}">
                <a16:creationId xmlns:a16="http://schemas.microsoft.com/office/drawing/2014/main" id="{A92141E1-0D17-A6AD-9998-2158A12AC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13360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4" name="Line 78">
            <a:extLst>
              <a:ext uri="{FF2B5EF4-FFF2-40B4-BE49-F238E27FC236}">
                <a16:creationId xmlns:a16="http://schemas.microsoft.com/office/drawing/2014/main" id="{C1A4CF26-1B8A-0C69-F8C5-D7D5B54A5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895600"/>
            <a:ext cx="1295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6" name="Oval 77">
            <a:extLst>
              <a:ext uri="{FF2B5EF4-FFF2-40B4-BE49-F238E27FC236}">
                <a16:creationId xmlns:a16="http://schemas.microsoft.com/office/drawing/2014/main" id="{7624FB89-F542-2BF2-AB6E-C4075C2BC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76425"/>
            <a:ext cx="990600" cy="101917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87" name="Oval 78">
            <a:extLst>
              <a:ext uri="{FF2B5EF4-FFF2-40B4-BE49-F238E27FC236}">
                <a16:creationId xmlns:a16="http://schemas.microsoft.com/office/drawing/2014/main" id="{9317EBDB-CDF4-3793-C58C-456A4A07C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3854450"/>
            <a:ext cx="1246187" cy="1179513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88" name="Oval 79">
            <a:extLst>
              <a:ext uri="{FF2B5EF4-FFF2-40B4-BE49-F238E27FC236}">
                <a16:creationId xmlns:a16="http://schemas.microsoft.com/office/drawing/2014/main" id="{82F2FECD-F02D-B023-1A34-8E88FB09B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30613"/>
            <a:ext cx="1603375" cy="161607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89" name="Oval 80">
            <a:extLst>
              <a:ext uri="{FF2B5EF4-FFF2-40B4-BE49-F238E27FC236}">
                <a16:creationId xmlns:a16="http://schemas.microsoft.com/office/drawing/2014/main" id="{1FE059BF-2B79-D3E3-7F9E-A5A8CF6B5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4117975"/>
            <a:ext cx="1312862" cy="1311275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90" name="Oval 81">
            <a:extLst>
              <a:ext uri="{FF2B5EF4-FFF2-40B4-BE49-F238E27FC236}">
                <a16:creationId xmlns:a16="http://schemas.microsoft.com/office/drawing/2014/main" id="{BECEF016-33B0-603B-98BB-A4D22573F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3486150"/>
            <a:ext cx="2416175" cy="2482850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91" name="Oval 82">
            <a:extLst>
              <a:ext uri="{FF2B5EF4-FFF2-40B4-BE49-F238E27FC236}">
                <a16:creationId xmlns:a16="http://schemas.microsoft.com/office/drawing/2014/main" id="{FB5C245F-4D3F-AFCB-C6E4-58FC9F24A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5013"/>
            <a:ext cx="3036888" cy="2973387"/>
          </a:xfrm>
          <a:prstGeom prst="ellips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42" grpId="0" animBg="1"/>
      <p:bldP spid="584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D45BE81-F36B-E3EA-F61E-F51A19A67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238" y="307102"/>
            <a:ext cx="7772400" cy="1143000"/>
          </a:xfrm>
        </p:spPr>
        <p:txBody>
          <a:bodyPr anchor="t"/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Element</a:t>
            </a:r>
          </a:p>
        </p:txBody>
      </p:sp>
      <p:pic>
        <p:nvPicPr>
          <p:cNvPr id="29699" name="Picture 4" descr="Periodic Table">
            <a:extLst>
              <a:ext uri="{FF2B5EF4-FFF2-40B4-BE49-F238E27FC236}">
                <a16:creationId xmlns:a16="http://schemas.microsoft.com/office/drawing/2014/main" id="{20A33B87-A3CC-DCC5-9536-7C9A7F7B2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24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5">
            <a:extLst>
              <a:ext uri="{FF2B5EF4-FFF2-40B4-BE49-F238E27FC236}">
                <a16:creationId xmlns:a16="http://schemas.microsoft.com/office/drawing/2014/main" id="{1A2AADB5-7B36-964A-B8ED-6ED69B0E1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867400"/>
            <a:ext cx="3335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Group 14 - Period 2 </a:t>
            </a: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22B0A1D0-9338-9D62-660D-1CB96982A5C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24588" y="2371725"/>
            <a:ext cx="3810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6263" name="Rectangle 7">
            <a:extLst>
              <a:ext uri="{FF2B5EF4-FFF2-40B4-BE49-F238E27FC236}">
                <a16:creationId xmlns:a16="http://schemas.microsoft.com/office/drawing/2014/main" id="{84FF6603-0804-4EB0-2C01-AB65AC8F0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2347913"/>
            <a:ext cx="4610100" cy="3556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6264" name="Oval 8">
            <a:extLst>
              <a:ext uri="{FF2B5EF4-FFF2-40B4-BE49-F238E27FC236}">
                <a16:creationId xmlns:a16="http://schemas.microsoft.com/office/drawing/2014/main" id="{65D6818C-0FBD-23C2-DBAF-8B1611553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2247900"/>
            <a:ext cx="457200" cy="5334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6265" name="Text Box 9">
            <a:extLst>
              <a:ext uri="{FF2B5EF4-FFF2-40B4-BE49-F238E27FC236}">
                <a16:creationId xmlns:a16="http://schemas.microsoft.com/office/drawing/2014/main" id="{A10479B1-F992-9909-C0C5-E60F2DD25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867400"/>
            <a:ext cx="1828800" cy="495300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Carbon - 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1" grpId="1"/>
      <p:bldP spid="96262" grpId="0" animBg="1"/>
      <p:bldP spid="96262" grpId="1" animBg="1"/>
      <p:bldP spid="96263" grpId="0" animBg="1"/>
      <p:bldP spid="96263" grpId="1" animBg="1"/>
      <p:bldP spid="96264" grpId="0" animBg="1"/>
      <p:bldP spid="96264" grpId="1" animBg="1"/>
      <p:bldP spid="96264" grpId="2" animBg="1"/>
      <p:bldP spid="96265" grpId="0" animBg="1"/>
      <p:bldP spid="9626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Periodic Table">
            <a:extLst>
              <a:ext uri="{FF2B5EF4-FFF2-40B4-BE49-F238E27FC236}">
                <a16:creationId xmlns:a16="http://schemas.microsoft.com/office/drawing/2014/main" id="{74CDA4AC-D0A9-E517-CFA8-A2FAF6744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24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6" name="Text Box 10">
            <a:extLst>
              <a:ext uri="{FF2B5EF4-FFF2-40B4-BE49-F238E27FC236}">
                <a16:creationId xmlns:a16="http://schemas.microsoft.com/office/drawing/2014/main" id="{1571BABA-9444-279A-1006-BAF9F9D5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805488"/>
            <a:ext cx="328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Group 2 - Period 5 </a:t>
            </a: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96267" name="Rectangle 11">
            <a:extLst>
              <a:ext uri="{FF2B5EF4-FFF2-40B4-BE49-F238E27FC236}">
                <a16:creationId xmlns:a16="http://schemas.microsoft.com/office/drawing/2014/main" id="{BF9DC6EC-6AAE-8274-B1F0-CB5F1FDBB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3476625"/>
            <a:ext cx="714375" cy="4572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6268" name="Rectangle 12">
            <a:extLst>
              <a:ext uri="{FF2B5EF4-FFF2-40B4-BE49-F238E27FC236}">
                <a16:creationId xmlns:a16="http://schemas.microsoft.com/office/drawing/2014/main" id="{F65A3493-40AB-FD70-C4EA-4D27000D071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676400" y="2943225"/>
            <a:ext cx="1600200" cy="381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6269" name="Oval 13">
            <a:extLst>
              <a:ext uri="{FF2B5EF4-FFF2-40B4-BE49-F238E27FC236}">
                <a16:creationId xmlns:a16="http://schemas.microsoft.com/office/drawing/2014/main" id="{D152B0B9-BD5D-7D70-5573-591A750E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443288"/>
            <a:ext cx="457200" cy="5334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6270" name="Text Box 14">
            <a:extLst>
              <a:ext uri="{FF2B5EF4-FFF2-40B4-BE49-F238E27FC236}">
                <a16:creationId xmlns:a16="http://schemas.microsoft.com/office/drawing/2014/main" id="{67F64820-0BF3-FBE0-788B-487EA6DE6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5805488"/>
            <a:ext cx="2362200" cy="495300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Strontium - Sr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0DA3C7-43E8-05F3-7E43-7AD9C2678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238" y="307102"/>
            <a:ext cx="7772400" cy="1143000"/>
          </a:xfrm>
        </p:spPr>
        <p:txBody>
          <a:bodyPr anchor="t"/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Element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2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/>
      <p:bldP spid="96266" grpId="1"/>
      <p:bldP spid="96267" grpId="0" animBg="1"/>
      <p:bldP spid="96267" grpId="1" animBg="1"/>
      <p:bldP spid="96268" grpId="0" animBg="1"/>
      <p:bldP spid="96268" grpId="1" animBg="1"/>
      <p:bldP spid="96269" grpId="0" animBg="1"/>
      <p:bldP spid="96269" grpId="1" animBg="1"/>
      <p:bldP spid="96269" grpId="2" animBg="1"/>
      <p:bldP spid="96270" grpId="0" animBg="1"/>
      <p:bldP spid="9627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Periodic Table">
            <a:extLst>
              <a:ext uri="{FF2B5EF4-FFF2-40B4-BE49-F238E27FC236}">
                <a16:creationId xmlns:a16="http://schemas.microsoft.com/office/drawing/2014/main" id="{416C08CC-3947-509B-6A50-C502BE55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24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1" name="Text Box 15">
            <a:extLst>
              <a:ext uri="{FF2B5EF4-FFF2-40B4-BE49-F238E27FC236}">
                <a16:creationId xmlns:a16="http://schemas.microsoft.com/office/drawing/2014/main" id="{2F0555C5-9D1D-0FF4-4F9C-0AC72B5BF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5840413"/>
            <a:ext cx="3335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Period 6 - Group 17 </a:t>
            </a:r>
            <a:r>
              <a:rPr lang="en-US" altLang="en-US" sz="240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96272" name="Rectangle 16">
            <a:extLst>
              <a:ext uri="{FF2B5EF4-FFF2-40B4-BE49-F238E27FC236}">
                <a16:creationId xmlns:a16="http://schemas.microsoft.com/office/drawing/2014/main" id="{FF31600D-E44B-3A3A-D150-7F8B31BE9DD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400800" y="3167063"/>
            <a:ext cx="1981200" cy="3048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6273" name="Rectangle 17">
            <a:extLst>
              <a:ext uri="{FF2B5EF4-FFF2-40B4-BE49-F238E27FC236}">
                <a16:creationId xmlns:a16="http://schemas.microsoft.com/office/drawing/2014/main" id="{C2C7106C-B820-3423-9E64-C123A714C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933825"/>
            <a:ext cx="5562600" cy="381000"/>
          </a:xfrm>
          <a:prstGeom prst="rect">
            <a:avLst/>
          </a:prstGeom>
          <a:solidFill>
            <a:srgbClr val="FFFF00">
              <a:alpha val="39999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6274" name="Oval 18">
            <a:extLst>
              <a:ext uri="{FF2B5EF4-FFF2-40B4-BE49-F238E27FC236}">
                <a16:creationId xmlns:a16="http://schemas.microsoft.com/office/drawing/2014/main" id="{4CFC0640-3D13-CDA2-4DAC-8EFDD2DC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3" y="3886200"/>
            <a:ext cx="457200" cy="5334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6275" name="Text Box 19">
            <a:extLst>
              <a:ext uri="{FF2B5EF4-FFF2-40B4-BE49-F238E27FC236}">
                <a16:creationId xmlns:a16="http://schemas.microsoft.com/office/drawing/2014/main" id="{1AB99BE1-57BD-4DB2-0F5A-B8C2883A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5840413"/>
            <a:ext cx="2362200" cy="495300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Astatine - 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99F06D-A19E-DD21-53AF-B60337DAA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238" y="307102"/>
            <a:ext cx="7772400" cy="1143000"/>
          </a:xfrm>
        </p:spPr>
        <p:txBody>
          <a:bodyPr anchor="t"/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Element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2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1" grpId="0"/>
      <p:bldP spid="96271" grpId="1"/>
      <p:bldP spid="96272" grpId="0" animBg="1"/>
      <p:bldP spid="96272" grpId="1" animBg="1"/>
      <p:bldP spid="96273" grpId="0" animBg="1"/>
      <p:bldP spid="96273" grpId="1" animBg="1"/>
      <p:bldP spid="96274" grpId="0" animBg="1"/>
      <p:bldP spid="96274" grpId="1" animBg="1"/>
      <p:bldP spid="96274" grpId="2" animBg="1"/>
      <p:bldP spid="96275" grpId="0" animBg="1"/>
      <p:bldP spid="9627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CDBF-379E-FAB2-8AF5-7A9BAB6D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YouTube Link to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099E9-B502-1ED4-74BE-7F0E5BEB4E8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https://youtu.be/y505agaAfdc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(the video is the older version of the PowerPoint – it is the same info but just looks different)</a:t>
            </a:r>
          </a:p>
        </p:txBody>
      </p:sp>
    </p:spTree>
    <p:extLst>
      <p:ext uri="{BB962C8B-B14F-4D97-AF65-F5344CB8AC3E}">
        <p14:creationId xmlns:p14="http://schemas.microsoft.com/office/powerpoint/2010/main" val="302288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763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/>
              <a:t>There are tons of periodic tables out there!</a:t>
            </a:r>
          </a:p>
          <a:p>
            <a:pPr algn="ctr"/>
            <a:r>
              <a:rPr lang="en-US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periodic table is just a way to organize the elements to try and show various 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periodic table we are used to is just the most commonly used one, not the only one! Some are trying to show different patterns than we are usually 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59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B5BF4BD-6F53-A1EF-77D0-59D2F997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76"/>
          <a:stretch>
            <a:fillRect/>
          </a:stretch>
        </p:blipFill>
        <p:spPr bwMode="auto">
          <a:xfrm>
            <a:off x="582612" y="571500"/>
            <a:ext cx="7978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9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03E9BB6-C9D3-1C06-CBA0-BDD592D01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3" r="56"/>
          <a:stretch>
            <a:fillRect/>
          </a:stretch>
        </p:blipFill>
        <p:spPr bwMode="auto">
          <a:xfrm>
            <a:off x="1219200" y="457200"/>
            <a:ext cx="6705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4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444766CE-2047-AB72-A0B2-31332EA58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" y="410356"/>
            <a:ext cx="7620000" cy="1143000"/>
          </a:xfrm>
        </p:spPr>
        <p:txBody>
          <a:bodyPr anchor="t"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Dmitri </a:t>
            </a:r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Mendeleev</a:t>
            </a:r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B4300EC5-8E26-C31E-A3A8-D5A1D56FD48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752600"/>
            <a:ext cx="4495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1860’s </a:t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Grouped elements according to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masses and properties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86" name="Picture 2082" descr="mendeleev">
            <a:extLst>
              <a:ext uri="{FF2B5EF4-FFF2-40B4-BE49-F238E27FC236}">
                <a16:creationId xmlns:a16="http://schemas.microsoft.com/office/drawing/2014/main" id="{6F41E48C-6524-542B-8E15-9E1287D97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8800"/>
          <a:stretch>
            <a:fillRect/>
          </a:stretch>
        </p:blipFill>
        <p:spPr bwMode="auto">
          <a:xfrm>
            <a:off x="685800" y="1553356"/>
            <a:ext cx="34194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8" name="Rectangle 2084">
            <a:extLst>
              <a:ext uri="{FF2B5EF4-FFF2-40B4-BE49-F238E27FC236}">
                <a16:creationId xmlns:a16="http://schemas.microsoft.com/office/drawing/2014/main" id="{2F50AB16-3C4B-4FE5-9AD1-8BA3BF48C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79369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Comic Sans MS" panose="030F0702030302020204" pitchFamily="66" charset="0"/>
              </a:rPr>
              <a:t>Image taken from: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Comic Sans MS" panose="030F0702030302020204" pitchFamily="66" charset="0"/>
              </a:rPr>
              <a:t> </a:t>
            </a:r>
            <a:r>
              <a:rPr lang="en-US" altLang="en-US" sz="800" dirty="0">
                <a:latin typeface="Comic Sans MS" panose="030F0702030302020204" pitchFamily="66" charset="0"/>
                <a:hlinkClick r:id="rId3"/>
              </a:rPr>
              <a:t>http://jscms.jrn.columbia.edu/cns/2006-04-18/fido-luxuriantflowinghair/mendeleev/</a:t>
            </a:r>
            <a:r>
              <a:rPr lang="en-US" altLang="en-US" sz="800" dirty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35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mendel4">
            <a:extLst>
              <a:ext uri="{FF2B5EF4-FFF2-40B4-BE49-F238E27FC236}">
                <a16:creationId xmlns:a16="http://schemas.microsoft.com/office/drawing/2014/main" id="{803F7D82-8E7A-5066-6D71-248277CE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3246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Oval 4">
            <a:extLst>
              <a:ext uri="{FF2B5EF4-FFF2-40B4-BE49-F238E27FC236}">
                <a16:creationId xmlns:a16="http://schemas.microsoft.com/office/drawing/2014/main" id="{682AA12B-02AC-144E-877F-3F54F9FB7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24200"/>
            <a:ext cx="533400" cy="533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5" name="Oval 5">
            <a:extLst>
              <a:ext uri="{FF2B5EF4-FFF2-40B4-BE49-F238E27FC236}">
                <a16:creationId xmlns:a16="http://schemas.microsoft.com/office/drawing/2014/main" id="{6DA061F2-FED1-DC29-5C71-AAB80A29C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05000"/>
            <a:ext cx="533400" cy="533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6" name="Oval 6">
            <a:extLst>
              <a:ext uri="{FF2B5EF4-FFF2-40B4-BE49-F238E27FC236}">
                <a16:creationId xmlns:a16="http://schemas.microsoft.com/office/drawing/2014/main" id="{CACE5064-E3D5-7F71-2289-341B3FD3B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038600"/>
            <a:ext cx="533400" cy="533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96F5282C-2A46-8D5D-986D-BAEEEE770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67400"/>
            <a:ext cx="7705725" cy="461963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Why do you think there are question marks here?</a:t>
            </a:r>
          </a:p>
        </p:txBody>
      </p:sp>
      <p:sp>
        <p:nvSpPr>
          <p:cNvPr id="71688" name="Line 8">
            <a:extLst>
              <a:ext uri="{FF2B5EF4-FFF2-40B4-BE49-F238E27FC236}">
                <a16:creationId xmlns:a16="http://schemas.microsoft.com/office/drawing/2014/main" id="{81653517-3893-D01E-2A21-253D6BCF07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4495800"/>
            <a:ext cx="685800" cy="12192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89" name="Line 9">
            <a:extLst>
              <a:ext uri="{FF2B5EF4-FFF2-40B4-BE49-F238E27FC236}">
                <a16:creationId xmlns:a16="http://schemas.microsoft.com/office/drawing/2014/main" id="{D9CD083A-F436-B940-1491-8915342A24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5050" y="3657600"/>
            <a:ext cx="0" cy="20574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90" name="Line 10">
            <a:extLst>
              <a:ext uri="{FF2B5EF4-FFF2-40B4-BE49-F238E27FC236}">
                <a16:creationId xmlns:a16="http://schemas.microsoft.com/office/drawing/2014/main" id="{0C31AD7E-1C1D-DA29-0CBC-3889250439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2438400"/>
            <a:ext cx="1905000" cy="32766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" name="Rectangle 13">
            <a:extLst>
              <a:ext uri="{FF2B5EF4-FFF2-40B4-BE49-F238E27FC236}">
                <a16:creationId xmlns:a16="http://schemas.microsoft.com/office/drawing/2014/main" id="{E3B0BC7F-E3BB-5815-0CFC-62BE1550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400800"/>
            <a:ext cx="54419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Comic Sans MS" panose="030F0702030302020204" pitchFamily="66" charset="0"/>
              </a:rPr>
              <a:t>Image taken from: </a:t>
            </a:r>
            <a:r>
              <a:rPr lang="en-US" altLang="en-US" sz="800">
                <a:latin typeface="Comic Sans MS" panose="030F0702030302020204" pitchFamily="66" charset="0"/>
                <a:hlinkClick r:id="rId3"/>
              </a:rPr>
              <a:t>http://www.chemsoc.org/networks/learnnet/periodictable/post16/develop/mendeleev.htm</a:t>
            </a:r>
            <a:r>
              <a:rPr lang="en-US" altLang="en-US" sz="8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323" name="Rectangle 14">
            <a:extLst>
              <a:ext uri="{FF2B5EF4-FFF2-40B4-BE49-F238E27FC236}">
                <a16:creationId xmlns:a16="http://schemas.microsoft.com/office/drawing/2014/main" id="{1FE0C2B1-ADB8-290C-8129-47708DB46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887"/>
            <a:ext cx="884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Mendeleev’s Published Periodic Table of Elements</a:t>
            </a:r>
          </a:p>
        </p:txBody>
      </p:sp>
      <p:sp>
        <p:nvSpPr>
          <p:cNvPr id="12" name="&quot;No&quot; Symbol 11">
            <a:extLst>
              <a:ext uri="{FF2B5EF4-FFF2-40B4-BE49-F238E27FC236}">
                <a16:creationId xmlns:a16="http://schemas.microsoft.com/office/drawing/2014/main" id="{6F51EF35-4333-7316-E744-57D08A4FAC86}"/>
              </a:ext>
            </a:extLst>
          </p:cNvPr>
          <p:cNvSpPr/>
          <p:nvPr/>
        </p:nvSpPr>
        <p:spPr bwMode="auto">
          <a:xfrm>
            <a:off x="7696200" y="1066800"/>
            <a:ext cx="1066800" cy="1143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  <p:bldP spid="71686" grpId="0" animBg="1"/>
      <p:bldP spid="716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58552A2E-B51F-10B6-D568-54A254415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620000" cy="1143000"/>
          </a:xfrm>
        </p:spPr>
        <p:txBody>
          <a:bodyPr anchor="t"/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Mendeleev’s Predictions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79C0DABE-E391-BFBE-23BC-DCC108DA4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9094" y="1196038"/>
            <a:ext cx="8526306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Mendeleev’s Table had missing elements or gaps,” BUT he was able to predict the characteristics of these missing elements because of Periodic Law.</a:t>
            </a:r>
          </a:p>
        </p:txBody>
      </p:sp>
      <p:graphicFrame>
        <p:nvGraphicFramePr>
          <p:cNvPr id="73803" name="Group 75">
            <a:extLst>
              <a:ext uri="{FF2B5EF4-FFF2-40B4-BE49-F238E27FC236}">
                <a16:creationId xmlns:a16="http://schemas.microsoft.com/office/drawing/2014/main" id="{3D183D9C-BDA3-271E-A189-8A9DCDD2D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781670"/>
              </p:ext>
            </p:extLst>
          </p:nvPr>
        </p:nvGraphicFramePr>
        <p:xfrm>
          <a:off x="1227138" y="3154363"/>
          <a:ext cx="5326062" cy="3322638"/>
        </p:xfrm>
        <a:graphic>
          <a:graphicData uri="http://schemas.openxmlformats.org/drawingml/2006/table">
            <a:tbl>
              <a:tblPr/>
              <a:tblGrid>
                <a:gridCol w="1363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Date Predicted</a:t>
                      </a:r>
                    </a:p>
                  </a:txBody>
                  <a:tcPr marL="91451" marR="91451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1871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Date Discovered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1886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Atomic Mass</a:t>
                      </a:r>
                    </a:p>
                  </a:txBody>
                  <a:tcPr marL="91451" marR="91451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72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Atomic Mass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72.6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Density</a:t>
                      </a:r>
                    </a:p>
                  </a:txBody>
                  <a:tcPr marL="91451" marR="91451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5.5 g/cm</a:t>
                      </a:r>
                      <a:r>
                        <a:rPr kumimoji="0" lang="en-US" alt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Density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5.47 g/cm</a:t>
                      </a:r>
                      <a:r>
                        <a:rPr kumimoji="0" lang="en-US" alt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Bonding Power</a:t>
                      </a:r>
                    </a:p>
                  </a:txBody>
                  <a:tcPr marL="91451" marR="91451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Bonding Power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Color</a:t>
                      </a:r>
                    </a:p>
                  </a:txBody>
                  <a:tcPr marL="91451" marR="91451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Dark Gray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Color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Grayish White</a:t>
                      </a:r>
                    </a:p>
                  </a:txBody>
                  <a:tcPr marL="91451" marR="91451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2" name="Text Box 68">
            <a:extLst>
              <a:ext uri="{FF2B5EF4-FFF2-40B4-BE49-F238E27FC236}">
                <a16:creationId xmlns:a16="http://schemas.microsoft.com/office/drawing/2014/main" id="{C276DA22-3723-C3FA-AE7E-C8E73305D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2497138"/>
            <a:ext cx="1444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Comic Sans MS" panose="030F0702030302020204" pitchFamily="66" charset="0"/>
              </a:rPr>
              <a:t>“Ekasilicon”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Comic Sans MS" panose="030F0702030302020204" pitchFamily="66" charset="0"/>
              </a:rPr>
              <a:t>Prediction</a:t>
            </a:r>
          </a:p>
        </p:txBody>
      </p:sp>
      <p:sp>
        <p:nvSpPr>
          <p:cNvPr id="14373" name="Text Box 69">
            <a:extLst>
              <a:ext uri="{FF2B5EF4-FFF2-40B4-BE49-F238E27FC236}">
                <a16:creationId xmlns:a16="http://schemas.microsoft.com/office/drawing/2014/main" id="{20CF782C-00BC-D5DF-E61E-42ECD562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2465388"/>
            <a:ext cx="137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Comic Sans MS" panose="030F0702030302020204" pitchFamily="66" charset="0"/>
              </a:rPr>
              <a:t>Germanium</a:t>
            </a:r>
            <a:br>
              <a:rPr lang="en-US" altLang="en-US" sz="1800" b="1" u="sng">
                <a:latin typeface="Comic Sans MS" panose="030F0702030302020204" pitchFamily="66" charset="0"/>
              </a:rPr>
            </a:br>
            <a:r>
              <a:rPr lang="en-US" altLang="en-US" sz="1800" b="1" i="1">
                <a:latin typeface="Comic Sans MS" panose="030F0702030302020204" pitchFamily="66" charset="0"/>
              </a:rPr>
              <a:t>Actual</a:t>
            </a:r>
            <a:endParaRPr lang="en-US" altLang="en-US" sz="1800" b="1" u="sng">
              <a:latin typeface="Comic Sans MS" panose="030F0702030302020204" pitchFamily="66" charset="0"/>
            </a:endParaRPr>
          </a:p>
        </p:txBody>
      </p:sp>
      <p:sp>
        <p:nvSpPr>
          <p:cNvPr id="14374" name="Text Box 74">
            <a:extLst>
              <a:ext uri="{FF2B5EF4-FFF2-40B4-BE49-F238E27FC236}">
                <a16:creationId xmlns:a16="http://schemas.microsoft.com/office/drawing/2014/main" id="{181BC4A7-74E9-22E6-4694-798555B55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30500"/>
            <a:ext cx="1981200" cy="2800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omic Sans MS" panose="030F0702030302020204" pitchFamily="66" charset="0"/>
              </a:rPr>
              <a:t>Notice how Mendeleev’s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omic Sans MS" panose="030F0702030302020204" pitchFamily="66" charset="0"/>
              </a:rPr>
              <a:t>predictions (</a:t>
            </a:r>
            <a:r>
              <a:rPr lang="en-US" altLang="en-US" sz="1600" b="1">
                <a:solidFill>
                  <a:srgbClr val="FF9933"/>
                </a:solidFill>
                <a:latin typeface="Comic Sans MS" panose="030F0702030302020204" pitchFamily="66" charset="0"/>
              </a:rPr>
              <a:t>orange column</a:t>
            </a:r>
            <a:r>
              <a:rPr lang="en-US" altLang="en-US" sz="1600" b="1">
                <a:latin typeface="Comic Sans MS" panose="030F0702030302020204" pitchFamily="66" charset="0"/>
              </a:rPr>
              <a:t>) were very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omic Sans MS" panose="030F0702030302020204" pitchFamily="66" charset="0"/>
              </a:rPr>
              <a:t>accurate when compared to Germanium’s actual characteristics (</a:t>
            </a:r>
            <a:r>
              <a:rPr lang="en-US" altLang="en-US" sz="1600" b="1">
                <a:solidFill>
                  <a:srgbClr val="339933"/>
                </a:solidFill>
                <a:latin typeface="Comic Sans MS" panose="030F0702030302020204" pitchFamily="66" charset="0"/>
              </a:rPr>
              <a:t>green column</a:t>
            </a:r>
            <a:r>
              <a:rPr lang="en-US" altLang="en-US" sz="1600" b="1">
                <a:latin typeface="Comic Sans MS" panose="030F0702030302020204" pitchFamily="66" charset="0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8D8A92D-39FC-E23F-9D78-B7A0E9E60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620000" cy="1143000"/>
          </a:xfrm>
        </p:spPr>
        <p:txBody>
          <a:bodyPr anchor="t"/>
          <a:lstStyle/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Henry Moseley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6A02E40-DDAD-1F56-8AA8-805CACCC12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4033"/>
            <a:ext cx="441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1914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Rearranged the elements by 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numbers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 determined </a:t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# protons = atomic #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periodic table we use today!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1" name="Picture 7" descr="moseley">
            <a:hlinkClick r:id="rId2"/>
            <a:extLst>
              <a:ext uri="{FF2B5EF4-FFF2-40B4-BE49-F238E27FC236}">
                <a16:creationId xmlns:a16="http://schemas.microsoft.com/office/drawing/2014/main" id="{3DC5A937-9FBB-5B77-5CB1-5EBA6AB3DF3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752600"/>
            <a:ext cx="2667000" cy="4114800"/>
          </a:xfrm>
        </p:spPr>
      </p:pic>
      <p:sp>
        <p:nvSpPr>
          <p:cNvPr id="28689" name="Rectangle 2065">
            <a:extLst>
              <a:ext uri="{FF2B5EF4-FFF2-40B4-BE49-F238E27FC236}">
                <a16:creationId xmlns:a16="http://schemas.microsoft.com/office/drawing/2014/main" id="{004DC85A-1E37-910C-F330-023D9C8DC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6019800"/>
            <a:ext cx="233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Comic Sans MS" panose="030F0702030302020204" pitchFamily="66" charset="0"/>
              </a:rPr>
              <a:t>Image taken from: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Comic Sans MS" panose="030F0702030302020204" pitchFamily="66" charset="0"/>
                <a:hlinkClick r:id="rId4"/>
              </a:rPr>
              <a:t>http://dewey.library.upenn.edu/sceti/smith/</a:t>
            </a:r>
            <a:r>
              <a:rPr lang="en-US" altLang="en-US" sz="80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2868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6626</TotalTime>
  <Words>1228</Words>
  <Application>Microsoft Office PowerPoint</Application>
  <PresentationFormat>On-screen Show (4:3)</PresentationFormat>
  <Paragraphs>438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Comic Sans MS</vt:lpstr>
      <vt:lpstr>Franklin Gothic Book</vt:lpstr>
      <vt:lpstr>Harlow Solid Italic</vt:lpstr>
      <vt:lpstr>Perpetua</vt:lpstr>
      <vt:lpstr>Times New Roman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Dmitri Mendeleev</vt:lpstr>
      <vt:lpstr>PowerPoint Presentation</vt:lpstr>
      <vt:lpstr>Mendeleev’s Predictions</vt:lpstr>
      <vt:lpstr>Henry Moseley</vt:lpstr>
      <vt:lpstr>3 Classes of Elements</vt:lpstr>
      <vt:lpstr>Metals</vt:lpstr>
      <vt:lpstr>Atoms with Few Electrons in their Outer Energy Level</vt:lpstr>
      <vt:lpstr>Non-Metals</vt:lpstr>
      <vt:lpstr>Atoms with Full or Almost Full Outer Energy Level</vt:lpstr>
      <vt:lpstr>Metalloids  (Semi-metals)</vt:lpstr>
      <vt:lpstr>Atoms with ~½ Complete Outer Energy Level</vt:lpstr>
      <vt:lpstr>Important Features of the Periodic Table: Period (Row)</vt:lpstr>
      <vt:lpstr>Period Properties</vt:lpstr>
      <vt:lpstr>Examples of Period elements having the same number of energy levels in their atoms</vt:lpstr>
      <vt:lpstr>PowerPoint Presentation</vt:lpstr>
      <vt:lpstr>Group (Family) Properties</vt:lpstr>
      <vt:lpstr>Examples of Group Elements with the same # of valence electrons</vt:lpstr>
      <vt:lpstr>Identify the Element</vt:lpstr>
      <vt:lpstr>Identify the Element</vt:lpstr>
      <vt:lpstr>Identify the Element</vt:lpstr>
      <vt:lpstr>YouTube Link to Lecture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Table Structure</dc:title>
  <dc:creator>home</dc:creator>
  <cp:lastModifiedBy>Farmer, Stephanie [DH]</cp:lastModifiedBy>
  <cp:revision>162</cp:revision>
  <dcterms:created xsi:type="dcterms:W3CDTF">2009-10-19T16:08:49Z</dcterms:created>
  <dcterms:modified xsi:type="dcterms:W3CDTF">2024-06-16T20:55:43Z</dcterms:modified>
</cp:coreProperties>
</file>