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347" r:id="rId2"/>
    <p:sldId id="346" r:id="rId3"/>
    <p:sldId id="348" r:id="rId4"/>
    <p:sldId id="315" r:id="rId5"/>
    <p:sldId id="358" r:id="rId6"/>
    <p:sldId id="325" r:id="rId7"/>
    <p:sldId id="317" r:id="rId8"/>
    <p:sldId id="316" r:id="rId9"/>
    <p:sldId id="319" r:id="rId10"/>
    <p:sldId id="332" r:id="rId11"/>
    <p:sldId id="321" r:id="rId12"/>
    <p:sldId id="322" r:id="rId13"/>
    <p:sldId id="323" r:id="rId14"/>
    <p:sldId id="324" r:id="rId15"/>
    <p:sldId id="308" r:id="rId16"/>
    <p:sldId id="326" r:id="rId17"/>
    <p:sldId id="328" r:id="rId18"/>
    <p:sldId id="327" r:id="rId19"/>
    <p:sldId id="329" r:id="rId20"/>
    <p:sldId id="335" r:id="rId21"/>
    <p:sldId id="330" r:id="rId22"/>
    <p:sldId id="357" r:id="rId23"/>
    <p:sldId id="333" r:id="rId24"/>
    <p:sldId id="331" r:id="rId25"/>
    <p:sldId id="334" r:id="rId26"/>
    <p:sldId id="340" r:id="rId27"/>
    <p:sldId id="341" r:id="rId28"/>
    <p:sldId id="342" r:id="rId29"/>
    <p:sldId id="344" r:id="rId30"/>
    <p:sldId id="345" r:id="rId31"/>
    <p:sldId id="314" r:id="rId32"/>
    <p:sldId id="290" r:id="rId33"/>
    <p:sldId id="350" r:id="rId34"/>
    <p:sldId id="359" r:id="rId35"/>
    <p:sldId id="352" r:id="rId36"/>
    <p:sldId id="356" r:id="rId37"/>
    <p:sldId id="353" r:id="rId38"/>
    <p:sldId id="354" r:id="rId39"/>
    <p:sldId id="355" r:id="rId4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535" autoAdjust="0"/>
    <p:restoredTop sz="94660"/>
  </p:normalViewPr>
  <p:slideViewPr>
    <p:cSldViewPr>
      <p:cViewPr varScale="1">
        <p:scale>
          <a:sx n="87" d="100"/>
          <a:sy n="87" d="100"/>
        </p:scale>
        <p:origin x="40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F47CA6-0E5E-4DE5-B8F7-65A0705E5718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7EFEB7-CCE0-4523-A283-845F80146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35682-6A97-4251-8B3C-53BD88BFCF4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50EA5-E002-4858-BE60-2EC6226F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4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D50EA5-E002-4858-BE60-2EC6226F40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5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2E82C-C8F7-416E-9CF7-C05EC4906382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C58FD-A5AF-477B-AAC9-B82D8E8F9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77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9DCD-64F7-4F44-BD5E-5FA559EFD9AF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F59D-B515-4DFB-932E-C7FB4DFB0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9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DF48-D7CB-441D-B1C2-00EF9E1E75AB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6BDE-1039-4D45-8F3A-5240E9AC2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86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3153D-A268-43D5-8BA5-C261907375C9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19E9-D931-41C7-AD05-BA9F31F21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72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mtClean="0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721DD-7555-45AC-AB46-9BF5E5F311AC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72079-621B-40DC-9052-AF73F7CE9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66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1F0C-0931-4C97-A4B2-3839840E279E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9DC8-CE52-44AF-80DA-70166CBDA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23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E3CF-14B3-4141-92F8-0D9CED3460AF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20FA-2D72-4124-9ADE-AD301C925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65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A404A-D809-4C19-907E-C71E498970DE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2C14-9B6C-4AC6-AE2B-76D74ED7F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E742-115A-4310-ABF3-555FAFE2B68C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3566-C3CD-493D-BC57-6A03E71DB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34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4F8F-C274-49EA-BA45-F162686F20F7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F9B8-657D-4F79-8DBD-F7C364BCE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68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4272D-90C9-4BCC-8BB3-AF6C7D4BDDB5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EE44E-1021-4D16-B47E-DAC46BD07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73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Perpetua" pitchFamily="18" charset="0"/>
                <a:cs typeface="Arial" charset="0"/>
              </a:defRPr>
            </a:lvl1pPr>
          </a:lstStyle>
          <a:p>
            <a:pPr>
              <a:defRPr/>
            </a:pPr>
            <a:fld id="{F464012B-CBCA-44FE-9D8A-63906F853CEE}" type="datetimeFigureOut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Perpetua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24931056-297B-47AB-A70D-0E15AD04B9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1" r:id="rId2"/>
    <p:sldLayoutId id="2147483879" r:id="rId3"/>
    <p:sldLayoutId id="2147483872" r:id="rId4"/>
    <p:sldLayoutId id="2147483873" r:id="rId5"/>
    <p:sldLayoutId id="2147483874" r:id="rId6"/>
    <p:sldLayoutId id="2147483875" r:id="rId7"/>
    <p:sldLayoutId id="2147483880" r:id="rId8"/>
    <p:sldLayoutId id="2147483881" r:id="rId9"/>
    <p:sldLayoutId id="2147483876" r:id="rId10"/>
    <p:sldLayoutId id="21474838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Y7mTCMvpEM" TargetMode="External"/><Relationship Id="rId2" Type="http://schemas.openxmlformats.org/officeDocument/2006/relationships/hyperlink" Target="https://www.youtube.com/watch?v=m55kgyApYrY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ePb00CqvP0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TGOnu_WJ5I" TargetMode="External"/><Relationship Id="rId2" Type="http://schemas.openxmlformats.org/officeDocument/2006/relationships/hyperlink" Target="https://youtu.be/jmy5tlVlFT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2" y="152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atin typeface="Harlow Solid Italic" panose="04030604020F02020D02" pitchFamily="82" charset="0"/>
              </a:rPr>
              <a:t>Warning…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092" y="1475839"/>
            <a:ext cx="79248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There is about to be a lot of notes because it takes a lot of words to explain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You don’t need EVERY word written down to understand it.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Focus on listening and understanding.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You can add to your notes at home.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Capture enough to pay attention, leave space to come back and add/annotate.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The shielding electr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" y="914400"/>
            <a:ext cx="7429500" cy="4762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00900" y="2706469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Valence electrons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59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2590800"/>
            <a:ext cx="3352800" cy="9906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533400"/>
            <a:ext cx="8686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atin typeface="+mj-lt"/>
              </a:rPr>
              <a:t>Calculating Effective Nuclear Charge</a:t>
            </a:r>
            <a:br>
              <a:rPr lang="en-US" sz="4000" b="1" u="sng" dirty="0" smtClean="0">
                <a:latin typeface="+mj-lt"/>
              </a:rPr>
            </a:br>
            <a:endParaRPr lang="en-US" sz="1600" b="1" u="sng" dirty="0" smtClean="0">
              <a:latin typeface="+mj-lt"/>
            </a:endParaRPr>
          </a:p>
          <a:p>
            <a:r>
              <a:rPr lang="en-US" sz="2800" dirty="0" smtClean="0"/>
              <a:t>The relative attraction the valence electrons have for the protons in the nucleus</a:t>
            </a:r>
            <a:br>
              <a:rPr lang="en-US" sz="2800" dirty="0" smtClean="0"/>
            </a:br>
            <a:endParaRPr lang="en-US" sz="2800" dirty="0" smtClean="0"/>
          </a:p>
          <a:p>
            <a:pPr algn="ctr"/>
            <a:r>
              <a:rPr lang="en-US" sz="4800" b="1" dirty="0" err="1" smtClean="0"/>
              <a:t>Z</a:t>
            </a:r>
            <a:r>
              <a:rPr lang="en-US" sz="4800" b="1" baseline="-25000" dirty="0" err="1" smtClean="0"/>
              <a:t>eff</a:t>
            </a:r>
            <a:r>
              <a:rPr lang="en-US" sz="4800" b="1" dirty="0" smtClean="0"/>
              <a:t> = Z - S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Z </a:t>
            </a:r>
            <a:r>
              <a:rPr lang="en-US" sz="2800" dirty="0" smtClean="0"/>
              <a:t>= nuclear attraction = # protons</a:t>
            </a:r>
          </a:p>
          <a:p>
            <a:r>
              <a:rPr lang="en-US" sz="2800" b="1" dirty="0" smtClean="0"/>
              <a:t>S</a:t>
            </a:r>
            <a:r>
              <a:rPr lang="en-US" sz="2800" dirty="0" smtClean="0"/>
              <a:t> = </a:t>
            </a:r>
            <a:r>
              <a:rPr lang="en-US" sz="2800" dirty="0"/>
              <a:t>the core/inner </a:t>
            </a:r>
            <a:r>
              <a:rPr lang="en-US" sz="2800" dirty="0" smtClean="0"/>
              <a:t>e- </a:t>
            </a:r>
            <a:r>
              <a:rPr lang="en-US" sz="2800" dirty="0"/>
              <a:t>shielding the valence e-’s </a:t>
            </a:r>
            <a:br>
              <a:rPr lang="en-US" sz="2800" dirty="0"/>
            </a:br>
            <a:r>
              <a:rPr lang="en-US" sz="2800" dirty="0"/>
              <a:t>    = </a:t>
            </a:r>
            <a:r>
              <a:rPr lang="en-US" sz="2800" dirty="0" smtClean="0"/>
              <a:t>the total number of e- minus the e- in the </a:t>
            </a:r>
            <a:br>
              <a:rPr lang="en-US" sz="2800" dirty="0" smtClean="0"/>
            </a:br>
            <a:r>
              <a:rPr lang="en-US" sz="2800" dirty="0" smtClean="0"/>
              <a:t>       highest occupied s and p energy levels</a:t>
            </a:r>
          </a:p>
          <a:p>
            <a:r>
              <a:rPr lang="en-US" sz="2800" dirty="0" smtClean="0"/>
              <a:t>    = </a:t>
            </a:r>
            <a:r>
              <a:rPr lang="en-US" sz="2800" i="1" dirty="0" smtClean="0"/>
              <a:t>(# of e- in previous noble gas + any d or f e-’s </a:t>
            </a:r>
            <a:br>
              <a:rPr lang="en-US" sz="2800" i="1" dirty="0" smtClean="0"/>
            </a:br>
            <a:r>
              <a:rPr lang="en-US" sz="2800" i="1" dirty="0" smtClean="0"/>
              <a:t>       past the noble gas in the element)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1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61402"/>
            <a:ext cx="85344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atin typeface="+mj-lt"/>
              </a:rPr>
              <a:t>Calculating Effective Nuclear Charge</a:t>
            </a:r>
            <a:br>
              <a:rPr lang="en-US" sz="4000" b="1" u="sng" dirty="0" smtClean="0">
                <a:latin typeface="+mj-lt"/>
              </a:rPr>
            </a:br>
            <a:r>
              <a:rPr lang="en-US" sz="1200" b="1" u="sng" dirty="0" smtClean="0">
                <a:latin typeface="+mj-lt"/>
              </a:rPr>
              <a:t/>
            </a:r>
            <a:br>
              <a:rPr lang="en-US" sz="1200" b="1" u="sng" dirty="0" smtClean="0">
                <a:latin typeface="+mj-lt"/>
              </a:rPr>
            </a:br>
            <a:r>
              <a:rPr lang="en-US" sz="2800" b="1" dirty="0" err="1" smtClean="0"/>
              <a:t>Z</a:t>
            </a:r>
            <a:r>
              <a:rPr lang="en-US" sz="2800" b="1" baseline="-25000" dirty="0" err="1" smtClean="0"/>
              <a:t>eff</a:t>
            </a:r>
            <a:r>
              <a:rPr lang="en-US" sz="2800" b="1" dirty="0" smtClean="0"/>
              <a:t> = Z - S</a:t>
            </a:r>
            <a:endParaRPr lang="en-US" sz="1600" b="1" u="sng" dirty="0" smtClean="0">
              <a:latin typeface="+mj-lt"/>
            </a:endParaRPr>
          </a:p>
          <a:p>
            <a:r>
              <a:rPr lang="en-US" sz="2800" b="1" dirty="0" smtClean="0"/>
              <a:t>Magnesium </a:t>
            </a:r>
          </a:p>
          <a:p>
            <a:r>
              <a:rPr lang="en-US" sz="2800" dirty="0" smtClean="0"/>
              <a:t>Z = 12 protons</a:t>
            </a:r>
          </a:p>
          <a:p>
            <a:r>
              <a:rPr lang="en-US" sz="2800" dirty="0" smtClean="0"/>
              <a:t>S = Previous noble gas </a:t>
            </a:r>
            <a:br>
              <a:rPr lang="en-US" sz="2800" dirty="0" smtClean="0"/>
            </a:br>
            <a:r>
              <a:rPr lang="en-US" sz="2800" dirty="0" smtClean="0"/>
              <a:t>    = Neon = 10 electrons</a:t>
            </a:r>
          </a:p>
          <a:p>
            <a:r>
              <a:rPr lang="en-US" sz="2800" dirty="0" err="1" smtClean="0"/>
              <a:t>Zeff</a:t>
            </a:r>
            <a:r>
              <a:rPr lang="en-US" sz="2800" dirty="0" smtClean="0"/>
              <a:t> = 12 - 10 = 2</a:t>
            </a:r>
            <a:endParaRPr lang="en-US" sz="2800" dirty="0"/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Aluminum</a:t>
            </a:r>
          </a:p>
          <a:p>
            <a:r>
              <a:rPr lang="en-US" sz="2800" dirty="0" smtClean="0"/>
              <a:t>Z = 13 protons</a:t>
            </a:r>
          </a:p>
          <a:p>
            <a:r>
              <a:rPr lang="en-US" sz="2800" dirty="0" smtClean="0"/>
              <a:t>S = Previous noble gas </a:t>
            </a:r>
            <a:br>
              <a:rPr lang="en-US" sz="2800" dirty="0" smtClean="0"/>
            </a:br>
            <a:r>
              <a:rPr lang="en-US" sz="2800" dirty="0" smtClean="0"/>
              <a:t>   = Neon = 10 electrons</a:t>
            </a:r>
          </a:p>
          <a:p>
            <a:r>
              <a:rPr lang="en-US" sz="2800" dirty="0" err="1" smtClean="0"/>
              <a:t>Zeff</a:t>
            </a:r>
            <a:r>
              <a:rPr lang="en-US" sz="2800" dirty="0" smtClean="0"/>
              <a:t> = 13 – 10 = 3 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5105400" y="4114800"/>
            <a:ext cx="3429000" cy="21336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is smaller – valence electrons are pulled in harder by the nucleus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5524"/>
            <a:ext cx="8382000" cy="66647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IONIC RADIUS</a:t>
            </a:r>
            <a:endParaRPr lang="en-US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01517"/>
              </p:ext>
            </p:extLst>
          </p:nvPr>
        </p:nvGraphicFramePr>
        <p:xfrm>
          <a:off x="381000" y="653845"/>
          <a:ext cx="8229600" cy="2839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34725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What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How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2199298"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radius of an ion </a:t>
                      </a:r>
                    </a:p>
                    <a:p>
                      <a:endParaRPr lang="en-US" sz="2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 – lost electrons</a:t>
                      </a:r>
                    </a:p>
                    <a:p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Anion – gained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electrons</a:t>
                      </a:r>
                      <a:endParaRPr lang="en-US" sz="2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 – always smaller</a:t>
                      </a:r>
                    </a:p>
                    <a:p>
                      <a:endParaRPr lang="en-US" sz="2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Anion – always bigger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81000" y="1981200"/>
            <a:ext cx="411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9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66647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IONIC RADIUS</a:t>
            </a:r>
            <a:endParaRPr lang="en-US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9971"/>
              </p:ext>
            </p:extLst>
          </p:nvPr>
        </p:nvGraphicFramePr>
        <p:xfrm>
          <a:off x="332509" y="742676"/>
          <a:ext cx="8382000" cy="520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6273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Why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560844"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 SMALLER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 repulsion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between electrons</a:t>
                      </a:r>
                      <a:b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26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lose enough electrons you even drop down an energy level! Much smaller!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ANION</a:t>
                      </a:r>
                      <a:r>
                        <a:rPr lang="en-US" sz="28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LARGER</a:t>
                      </a:r>
                      <a:endParaRPr lang="en-US" sz="2800" b="1" u="sng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valence electrons repel each other a bit more so it gets larger.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2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417638"/>
          </a:xfrm>
        </p:spPr>
        <p:txBody>
          <a:bodyPr anchor="t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Isoelectric Species</a:t>
            </a:r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Atoms/Ions that have the same number of e-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n-US" sz="3200" i="1" dirty="0" smtClean="0">
                <a:solidFill>
                  <a:schemeClr val="tx1"/>
                </a:solidFill>
              </a:rPr>
              <a:t>All these examples are 1s</a:t>
            </a:r>
            <a:r>
              <a:rPr lang="en-US" sz="32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3200" i="1" dirty="0" smtClean="0">
                <a:solidFill>
                  <a:schemeClr val="tx1"/>
                </a:solidFill>
              </a:rPr>
              <a:t>2s</a:t>
            </a:r>
            <a:r>
              <a:rPr lang="en-US" sz="32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3200" i="1" dirty="0" smtClean="0">
                <a:solidFill>
                  <a:schemeClr val="tx1"/>
                </a:solidFill>
              </a:rPr>
              <a:t>2p</a:t>
            </a:r>
            <a:r>
              <a:rPr lang="en-US" sz="3200" i="1" baseline="30000" dirty="0" smtClean="0">
                <a:solidFill>
                  <a:schemeClr val="tx1"/>
                </a:solidFill>
              </a:rPr>
              <a:t>6</a:t>
            </a:r>
            <a:r>
              <a:rPr lang="en-US" sz="3200" baseline="30000" dirty="0" smtClean="0">
                <a:solidFill>
                  <a:schemeClr val="tx1"/>
                </a:solidFill>
              </a:rPr>
              <a:t/>
            </a:r>
            <a:br>
              <a:rPr lang="en-US" sz="3200" baseline="30000" dirty="0" smtClean="0">
                <a:solidFill>
                  <a:schemeClr val="tx1"/>
                </a:solidFill>
              </a:rPr>
            </a:br>
            <a:r>
              <a:rPr lang="en-US" sz="3200" baseline="30000" dirty="0">
                <a:solidFill>
                  <a:schemeClr val="tx1"/>
                </a:solidFill>
              </a:rPr>
              <a:t/>
            </a:r>
            <a:br>
              <a:rPr lang="en-US" sz="3200" baseline="30000" dirty="0">
                <a:solidFill>
                  <a:schemeClr val="tx1"/>
                </a:solidFill>
              </a:rPr>
            </a:br>
            <a:r>
              <a:rPr lang="en-US" sz="3200" baseline="30000" dirty="0" smtClean="0">
                <a:solidFill>
                  <a:schemeClr val="tx1"/>
                </a:solidFill>
              </a:rPr>
              <a:t/>
            </a:r>
            <a:br>
              <a:rPr lang="en-US" sz="3200" baseline="30000" dirty="0" smtClean="0">
                <a:solidFill>
                  <a:schemeClr val="tx1"/>
                </a:solidFill>
              </a:rPr>
            </a:br>
            <a:r>
              <a:rPr lang="en-US" sz="3200" baseline="30000" dirty="0">
                <a:solidFill>
                  <a:schemeClr val="tx1"/>
                </a:solidFill>
              </a:rPr>
              <a:t/>
            </a:r>
            <a:br>
              <a:rPr lang="en-US" sz="3200" baseline="30000" dirty="0">
                <a:solidFill>
                  <a:schemeClr val="tx1"/>
                </a:solidFill>
              </a:rPr>
            </a:br>
            <a:r>
              <a:rPr lang="en-US" sz="3200" baseline="30000" dirty="0" smtClean="0">
                <a:solidFill>
                  <a:schemeClr val="tx1"/>
                </a:solidFill>
              </a:rPr>
              <a:t/>
            </a:r>
            <a:br>
              <a:rPr lang="en-US" sz="3200" baseline="30000" dirty="0" smtClean="0">
                <a:solidFill>
                  <a:schemeClr val="tx1"/>
                </a:solidFill>
              </a:rPr>
            </a:br>
            <a:r>
              <a:rPr lang="en-US" sz="3200" baseline="30000" dirty="0">
                <a:solidFill>
                  <a:schemeClr val="tx1"/>
                </a:solidFill>
              </a:rPr>
              <a:t/>
            </a:r>
            <a:br>
              <a:rPr lang="en-US" sz="3200" baseline="30000" dirty="0">
                <a:solidFill>
                  <a:schemeClr val="tx1"/>
                </a:solidFill>
              </a:rPr>
            </a:br>
            <a:r>
              <a:rPr lang="en-US" sz="3200" baseline="30000" dirty="0" smtClean="0">
                <a:solidFill>
                  <a:schemeClr val="tx1"/>
                </a:solidFill>
              </a:rPr>
              <a:t/>
            </a:r>
            <a:br>
              <a:rPr lang="en-US" sz="3200" baseline="30000" dirty="0" smtClean="0">
                <a:solidFill>
                  <a:schemeClr val="tx1"/>
                </a:solidFill>
              </a:rPr>
            </a:br>
            <a:r>
              <a:rPr lang="en-US" sz="3200" baseline="30000" dirty="0">
                <a:solidFill>
                  <a:schemeClr val="tx1"/>
                </a:solidFill>
              </a:rPr>
              <a:t/>
            </a:r>
            <a:br>
              <a:rPr lang="en-US" sz="3200" baseline="30000" dirty="0">
                <a:solidFill>
                  <a:schemeClr val="tx1"/>
                </a:solidFill>
              </a:rPr>
            </a:br>
            <a:r>
              <a:rPr lang="en-US" sz="3200" baseline="30000" dirty="0" smtClean="0">
                <a:solidFill>
                  <a:schemeClr val="tx1"/>
                </a:solidFill>
              </a:rPr>
              <a:t/>
            </a:r>
            <a:br>
              <a:rPr lang="en-US" sz="3200" baseline="30000" dirty="0" smtClean="0">
                <a:solidFill>
                  <a:schemeClr val="tx1"/>
                </a:solidFill>
              </a:rPr>
            </a:br>
            <a:r>
              <a:rPr lang="en-US" sz="3200" baseline="30000" dirty="0">
                <a:solidFill>
                  <a:schemeClr val="tx1"/>
                </a:solidFill>
              </a:rPr>
              <a:t/>
            </a:r>
            <a:br>
              <a:rPr lang="en-US" sz="3200" baseline="30000" dirty="0">
                <a:solidFill>
                  <a:schemeClr val="tx1"/>
                </a:solidFill>
              </a:rPr>
            </a:br>
            <a:r>
              <a:rPr lang="en-US" sz="3200" baseline="30000" dirty="0" smtClean="0">
                <a:solidFill>
                  <a:schemeClr val="tx1"/>
                </a:solidFill>
              </a:rPr>
              <a:t/>
            </a:r>
            <a:br>
              <a:rPr lang="en-US" sz="3200" baseline="30000" dirty="0" smtClean="0">
                <a:solidFill>
                  <a:schemeClr val="tx1"/>
                </a:solidFill>
              </a:rPr>
            </a:br>
            <a:r>
              <a:rPr lang="en-US" sz="4400" baseline="30000" dirty="0" smtClean="0">
                <a:solidFill>
                  <a:schemeClr val="tx1"/>
                </a:solidFill>
              </a:rPr>
              <a:t>Increased protons can pull harder on the valence electrons – greater effective nuclear charge – so the radius is smaller even though they have the same number of electrons and energy levels</a:t>
            </a:r>
            <a:endParaRPr lang="en-US" sz="5400" u="sng" baseline="300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267796" y="2775363"/>
            <a:ext cx="1005840" cy="100584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Na</a:t>
            </a:r>
            <a:r>
              <a:rPr lang="en-US" sz="2200" b="1" baseline="30000" dirty="0" smtClean="0">
                <a:solidFill>
                  <a:schemeClr val="tx1"/>
                </a:solidFill>
              </a:rPr>
              <a:t>+</a:t>
            </a:r>
            <a:endParaRPr lang="en-US" sz="2200" b="1" baseline="30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23160" y="2409603"/>
            <a:ext cx="1371600" cy="13716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-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19600" y="2592483"/>
            <a:ext cx="1188720" cy="118872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Ne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2135283"/>
            <a:ext cx="1645920" cy="164592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2-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001000" y="2958243"/>
            <a:ext cx="822960" cy="82296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Mg</a:t>
            </a:r>
            <a:r>
              <a:rPr lang="en-US" sz="2000" b="1" baseline="30000" dirty="0" smtClean="0">
                <a:solidFill>
                  <a:schemeClr val="tx1"/>
                </a:solidFill>
              </a:rPr>
              <a:t>2+</a:t>
            </a:r>
            <a:endParaRPr lang="en-US" sz="2000" b="1" baseline="30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86200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8 protons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3886199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 protons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3886199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10 protons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3886199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11 protons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89520" y="3886199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12 protons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403860" y="3886199"/>
            <a:ext cx="86639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atin typeface="Harlow Solid Italic" panose="04030604020F02020D02" pitchFamily="82" charset="0"/>
              </a:rPr>
              <a:t>Ionization Energy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5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076"/>
            <a:ext cx="8382000" cy="666476"/>
          </a:xfrm>
        </p:spPr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tx1"/>
                </a:solidFill>
              </a:rPr>
              <a:t>IONIZATION ENERGY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668175"/>
              </p:ext>
            </p:extLst>
          </p:nvPr>
        </p:nvGraphicFramePr>
        <p:xfrm>
          <a:off x="381000" y="899552"/>
          <a:ext cx="8610600" cy="4975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57034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Harlow Solid Italic" panose="04030604020F02020D02" pitchFamily="82" charset="0"/>
                        </a:rPr>
                        <a:t>What</a:t>
                      </a:r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Harlow Solid Italic" panose="04030604020F02020D02" pitchFamily="82" charset="0"/>
                        </a:rPr>
                        <a:t>How</a:t>
                      </a:r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3864101"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 required to remove on electron from a neutral atom of an element </a:t>
                      </a:r>
                      <a:endParaRPr lang="en-US" sz="2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sz="1050" dirty="0" smtClean="0"/>
                    </a:p>
                    <a:p>
                      <a:pPr algn="ctr"/>
                      <a:r>
                        <a:rPr lang="en-US" sz="2800" dirty="0" smtClean="0"/>
                        <a:t>Noble Gases are HIGHEST!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They REALLY don’t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want to let go of</a:t>
                      </a:r>
                      <a:r>
                        <a:rPr lang="en-US" sz="2800" baseline="0" dirty="0" smtClean="0"/>
                        <a:t> an e-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1817762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 flipH="1">
            <a:off x="5105400" y="4132200"/>
            <a:ext cx="31242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8610600" y="1817762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>
            <a:off x="5257800" y="2074800"/>
            <a:ext cx="2819400" cy="1524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" b="2538"/>
          <a:stretch>
            <a:fillRect/>
          </a:stretch>
        </p:blipFill>
        <p:spPr>
          <a:xfrm>
            <a:off x="685800" y="1219200"/>
            <a:ext cx="7772400" cy="3955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77" y="80676"/>
            <a:ext cx="8382000" cy="66647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IONIZATION ENERGY</a:t>
            </a:r>
            <a:endParaRPr lang="en-US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461999"/>
              </p:ext>
            </p:extLst>
          </p:nvPr>
        </p:nvGraphicFramePr>
        <p:xfrm>
          <a:off x="359548" y="710708"/>
          <a:ext cx="8382000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65122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Why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743737"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 DOWN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Electrons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further from nucleus in higher energy levels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shielding from core e- causes nucleus to not pull as hard on valence e-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</a:t>
                      </a:r>
                      <a:r>
                        <a:rPr lang="en-US" sz="28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RIGHT</a:t>
                      </a:r>
                      <a:endParaRPr lang="en-US" sz="2800" b="1" u="sng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Closer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having a full stable valence shell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effective nuclear charge means nucleus is pulling harder on the valence e- so they are harder to remove</a:t>
                      </a:r>
                      <a:endParaRPr lang="en-US" sz="2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22677" y="3048000"/>
            <a:ext cx="42188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4648200"/>
            <a:ext cx="4389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1520" y="2667000"/>
            <a:ext cx="42000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41520" y="5029200"/>
            <a:ext cx="42000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2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2" y="152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atin typeface="Harlow Solid Italic" panose="04030604020F02020D02" pitchFamily="82" charset="0"/>
              </a:rPr>
              <a:t>Warning…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75838"/>
            <a:ext cx="8686800" cy="51535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Don’t over think this stuff.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You can talk yourself into backwards answers.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Focus on the fact that there are only a set number of trends to learn.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Practice explaining each trend until you can do it in your sleep!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There will ALWAYS be exceptions. Don’t worry about that – focus on the pattern and answer questions based on the patterns.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304800"/>
            <a:ext cx="8991600" cy="6248400"/>
          </a:xfrm>
        </p:spPr>
        <p:txBody>
          <a:bodyPr anchor="t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Subsequent Ionizations</a:t>
            </a:r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Every time you take an e- away it gets harder to take the next one. Radius is getting smaller, so nucleus can pull harder on the valence - harder to remove the next one. HUGE LEAP in I.E. once it’s achieved noble gas configuration – why would it want to lose another one?!</a:t>
            </a:r>
            <a:r>
              <a:rPr lang="en-US" sz="3200" baseline="30000" dirty="0" smtClean="0">
                <a:solidFill>
                  <a:schemeClr val="tx1"/>
                </a:solidFill>
              </a:rPr>
              <a:t/>
            </a:r>
            <a:br>
              <a:rPr lang="en-US" sz="3200" baseline="30000" dirty="0" smtClean="0">
                <a:solidFill>
                  <a:schemeClr val="tx1"/>
                </a:solidFill>
              </a:rPr>
            </a:br>
            <a:r>
              <a:rPr lang="en-US" sz="3200" baseline="30000" dirty="0">
                <a:solidFill>
                  <a:schemeClr val="tx1"/>
                </a:solidFill>
              </a:rPr>
              <a:t/>
            </a:r>
            <a:br>
              <a:rPr lang="en-US" sz="3200" baseline="30000" dirty="0">
                <a:solidFill>
                  <a:schemeClr val="tx1"/>
                </a:solidFill>
              </a:rPr>
            </a:br>
            <a:r>
              <a:rPr lang="en-US" sz="3200" baseline="30000" dirty="0" smtClean="0">
                <a:solidFill>
                  <a:schemeClr val="tx1"/>
                </a:solidFill>
              </a:rPr>
              <a:t/>
            </a:r>
            <a:br>
              <a:rPr lang="en-US" sz="3200" baseline="30000" dirty="0" smtClean="0">
                <a:solidFill>
                  <a:schemeClr val="tx1"/>
                </a:solidFill>
              </a:rPr>
            </a:br>
            <a:r>
              <a:rPr lang="en-US" sz="3200" baseline="30000" dirty="0">
                <a:solidFill>
                  <a:schemeClr val="tx1"/>
                </a:solidFill>
              </a:rPr>
              <a:t/>
            </a:r>
            <a:br>
              <a:rPr lang="en-US" sz="3200" baseline="30000" dirty="0">
                <a:solidFill>
                  <a:schemeClr val="tx1"/>
                </a:solidFill>
              </a:rPr>
            </a:br>
            <a:r>
              <a:rPr lang="en-US" sz="3200" baseline="30000" dirty="0" smtClean="0">
                <a:solidFill>
                  <a:schemeClr val="tx1"/>
                </a:solidFill>
              </a:rPr>
              <a:t/>
            </a:r>
            <a:br>
              <a:rPr lang="en-US" sz="3200" baseline="30000" dirty="0" smtClean="0">
                <a:solidFill>
                  <a:schemeClr val="tx1"/>
                </a:solidFill>
              </a:rPr>
            </a:br>
            <a:r>
              <a:rPr lang="en-US" sz="3200" baseline="30000" dirty="0">
                <a:solidFill>
                  <a:schemeClr val="tx1"/>
                </a:solidFill>
              </a:rPr>
              <a:t/>
            </a:r>
            <a:br>
              <a:rPr lang="en-US" sz="3200" baseline="30000" dirty="0">
                <a:solidFill>
                  <a:schemeClr val="tx1"/>
                </a:solidFill>
              </a:rPr>
            </a:br>
            <a:endParaRPr lang="en-US" sz="5400" u="sng" baseline="30000" dirty="0">
              <a:solidFill>
                <a:schemeClr val="tx1"/>
              </a:solidFill>
            </a:endParaRPr>
          </a:p>
        </p:txBody>
      </p:sp>
      <p:pic>
        <p:nvPicPr>
          <p:cNvPr id="15" name="Picture 3" descr="08_01_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13163" r="39671" b="49598"/>
          <a:stretch/>
        </p:blipFill>
        <p:spPr bwMode="auto">
          <a:xfrm>
            <a:off x="295021" y="3962400"/>
            <a:ext cx="87242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atin typeface="Harlow Solid Italic" panose="04030604020F02020D02" pitchFamily="82" charset="0"/>
              </a:rPr>
              <a:t>Part #2 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latin typeface="Harlow Solid Italic" panose="04030604020F02020D02" pitchFamily="82" charset="0"/>
              </a:rPr>
              <a:t>Electronegatvity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66457"/>
            <a:ext cx="8382000" cy="66647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ELECTRONEGATIVITY</a:t>
            </a:r>
            <a:endParaRPr lang="en-US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44941"/>
              </p:ext>
            </p:extLst>
          </p:nvPr>
        </p:nvGraphicFramePr>
        <p:xfrm>
          <a:off x="381000" y="662940"/>
          <a:ext cx="8610600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5954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What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How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685260"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measure of the ability of an atom in a chemical compound to attract electrons from another atom in the compound</a:t>
                      </a:r>
                    </a:p>
                    <a:p>
                      <a:endParaRPr lang="en-US" sz="26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6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strongly can one atom pull on the electrons being shared in a bond. </a:t>
                      </a:r>
                      <a:endParaRPr lang="en-US" sz="2600" b="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sz="1050" dirty="0" smtClean="0"/>
                    </a:p>
                    <a:p>
                      <a:pPr algn="ctr"/>
                      <a:r>
                        <a:rPr lang="en-US" sz="2800" dirty="0" smtClean="0"/>
                        <a:t>Noble Gases are LOWEST!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They DON’T CARE about attracting electrons!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1524000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 flipH="1">
            <a:off x="5105400" y="3838438"/>
            <a:ext cx="31242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8610600" y="1524000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>
            <a:off x="5257800" y="1781038"/>
            <a:ext cx="2819400" cy="1524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81000" y="3360420"/>
            <a:ext cx="4305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8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b="22333"/>
          <a:stretch>
            <a:fillRect/>
          </a:stretch>
        </p:blipFill>
        <p:spPr>
          <a:xfrm>
            <a:off x="914400" y="1219200"/>
            <a:ext cx="7391400" cy="38604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8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076"/>
            <a:ext cx="8382000" cy="666476"/>
          </a:xfrm>
        </p:spPr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tx1"/>
                </a:solidFill>
              </a:rPr>
              <a:t>ELECTRONEGATIVITY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69870"/>
              </p:ext>
            </p:extLst>
          </p:nvPr>
        </p:nvGraphicFramePr>
        <p:xfrm>
          <a:off x="381000" y="899552"/>
          <a:ext cx="8382000" cy="5577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7524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Harlow Solid Italic" panose="04030604020F02020D02" pitchFamily="82" charset="0"/>
                        </a:rPr>
                        <a:t>Why</a:t>
                      </a:r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825008"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 DOWN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further from nucleus in higher energy levels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shielding from core e- causes nucleus to not pull as hard on valence e-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nucleus doesn’t pull as hard on the bonding e-’s from another atom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</a:t>
                      </a:r>
                      <a:r>
                        <a:rPr lang="en-US" sz="28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RIGHT</a:t>
                      </a:r>
                      <a:endParaRPr lang="en-US" sz="2800" b="1" u="sng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Smaller radius, increased effective nuclear charge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Nucleus is pulling harder on the valence electrons – which is where the bonding is occurring. </a:t>
                      </a:r>
                      <a:endParaRPr lang="en-US" sz="2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65760" y="4876800"/>
            <a:ext cx="4206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3276600"/>
            <a:ext cx="419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5760" y="3276600"/>
            <a:ext cx="4206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atin typeface="Harlow Solid Italic" panose="04030604020F02020D02" pitchFamily="82" charset="0"/>
              </a:rPr>
              <a:t>Reactivity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076"/>
            <a:ext cx="8382000" cy="666476"/>
          </a:xfrm>
        </p:spPr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tx1"/>
                </a:solidFill>
              </a:rPr>
              <a:t>REACTIVITY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93294"/>
              </p:ext>
            </p:extLst>
          </p:nvPr>
        </p:nvGraphicFramePr>
        <p:xfrm>
          <a:off x="381000" y="899552"/>
          <a:ext cx="8610600" cy="584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7524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Harlow Solid Italic" panose="04030604020F02020D02" pitchFamily="82" charset="0"/>
                        </a:rPr>
                        <a:t>What</a:t>
                      </a:r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Harlow Solid Italic" panose="04030604020F02020D02" pitchFamily="82" charset="0"/>
                        </a:rPr>
                        <a:t>How</a:t>
                      </a:r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825008"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 in the same group have similar types of behaviors </a:t>
                      </a:r>
                      <a:r>
                        <a:rPr lang="en-US" sz="2800" b="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because they have the same number of valence e-</a:t>
                      </a:r>
                      <a:r>
                        <a:rPr lang="en-US" sz="28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US" sz="2800" b="0" u="none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</a:t>
                      </a:r>
                    </a:p>
                    <a:p>
                      <a:endParaRPr lang="en-US" sz="2800" b="0" u="none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b="0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MAGNITUDE of their reactions changes!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2800" dirty="0" smtClean="0"/>
                        <a:t>Metals and Non-metals are opposite trends!</a:t>
                      </a:r>
                    </a:p>
                    <a:p>
                      <a:pPr algn="ctr"/>
                      <a:r>
                        <a:rPr lang="en-US" sz="2800" dirty="0" smtClean="0"/>
                        <a:t>Noble gases</a:t>
                      </a:r>
                      <a:r>
                        <a:rPr lang="en-US" sz="2800" baseline="0" dirty="0" smtClean="0"/>
                        <a:t> are “INERT” or non-reactive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257800" y="2555435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2555435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8672945" y="2562362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076"/>
            <a:ext cx="8382000" cy="666476"/>
          </a:xfrm>
        </p:spPr>
        <p:txBody>
          <a:bodyPr/>
          <a:lstStyle/>
          <a:p>
            <a:pPr algn="ctr"/>
            <a:r>
              <a:rPr lang="en-US" sz="4800" b="1" u="sng" smtClean="0">
                <a:solidFill>
                  <a:schemeClr val="tx1"/>
                </a:solidFill>
              </a:rPr>
              <a:t>REACTIVITY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66423"/>
              </p:ext>
            </p:extLst>
          </p:nvPr>
        </p:nvGraphicFramePr>
        <p:xfrm>
          <a:off x="381000" y="899552"/>
          <a:ext cx="8382000" cy="5577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7524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Harlow Solid Italic" panose="04030604020F02020D02" pitchFamily="82" charset="0"/>
                        </a:rPr>
                        <a:t>Why</a:t>
                      </a:r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825008"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METALS INCREASE DOWN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Larger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radius and increased shielding means lower ionization energy so it is easier to remove electrons 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NON-METALS INCREASE UP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Smaller radius and greater effective nuclear charge means higher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electronegativity and electron affinity so it can attract an electron easier</a:t>
                      </a:r>
                      <a:endParaRPr lang="en-US" sz="2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atin typeface="Harlow Solid Italic" panose="04030604020F02020D02" pitchFamily="82" charset="0"/>
              </a:rPr>
              <a:t>Summary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2" y="152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smtClean="0">
                <a:latin typeface="Harlow Solid Italic" panose="04030604020F02020D02" pitchFamily="82" charset="0"/>
              </a:rPr>
              <a:t>Warning…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092" y="1475839"/>
            <a:ext cx="79248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solidFill>
                  <a:schemeClr val="tx1"/>
                </a:solidFill>
              </a:rPr>
              <a:t>Make sure you capture: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What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How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Why</a:t>
            </a:r>
          </a:p>
          <a:p>
            <a:pPr algn="ctr"/>
            <a:r>
              <a:rPr lang="en-US" sz="3600" u="sng" dirty="0" smtClean="0">
                <a:solidFill>
                  <a:schemeClr val="tx1"/>
                </a:solidFill>
              </a:rPr>
              <a:t>Make sure you can tell me: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What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How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Why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98" y="2895599"/>
            <a:ext cx="5788702" cy="2672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62500" y="2895598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19200" y="2202597"/>
            <a:ext cx="5791200" cy="72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1890" y="522026"/>
            <a:ext cx="6078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IONIZATION ENERGY          </a:t>
            </a:r>
          </a:p>
          <a:p>
            <a:pPr algn="ctr"/>
            <a:r>
              <a:rPr lang="en-US" sz="2400" b="1" dirty="0" smtClean="0"/>
              <a:t>ELECTRONEGATIVITY</a:t>
            </a:r>
          </a:p>
          <a:p>
            <a:pPr algn="ctr"/>
            <a:r>
              <a:rPr lang="en-US" sz="2400" b="1" dirty="0" smtClean="0"/>
              <a:t>ELECTRON AFFINITY          </a:t>
            </a:r>
          </a:p>
          <a:p>
            <a:pPr algn="ctr"/>
            <a:r>
              <a:rPr lang="en-US" sz="2400" b="1" dirty="0" smtClean="0"/>
              <a:t>EFFECTIVE NUCLEAR CHARGE - Z</a:t>
            </a:r>
            <a:r>
              <a:rPr lang="en-US" sz="2400" b="1" baseline="-25000" dirty="0" smtClean="0"/>
              <a:t>EFF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219200" y="2576724"/>
            <a:ext cx="57912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89290" y="260130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RADIUS</a:t>
            </a: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66800" y="2819400"/>
            <a:ext cx="0" cy="2743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-346169" y="3659506"/>
            <a:ext cx="191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RADIUS          SHIELDING</a:t>
            </a:r>
            <a:endParaRPr lang="en-US" sz="2400" b="1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H="1">
            <a:off x="7391400" y="2712151"/>
            <a:ext cx="0" cy="2743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5400000">
            <a:off x="6548270" y="3790456"/>
            <a:ext cx="3578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IONIZATION ENERGY</a:t>
            </a:r>
          </a:p>
          <a:p>
            <a:r>
              <a:rPr lang="en-US" sz="2400" b="1" dirty="0" smtClean="0"/>
              <a:t>ELECTRONEGATIVITY</a:t>
            </a:r>
          </a:p>
          <a:p>
            <a:r>
              <a:rPr lang="en-US" sz="2400" b="1" dirty="0" smtClean="0"/>
              <a:t>ELECTRON AFFINITY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158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Image result for periodic tr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1" y="609600"/>
            <a:ext cx="85880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7772400" cy="40386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19088" lvl="1" indent="0">
              <a:buFont typeface="Wingdings 2" panose="05020102010507070707" pitchFamily="18" charset="2"/>
              <a:buNone/>
              <a:defRPr/>
            </a:pPr>
            <a:r>
              <a:rPr lang="en-US" sz="3600" dirty="0" err="1" smtClean="0">
                <a:hlinkClick r:id="rId2"/>
              </a:rPr>
              <a:t>Brainiac</a:t>
            </a:r>
            <a:r>
              <a:rPr lang="en-US" sz="3600" dirty="0" smtClean="0">
                <a:hlinkClick r:id="rId2"/>
              </a:rPr>
              <a:t> Video </a:t>
            </a:r>
            <a:r>
              <a:rPr lang="en-US" sz="3600" dirty="0" smtClean="0"/>
              <a:t>– </a:t>
            </a:r>
            <a:r>
              <a:rPr lang="en-US" sz="3600" i="1" dirty="0" smtClean="0"/>
              <a:t>note: they augmented the reactions, but it is such a fun, silly, memorable video I think it is still worth watching </a:t>
            </a:r>
            <a:r>
              <a:rPr lang="en-US" sz="3600" dirty="0" smtClean="0">
                <a:sym typeface="Wingdings" panose="05000000000000000000" pitchFamily="2" charset="2"/>
              </a:rPr>
              <a:t> </a:t>
            </a:r>
            <a:endParaRPr lang="en-US" sz="3600" dirty="0" smtClean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hlinkClick r:id="rId3"/>
              </a:rPr>
              <a:t>Disposal of Sodium </a:t>
            </a:r>
            <a:r>
              <a:rPr lang="en-US" sz="3600" dirty="0" smtClean="0"/>
              <a:t>– </a:t>
            </a:r>
            <a:r>
              <a:rPr lang="en-US" sz="3600" i="1" dirty="0" smtClean="0"/>
              <a:t>old footage from WWII. Neat to see such old footage and how they actually disposed of the sodium after the war!</a:t>
            </a:r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i="1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7772400" cy="40386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/>
              <a:t>Quick summary. Also has a quick but good explanation of some </a:t>
            </a:r>
            <a:r>
              <a:rPr lang="en-US" sz="4000" i="1" u="sng" dirty="0"/>
              <a:t>exceptions</a:t>
            </a:r>
            <a:r>
              <a:rPr lang="en-US" sz="4000" i="1" dirty="0"/>
              <a:t> to the </a:t>
            </a:r>
            <a:r>
              <a:rPr lang="en-US" sz="4000" i="1" dirty="0" smtClean="0"/>
              <a:t>trends</a:t>
            </a:r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://www.youtube.com/watch?v=hePb00CqvP0</a:t>
            </a:r>
            <a:endParaRPr lang="en-US" sz="2800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i="1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3329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7772400" cy="40386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u="sng" dirty="0" smtClean="0"/>
              <a:t>YouTube Link to this Presentation</a:t>
            </a:r>
          </a:p>
          <a:p>
            <a:pPr marL="0" indent="0">
              <a:buNone/>
            </a:pPr>
            <a:r>
              <a:rPr lang="en-US" sz="3600" i="1" dirty="0" smtClean="0"/>
              <a:t>Part 1</a:t>
            </a:r>
          </a:p>
          <a:p>
            <a:pPr marL="0" indent="0">
              <a:buNone/>
            </a:pPr>
            <a:r>
              <a:rPr lang="en-US" sz="3600" i="1" dirty="0">
                <a:hlinkClick r:id="rId2"/>
              </a:rPr>
              <a:t>https://</a:t>
            </a:r>
            <a:r>
              <a:rPr lang="en-US" sz="3600" i="1" dirty="0" smtClean="0">
                <a:hlinkClick r:id="rId2"/>
              </a:rPr>
              <a:t>youtu.be/jmy5tlVlFTs</a:t>
            </a:r>
            <a:r>
              <a:rPr lang="en-US" sz="3600" i="1" dirty="0" smtClean="0"/>
              <a:t> </a:t>
            </a:r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3600" i="1" dirty="0" smtClean="0"/>
              <a:t>Part 2</a:t>
            </a:r>
          </a:p>
          <a:p>
            <a:pPr marL="0" indent="0">
              <a:buNone/>
            </a:pPr>
            <a:r>
              <a:rPr lang="en-US" sz="3600" i="1" dirty="0">
                <a:hlinkClick r:id="rId3"/>
              </a:rPr>
              <a:t>https://</a:t>
            </a:r>
            <a:r>
              <a:rPr lang="en-US" sz="3600" i="1" dirty="0" smtClean="0">
                <a:hlinkClick r:id="rId3"/>
              </a:rPr>
              <a:t>youtu.be/lTGOnu_WJ5I</a:t>
            </a:r>
            <a:r>
              <a:rPr lang="en-US" sz="3600" i="1" dirty="0" smtClean="0"/>
              <a:t> </a:t>
            </a:r>
            <a:endParaRPr lang="en-US" sz="3600" i="1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0757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95400" y="2133600"/>
            <a:ext cx="647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Things past this slide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are 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 being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taught this year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67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low Solid Italic" panose="04030604020F02020D02" pitchFamily="82" charset="0"/>
                <a:ea typeface="+mn-ea"/>
                <a:cs typeface="Arial" panose="020B0604020202020204" pitchFamily="34" charset="0"/>
              </a:rPr>
              <a:t>Electron Affinity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rlow Solid Italic" panose="04030604020F02020D02" pitchFamily="8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66647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ELECTRON AFFINITY</a:t>
            </a:r>
            <a:endParaRPr lang="en-US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742676"/>
          <a:ext cx="8610600" cy="6107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68220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What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How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5078512">
                <a:tc>
                  <a:txBody>
                    <a:bodyPr/>
                    <a:lstStyle/>
                    <a:p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energy is released when the atom gains an electron to make a negative ion. </a:t>
                      </a:r>
                    </a:p>
                    <a:p>
                      <a:endParaRPr lang="en-US" sz="26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600" b="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stability does it gain once it is an anion. More energy released – more stable. </a:t>
                      </a:r>
                      <a:endParaRPr lang="en-US" sz="2600" b="0" i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2800" dirty="0" smtClean="0"/>
                        <a:t>Noble Gases are LOWEST! </a:t>
                      </a:r>
                      <a:br>
                        <a:rPr lang="en-US" sz="2800" dirty="0" smtClean="0"/>
                      </a:br>
                      <a:r>
                        <a:rPr lang="en-US" sz="2800" dirty="0" smtClean="0"/>
                        <a:t>They DON’T CARE about attracting electrons!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76800" y="1600200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H="1">
            <a:off x="4876800" y="3914638"/>
            <a:ext cx="31242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8382000" y="1600200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>
            <a:off x="5029200" y="1857238"/>
            <a:ext cx="2819400" cy="1524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22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Image result for calm down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629400" cy="43481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3357"/>
            <a:ext cx="8382000" cy="66647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ELECTRON AFFINITY</a:t>
            </a:r>
            <a:endParaRPr lang="en-US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745266"/>
          <a:ext cx="8610600" cy="5670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5482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Why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5029974"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 DOWN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Electrons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further from nucleus in higher energy levels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shielding from core e-’s causes the nucleus to not pull as hard on valence e-’s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atom doesn’t notice as much if it gains an electron – doesn’t gain much stability 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</a:t>
                      </a:r>
                      <a:r>
                        <a:rPr lang="en-US" sz="28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RIGHT</a:t>
                      </a:r>
                      <a:endParaRPr lang="en-US" sz="2800" b="1" u="sng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Closer to filling valence shell – noble gas configuration is most stable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8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3529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0" dirty="0" smtClean="0">
                <a:latin typeface="Harlow Solid Italic" panose="04030604020F02020D02" pitchFamily="82" charset="0"/>
              </a:rPr>
              <a:t>Periodic Trends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pic>
        <p:nvPicPr>
          <p:cNvPr id="76802" name="Picture 2" descr="Image result for periodic table black and white big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34" y="1981200"/>
            <a:ext cx="6871732" cy="40465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low Solid Italic" panose="04030604020F02020D02" pitchFamily="82" charset="0"/>
                <a:ea typeface="+mn-ea"/>
                <a:cs typeface="Arial" panose="020B0604020202020204" pitchFamily="34" charset="0"/>
              </a:rPr>
              <a:t>Part #1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low Solid Italic" panose="04030604020F02020D02" pitchFamily="8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low Solid Italic" panose="04030604020F02020D02" pitchFamily="82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rlow Solid Italic" panose="04030604020F02020D02" pitchFamily="8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0" dirty="0" smtClean="0">
                <a:latin typeface="Harlow Solid Italic" panose="04030604020F02020D02" pitchFamily="82" charset="0"/>
              </a:rPr>
              <a:t>Atomic Radius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66647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ATOMIC RADIUS</a:t>
            </a:r>
            <a:endParaRPr lang="en-US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94601"/>
              </p:ext>
            </p:extLst>
          </p:nvPr>
        </p:nvGraphicFramePr>
        <p:xfrm>
          <a:off x="381000" y="685800"/>
          <a:ext cx="8229600" cy="5465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What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How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825008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distance between two bonded nuclei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 measure to the edge b/c orbitals aren’t tangible!</a:t>
                      </a:r>
                      <a:endParaRPr lang="en-US" sz="2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pic>
        <p:nvPicPr>
          <p:cNvPr id="5" name="Picture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-24" b="64"/>
          <a:stretch/>
        </p:blipFill>
        <p:spPr bwMode="auto">
          <a:xfrm>
            <a:off x="685800" y="4114800"/>
            <a:ext cx="3276600" cy="1915551"/>
          </a:xfrm>
          <a:prstGeom prst="round2SameRect">
            <a:avLst>
              <a:gd name="adj1" fmla="val 7101"/>
              <a:gd name="adj2" fmla="val 5157"/>
            </a:avLst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0" y="2562362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76800" y="4876800"/>
            <a:ext cx="31242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382000" y="2562362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29200" y="2819400"/>
            <a:ext cx="2819400" cy="1524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2133600"/>
            <a:ext cx="4251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3352800"/>
            <a:ext cx="4251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66647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ATOMIC RADIUS</a:t>
            </a:r>
            <a:endParaRPr lang="en-US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16713"/>
              </p:ext>
            </p:extLst>
          </p:nvPr>
        </p:nvGraphicFramePr>
        <p:xfrm>
          <a:off x="152400" y="685800"/>
          <a:ext cx="8839200" cy="5929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6566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latin typeface="Harlow Solid Italic" panose="04030604020F02020D02" pitchFamily="82" charset="0"/>
                        </a:rPr>
                        <a:t>Why</a:t>
                      </a:r>
                      <a:endParaRPr lang="en-US" sz="3600" b="0" dirty="0">
                        <a:latin typeface="Harlow Solid Italic" panose="04030604020F02020D02" pitchFamily="82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5195523"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 DOWN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Adding energy levels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Adding energy levels further from the nucleus resulting in larger radius.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Inner e- keep valence e- from “feeling” the nucleus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Outer e</a:t>
                      </a:r>
                      <a:r>
                        <a:rPr lang="en-US" sz="2600" b="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are not as pulled in by the protons in the nucleus – there is more “shielding” by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inner electrons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6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</a:t>
                      </a:r>
                      <a:r>
                        <a:rPr lang="en-US" sz="2800" b="1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RIGHT</a:t>
                      </a:r>
                      <a:endParaRPr lang="en-US" sz="2800" b="1" u="sng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Adding a</a:t>
                      </a: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proton = bigger change than adding an e-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protons pull the valence electrons in closer - “Greater Effective Nuclear Charge”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increase in shielding b/c no new energy levels</a:t>
                      </a:r>
                      <a:endParaRPr lang="en-US" sz="26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82880" y="2246811"/>
            <a:ext cx="4389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" y="3429000"/>
            <a:ext cx="4389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02480" y="2590800"/>
            <a:ext cx="4389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02480" y="4191000"/>
            <a:ext cx="4389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90500" y="1898939"/>
            <a:ext cx="4312920" cy="310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9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99" y="210551"/>
            <a:ext cx="405910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Effective Nuclear Charge (</a:t>
            </a:r>
            <a:r>
              <a:rPr lang="en-US" sz="2800" b="1" u="sng" dirty="0" err="1" smtClean="0"/>
              <a:t>Z</a:t>
            </a:r>
            <a:r>
              <a:rPr lang="en-US" sz="2800" b="1" u="sng" baseline="-25000" dirty="0" err="1" smtClean="0"/>
              <a:t>eff</a:t>
            </a:r>
            <a:r>
              <a:rPr lang="en-US" sz="2800" b="1" u="sng" dirty="0" smtClean="0"/>
              <a:t>)</a:t>
            </a:r>
          </a:p>
          <a:p>
            <a:r>
              <a:rPr lang="en-US" sz="2600" dirty="0" smtClean="0"/>
              <a:t>The relative attraction the valence electrons have for the protons in the nucleus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213404" y="3048000"/>
            <a:ext cx="451099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Shielding Effect</a:t>
            </a:r>
          </a:p>
          <a:p>
            <a:r>
              <a:rPr lang="en-US" sz="2600" dirty="0" smtClean="0"/>
              <a:t>The inner shell electrons repel the outer valence electrons – keeps the valence e- from “feeling” the nucleus. More repulsion results in less attraction between nucleus and valence e-.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>
          <a:xfrm>
            <a:off x="4572000" y="381000"/>
            <a:ext cx="4343400" cy="47244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9273B854-8BDB-4C4E-A69B-AC1E0CD60709" descr="image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8" t="16597" b="24514"/>
          <a:stretch/>
        </p:blipFill>
        <p:spPr bwMode="auto">
          <a:xfrm>
            <a:off x="4724399" y="518614"/>
            <a:ext cx="4059107" cy="447610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5938</TotalTime>
  <Words>910</Words>
  <Application>Microsoft Office PowerPoint</Application>
  <PresentationFormat>On-screen Show (4:3)</PresentationFormat>
  <Paragraphs>240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Franklin Gothic Book</vt:lpstr>
      <vt:lpstr>Harlow Solid Italic</vt:lpstr>
      <vt:lpstr>Perpetua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ATOMIC RADIUS</vt:lpstr>
      <vt:lpstr>ATOMIC RADIUS</vt:lpstr>
      <vt:lpstr>PowerPoint Presentation</vt:lpstr>
      <vt:lpstr>PowerPoint Presentation</vt:lpstr>
      <vt:lpstr>PowerPoint Presentation</vt:lpstr>
      <vt:lpstr>PowerPoint Presentation</vt:lpstr>
      <vt:lpstr>IONIC RADIUS</vt:lpstr>
      <vt:lpstr>IONIC RADIUS</vt:lpstr>
      <vt:lpstr>Isoelectric Species Atoms/Ions that have the same number of e-  All these examples are 1s22s22p6           Increased protons can pull harder on the valence electrons – greater effective nuclear charge – so the radius is smaller even though they have the same number of electrons and energy levels</vt:lpstr>
      <vt:lpstr>PowerPoint Presentation</vt:lpstr>
      <vt:lpstr>IONIZATION ENERGY</vt:lpstr>
      <vt:lpstr>PowerPoint Presentation</vt:lpstr>
      <vt:lpstr>IONIZATION ENERGY</vt:lpstr>
      <vt:lpstr>Subsequent Ionizations Every time you take an e- away it gets harder to take the next one. Radius is getting smaller, so nucleus can pull harder on the valence - harder to remove the next one. HUGE LEAP in I.E. once it’s achieved noble gas configuration – why would it want to lose another one?!      </vt:lpstr>
      <vt:lpstr>PowerPoint Presentation</vt:lpstr>
      <vt:lpstr>PowerPoint Presentation</vt:lpstr>
      <vt:lpstr>ELECTRONEGATIVITY</vt:lpstr>
      <vt:lpstr>PowerPoint Presentation</vt:lpstr>
      <vt:lpstr>ELECTRONEGATIVITY</vt:lpstr>
      <vt:lpstr>PowerPoint Presentation</vt:lpstr>
      <vt:lpstr>REACTIVITY</vt:lpstr>
      <vt:lpstr>REACTIVITY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 AFFINITY</vt:lpstr>
      <vt:lpstr>PowerPoint Presentation</vt:lpstr>
      <vt:lpstr>ELECTRON AFFINITY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Trends</dc:title>
  <dc:creator>home</dc:creator>
  <cp:lastModifiedBy>Farmer, Stephanie [DH]</cp:lastModifiedBy>
  <cp:revision>130</cp:revision>
  <dcterms:created xsi:type="dcterms:W3CDTF">2009-10-19T16:08:49Z</dcterms:created>
  <dcterms:modified xsi:type="dcterms:W3CDTF">2020-09-29T05:30:17Z</dcterms:modified>
</cp:coreProperties>
</file>