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scatterChart>
        <c:scatterStyle val="lineMarker"/>
        <c:varyColors val="0"/>
        <c:ser>
          <c:idx val="0"/>
          <c:order val="0"/>
          <c:xVal>
            <c:numRef>
              <c:f>Sheet1!$A$1:$A$23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51</c:v>
                </c:pt>
                <c:pt idx="19">
                  <c:v>52</c:v>
                </c:pt>
                <c:pt idx="20">
                  <c:v>53</c:v>
                </c:pt>
                <c:pt idx="21">
                  <c:v>54</c:v>
                </c:pt>
                <c:pt idx="22">
                  <c:v>55</c:v>
                </c:pt>
              </c:numCache>
            </c:numRef>
          </c:xVal>
          <c:yVal>
            <c:numRef>
              <c:f>Sheet1!$B$1:$B$23</c:f>
              <c:numCache>
                <c:formatCode>General</c:formatCode>
                <c:ptCount val="23"/>
                <c:pt idx="0">
                  <c:v>13.6</c:v>
                </c:pt>
                <c:pt idx="1">
                  <c:v>24.6</c:v>
                </c:pt>
                <c:pt idx="2">
                  <c:v>5.4</c:v>
                </c:pt>
                <c:pt idx="3">
                  <c:v>14.5</c:v>
                </c:pt>
                <c:pt idx="4">
                  <c:v>13.6</c:v>
                </c:pt>
                <c:pt idx="5">
                  <c:v>17.399999999999999</c:v>
                </c:pt>
                <c:pt idx="6">
                  <c:v>23.6</c:v>
                </c:pt>
                <c:pt idx="7">
                  <c:v>5.0999999999999996</c:v>
                </c:pt>
                <c:pt idx="8">
                  <c:v>11</c:v>
                </c:pt>
                <c:pt idx="9">
                  <c:v>10.4</c:v>
                </c:pt>
                <c:pt idx="10">
                  <c:v>13</c:v>
                </c:pt>
                <c:pt idx="11">
                  <c:v>15.8</c:v>
                </c:pt>
                <c:pt idx="12">
                  <c:v>4.3</c:v>
                </c:pt>
                <c:pt idx="13">
                  <c:v>10.5</c:v>
                </c:pt>
                <c:pt idx="14">
                  <c:v>9.8000000000000007</c:v>
                </c:pt>
                <c:pt idx="15">
                  <c:v>11.8</c:v>
                </c:pt>
                <c:pt idx="16">
                  <c:v>14</c:v>
                </c:pt>
                <c:pt idx="17">
                  <c:v>4.2</c:v>
                </c:pt>
                <c:pt idx="18">
                  <c:v>8.6</c:v>
                </c:pt>
                <c:pt idx="19">
                  <c:v>9</c:v>
                </c:pt>
                <c:pt idx="20">
                  <c:v>10.4</c:v>
                </c:pt>
                <c:pt idx="21">
                  <c:v>12.1</c:v>
                </c:pt>
                <c:pt idx="22">
                  <c:v>3.9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936A-49A8-80BF-5295393F94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903808"/>
        <c:axId val="94927488"/>
      </c:scatterChart>
      <c:valAx>
        <c:axId val="8690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94927488"/>
        <c:crosses val="autoZero"/>
        <c:crossBetween val="midCat"/>
      </c:valAx>
      <c:valAx>
        <c:axId val="94927488"/>
        <c:scaling>
          <c:orientation val="minMax"/>
          <c:max val="26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86903808"/>
        <c:crosses val="autoZero"/>
        <c:crossBetween val="midCat"/>
      </c:valAx>
      <c:spPr>
        <a:noFill/>
        <a:ln w="25400">
          <a:noFill/>
        </a:ln>
      </c:spPr>
    </c:plotArea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1119914698162758"/>
          <c:y val="7.4548721950296978E-2"/>
          <c:w val="0.7281028563361136"/>
          <c:h val="0.84292615450095754"/>
        </c:manualLayout>
      </c:layout>
      <c:scatterChart>
        <c:scatterStyle val="lineMarker"/>
        <c:varyColors val="0"/>
        <c:ser>
          <c:idx val="0"/>
          <c:order val="0"/>
          <c:xVal>
            <c:numRef>
              <c:f>Sheet1!$D$1:$D$23</c:f>
              <c:numCache>
                <c:formatCode>General</c:formatCode>
                <c:ptCount val="23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15</c:v>
                </c:pt>
                <c:pt idx="9">
                  <c:v>16</c:v>
                </c:pt>
                <c:pt idx="10">
                  <c:v>17</c:v>
                </c:pt>
                <c:pt idx="11">
                  <c:v>18</c:v>
                </c:pt>
                <c:pt idx="12">
                  <c:v>19</c:v>
                </c:pt>
                <c:pt idx="13">
                  <c:v>33</c:v>
                </c:pt>
                <c:pt idx="14">
                  <c:v>34</c:v>
                </c:pt>
                <c:pt idx="15">
                  <c:v>35</c:v>
                </c:pt>
                <c:pt idx="16">
                  <c:v>36</c:v>
                </c:pt>
                <c:pt idx="17">
                  <c:v>37</c:v>
                </c:pt>
                <c:pt idx="18">
                  <c:v>51</c:v>
                </c:pt>
                <c:pt idx="19">
                  <c:v>52</c:v>
                </c:pt>
                <c:pt idx="20">
                  <c:v>53</c:v>
                </c:pt>
                <c:pt idx="21">
                  <c:v>54</c:v>
                </c:pt>
                <c:pt idx="22">
                  <c:v>55</c:v>
                </c:pt>
              </c:numCache>
            </c:numRef>
          </c:xVal>
          <c:yVal>
            <c:numRef>
              <c:f>Sheet1!$E$1:$E$23</c:f>
              <c:numCache>
                <c:formatCode>General</c:formatCode>
                <c:ptCount val="23"/>
                <c:pt idx="0">
                  <c:v>0.37000000000000038</c:v>
                </c:pt>
                <c:pt idx="1">
                  <c:v>0.8</c:v>
                </c:pt>
                <c:pt idx="2">
                  <c:v>1.23</c:v>
                </c:pt>
                <c:pt idx="3">
                  <c:v>0.74000000000000088</c:v>
                </c:pt>
                <c:pt idx="4">
                  <c:v>0.74000000000000088</c:v>
                </c:pt>
                <c:pt idx="5">
                  <c:v>0.72200000000000064</c:v>
                </c:pt>
                <c:pt idx="6">
                  <c:v>1.1000000000000001</c:v>
                </c:pt>
                <c:pt idx="7">
                  <c:v>1.57</c:v>
                </c:pt>
                <c:pt idx="8">
                  <c:v>1.1000000000000001</c:v>
                </c:pt>
                <c:pt idx="9">
                  <c:v>1.04</c:v>
                </c:pt>
                <c:pt idx="10">
                  <c:v>0.99</c:v>
                </c:pt>
                <c:pt idx="11">
                  <c:v>1.5</c:v>
                </c:pt>
                <c:pt idx="12">
                  <c:v>2.0299999999999998</c:v>
                </c:pt>
                <c:pt idx="13">
                  <c:v>1.21</c:v>
                </c:pt>
                <c:pt idx="14">
                  <c:v>1.1700000000000017</c:v>
                </c:pt>
                <c:pt idx="15">
                  <c:v>1.1399999999999979</c:v>
                </c:pt>
                <c:pt idx="16">
                  <c:v>1.7</c:v>
                </c:pt>
                <c:pt idx="17">
                  <c:v>2.16</c:v>
                </c:pt>
                <c:pt idx="18">
                  <c:v>1.41</c:v>
                </c:pt>
                <c:pt idx="19">
                  <c:v>1.37</c:v>
                </c:pt>
                <c:pt idx="20">
                  <c:v>1.33</c:v>
                </c:pt>
                <c:pt idx="21">
                  <c:v>1.9000000000000001</c:v>
                </c:pt>
                <c:pt idx="22">
                  <c:v>2.3499999999999988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AAB-4202-BB4F-39DC154239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6645376"/>
        <c:axId val="66929792"/>
      </c:scatterChart>
      <c:valAx>
        <c:axId val="66645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6929792"/>
        <c:crosses val="autoZero"/>
        <c:crossBetween val="midCat"/>
      </c:valAx>
      <c:valAx>
        <c:axId val="669297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66645376"/>
        <c:crosses val="autoZero"/>
        <c:crossBetween val="midCat"/>
      </c:valAx>
    </c:plotArea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164F5-EFE3-4707-97CB-677B03B44D37}" type="datetimeFigureOut">
              <a:rPr lang="en-US" smtClean="0"/>
              <a:t>9/24/2018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9B403-4F12-4A54-B2AE-90DEC418C7F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457200" y="1506538"/>
            <a:ext cx="8229600" cy="1470025"/>
          </a:xfrm>
        </p:spPr>
        <p:txBody>
          <a:bodyPr/>
          <a:lstStyle/>
          <a:p>
            <a:pPr eaLnBrk="1" hangingPunct="1"/>
            <a:r>
              <a:rPr sz="4800" smtClean="0"/>
              <a:t>Graphing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7318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DON’T FORGET!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066800"/>
            <a:ext cx="8458200" cy="5181600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 2" pitchFamily="18" charset="2"/>
              <a:buNone/>
            </a:pPr>
            <a:endParaRPr lang="en-US" sz="2800" smtClean="0"/>
          </a:p>
          <a:p>
            <a:pPr eaLnBrk="1" hangingPunct="1"/>
            <a:r>
              <a:rPr lang="en-US" sz="3600" smtClean="0"/>
              <a:t>Title</a:t>
            </a:r>
          </a:p>
          <a:p>
            <a:pPr eaLnBrk="1" hangingPunct="1"/>
            <a:r>
              <a:rPr lang="en-US" sz="3600" smtClean="0"/>
              <a:t>Label BOTH the x axis and the y axis</a:t>
            </a:r>
          </a:p>
          <a:p>
            <a:pPr eaLnBrk="1" hangingPunct="1"/>
            <a:r>
              <a:rPr lang="en-US" sz="3600" smtClean="0"/>
              <a:t>Put units on the axis </a:t>
            </a:r>
          </a:p>
          <a:p>
            <a:pPr eaLnBrk="1" hangingPunct="1"/>
            <a:r>
              <a:rPr lang="en-US" sz="3600" smtClean="0"/>
              <a:t>Choose a scale that makes sense</a:t>
            </a:r>
          </a:p>
          <a:p>
            <a:pPr eaLnBrk="1" hangingPunct="1"/>
            <a:r>
              <a:rPr lang="en-US" sz="3600" smtClean="0"/>
              <a:t>“Graph Ionization Energy VERSUS Atomic #”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3600" smtClean="0"/>
              <a:t>             			    y   VERSUS   x</a:t>
            </a:r>
          </a:p>
          <a:p>
            <a:pPr eaLnBrk="1" hangingPunct="1"/>
            <a:r>
              <a:rPr lang="en-US" sz="3600" smtClean="0"/>
              <a:t>Make your graph as large as possible!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762000"/>
            <a:ext cx="899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458200" cy="73183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Graphing Periodic Trends Activity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066800"/>
            <a:ext cx="8077200" cy="51816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smtClean="0"/>
              <a:t>Make TWO SEPARATE GRAPHS</a:t>
            </a:r>
          </a:p>
          <a:p>
            <a:pPr lvl="1" eaLnBrk="1" hangingPunct="1"/>
            <a:r>
              <a:rPr lang="en-US" sz="2800" smtClean="0"/>
              <a:t> with TWO SEPARATE scales!</a:t>
            </a:r>
          </a:p>
          <a:p>
            <a:pPr eaLnBrk="1" hangingPunct="1"/>
            <a:r>
              <a:rPr lang="en-US" sz="2800" smtClean="0"/>
              <a:t>Label each point with the element’s symbol</a:t>
            </a:r>
          </a:p>
          <a:p>
            <a:pPr lvl="1" eaLnBrk="1" hangingPunct="1"/>
            <a:r>
              <a:rPr lang="en-US" sz="2800" smtClean="0"/>
              <a:t>H, He, Li, etc</a:t>
            </a:r>
          </a:p>
          <a:p>
            <a:pPr eaLnBrk="1" hangingPunct="1"/>
            <a:r>
              <a:rPr lang="en-US" sz="2800" smtClean="0"/>
              <a:t>Connect “consecutive” atomic #s with a SOLID line</a:t>
            </a:r>
          </a:p>
          <a:p>
            <a:pPr lvl="1" eaLnBrk="1" hangingPunct="1"/>
            <a:r>
              <a:rPr lang="en-US" sz="2800" smtClean="0"/>
              <a:t>1,2,3,4,5,6</a:t>
            </a:r>
          </a:p>
          <a:p>
            <a:pPr eaLnBrk="1" hangingPunct="1"/>
            <a:r>
              <a:rPr lang="en-US" sz="2800" smtClean="0"/>
              <a:t>Connect “NONconsecutive” atomic #s with a DASHED line</a:t>
            </a:r>
          </a:p>
          <a:p>
            <a:pPr lvl="1" eaLnBrk="1" hangingPunct="1"/>
            <a:r>
              <a:rPr lang="en-US" sz="2800" smtClean="0"/>
              <a:t>5,8,12,14</a:t>
            </a:r>
          </a:p>
          <a:p>
            <a:pPr eaLnBrk="1" hangingPunct="1"/>
            <a:r>
              <a:rPr lang="en-US" sz="3000" smtClean="0"/>
              <a:t>COLOR the lines for elements in the same family the same color</a:t>
            </a:r>
          </a:p>
          <a:p>
            <a:pPr lvl="1" eaLnBrk="1" hangingPunct="1"/>
            <a:r>
              <a:rPr lang="en-US" sz="2800" smtClean="0"/>
              <a:t>Lithium, Sodium, Potassium etc = Alkali Metal Family</a:t>
            </a:r>
          </a:p>
          <a:p>
            <a:pPr lvl="1" eaLnBrk="1" hangingPunct="1"/>
            <a:endParaRPr lang="en-US" sz="3400" smtClean="0"/>
          </a:p>
        </p:txBody>
      </p:sp>
      <p:sp>
        <p:nvSpPr>
          <p:cNvPr id="4" name="Rectangle 3"/>
          <p:cNvSpPr/>
          <p:nvPr/>
        </p:nvSpPr>
        <p:spPr>
          <a:xfrm>
            <a:off x="0" y="762000"/>
            <a:ext cx="89916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/>
          <p:nvPr/>
        </p:nvGraphicFramePr>
        <p:xfrm>
          <a:off x="914400" y="457200"/>
          <a:ext cx="7391400" cy="594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524000" y="304800"/>
            <a:ext cx="6934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IONIZATION ENERGY versus ATOMIC NUMBER</a:t>
            </a:r>
          </a:p>
        </p:txBody>
      </p:sp>
      <p:sp>
        <p:nvSpPr>
          <p:cNvPr id="21508" name="TextBox 5"/>
          <p:cNvSpPr txBox="1">
            <a:spLocks noChangeArrowheads="1"/>
          </p:cNvSpPr>
          <p:nvPr/>
        </p:nvSpPr>
        <p:spPr bwMode="auto">
          <a:xfrm rot="-5400000">
            <a:off x="-2101056" y="3244056"/>
            <a:ext cx="563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Ionization Energy (Electron Volts)</a:t>
            </a:r>
          </a:p>
        </p:txBody>
      </p:sp>
      <p:sp>
        <p:nvSpPr>
          <p:cNvPr id="21509" name="TextBox 6"/>
          <p:cNvSpPr txBox="1">
            <a:spLocks noChangeArrowheads="1"/>
          </p:cNvSpPr>
          <p:nvPr/>
        </p:nvSpPr>
        <p:spPr bwMode="auto">
          <a:xfrm>
            <a:off x="1828800" y="6324600"/>
            <a:ext cx="563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Atomic Number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0" y="304800"/>
            <a:ext cx="6934200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ATOMIC RADIUS versus ATOMIC NUMBER</a:t>
            </a:r>
          </a:p>
        </p:txBody>
      </p:sp>
      <p:sp>
        <p:nvSpPr>
          <p:cNvPr id="22531" name="TextBox 5"/>
          <p:cNvSpPr txBox="1">
            <a:spLocks noChangeArrowheads="1"/>
          </p:cNvSpPr>
          <p:nvPr/>
        </p:nvSpPr>
        <p:spPr bwMode="auto">
          <a:xfrm rot="-5400000">
            <a:off x="-2101056" y="3244056"/>
            <a:ext cx="563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Atomic Radius (Angstroms)</a:t>
            </a:r>
          </a:p>
        </p:txBody>
      </p:sp>
      <p:sp>
        <p:nvSpPr>
          <p:cNvPr id="22532" name="TextBox 6"/>
          <p:cNvSpPr txBox="1">
            <a:spLocks noChangeArrowheads="1"/>
          </p:cNvSpPr>
          <p:nvPr/>
        </p:nvSpPr>
        <p:spPr bwMode="auto">
          <a:xfrm>
            <a:off x="1828800" y="6324600"/>
            <a:ext cx="5638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/>
              <a:t>Atomic Number</a:t>
            </a:r>
          </a:p>
        </p:txBody>
      </p:sp>
      <p:graphicFrame>
        <p:nvGraphicFramePr>
          <p:cNvPr id="8" name="Chart 7"/>
          <p:cNvGraphicFramePr/>
          <p:nvPr/>
        </p:nvGraphicFramePr>
        <p:xfrm>
          <a:off x="533400" y="914400"/>
          <a:ext cx="86106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Equity">
    <a:dk1>
      <a:sysClr val="windowText" lastClr="000000"/>
    </a:dk1>
    <a:lt1>
      <a:sysClr val="window" lastClr="FFFFFF"/>
    </a:lt1>
    <a:dk2>
      <a:srgbClr val="696464"/>
    </a:dk2>
    <a:lt2>
      <a:srgbClr val="E9E5DC"/>
    </a:lt2>
    <a:accent1>
      <a:srgbClr val="D34817"/>
    </a:accent1>
    <a:accent2>
      <a:srgbClr val="9B2D1F"/>
    </a:accent2>
    <a:accent3>
      <a:srgbClr val="A28E6A"/>
    </a:accent3>
    <a:accent4>
      <a:srgbClr val="956251"/>
    </a:accent4>
    <a:accent5>
      <a:srgbClr val="918485"/>
    </a:accent5>
    <a:accent6>
      <a:srgbClr val="855D5D"/>
    </a:accent6>
    <a:hlink>
      <a:srgbClr val="CC9900"/>
    </a:hlink>
    <a:folHlink>
      <a:srgbClr val="96A9A9"/>
    </a:folHlink>
  </a:clrScheme>
  <a:fontScheme name="Equity">
    <a:majorFont>
      <a:latin typeface="Franklin Gothic Book"/>
      <a:ea typeface=""/>
      <a:cs typeface=""/>
      <a:font script="Grek" typeface="Calibri"/>
      <a:font script="Cyrl" typeface="Calibri"/>
      <a:font script="Jpan" typeface="HGｺﾞｼｯｸM"/>
      <a:font script="Hang" typeface="바탕"/>
      <a:font script="Hans" typeface="幼圆"/>
      <a:font script="Hant" typeface="微軟正黑體"/>
      <a:font script="Arab" typeface="Tahoma"/>
      <a:font script="Hebr" typeface="Aharoni"/>
      <a:font script="Thai" typeface="Lily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</a:majorFont>
    <a:minorFont>
      <a:latin typeface="Perpetua"/>
      <a:ea typeface=""/>
      <a:cs typeface=""/>
      <a:font script="Grek" typeface="Cambria"/>
      <a:font script="Cyrl" typeface="Cambria"/>
      <a:font script="Jpan" typeface="HG創英ﾌﾟﾚｾﾞﾝｽEB"/>
      <a:font script="Hang" typeface="맑은 고딕"/>
      <a:font script="Hans" typeface="宋体"/>
      <a:font script="Hant" typeface="新細明體"/>
      <a:font script="Arab" typeface="Times New Roman"/>
      <a:font script="Hebr" typeface="Aharoni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quity">
    <a:fillStyleLst>
      <a:solidFill>
        <a:schemeClr val="phClr"/>
      </a:solidFill>
      <a:blipFill>
        <a:blip xmlns:r="http://schemas.openxmlformats.org/officeDocument/2006/relationships" r:embed="rId1">
          <a:duotone>
            <a:schemeClr val="phClr">
              <a:tint val="30000"/>
              <a:satMod val="300000"/>
            </a:schemeClr>
            <a:schemeClr val="phClr">
              <a:tint val="40000"/>
              <a:satMod val="200000"/>
            </a:schemeClr>
          </a:duotone>
        </a:blip>
        <a:tile tx="0" ty="0" sx="70000" sy="70000" flip="none" algn="ctr"/>
      </a:blipFill>
      <a:blipFill>
        <a:blip xmlns:r="http://schemas.openxmlformats.org/officeDocument/2006/relationships" r:embed="rId1">
          <a:duotone>
            <a:schemeClr val="phClr">
              <a:shade val="22000"/>
              <a:satMod val="160000"/>
            </a:schemeClr>
            <a:schemeClr val="phClr">
              <a:shade val="45000"/>
              <a:satMod val="100000"/>
            </a:schemeClr>
          </a:duotone>
        </a:blip>
        <a:tile tx="0" ty="0" sx="65000" sy="65000" flip="none" algn="ctr"/>
      </a:blipFill>
    </a:fillStyleLst>
    <a:lnStyleLst>
      <a:ln w="9525" cap="flat" cmpd="sng" algn="ctr">
        <a:solidFill>
          <a:schemeClr val="phClr">
            <a:shade val="60000"/>
            <a:satMod val="110000"/>
          </a:schemeClr>
        </a:solidFill>
        <a:prstDash val="solid"/>
      </a:ln>
      <a:ln w="127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38100" dist="25400" dir="5400000" algn="t" rotWithShape="0">
            <a:srgbClr val="000000">
              <a:alpha val="50000"/>
            </a:srgbClr>
          </a:outerShdw>
        </a:effectLst>
      </a:effectStyle>
      <a:effectStyle>
        <a:effectLst>
          <a:outerShdw blurRad="50800" dist="50800" dir="5400000" algn="t" rotWithShape="0">
            <a:srgbClr val="000000">
              <a:alpha val="60000"/>
            </a:srgbClr>
          </a:outerShdw>
        </a:effectLst>
        <a:scene3d>
          <a:camera prst="isometricBottomUp" fov="0">
            <a:rot lat="0" lon="0" rev="0"/>
          </a:camera>
          <a:lightRig rig="soft" dir="b">
            <a:rot lat="0" lon="0" rev="9000000"/>
          </a:lightRig>
        </a:scene3d>
        <a:sp3d contourW="35000" prstMaterial="matte">
          <a:bevelT w="45000" h="38100" prst="convex"/>
          <a:contourClr>
            <a:schemeClr val="phClr">
              <a:tint val="10000"/>
              <a:satMod val="1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40000"/>
              <a:satMod val="165000"/>
            </a:schemeClr>
          </a:gs>
          <a:gs pos="50000">
            <a:schemeClr val="phClr">
              <a:shade val="80000"/>
              <a:satMod val="155000"/>
            </a:schemeClr>
          </a:gs>
          <a:gs pos="100000">
            <a:schemeClr val="phClr">
              <a:tint val="95000"/>
              <a:satMod val="20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tint val="95000"/>
              <a:satMod val="200000"/>
            </a:schemeClr>
            <a:schemeClr val="phClr">
              <a:shade val="80000"/>
              <a:satMod val="100000"/>
            </a:schemeClr>
          </a:duotone>
        </a:blip>
        <a:tile tx="0" ty="0" sx="55000" sy="55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132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 2</vt:lpstr>
      <vt:lpstr>Office Theme</vt:lpstr>
      <vt:lpstr>PowerPoint Presentation</vt:lpstr>
      <vt:lpstr>Graphing</vt:lpstr>
      <vt:lpstr>DON’T FORGET!</vt:lpstr>
      <vt:lpstr>Graphing Periodic Trends Activity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SBosse</dc:creator>
  <cp:lastModifiedBy>Farmer, Stephanie [DH]</cp:lastModifiedBy>
  <cp:revision>1</cp:revision>
  <dcterms:created xsi:type="dcterms:W3CDTF">2010-10-20T16:02:18Z</dcterms:created>
  <dcterms:modified xsi:type="dcterms:W3CDTF">2018-09-25T03:49:21Z</dcterms:modified>
</cp:coreProperties>
</file>