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Sheet1!$A$1:$A$23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51</c:v>
                </c:pt>
                <c:pt idx="19">
                  <c:v>52</c:v>
                </c:pt>
                <c:pt idx="20">
                  <c:v>53</c:v>
                </c:pt>
                <c:pt idx="21">
                  <c:v>54</c:v>
                </c:pt>
                <c:pt idx="22">
                  <c:v>55</c:v>
                </c:pt>
              </c:numCache>
            </c:numRef>
          </c:xVal>
          <c:yVal>
            <c:numRef>
              <c:f>Sheet1!$B$1:$B$23</c:f>
              <c:numCache>
                <c:formatCode>General</c:formatCode>
                <c:ptCount val="23"/>
                <c:pt idx="0">
                  <c:v>13.6</c:v>
                </c:pt>
                <c:pt idx="1">
                  <c:v>24.6</c:v>
                </c:pt>
                <c:pt idx="2">
                  <c:v>5.4</c:v>
                </c:pt>
                <c:pt idx="3">
                  <c:v>14.5</c:v>
                </c:pt>
                <c:pt idx="4">
                  <c:v>13.6</c:v>
                </c:pt>
                <c:pt idx="5">
                  <c:v>17.399999999999999</c:v>
                </c:pt>
                <c:pt idx="6">
                  <c:v>23.6</c:v>
                </c:pt>
                <c:pt idx="7">
                  <c:v>5.0999999999999996</c:v>
                </c:pt>
                <c:pt idx="8">
                  <c:v>11</c:v>
                </c:pt>
                <c:pt idx="9">
                  <c:v>10.4</c:v>
                </c:pt>
                <c:pt idx="10">
                  <c:v>13</c:v>
                </c:pt>
                <c:pt idx="11">
                  <c:v>15.8</c:v>
                </c:pt>
                <c:pt idx="12">
                  <c:v>4.3</c:v>
                </c:pt>
                <c:pt idx="13">
                  <c:v>10.5</c:v>
                </c:pt>
                <c:pt idx="14">
                  <c:v>9.8000000000000007</c:v>
                </c:pt>
                <c:pt idx="15">
                  <c:v>11.8</c:v>
                </c:pt>
                <c:pt idx="16">
                  <c:v>14</c:v>
                </c:pt>
                <c:pt idx="17">
                  <c:v>4.2</c:v>
                </c:pt>
                <c:pt idx="18">
                  <c:v>8.6</c:v>
                </c:pt>
                <c:pt idx="19">
                  <c:v>9</c:v>
                </c:pt>
                <c:pt idx="20">
                  <c:v>10.4</c:v>
                </c:pt>
                <c:pt idx="21">
                  <c:v>12.1</c:v>
                </c:pt>
                <c:pt idx="22">
                  <c:v>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36A-49A8-80BF-5295393F9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903808"/>
        <c:axId val="94927488"/>
      </c:scatterChart>
      <c:valAx>
        <c:axId val="8690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4927488"/>
        <c:crosses val="autoZero"/>
        <c:crossBetween val="midCat"/>
      </c:valAx>
      <c:valAx>
        <c:axId val="94927488"/>
        <c:scaling>
          <c:orientation val="minMax"/>
          <c:max val="26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690380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119914698162758"/>
          <c:y val="7.4548721950296978E-2"/>
          <c:w val="0.7281028563361136"/>
          <c:h val="0.84292615450095754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Sheet1!$D$1:$D$23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51</c:v>
                </c:pt>
                <c:pt idx="19">
                  <c:v>52</c:v>
                </c:pt>
                <c:pt idx="20">
                  <c:v>53</c:v>
                </c:pt>
                <c:pt idx="21">
                  <c:v>54</c:v>
                </c:pt>
                <c:pt idx="22">
                  <c:v>55</c:v>
                </c:pt>
              </c:numCache>
            </c:numRef>
          </c:xVal>
          <c:yVal>
            <c:numRef>
              <c:f>Sheet1!$E$1:$E$23</c:f>
              <c:numCache>
                <c:formatCode>General</c:formatCode>
                <c:ptCount val="23"/>
                <c:pt idx="0">
                  <c:v>0.37000000000000038</c:v>
                </c:pt>
                <c:pt idx="1">
                  <c:v>0.8</c:v>
                </c:pt>
                <c:pt idx="2">
                  <c:v>1.23</c:v>
                </c:pt>
                <c:pt idx="3">
                  <c:v>0.74000000000000088</c:v>
                </c:pt>
                <c:pt idx="4">
                  <c:v>0.74000000000000088</c:v>
                </c:pt>
                <c:pt idx="5">
                  <c:v>0.72200000000000064</c:v>
                </c:pt>
                <c:pt idx="6">
                  <c:v>1.1000000000000001</c:v>
                </c:pt>
                <c:pt idx="7">
                  <c:v>1.57</c:v>
                </c:pt>
                <c:pt idx="8">
                  <c:v>1.1000000000000001</c:v>
                </c:pt>
                <c:pt idx="9">
                  <c:v>1.04</c:v>
                </c:pt>
                <c:pt idx="10">
                  <c:v>0.99</c:v>
                </c:pt>
                <c:pt idx="11">
                  <c:v>1.5</c:v>
                </c:pt>
                <c:pt idx="12">
                  <c:v>2.0299999999999998</c:v>
                </c:pt>
                <c:pt idx="13">
                  <c:v>1.21</c:v>
                </c:pt>
                <c:pt idx="14">
                  <c:v>1.1700000000000017</c:v>
                </c:pt>
                <c:pt idx="15">
                  <c:v>1.1399999999999979</c:v>
                </c:pt>
                <c:pt idx="16">
                  <c:v>1.7</c:v>
                </c:pt>
                <c:pt idx="17">
                  <c:v>2.16</c:v>
                </c:pt>
                <c:pt idx="18">
                  <c:v>1.41</c:v>
                </c:pt>
                <c:pt idx="19">
                  <c:v>1.37</c:v>
                </c:pt>
                <c:pt idx="20">
                  <c:v>1.33</c:v>
                </c:pt>
                <c:pt idx="21">
                  <c:v>1.9000000000000001</c:v>
                </c:pt>
                <c:pt idx="22">
                  <c:v>2.3499999999999988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AAB-4202-BB4F-39DC15423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645376"/>
        <c:axId val="66929792"/>
      </c:scatterChart>
      <c:valAx>
        <c:axId val="6664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6929792"/>
        <c:crosses val="autoZero"/>
        <c:crossBetween val="midCat"/>
      </c:valAx>
      <c:valAx>
        <c:axId val="6692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664537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64F5-EFE3-4707-97CB-677B03B44D3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B403-4F12-4A54-B2AE-90DEC418C7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z="4800" smtClean="0"/>
              <a:t>Graphing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7318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DON’T FORGET!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458200" cy="51816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  <a:p>
            <a:pPr eaLnBrk="1" hangingPunct="1"/>
            <a:r>
              <a:rPr lang="en-US" sz="3600" smtClean="0"/>
              <a:t>Title</a:t>
            </a:r>
          </a:p>
          <a:p>
            <a:pPr eaLnBrk="1" hangingPunct="1"/>
            <a:r>
              <a:rPr lang="en-US" sz="3600" smtClean="0"/>
              <a:t>Label BOTH the x axis and the y axis</a:t>
            </a:r>
          </a:p>
          <a:p>
            <a:pPr eaLnBrk="1" hangingPunct="1"/>
            <a:r>
              <a:rPr lang="en-US" sz="3600" smtClean="0"/>
              <a:t>Put units on the axis </a:t>
            </a:r>
          </a:p>
          <a:p>
            <a:pPr eaLnBrk="1" hangingPunct="1"/>
            <a:r>
              <a:rPr lang="en-US" sz="3600" smtClean="0"/>
              <a:t>Choose a scale that makes sense</a:t>
            </a:r>
          </a:p>
          <a:p>
            <a:pPr eaLnBrk="1" hangingPunct="1"/>
            <a:r>
              <a:rPr lang="en-US" sz="3600" smtClean="0"/>
              <a:t>“Graph Ionization Energy VERSUS Atomic #”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smtClean="0"/>
              <a:t>             			    y   VERSUS   x</a:t>
            </a:r>
          </a:p>
          <a:p>
            <a:pPr eaLnBrk="1" hangingPunct="1"/>
            <a:r>
              <a:rPr lang="en-US" sz="3600" smtClean="0"/>
              <a:t>Make your graph as large as possible!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899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7318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Graphing Periodic Trends Activity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077200" cy="5181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smtClean="0"/>
              <a:t>Make TWO SEPARATE GRAPHS</a:t>
            </a:r>
          </a:p>
          <a:p>
            <a:pPr lvl="1" eaLnBrk="1" hangingPunct="1"/>
            <a:r>
              <a:rPr lang="en-US" sz="2800" smtClean="0"/>
              <a:t> with TWO SEPARATE scales!</a:t>
            </a:r>
          </a:p>
          <a:p>
            <a:pPr eaLnBrk="1" hangingPunct="1"/>
            <a:r>
              <a:rPr lang="en-US" sz="2800" smtClean="0"/>
              <a:t>Label each point with the element’s symbol</a:t>
            </a:r>
          </a:p>
          <a:p>
            <a:pPr lvl="1" eaLnBrk="1" hangingPunct="1"/>
            <a:r>
              <a:rPr lang="en-US" sz="2800" smtClean="0"/>
              <a:t>H, He, Li, etc</a:t>
            </a:r>
          </a:p>
          <a:p>
            <a:pPr eaLnBrk="1" hangingPunct="1"/>
            <a:r>
              <a:rPr lang="en-US" sz="2800" smtClean="0"/>
              <a:t>Connect “consecutive” atomic #s with a SOLID line</a:t>
            </a:r>
          </a:p>
          <a:p>
            <a:pPr lvl="1" eaLnBrk="1" hangingPunct="1"/>
            <a:r>
              <a:rPr lang="en-US" sz="2800" smtClean="0"/>
              <a:t>1,2,3,4,5,6</a:t>
            </a:r>
          </a:p>
          <a:p>
            <a:pPr eaLnBrk="1" hangingPunct="1"/>
            <a:r>
              <a:rPr lang="en-US" sz="2800" smtClean="0"/>
              <a:t>Connect “NONconsecutive” atomic #s with a DASHED line</a:t>
            </a:r>
          </a:p>
          <a:p>
            <a:pPr lvl="1" eaLnBrk="1" hangingPunct="1"/>
            <a:r>
              <a:rPr lang="en-US" sz="2800" smtClean="0"/>
              <a:t>5,8,12,14</a:t>
            </a:r>
          </a:p>
          <a:p>
            <a:pPr eaLnBrk="1" hangingPunct="1"/>
            <a:r>
              <a:rPr lang="en-US" sz="3000" smtClean="0"/>
              <a:t>COLOR the lines for elements in the same family the same color</a:t>
            </a:r>
          </a:p>
          <a:p>
            <a:pPr lvl="1" eaLnBrk="1" hangingPunct="1"/>
            <a:r>
              <a:rPr lang="en-US" sz="2800" smtClean="0"/>
              <a:t>Lithium, Sodium, Potassium etc = Alkali Metal Family</a:t>
            </a:r>
          </a:p>
          <a:p>
            <a:pPr lvl="1" eaLnBrk="1" hangingPunct="1"/>
            <a:endParaRPr lang="en-US" sz="3400" smtClean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899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14400" y="457200"/>
          <a:ext cx="73914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304800"/>
            <a:ext cx="6934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IONIZATION ENERGY versus ATOMIC NUMBER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 rot="-5400000">
            <a:off x="-2101056" y="3244056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Ionization Energy (Electron Volts)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1828800" y="6324600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Atomic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304800"/>
            <a:ext cx="6934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ATOMIC RADIUS versus ATOMIC NUMBER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 rot="-5400000">
            <a:off x="-2101056" y="3244056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Atomic Radius (Angstroms)</a:t>
            </a:r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1828800" y="6324600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Atomic Number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533400" y="914400"/>
          <a:ext cx="8610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 2</vt:lpstr>
      <vt:lpstr>Office Theme</vt:lpstr>
      <vt:lpstr>PowerPoint Presentation</vt:lpstr>
      <vt:lpstr>Graphing</vt:lpstr>
      <vt:lpstr>DON’T FORGET!</vt:lpstr>
      <vt:lpstr>Graphing Periodic Trends Activity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SBosse</dc:creator>
  <cp:lastModifiedBy>Farmer, Stephanie [DH]</cp:lastModifiedBy>
  <cp:revision>1</cp:revision>
  <dcterms:created xsi:type="dcterms:W3CDTF">2010-10-20T16:02:18Z</dcterms:created>
  <dcterms:modified xsi:type="dcterms:W3CDTF">2018-09-25T03:49:21Z</dcterms:modified>
</cp:coreProperties>
</file>