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5" r:id="rId3"/>
    <p:sldId id="321" r:id="rId4"/>
    <p:sldId id="322" r:id="rId5"/>
    <p:sldId id="336" r:id="rId6"/>
    <p:sldId id="323" r:id="rId7"/>
    <p:sldId id="338" r:id="rId8"/>
    <p:sldId id="342" r:id="rId9"/>
    <p:sldId id="343" r:id="rId10"/>
    <p:sldId id="344" r:id="rId11"/>
    <p:sldId id="332" r:id="rId12"/>
    <p:sldId id="337" r:id="rId13"/>
    <p:sldId id="333" r:id="rId14"/>
    <p:sldId id="330" r:id="rId15"/>
    <p:sldId id="329" r:id="rId16"/>
    <p:sldId id="331" r:id="rId17"/>
    <p:sldId id="341" r:id="rId18"/>
    <p:sldId id="346" r:id="rId19"/>
    <p:sldId id="347" r:id="rId20"/>
    <p:sldId id="34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FF0000"/>
    <a:srgbClr val="4D4D4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94799" autoAdjust="0"/>
  </p:normalViewPr>
  <p:slideViewPr>
    <p:cSldViewPr>
      <p:cViewPr varScale="1">
        <p:scale>
          <a:sx n="69" d="100"/>
          <a:sy n="69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76364-F7A2-6944-BDB3-4725495A1F69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4088F-9793-9342-A740-4262E3E17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5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8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9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0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C9D34-6F7F-46E3-A8EF-D1C72B732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E670F-9150-47ED-9361-6D26AD934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6075-1C48-4B42-A5A5-D13F72AD8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ED2BB3-626C-4C21-AFC2-47BEB940B4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1CE0C-236A-44B9-BE94-10F9FAF9B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570CE-826A-4A01-8BE6-A6D1BD7FC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2755E-8E0E-498B-B08F-A7326741F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81FDF-3CB0-4BB9-83E7-0430BD0CE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3CFCB-23DE-4AA4-A287-085952E32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BD691-94D9-4A17-BF05-E756E1A92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C258-C8A3-4A2F-8CDF-2FA9CBA37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C9EF9-D75B-46EB-8233-4FCC988D9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F41E251-59EB-4BDE-800C-59DA3E56DD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077200" cy="1143000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Periodic Trends</a:t>
            </a:r>
            <a:endParaRPr lang="en-US" sz="4000" u="sng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8" name="Picture 10" descr="http://upload.wikimedia.org/wikipedia/commons/9/9a/Atomic_radius_as_a_function_of_atomic_nu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98852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 descr="08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862" r="1651" b="4520"/>
          <a:stretch>
            <a:fillRect/>
          </a:stretch>
        </p:blipFill>
        <p:spPr bwMode="auto">
          <a:xfrm>
            <a:off x="457200" y="1538288"/>
            <a:ext cx="830580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 txBox="1">
            <a:spLocks noChangeArrowheads="1"/>
          </p:cNvSpPr>
          <p:nvPr/>
        </p:nvSpPr>
        <p:spPr bwMode="auto">
          <a:xfrm>
            <a:off x="381000" y="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ED6B06"/>
                </a:solidFill>
              </a:rPr>
              <a:t>Trends in Second and Successive Ionization Energies</a:t>
            </a:r>
          </a:p>
        </p:txBody>
      </p:sp>
    </p:spTree>
    <p:extLst>
      <p:ext uri="{BB962C8B-B14F-4D97-AF65-F5344CB8AC3E}">
        <p14:creationId xmlns:p14="http://schemas.microsoft.com/office/powerpoint/2010/main" val="3502169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267200" cy="533400"/>
          </a:xfrm>
        </p:spPr>
        <p:txBody>
          <a:bodyPr/>
          <a:lstStyle/>
          <a:p>
            <a:r>
              <a:rPr lang="en-US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Electronegativity</a:t>
            </a:r>
            <a:endParaRPr lang="en-US" u="sng" dirty="0"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</a:rPr>
              <a:t>Definition: </a:t>
            </a:r>
            <a:r>
              <a:rPr lang="en-US" sz="2800" i="1" dirty="0" smtClean="0">
                <a:solidFill>
                  <a:srgbClr val="006600"/>
                </a:solidFill>
                <a:latin typeface="Comic Sans MS" pitchFamily="66" charset="0"/>
              </a:rPr>
              <a:t>A </a:t>
            </a:r>
            <a:r>
              <a:rPr lang="en-US" sz="2800" i="1" dirty="0">
                <a:solidFill>
                  <a:srgbClr val="006600"/>
                </a:solidFill>
                <a:latin typeface="Comic Sans MS" pitchFamily="66" charset="0"/>
              </a:rPr>
              <a:t>measure of the ability of an atom in a </a:t>
            </a:r>
            <a:r>
              <a:rPr lang="en-US" sz="2800" i="1" dirty="0" smtClean="0">
                <a:solidFill>
                  <a:srgbClr val="006600"/>
                </a:solidFill>
                <a:latin typeface="Comic Sans MS" pitchFamily="66" charset="0"/>
              </a:rPr>
              <a:t>chemical compound </a:t>
            </a:r>
            <a:r>
              <a:rPr lang="en-US" sz="2800" i="1" dirty="0">
                <a:solidFill>
                  <a:srgbClr val="006600"/>
                </a:solidFill>
                <a:latin typeface="Comic Sans MS" pitchFamily="66" charset="0"/>
              </a:rPr>
              <a:t>to attract electrons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066800" y="2438400"/>
            <a:ext cx="7086600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800" dirty="0">
                <a:latin typeface="Comic Sans MS" pitchFamily="66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Electronegativity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tends 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to increase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across a period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As radius decreases, electrons get closer to the bonding atom’s nucleus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Electronegativity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tends to decrease down a group or remain the same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As radius increases, electrons are farther from the bonding atom’s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ends_Electronegativ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676400"/>
            <a:ext cx="4114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Periodic Trend: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Electronegativity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6858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Periodic Table of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Electronegativities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7219" name="Picture 3" descr="Electronegativ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838200"/>
            <a:ext cx="8632157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n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752600"/>
            <a:ext cx="38100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Summary </a:t>
            </a:r>
            <a:r>
              <a:rPr lang="en-US" sz="3200" dirty="0">
                <a:solidFill>
                  <a:schemeClr val="tx1"/>
                </a:solidFill>
              </a:rPr>
              <a:t>of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Periodic </a:t>
            </a:r>
            <a:r>
              <a:rPr lang="en-US" sz="3200" dirty="0">
                <a:solidFill>
                  <a:schemeClr val="tx1"/>
                </a:solidFill>
              </a:rPr>
              <a:t>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200400" cy="685800"/>
          </a:xfrm>
        </p:spPr>
        <p:txBody>
          <a:bodyPr/>
          <a:lstStyle/>
          <a:p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Ionic Radii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0" y="1905000"/>
            <a:ext cx="1592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Cations</a:t>
            </a:r>
            <a:endParaRPr lang="en-US" sz="3200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849438" y="1143000"/>
            <a:ext cx="72945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latin typeface="Comic Sans MS" pitchFamily="66" charset="0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Positively charged ions formed when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an atom of a metal loses one or  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more electrons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828800" y="2514600"/>
            <a:ext cx="670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latin typeface="Comic Sans MS" pitchFamily="66" charset="0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Smaller than the corresponding    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atom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28600" y="4495800"/>
            <a:ext cx="1433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Anions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828800" y="3733800"/>
            <a:ext cx="7010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latin typeface="Comic Sans MS" pitchFamily="66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Negatively charged ions formed  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when nonmetallic atoms gain one  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or more electrons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1828800" y="518160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Larger than the corresponding 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atom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09600" y="3505200"/>
            <a:ext cx="79248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utoUpdateAnimBg="0"/>
      <p:bldP spid="133125" grpId="0" autoUpdateAnimBg="0"/>
      <p:bldP spid="133127" grpId="0" autoUpdateAnimBg="0"/>
      <p:bldP spid="13312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 descr="ionsiz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828800" cy="1905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Table of Ion Sizes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57943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4D4D4D"/>
                </a:solidFill>
                <a:latin typeface="Arial" charset="0"/>
                <a:cs typeface="ヒラギノ角ゴ Pro W3" charset="0"/>
              </a:rPr>
              <a:t>Shielding and Penetration</a:t>
            </a:r>
          </a:p>
        </p:txBody>
      </p:sp>
      <p:pic>
        <p:nvPicPr>
          <p:cNvPr id="24579" name="Picture 4" descr="08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"/>
          <a:stretch>
            <a:fillRect/>
          </a:stretch>
        </p:blipFill>
        <p:spPr bwMode="auto">
          <a:xfrm>
            <a:off x="379413" y="1504950"/>
            <a:ext cx="8535987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06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Electron orbital Penetration</a:t>
            </a:r>
            <a:endParaRPr lang="en-US" dirty="0">
              <a:solidFill>
                <a:srgbClr val="000000"/>
              </a:solidFill>
              <a:latin typeface="Arial" charset="0"/>
              <a:cs typeface="ヒラギノ角ゴ Pro W3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4175" y="989013"/>
            <a:ext cx="8229600" cy="5106987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closer an electron is to the nucleus, the more attraction it experiences.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better an outer electron is at </a:t>
            </a:r>
            <a:r>
              <a:rPr lang="en-US" sz="3200" b="1" dirty="0">
                <a:solidFill>
                  <a:schemeClr val="accent2"/>
                </a:solidFill>
                <a:latin typeface="Arial" charset="0"/>
              </a:rPr>
              <a:t>penetrating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through the electron cloud of inner electrons, the more attraction it will have for the nucleus.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degree of penetration is related to the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orbital</a:t>
            </a:r>
            <a:r>
              <a:rPr lang="ja-JP" altLang="en-US" sz="3200" dirty="0" smtClean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3200" dirty="0" smtClean="0">
                <a:solidFill>
                  <a:srgbClr val="000000"/>
                </a:solidFill>
                <a:latin typeface="Arial" charset="0"/>
              </a:rPr>
              <a:t>s </a:t>
            </a:r>
            <a:r>
              <a:rPr lang="en-US" altLang="ja-JP" sz="3200" dirty="0">
                <a:solidFill>
                  <a:srgbClr val="000000"/>
                </a:solidFill>
                <a:latin typeface="Arial" charset="0"/>
              </a:rPr>
              <a:t>radial distribution function.</a:t>
            </a:r>
            <a:endParaRPr lang="en-US" altLang="ja-JP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In particular, the distance the maxima of the function are from the nucleus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5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914400"/>
          </a:xfrm>
        </p:spPr>
        <p:txBody>
          <a:bodyPr/>
          <a:lstStyle/>
          <a:p>
            <a:r>
              <a:rPr lang="en-US" dirty="0">
                <a:solidFill>
                  <a:srgbClr val="4D4D4D"/>
                </a:solidFill>
                <a:latin typeface="Arial" charset="0"/>
                <a:cs typeface="Arial" charset="0"/>
              </a:rPr>
              <a:t>Radial Distribution Function</a:t>
            </a:r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4968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radial distribution function represents the </a:t>
            </a:r>
            <a:r>
              <a:rPr lang="en-US" b="1"/>
              <a:t>total</a:t>
            </a:r>
            <a:r>
              <a:rPr lang="en-US"/>
              <a:t> </a:t>
            </a:r>
            <a:r>
              <a:rPr lang="en-US" b="1"/>
              <a:t>probability</a:t>
            </a:r>
            <a:r>
              <a:rPr lang="en-US"/>
              <a:t> of finding an electron within a thin spherical shell at a </a:t>
            </a:r>
            <a:r>
              <a:rPr lang="en-US" b="1"/>
              <a:t>distance</a:t>
            </a:r>
            <a:r>
              <a:rPr lang="en-US"/>
              <a:t> </a:t>
            </a:r>
            <a:r>
              <a:rPr lang="en-US" i="1"/>
              <a:t>r</a:t>
            </a:r>
            <a:r>
              <a:rPr lang="en-US"/>
              <a:t> from the nucleus.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381000" y="3048000"/>
            <a:ext cx="4892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probability at a point decreases with increasing distance from the nucleus, but the volume of the spherical shell increases.</a:t>
            </a:r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365125" y="5068888"/>
            <a:ext cx="4968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net result is a plot that indicates the most probable distance of the electron in a 1</a:t>
            </a:r>
            <a:r>
              <a:rPr lang="en-US" i="1"/>
              <a:t>s </a:t>
            </a:r>
            <a:r>
              <a:rPr lang="en-US"/>
              <a:t>orbital of H is 52.9 pm. </a:t>
            </a:r>
          </a:p>
        </p:txBody>
      </p:sp>
      <p:sp>
        <p:nvSpPr>
          <p:cNvPr id="72710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900">
                <a:cs typeface="Arial" charset="0"/>
              </a:rPr>
              <a:t>© 2014 Pearson Education, Inc.</a:t>
            </a:r>
          </a:p>
        </p:txBody>
      </p:sp>
      <p:pic>
        <p:nvPicPr>
          <p:cNvPr id="72711" name="Picture 8" descr="X:\50627 IRDVD Tro Chemistry A Molecular Approach\Working Files 50627\JPEG 50627\ch07\07_2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"/>
          <a:stretch>
            <a:fillRect/>
          </a:stretch>
        </p:blipFill>
        <p:spPr bwMode="auto">
          <a:xfrm>
            <a:off x="5349875" y="1066800"/>
            <a:ext cx="3636963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8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Shielding and Effective Nuclear Charge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4175" y="914400"/>
            <a:ext cx="8534400" cy="55626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charset="0"/>
              </a:rPr>
              <a:t>Each electron in a </a:t>
            </a:r>
            <a:r>
              <a:rPr lang="en-US" sz="3200" dirty="0" err="1">
                <a:solidFill>
                  <a:schemeClr val="tx1"/>
                </a:solidFill>
                <a:latin typeface="Arial" charset="0"/>
              </a:rPr>
              <a:t>multielectron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 atom experiences both the attraction to the nucleus and repulsion by other electrons in the atom.</a:t>
            </a:r>
          </a:p>
          <a:p>
            <a:r>
              <a:rPr lang="en-US" sz="3200" dirty="0">
                <a:solidFill>
                  <a:schemeClr val="tx1"/>
                </a:solidFill>
                <a:latin typeface="Arial" charset="0"/>
              </a:rPr>
              <a:t>These repulsions cause the electron to have a net reduced attraction to the nucleus; it is </a:t>
            </a:r>
            <a:r>
              <a:rPr lang="en-US" sz="3200" b="1" dirty="0">
                <a:solidFill>
                  <a:schemeClr val="accent2"/>
                </a:solidFill>
                <a:latin typeface="Arial" charset="0"/>
              </a:rPr>
              <a:t>shielded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from the nucleus.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total amount of attraction that an electron feels for the nucleus is called the </a:t>
            </a:r>
            <a:r>
              <a:rPr lang="en-US" sz="3200" b="1" dirty="0">
                <a:solidFill>
                  <a:schemeClr val="accent2"/>
                </a:solidFill>
                <a:latin typeface="Arial" charset="0"/>
              </a:rPr>
              <a:t>effective nuclear charge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charset="0"/>
              </a:rPr>
              <a:t>Z</a:t>
            </a:r>
            <a:r>
              <a:rPr lang="en-US" sz="3200" baseline="-25000" dirty="0" err="1" smtClean="0">
                <a:solidFill>
                  <a:srgbClr val="FF0000"/>
                </a:solidFill>
                <a:latin typeface="Arial" charset="0"/>
              </a:rPr>
              <a:t>eff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of 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electron</a:t>
            </a:r>
            <a:r>
              <a:rPr lang="en-US" sz="320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89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and 3</a:t>
            </a:r>
            <a:r>
              <a:rPr 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3731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900">
                <a:cs typeface="Arial" charset="0"/>
              </a:rPr>
              <a:t>© 2014 Pearson Education, Inc.</a:t>
            </a:r>
          </a:p>
        </p:txBody>
      </p:sp>
      <p:pic>
        <p:nvPicPr>
          <p:cNvPr id="73732" name="Picture 5" descr="X:\50627 IRDVD Tro Chemistry A Molecular Approach\Working Files 50627\JPEG 50627\ch07\07_2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"/>
          <a:stretch>
            <a:fillRect/>
          </a:stretch>
        </p:blipFill>
        <p:spPr bwMode="auto">
          <a:xfrm>
            <a:off x="2286000" y="76200"/>
            <a:ext cx="540739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987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rad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143000"/>
            <a:ext cx="161186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609600" y="1143001"/>
            <a:ext cx="6324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6600"/>
                </a:solidFill>
                <a:latin typeface="+mn-lt"/>
              </a:rPr>
              <a:t>Definition: Half 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of the distance between </a:t>
            </a:r>
            <a:r>
              <a:rPr lang="en-US" sz="2800" dirty="0" smtClean="0">
                <a:solidFill>
                  <a:srgbClr val="006600"/>
                </a:solidFill>
                <a:latin typeface="+mn-lt"/>
              </a:rPr>
              <a:t>nuclei in 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covalently bonded diatomic molecule 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762000" y="2743200"/>
            <a:ext cx="7467600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Radius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decreases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across a period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Increased effective nuclear charge due to decreased shielding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Radius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increases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down a group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Each row on the periodic table adds a “shell” or energy level to the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atom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Increased shielding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ct val="0"/>
              </a:spcBef>
              <a:buClr>
                <a:srgbClr val="C00000"/>
              </a:buClr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429000" cy="4572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006600"/>
                </a:solidFill>
              </a:rPr>
              <a:t>Atomic Radius</a:t>
            </a:r>
            <a:endParaRPr lang="en-US" u="sng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radius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763" y="133350"/>
            <a:ext cx="5862637" cy="649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895600" cy="281940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 of 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Atomic 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Radii</a:t>
            </a:r>
            <a:r>
              <a:rPr lang="en-US" sz="4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4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nds_radi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381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Period Trend: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Atomic Radius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848600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i="1" u="sng" dirty="0">
                <a:solidFill>
                  <a:schemeClr val="tx1"/>
                </a:solidFill>
                <a:latin typeface="Comic Sans MS" pitchFamily="66" charset="0"/>
              </a:rPr>
              <a:t>Tends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to 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increase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across a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period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As radius decreases across a period, the electron you are removing is closer to the nucleus and harder to remove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i="1" u="sng" dirty="0" smtClean="0">
                <a:solidFill>
                  <a:schemeClr val="tx1"/>
                </a:solidFill>
                <a:latin typeface="Comic Sans MS" pitchFamily="66" charset="0"/>
              </a:rPr>
              <a:t>Tends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to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decrease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down a group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Outer electrons are farther from the nucleus and easier to remove</a:t>
            </a:r>
          </a:p>
          <a:p>
            <a:pPr lvl="2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More energy levels (shells)</a:t>
            </a:r>
          </a:p>
          <a:p>
            <a:pPr lvl="2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More shielding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3434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Ionization Energy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9144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+mn-lt"/>
              </a:rPr>
              <a:t>Definition: </a:t>
            </a:r>
            <a:r>
              <a:rPr lang="en-US" sz="2800" i="1" dirty="0" smtClean="0">
                <a:solidFill>
                  <a:srgbClr val="006600"/>
                </a:solidFill>
                <a:latin typeface="+mn-lt"/>
              </a:rPr>
              <a:t>the </a:t>
            </a:r>
            <a:r>
              <a:rPr lang="en-US" sz="2800" i="1" dirty="0">
                <a:solidFill>
                  <a:srgbClr val="006600"/>
                </a:solidFill>
                <a:latin typeface="+mn-lt"/>
              </a:rPr>
              <a:t>energy required to remove an electron from an </a:t>
            </a:r>
            <a:r>
              <a:rPr lang="en-US" sz="2800" i="1" dirty="0" smtClean="0">
                <a:solidFill>
                  <a:srgbClr val="006600"/>
                </a:solidFill>
                <a:latin typeface="+mn-lt"/>
              </a:rPr>
              <a:t>atom in </a:t>
            </a:r>
            <a:r>
              <a:rPr lang="en-US" sz="2800" i="1" smtClean="0">
                <a:solidFill>
                  <a:srgbClr val="006600"/>
                </a:solidFill>
                <a:latin typeface="+mn-lt"/>
              </a:rPr>
              <a:t>a gaseous state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ends_IEnerg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76400"/>
            <a:ext cx="441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Periodic Trend: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Ionization Energy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08_1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>
            <a:fillRect/>
          </a:stretch>
        </p:blipFill>
        <p:spPr bwMode="auto">
          <a:xfrm>
            <a:off x="533400" y="422275"/>
            <a:ext cx="80010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390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08_1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68" b="2222"/>
          <a:stretch>
            <a:fillRect/>
          </a:stretch>
        </p:blipFill>
        <p:spPr bwMode="auto">
          <a:xfrm>
            <a:off x="1371600" y="0"/>
            <a:ext cx="6858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4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2842</TotalTime>
  <Words>513</Words>
  <Application>Microsoft Office PowerPoint</Application>
  <PresentationFormat>On-screen Show (4:3)</PresentationFormat>
  <Paragraphs>60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Comic Sans MS</vt:lpstr>
      <vt:lpstr>Courier New</vt:lpstr>
      <vt:lpstr>Times New Roman</vt:lpstr>
      <vt:lpstr>Wingdings</vt:lpstr>
      <vt:lpstr>ヒラギノ角ゴ Pro W3</vt:lpstr>
      <vt:lpstr>Blank Presentation</vt:lpstr>
      <vt:lpstr>Periodic Trends</vt:lpstr>
      <vt:lpstr>Shielding and Effective Nuclear Charge</vt:lpstr>
      <vt:lpstr>Atomic Radius</vt:lpstr>
      <vt:lpstr>Table of  Atomic  Radii </vt:lpstr>
      <vt:lpstr>Period Trend: Atomic Radius</vt:lpstr>
      <vt:lpstr>Ionization Energy   </vt:lpstr>
      <vt:lpstr>Periodic Trend: Ionization Energy</vt:lpstr>
      <vt:lpstr>PowerPoint Presentation</vt:lpstr>
      <vt:lpstr>PowerPoint Presentation</vt:lpstr>
      <vt:lpstr>PowerPoint Presentation</vt:lpstr>
      <vt:lpstr>Electronegativity</vt:lpstr>
      <vt:lpstr>Periodic Trend: Electronegativity</vt:lpstr>
      <vt:lpstr>Periodic Table of Electronegativities</vt:lpstr>
      <vt:lpstr>Summary of  Periodic Trends</vt:lpstr>
      <vt:lpstr>Ionic Radii</vt:lpstr>
      <vt:lpstr>Table of Ion Sizes</vt:lpstr>
      <vt:lpstr>Shielding and Penetration</vt:lpstr>
      <vt:lpstr>Electron orbital Penetration</vt:lpstr>
      <vt:lpstr>Radial Distribution Function</vt:lpstr>
      <vt:lpstr>2s and 3s</vt:lpstr>
    </vt:vector>
  </TitlesOfParts>
  <Company>Mt. Whitney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Chemistry Chapter 7</dc:title>
  <dc:creator>Andy Allan</dc:creator>
  <cp:lastModifiedBy>Farmer, Stephanie [DH]</cp:lastModifiedBy>
  <cp:revision>293</cp:revision>
  <dcterms:created xsi:type="dcterms:W3CDTF">1999-11-29T02:06:50Z</dcterms:created>
  <dcterms:modified xsi:type="dcterms:W3CDTF">2018-09-24T05:49:07Z</dcterms:modified>
</cp:coreProperties>
</file>