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56" r:id="rId3"/>
    <p:sldId id="287" r:id="rId4"/>
    <p:sldId id="288" r:id="rId5"/>
    <p:sldId id="265" r:id="rId6"/>
    <p:sldId id="259" r:id="rId7"/>
    <p:sldId id="260" r:id="rId8"/>
    <p:sldId id="261" r:id="rId9"/>
    <p:sldId id="266" r:id="rId10"/>
    <p:sldId id="274" r:id="rId11"/>
    <p:sldId id="263" r:id="rId12"/>
    <p:sldId id="295" r:id="rId13"/>
    <p:sldId id="275" r:id="rId14"/>
    <p:sldId id="264" r:id="rId15"/>
    <p:sldId id="290" r:id="rId16"/>
    <p:sldId id="267" r:id="rId17"/>
    <p:sldId id="289" r:id="rId18"/>
    <p:sldId id="296" r:id="rId19"/>
    <p:sldId id="291" r:id="rId20"/>
    <p:sldId id="262" r:id="rId21"/>
    <p:sldId id="268" r:id="rId22"/>
    <p:sldId id="269" r:id="rId23"/>
    <p:sldId id="278" r:id="rId24"/>
    <p:sldId id="270" r:id="rId25"/>
    <p:sldId id="292" r:id="rId26"/>
    <p:sldId id="271" r:id="rId27"/>
    <p:sldId id="272" r:id="rId28"/>
    <p:sldId id="273" r:id="rId29"/>
    <p:sldId id="279" r:id="rId30"/>
    <p:sldId id="276" r:id="rId31"/>
    <p:sldId id="277" r:id="rId32"/>
    <p:sldId id="280" r:id="rId33"/>
    <p:sldId id="281" r:id="rId34"/>
    <p:sldId id="282" r:id="rId35"/>
    <p:sldId id="283" r:id="rId36"/>
    <p:sldId id="294" r:id="rId37"/>
    <p:sldId id="284" r:id="rId38"/>
    <p:sldId id="293" r:id="rId39"/>
    <p:sldId id="28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rmAutofit/>
          </a:bodyPr>
          <a:lstStyle/>
          <a:p>
            <a:r>
              <a:rPr lang="en-US" sz="6000" dirty="0"/>
              <a:t>Question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139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332" y="417095"/>
            <a:ext cx="11069530" cy="3240505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carbon dioxide and how many lone pairs does it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0117" y="4783015"/>
            <a:ext cx="4909625" cy="1393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4 lone pairs</a:t>
            </a:r>
          </a:p>
          <a:p>
            <a:pPr marL="0" indent="0" algn="ctr">
              <a:buNone/>
            </a:pPr>
            <a:endParaRPr 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827A6E-9DC8-4CA1-BE18-9AA042EC3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32" y="4128177"/>
            <a:ext cx="5456520" cy="228669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6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0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78" y="417095"/>
            <a:ext cx="11455021" cy="2720000"/>
          </a:xfrm>
        </p:spPr>
        <p:txBody>
          <a:bodyPr>
            <a:noAutofit/>
          </a:bodyPr>
          <a:lstStyle/>
          <a:p>
            <a:r>
              <a:rPr lang="en-US" sz="6000" dirty="0"/>
              <a:t>What is the electron configuration for Strontium?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573194"/>
            <a:ext cx="9461140" cy="2603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1s</a:t>
            </a:r>
            <a:r>
              <a:rPr lang="en-US" sz="6000" baseline="30000" dirty="0"/>
              <a:t>2</a:t>
            </a:r>
            <a:r>
              <a:rPr lang="en-US" sz="6000" dirty="0"/>
              <a:t>2s</a:t>
            </a:r>
            <a:r>
              <a:rPr lang="en-US" sz="6000" baseline="30000" dirty="0"/>
              <a:t>2</a:t>
            </a:r>
            <a:r>
              <a:rPr lang="en-US" sz="6000" dirty="0"/>
              <a:t>2p</a:t>
            </a:r>
            <a:r>
              <a:rPr lang="en-US" sz="6000" baseline="30000" dirty="0"/>
              <a:t>6</a:t>
            </a:r>
            <a:r>
              <a:rPr lang="en-US" sz="6000" dirty="0"/>
              <a:t>3s</a:t>
            </a:r>
            <a:r>
              <a:rPr lang="en-US" sz="6000" baseline="30000" dirty="0"/>
              <a:t>2</a:t>
            </a:r>
            <a:r>
              <a:rPr lang="en-US" sz="6000" dirty="0"/>
              <a:t>3p</a:t>
            </a:r>
            <a:r>
              <a:rPr lang="en-US" sz="6000" baseline="30000" dirty="0"/>
              <a:t>6</a:t>
            </a:r>
            <a:r>
              <a:rPr lang="en-US" sz="6000" dirty="0"/>
              <a:t>4s</a:t>
            </a:r>
            <a:r>
              <a:rPr lang="en-US" sz="6000" baseline="30000" dirty="0"/>
              <a:t>2</a:t>
            </a:r>
            <a:r>
              <a:rPr lang="en-US" sz="6000" dirty="0"/>
              <a:t>3d</a:t>
            </a:r>
            <a:r>
              <a:rPr lang="en-US" sz="6000" baseline="30000" dirty="0"/>
              <a:t>10</a:t>
            </a:r>
            <a:r>
              <a:rPr lang="en-US" sz="6000" dirty="0"/>
              <a:t>4p</a:t>
            </a:r>
            <a:r>
              <a:rPr lang="en-US" sz="6000" baseline="30000" dirty="0"/>
              <a:t>6</a:t>
            </a:r>
            <a:r>
              <a:rPr lang="en-US" sz="6000" dirty="0"/>
              <a:t>5s</a:t>
            </a:r>
            <a:r>
              <a:rPr lang="en-US" sz="6000" baseline="30000" dirty="0"/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7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2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26" y="417095"/>
            <a:ext cx="11441373" cy="2720000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of the following compound:</a:t>
            </a:r>
            <a:br>
              <a:rPr lang="en-US" sz="6000" dirty="0"/>
            </a:br>
            <a:r>
              <a:rPr lang="en-US" sz="6000" dirty="0"/>
              <a:t>C</a:t>
            </a:r>
            <a:r>
              <a:rPr lang="en-US" sz="6000" cap="none" dirty="0"/>
              <a:t>u</a:t>
            </a:r>
            <a:r>
              <a:rPr lang="en-US" sz="6000" dirty="0"/>
              <a:t>(SO</a:t>
            </a:r>
            <a:r>
              <a:rPr lang="en-US" sz="6000" baseline="-25000" dirty="0"/>
              <a:t>4</a:t>
            </a:r>
            <a:r>
              <a:rPr lang="en-US" sz="6000" dirty="0"/>
              <a:t>)</a:t>
            </a:r>
            <a:r>
              <a:rPr lang="en-US" sz="6000" baseline="-25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573194"/>
            <a:ext cx="8935451" cy="2603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Copper (IV) Sulfate</a:t>
            </a:r>
            <a:endParaRPr lang="en-US" sz="6000" baseline="30000" dirty="0"/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8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8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922" y="417095"/>
            <a:ext cx="11095210" cy="1736317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peroxide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066199-3AD8-493B-AB6A-E596219AE2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1103" y="2824163"/>
            <a:ext cx="5757419" cy="33528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9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1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43" y="417095"/>
            <a:ext cx="11076186" cy="2720000"/>
          </a:xfrm>
        </p:spPr>
        <p:txBody>
          <a:bodyPr>
            <a:noAutofit/>
          </a:bodyPr>
          <a:lstStyle/>
          <a:p>
            <a:r>
              <a:rPr lang="en-US" sz="6000" dirty="0"/>
              <a:t>What is the charge on the compound sodium sulfide?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446585"/>
            <a:ext cx="8935451" cy="27296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Neutral!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488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3" y="417095"/>
            <a:ext cx="11105215" cy="2720000"/>
          </a:xfrm>
        </p:spPr>
        <p:txBody>
          <a:bodyPr>
            <a:noAutofit/>
          </a:bodyPr>
          <a:lstStyle/>
          <a:p>
            <a:r>
              <a:rPr lang="en-US" sz="6000" dirty="0"/>
              <a:t>Which is more electronegative – Oxygen or carbon?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446585"/>
            <a:ext cx="8935451" cy="27296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Oxygen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606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43" y="417095"/>
            <a:ext cx="11005848" cy="3429191"/>
          </a:xfrm>
        </p:spPr>
        <p:txBody>
          <a:bodyPr>
            <a:noAutofit/>
          </a:bodyPr>
          <a:lstStyle/>
          <a:p>
            <a:r>
              <a:rPr lang="en-US" sz="6000" dirty="0"/>
              <a:t>What kind(s) of elements do you </a:t>
            </a:r>
            <a:r>
              <a:rPr lang="en-US" sz="3600" dirty="0"/>
              <a:t>(</a:t>
            </a:r>
            <a:r>
              <a:rPr lang="en-US" sz="2400" dirty="0"/>
              <a:t>usually</a:t>
            </a:r>
            <a:r>
              <a:rPr lang="en-US" sz="3600" dirty="0"/>
              <a:t>)</a:t>
            </a:r>
            <a:r>
              <a:rPr lang="en-US" sz="6000" dirty="0"/>
              <a:t> need to form an ionic compound?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742006"/>
            <a:ext cx="8935451" cy="24342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A metal and a non metal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87958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098" y="373552"/>
            <a:ext cx="11352628" cy="2677797"/>
          </a:xfrm>
        </p:spPr>
        <p:txBody>
          <a:bodyPr>
            <a:noAutofit/>
          </a:bodyPr>
          <a:lstStyle/>
          <a:p>
            <a:r>
              <a:rPr lang="en-US" sz="6000" dirty="0"/>
              <a:t>When can you form an ionic bond without having a metal present?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603" y="3742006"/>
            <a:ext cx="10170942" cy="24342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When you have polyatomic ions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36252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417095"/>
            <a:ext cx="10976820" cy="2677797"/>
          </a:xfrm>
        </p:spPr>
        <p:txBody>
          <a:bodyPr>
            <a:noAutofit/>
          </a:bodyPr>
          <a:lstStyle/>
          <a:p>
            <a:r>
              <a:rPr lang="en-US" sz="6000" dirty="0"/>
              <a:t>  What is wrong with the following formula?</a:t>
            </a:r>
            <a:br>
              <a:rPr lang="en-US" sz="6000" dirty="0"/>
            </a:br>
            <a:r>
              <a:rPr lang="en-US" sz="6000" dirty="0"/>
              <a:t>C</a:t>
            </a:r>
            <a:r>
              <a:rPr lang="en-US" sz="6000" cap="none" dirty="0"/>
              <a:t>u</a:t>
            </a:r>
            <a:r>
              <a:rPr lang="en-US" sz="6000" baseline="-25000" dirty="0"/>
              <a:t>2</a:t>
            </a:r>
            <a:r>
              <a:rPr lang="en-US" sz="6000" dirty="0"/>
              <a:t>o</a:t>
            </a:r>
            <a:r>
              <a:rPr lang="en-US" sz="6000" baseline="-25000" dirty="0"/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742006"/>
            <a:ext cx="8935451" cy="24342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It isn’t reduced!!!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24449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799" y="417095"/>
            <a:ext cx="10947791" cy="4084567"/>
          </a:xfrm>
        </p:spPr>
        <p:txBody>
          <a:bodyPr>
            <a:noAutofit/>
          </a:bodyPr>
          <a:lstStyle/>
          <a:p>
            <a:r>
              <a:rPr lang="en-US" sz="6000" dirty="0"/>
              <a:t> fill in the blanks: ionic bonds form when one atom has ____ electron affinity and one has ____ ionization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979963"/>
            <a:ext cx="8935451" cy="1196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High       Low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05223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4D73-84F4-485F-8066-83C97FC82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929" y="1181686"/>
            <a:ext cx="8991600" cy="2147593"/>
          </a:xfrm>
        </p:spPr>
        <p:txBody>
          <a:bodyPr>
            <a:noAutofit/>
          </a:bodyPr>
          <a:lstStyle/>
          <a:p>
            <a:r>
              <a:rPr lang="en-US" sz="6000" dirty="0"/>
              <a:t>Bing-Bing-toe Review Game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F4767-11DE-4CDE-968F-3A2110481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178" y="3649159"/>
            <a:ext cx="9100351" cy="1239894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Honors Chemistry: </a:t>
            </a:r>
            <a:br>
              <a:rPr lang="en-US" sz="3200" dirty="0"/>
            </a:br>
            <a:r>
              <a:rPr lang="en-US" sz="3200" dirty="0"/>
              <a:t>Naming, Neutral Compounds, and Lewis Dot Structures </a:t>
            </a:r>
          </a:p>
        </p:txBody>
      </p:sp>
    </p:spTree>
    <p:extLst>
      <p:ext uri="{BB962C8B-B14F-4D97-AF65-F5344CB8AC3E}">
        <p14:creationId xmlns:p14="http://schemas.microsoft.com/office/powerpoint/2010/main" val="1306668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43" y="417094"/>
            <a:ext cx="11174660" cy="4168973"/>
          </a:xfrm>
        </p:spPr>
        <p:txBody>
          <a:bodyPr>
            <a:noAutofit/>
          </a:bodyPr>
          <a:lstStyle/>
          <a:p>
            <a:r>
              <a:rPr lang="en-US" sz="6000" dirty="0"/>
              <a:t>How many </a:t>
            </a:r>
            <a:r>
              <a:rPr lang="en-US" sz="6000" cap="none" dirty="0"/>
              <a:t>e-</a:t>
            </a:r>
            <a:r>
              <a:rPr lang="en-US" sz="6000" dirty="0"/>
              <a:t> does BARIUM give up to achieve a noble gas </a:t>
            </a:r>
            <a:r>
              <a:rPr lang="en-US" sz="6000" dirty="0" err="1"/>
              <a:t>config</a:t>
            </a:r>
            <a:r>
              <a:rPr lang="en-US" sz="6000" dirty="0"/>
              <a:t>.? What is that </a:t>
            </a:r>
            <a:r>
              <a:rPr lang="en-US" sz="6000" dirty="0" err="1"/>
              <a:t>config</a:t>
            </a:r>
            <a:r>
              <a:rPr lang="en-US" sz="6000" dirty="0"/>
              <a:t>. In noble gas format?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937760"/>
            <a:ext cx="8935451" cy="12384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/>
              <a:t>2 electrons   [Kr]5s</a:t>
            </a:r>
            <a:r>
              <a:rPr lang="en-US" sz="6000" baseline="30000" dirty="0"/>
              <a:t>2</a:t>
            </a:r>
            <a:r>
              <a:rPr lang="en-US" sz="6000" dirty="0"/>
              <a:t>4d</a:t>
            </a:r>
            <a:r>
              <a:rPr lang="en-US" sz="6000" baseline="30000" dirty="0"/>
              <a:t>10</a:t>
            </a:r>
            <a:r>
              <a:rPr lang="en-US" sz="6000" dirty="0"/>
              <a:t>5p</a:t>
            </a:r>
            <a:r>
              <a:rPr lang="en-US" sz="6000" baseline="30000" dirty="0"/>
              <a:t>6</a:t>
            </a:r>
            <a:endParaRPr lang="en-US" sz="6000" dirty="0"/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06173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286" y="417095"/>
            <a:ext cx="10891966" cy="2703476"/>
          </a:xfrm>
        </p:spPr>
        <p:txBody>
          <a:bodyPr>
            <a:noAutofit/>
          </a:bodyPr>
          <a:lstStyle/>
          <a:p>
            <a:r>
              <a:rPr lang="en-US" sz="6000" dirty="0"/>
              <a:t>What type of elements do you need to form a covalent bond?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404382"/>
            <a:ext cx="8935451" cy="2771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Non metals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22906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43" y="417095"/>
            <a:ext cx="10960519" cy="3564062"/>
          </a:xfrm>
        </p:spPr>
        <p:txBody>
          <a:bodyPr>
            <a:noAutofit/>
          </a:bodyPr>
          <a:lstStyle/>
          <a:p>
            <a:r>
              <a:rPr lang="en-US" sz="6000" dirty="0"/>
              <a:t>What type of bond is in copper  and describe how the </a:t>
            </a:r>
            <a:r>
              <a:rPr lang="en-US" sz="6000" cap="none" dirty="0"/>
              <a:t>e-’s</a:t>
            </a:r>
            <a:r>
              <a:rPr lang="en-US" sz="6000" dirty="0"/>
              <a:t> behave in this type of bond?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3" y="3981157"/>
            <a:ext cx="11338559" cy="20679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/>
              <a:t>Metallic. Sea of e</a:t>
            </a:r>
            <a:r>
              <a:rPr lang="en-US" sz="6000" baseline="30000" dirty="0"/>
              <a:t>-</a:t>
            </a:r>
            <a:r>
              <a:rPr lang="en-US" sz="6000" dirty="0"/>
              <a:t>s, delocalized e</a:t>
            </a:r>
            <a:r>
              <a:rPr lang="en-US" sz="6000" baseline="30000" dirty="0"/>
              <a:t>-</a:t>
            </a:r>
            <a:r>
              <a:rPr lang="en-US" sz="6000" dirty="0"/>
              <a:t>s, mobile e</a:t>
            </a:r>
            <a:r>
              <a:rPr lang="en-US" sz="6000" baseline="30000" dirty="0"/>
              <a:t>-</a:t>
            </a:r>
            <a:r>
              <a:rPr lang="en-US" sz="6000" dirty="0"/>
              <a:t>s, detached e</a:t>
            </a:r>
            <a:r>
              <a:rPr lang="en-US" sz="6000" baseline="30000" dirty="0"/>
              <a:t>-</a:t>
            </a:r>
            <a:r>
              <a:rPr lang="en-US" sz="6000" dirty="0"/>
              <a:t>s, free flowing e</a:t>
            </a:r>
            <a:r>
              <a:rPr lang="en-US" sz="6000" baseline="30000" dirty="0"/>
              <a:t>-</a:t>
            </a:r>
            <a:r>
              <a:rPr lang="en-US" sz="6000" dirty="0"/>
              <a:t>s, </a:t>
            </a:r>
            <a:r>
              <a:rPr lang="en-US" sz="6000" dirty="0" err="1"/>
              <a:t>etc</a:t>
            </a:r>
            <a:r>
              <a:rPr lang="en-US" sz="6000" dirty="0"/>
              <a:t> </a:t>
            </a:r>
            <a:r>
              <a:rPr lang="en-US" sz="6000" dirty="0" err="1"/>
              <a:t>etc</a:t>
            </a:r>
            <a:r>
              <a:rPr lang="en-US" sz="6000" dirty="0"/>
              <a:t> </a:t>
            </a:r>
            <a:r>
              <a:rPr lang="en-US" sz="6000" dirty="0" err="1"/>
              <a:t>etc</a:t>
            </a:r>
            <a:endParaRPr lang="en-US" sz="6000" dirty="0"/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7786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42" y="417095"/>
            <a:ext cx="11033983" cy="2790339"/>
          </a:xfrm>
        </p:spPr>
        <p:txBody>
          <a:bodyPr>
            <a:noAutofit/>
          </a:bodyPr>
          <a:lstStyle/>
          <a:p>
            <a:r>
              <a:rPr lang="en-US" sz="6000" dirty="0"/>
              <a:t>  What is the name of the following compound? </a:t>
            </a:r>
            <a:br>
              <a:rPr lang="en-US" sz="6000" dirty="0"/>
            </a:br>
            <a:r>
              <a:rPr lang="en-US" sz="6000" dirty="0"/>
              <a:t>C</a:t>
            </a:r>
            <a:r>
              <a:rPr lang="en-US" sz="6000" cap="none" dirty="0"/>
              <a:t>r</a:t>
            </a:r>
            <a:r>
              <a:rPr lang="en-US" sz="6000" baseline="-25000" dirty="0"/>
              <a:t>3</a:t>
            </a:r>
            <a:r>
              <a:rPr lang="en-US" sz="6000" dirty="0"/>
              <a:t>(PO</a:t>
            </a:r>
            <a:r>
              <a:rPr lang="en-US" sz="6000" baseline="-25000" dirty="0"/>
              <a:t>4</a:t>
            </a:r>
            <a:r>
              <a:rPr lang="en-US" sz="6000" dirty="0"/>
              <a:t>)</a:t>
            </a:r>
            <a:r>
              <a:rPr lang="en-US" sz="6000" baseline="-25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685735"/>
            <a:ext cx="8935451" cy="24904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Chromium (II) phosphate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05429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409A200-B32B-49A3-AF24-015AE8DB485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69257" y="417095"/>
                <a:ext cx="11190514" cy="3385648"/>
              </a:xfrm>
            </p:spPr>
            <p:txBody>
              <a:bodyPr>
                <a:noAutofit/>
              </a:bodyPr>
              <a:lstStyle/>
              <a:p>
                <a:r>
                  <a:rPr lang="en-US" sz="6000" dirty="0"/>
                  <a:t>  Complete the following </a:t>
                </a:r>
                <a:r>
                  <a:rPr lang="en-US" sz="6000" dirty="0" err="1"/>
                  <a:t>rxn</a:t>
                </a:r>
                <a:r>
                  <a:rPr lang="en-US" sz="6000" dirty="0"/>
                  <a:t> and name the type of </a:t>
                </a:r>
                <a:r>
                  <a:rPr lang="en-US" sz="6000" dirty="0" err="1"/>
                  <a:t>rxn</a:t>
                </a:r>
                <a:r>
                  <a:rPr lang="en-US" sz="6000" dirty="0"/>
                  <a:t>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b>
                      <m:sup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sup>
                      <m:e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</m:t>
                        </m:r>
                        <m:sPre>
                          <m:sPre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 + ?</m:t>
                            </m:r>
                          </m:e>
                        </m:sPre>
                      </m:e>
                    </m:sPre>
                  </m:oMath>
                </a14:m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409A200-B32B-49A3-AF24-015AE8DB4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9257" y="417095"/>
                <a:ext cx="11190514" cy="3385648"/>
              </a:xfrm>
              <a:blipFill>
                <a:blip r:embed="rId2"/>
                <a:stretch>
                  <a:fillRect t="-6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706CD4-B7F7-414C-A5D9-71A8AF3FBE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52337" y="3981705"/>
                <a:ext cx="8935451" cy="257187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sup>
                        <m:e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𝐶𝑎</m:t>
                          </m:r>
                        </m:e>
                      </m:sPre>
                    </m:oMath>
                  </m:oMathPara>
                </a14:m>
                <a:endParaRPr lang="en-US" sz="6000" dirty="0"/>
              </a:p>
              <a:p>
                <a:pPr marL="0" indent="0" algn="ctr">
                  <a:buNone/>
                </a:pPr>
                <a:r>
                  <a:rPr lang="en-US" sz="6000" dirty="0"/>
                  <a:t>Beta emission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706CD4-B7F7-414C-A5D9-71A8AF3FBE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2337" y="3981705"/>
                <a:ext cx="8935451" cy="257187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068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417095"/>
            <a:ext cx="11004062" cy="3789145"/>
          </a:xfrm>
        </p:spPr>
        <p:txBody>
          <a:bodyPr>
            <a:noAutofit/>
          </a:bodyPr>
          <a:lstStyle/>
          <a:p>
            <a:r>
              <a:rPr lang="en-US" sz="6000" dirty="0"/>
              <a:t>DO COVALENT BONDS EXIBIT HIGH OR LOW ELECTRONEGATIVITY DIFFERENCES?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346917"/>
            <a:ext cx="8935451" cy="18292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Low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23857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286" y="417095"/>
            <a:ext cx="11074846" cy="1736317"/>
          </a:xfrm>
        </p:spPr>
        <p:txBody>
          <a:bodyPr>
            <a:noAutofit/>
          </a:bodyPr>
          <a:lstStyle/>
          <a:p>
            <a:r>
              <a:rPr lang="en-US" sz="6000" dirty="0"/>
              <a:t>Name the Diatomic elements.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2823410"/>
            <a:ext cx="11034943" cy="335280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500" dirty="0"/>
              <a:t>H</a:t>
            </a:r>
            <a:r>
              <a:rPr lang="en-US" sz="6500" baseline="-25000" dirty="0"/>
              <a:t>2</a:t>
            </a:r>
            <a:r>
              <a:rPr lang="en-US" sz="6500" dirty="0"/>
              <a:t>, N</a:t>
            </a:r>
            <a:r>
              <a:rPr lang="en-US" sz="6500" baseline="-25000" dirty="0"/>
              <a:t>2</a:t>
            </a:r>
            <a:r>
              <a:rPr lang="en-US" sz="6500" dirty="0"/>
              <a:t>, O</a:t>
            </a:r>
            <a:r>
              <a:rPr lang="en-US" sz="6500" baseline="-25000" dirty="0"/>
              <a:t>2</a:t>
            </a:r>
            <a:r>
              <a:rPr lang="en-US" sz="6500" dirty="0"/>
              <a:t>, F</a:t>
            </a:r>
            <a:r>
              <a:rPr lang="en-US" sz="6500" baseline="-25000" dirty="0"/>
              <a:t>2</a:t>
            </a:r>
            <a:r>
              <a:rPr lang="en-US" sz="6500" dirty="0"/>
              <a:t>, Cl</a:t>
            </a:r>
            <a:r>
              <a:rPr lang="en-US" sz="6500" baseline="-25000" dirty="0"/>
              <a:t>2</a:t>
            </a:r>
            <a:r>
              <a:rPr lang="en-US" sz="6500" dirty="0"/>
              <a:t>, Br</a:t>
            </a:r>
            <a:r>
              <a:rPr lang="en-US" sz="6500" baseline="-25000" dirty="0"/>
              <a:t>2</a:t>
            </a:r>
            <a:r>
              <a:rPr lang="en-US" sz="6500" dirty="0"/>
              <a:t>, I</a:t>
            </a:r>
            <a:r>
              <a:rPr lang="en-US" sz="6500" baseline="-25000" dirty="0"/>
              <a:t>2</a:t>
            </a:r>
          </a:p>
          <a:p>
            <a:pPr marL="0" indent="0" algn="ctr">
              <a:buNone/>
            </a:pPr>
            <a:endParaRPr lang="en-US" sz="4400" baseline="-25000" dirty="0"/>
          </a:p>
          <a:p>
            <a:pPr marL="0" indent="0" algn="ctr">
              <a:buNone/>
            </a:pPr>
            <a:r>
              <a:rPr lang="en-US" sz="4400" baseline="-25000" dirty="0"/>
              <a:t>Don’t forget,</a:t>
            </a:r>
            <a:r>
              <a:rPr lang="en-US" sz="4400" dirty="0"/>
              <a:t> </a:t>
            </a:r>
          </a:p>
          <a:p>
            <a:pPr marL="0" indent="0" algn="ctr">
              <a:buNone/>
            </a:pPr>
            <a:r>
              <a:rPr lang="en-US" sz="6500" dirty="0"/>
              <a:t>H</a:t>
            </a:r>
            <a:r>
              <a:rPr lang="en-US" sz="4400" dirty="0"/>
              <a:t>orses </a:t>
            </a:r>
            <a:r>
              <a:rPr lang="en-US" sz="6500" dirty="0"/>
              <a:t>N</a:t>
            </a:r>
            <a:r>
              <a:rPr lang="en-US" sz="4400" dirty="0"/>
              <a:t>eed </a:t>
            </a:r>
            <a:r>
              <a:rPr lang="en-US" sz="6500" dirty="0"/>
              <a:t>O</a:t>
            </a:r>
            <a:r>
              <a:rPr lang="en-US" sz="4400" dirty="0"/>
              <a:t>ats </a:t>
            </a:r>
            <a:r>
              <a:rPr lang="en-US" sz="6500" dirty="0"/>
              <a:t>F</a:t>
            </a:r>
            <a:r>
              <a:rPr lang="en-US" sz="4400" dirty="0"/>
              <a:t>or </a:t>
            </a:r>
            <a:r>
              <a:rPr lang="en-US" sz="6500" dirty="0"/>
              <a:t>Cl</a:t>
            </a:r>
            <a:r>
              <a:rPr lang="en-US" sz="4400" dirty="0"/>
              <a:t>ear </a:t>
            </a:r>
            <a:r>
              <a:rPr lang="en-US" sz="6500" dirty="0"/>
              <a:t>Br</a:t>
            </a:r>
            <a:r>
              <a:rPr lang="en-US" sz="4400" dirty="0"/>
              <a:t>own Eyes (</a:t>
            </a:r>
            <a:r>
              <a:rPr lang="en-US" sz="6500" dirty="0"/>
              <a:t>I</a:t>
            </a:r>
            <a:r>
              <a:rPr lang="en-US" sz="4400" dirty="0"/>
              <a:t>)!</a:t>
            </a:r>
            <a:endParaRPr lang="en-US" sz="44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29588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417095"/>
            <a:ext cx="10916529" cy="1736317"/>
          </a:xfrm>
        </p:spPr>
        <p:txBody>
          <a:bodyPr>
            <a:noAutofit/>
          </a:bodyPr>
          <a:lstStyle/>
          <a:p>
            <a:r>
              <a:rPr lang="en-US" sz="6000" dirty="0"/>
              <a:t> Write the formula for potassium nitrate.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KNO</a:t>
            </a:r>
            <a:r>
              <a:rPr lang="en-US" sz="6000" baseline="-25000" dirty="0"/>
              <a:t>3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70476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5" y="417095"/>
            <a:ext cx="11197883" cy="2677797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beryllium fluoride.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913109-AC4C-47F9-AEA0-3679876D4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2040" y="3542208"/>
            <a:ext cx="6187351" cy="266056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55336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43" y="417095"/>
            <a:ext cx="10218057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of CH</a:t>
            </a:r>
            <a:r>
              <a:rPr lang="en-US" sz="6000" baseline="-25000" dirty="0"/>
              <a:t>4</a:t>
            </a:r>
            <a:r>
              <a:rPr lang="en-US" sz="6000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Carbon tetrahydride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73759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05292"/>
              </p:ext>
            </p:extLst>
          </p:nvPr>
        </p:nvGraphicFramePr>
        <p:xfrm>
          <a:off x="2895600" y="1447800"/>
          <a:ext cx="6172200" cy="5029200"/>
        </p:xfrm>
        <a:graphic>
          <a:graphicData uri="http://schemas.openxmlformats.org/drawingml/2006/table">
            <a:tbl>
              <a:tblPr/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</a:rPr>
                        <a:t>FREE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</a:rPr>
                        <a:t>Space</a:t>
                      </a:r>
                    </a:p>
                  </a:txBody>
                  <a:tcPr marL="60960" marR="6096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 txBox="1">
            <a:spLocks/>
          </p:cNvSpPr>
          <p:nvPr/>
        </p:nvSpPr>
        <p:spPr bwMode="blackWhite">
          <a:xfrm>
            <a:off x="1303421" y="248285"/>
            <a:ext cx="9737558" cy="96154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Bing-</a:t>
            </a:r>
            <a:r>
              <a:rPr lang="en-US" sz="3600" b="1" dirty="0" err="1"/>
              <a:t>bing</a:t>
            </a:r>
            <a:r>
              <a:rPr lang="en-US" sz="3600" b="1" dirty="0"/>
              <a:t>-toe game rules</a:t>
            </a:r>
          </a:p>
        </p:txBody>
      </p:sp>
    </p:spTree>
    <p:extLst>
      <p:ext uri="{BB962C8B-B14F-4D97-AF65-F5344CB8AC3E}">
        <p14:creationId xmlns:p14="http://schemas.microsoft.com/office/powerpoint/2010/main" val="1356073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286" y="417095"/>
            <a:ext cx="10990440" cy="1922452"/>
          </a:xfrm>
        </p:spPr>
        <p:txBody>
          <a:bodyPr>
            <a:noAutofit/>
          </a:bodyPr>
          <a:lstStyle/>
          <a:p>
            <a:r>
              <a:rPr lang="en-US" sz="6000" dirty="0"/>
              <a:t>Draw the Lewis str. for sulfur hexaiodide.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43BDAB0-0662-41E8-A8B8-DEC9CEB47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0296" y="2922702"/>
            <a:ext cx="3716158" cy="35182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409BEF-EBB1-493E-86FA-1E6F420A587A}"/>
              </a:ext>
            </a:extLst>
          </p:cNvPr>
          <p:cNvSpPr txBox="1"/>
          <p:nvPr/>
        </p:nvSpPr>
        <p:spPr>
          <a:xfrm flipH="1">
            <a:off x="7244862" y="3817985"/>
            <a:ext cx="339202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52CAA9-5C17-4769-ADC1-4FD066ACD98A}"/>
              </a:ext>
            </a:extLst>
          </p:cNvPr>
          <p:cNvSpPr txBox="1"/>
          <p:nvPr/>
        </p:nvSpPr>
        <p:spPr>
          <a:xfrm flipH="1">
            <a:off x="4244682" y="3856992"/>
            <a:ext cx="202853" cy="3267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F630AD-9BAF-4844-BBD5-AE5F500589C5}"/>
              </a:ext>
            </a:extLst>
          </p:cNvPr>
          <p:cNvSpPr txBox="1"/>
          <p:nvPr/>
        </p:nvSpPr>
        <p:spPr>
          <a:xfrm flipH="1">
            <a:off x="4173016" y="5161132"/>
            <a:ext cx="302656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7C5A54-735E-4789-86FA-D77B63953042}"/>
              </a:ext>
            </a:extLst>
          </p:cNvPr>
          <p:cNvSpPr txBox="1"/>
          <p:nvPr/>
        </p:nvSpPr>
        <p:spPr>
          <a:xfrm flipH="1">
            <a:off x="7212529" y="5104760"/>
            <a:ext cx="371535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0D8F16-DF1B-49ED-B828-3EEB645E41BE}"/>
              </a:ext>
            </a:extLst>
          </p:cNvPr>
          <p:cNvSpPr txBox="1"/>
          <p:nvPr/>
        </p:nvSpPr>
        <p:spPr>
          <a:xfrm>
            <a:off x="5720956" y="3059151"/>
            <a:ext cx="2578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1435D-13E3-45D3-BE10-04C173B71FC9}"/>
              </a:ext>
            </a:extLst>
          </p:cNvPr>
          <p:cNvSpPr txBox="1"/>
          <p:nvPr/>
        </p:nvSpPr>
        <p:spPr>
          <a:xfrm>
            <a:off x="5768708" y="5759464"/>
            <a:ext cx="21006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421AB-21C8-4C1B-8143-A2D89C220E10}"/>
              </a:ext>
            </a:extLst>
          </p:cNvPr>
          <p:cNvSpPr txBox="1"/>
          <p:nvPr/>
        </p:nvSpPr>
        <p:spPr>
          <a:xfrm>
            <a:off x="7327962" y="3766392"/>
            <a:ext cx="21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EE6C9A-1B22-419F-889A-3D89B841DD06}"/>
              </a:ext>
            </a:extLst>
          </p:cNvPr>
          <p:cNvSpPr txBox="1"/>
          <p:nvPr/>
        </p:nvSpPr>
        <p:spPr>
          <a:xfrm>
            <a:off x="4198642" y="3791608"/>
            <a:ext cx="21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C0123F-0611-4DB4-9633-25074E8635F9}"/>
              </a:ext>
            </a:extLst>
          </p:cNvPr>
          <p:cNvSpPr txBox="1"/>
          <p:nvPr/>
        </p:nvSpPr>
        <p:spPr>
          <a:xfrm>
            <a:off x="4173016" y="5104760"/>
            <a:ext cx="21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474C7F-EB67-4409-89CF-B6CDACE03029}"/>
              </a:ext>
            </a:extLst>
          </p:cNvPr>
          <p:cNvSpPr txBox="1"/>
          <p:nvPr/>
        </p:nvSpPr>
        <p:spPr>
          <a:xfrm>
            <a:off x="7301442" y="5009857"/>
            <a:ext cx="19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I</a:t>
            </a:r>
          </a:p>
        </p:txBody>
      </p:sp>
      <p:sp>
        <p:nvSpPr>
          <p:cNvPr id="17" name="Oval 16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362353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57" y="417095"/>
            <a:ext cx="10203543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of the compound S</a:t>
            </a:r>
            <a:r>
              <a:rPr lang="en-US" sz="6000" cap="none" dirty="0"/>
              <a:t>i</a:t>
            </a:r>
            <a:r>
              <a:rPr lang="en-US" sz="6000" baseline="-25000" dirty="0"/>
              <a:t>2</a:t>
            </a:r>
            <a:r>
              <a:rPr lang="en-US" sz="6000" dirty="0"/>
              <a:t>B</a:t>
            </a:r>
            <a:r>
              <a:rPr lang="en-US" sz="6000" cap="none" dirty="0"/>
              <a:t>r</a:t>
            </a:r>
            <a:r>
              <a:rPr lang="en-US" sz="6000" baseline="-25000" dirty="0"/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err="1"/>
              <a:t>Disilicon</a:t>
            </a:r>
            <a:r>
              <a:rPr lang="en-US" sz="6000" dirty="0"/>
              <a:t> hexabromide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9596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417095"/>
            <a:ext cx="11033091" cy="3724321"/>
          </a:xfrm>
        </p:spPr>
        <p:txBody>
          <a:bodyPr>
            <a:noAutofit/>
          </a:bodyPr>
          <a:lstStyle/>
          <a:p>
            <a:r>
              <a:rPr lang="en-US" sz="6000" dirty="0"/>
              <a:t> What is the name for the following compound?</a:t>
            </a:r>
            <a:br>
              <a:rPr lang="en-US" sz="6000" dirty="0"/>
            </a:br>
            <a:r>
              <a:rPr lang="en-US" sz="6000" dirty="0"/>
              <a:t>P</a:t>
            </a:r>
            <a:r>
              <a:rPr lang="en-US" sz="6000" baseline="-25000" dirty="0"/>
              <a:t>4</a:t>
            </a:r>
            <a:r>
              <a:rPr lang="en-US" sz="6000" dirty="0"/>
              <a:t>O</a:t>
            </a:r>
            <a:r>
              <a:rPr lang="en-US" sz="6000" baseline="-25000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141417"/>
            <a:ext cx="8935451" cy="20347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err="1"/>
              <a:t>Tetraphosphorous</a:t>
            </a:r>
            <a:r>
              <a:rPr lang="en-US" sz="6000" dirty="0"/>
              <a:t> </a:t>
            </a:r>
            <a:r>
              <a:rPr lang="en-US" sz="6000" dirty="0" err="1"/>
              <a:t>decoxide</a:t>
            </a:r>
            <a:r>
              <a:rPr lang="en-US" sz="6000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7154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799" y="417095"/>
            <a:ext cx="10726057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silver nitrate?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AgNO</a:t>
            </a:r>
            <a:r>
              <a:rPr lang="en-US" sz="6000" baseline="-25000" dirty="0"/>
              <a:t>3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47768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417095"/>
            <a:ext cx="11075294" cy="1736317"/>
          </a:xfrm>
        </p:spPr>
        <p:txBody>
          <a:bodyPr>
            <a:noAutofit/>
          </a:bodyPr>
          <a:lstStyle/>
          <a:p>
            <a:r>
              <a:rPr lang="en-US" sz="6000" dirty="0"/>
              <a:t>   What is the formula for potassium chlorite?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KClO</a:t>
            </a:r>
            <a:r>
              <a:rPr lang="en-US" sz="6000" baseline="-25000" dirty="0"/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4391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56" y="417095"/>
            <a:ext cx="10949131" cy="2551188"/>
          </a:xfrm>
        </p:spPr>
        <p:txBody>
          <a:bodyPr>
            <a:noAutofit/>
          </a:bodyPr>
          <a:lstStyle/>
          <a:p>
            <a:r>
              <a:rPr lang="en-US" sz="6000" dirty="0"/>
              <a:t>  What is the formula </a:t>
            </a:r>
            <a:br>
              <a:rPr lang="en-US" sz="6000" dirty="0"/>
            </a:br>
            <a:r>
              <a:rPr lang="en-US" sz="6000" dirty="0"/>
              <a:t>of the compound strontium phosphite?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488788"/>
            <a:ext cx="8935451" cy="26874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Sr</a:t>
            </a:r>
            <a:r>
              <a:rPr lang="en-US" sz="6000" baseline="-25000" dirty="0"/>
              <a:t>3</a:t>
            </a:r>
            <a:r>
              <a:rPr lang="en-US" sz="6000" dirty="0"/>
              <a:t>(PO</a:t>
            </a:r>
            <a:r>
              <a:rPr lang="en-US" sz="6000" baseline="-25000" dirty="0"/>
              <a:t>3</a:t>
            </a:r>
            <a:r>
              <a:rPr lang="en-US" sz="6000" dirty="0"/>
              <a:t>)</a:t>
            </a:r>
            <a:r>
              <a:rPr lang="en-US" sz="6000" baseline="-25000" dirty="0"/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41032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0" y="417095"/>
            <a:ext cx="10934617" cy="2551188"/>
          </a:xfrm>
        </p:spPr>
        <p:txBody>
          <a:bodyPr>
            <a:noAutofit/>
          </a:bodyPr>
          <a:lstStyle/>
          <a:p>
            <a:r>
              <a:rPr lang="en-US" sz="6000" dirty="0"/>
              <a:t>  Why is a water molecule bent? Draw me a picture!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79298"/>
            <a:ext cx="12192000" cy="29969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It has lone pairs that distort the shape</a:t>
            </a:r>
          </a:p>
          <a:p>
            <a:pPr marL="0" indent="0" algn="ctr">
              <a:buNone/>
            </a:pPr>
            <a:endParaRPr lang="en-US" sz="4400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564"/>
          <a:stretch/>
        </p:blipFill>
        <p:spPr>
          <a:xfrm>
            <a:off x="4828882" y="4375052"/>
            <a:ext cx="2219032" cy="215501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375995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4" y="417095"/>
            <a:ext cx="10950470" cy="3284048"/>
          </a:xfrm>
        </p:spPr>
        <p:txBody>
          <a:bodyPr>
            <a:noAutofit/>
          </a:bodyPr>
          <a:lstStyle/>
          <a:p>
            <a:r>
              <a:rPr lang="en-US" sz="6000" dirty="0"/>
              <a:t>  What is the formula of the compound strontium phosphide?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981759"/>
            <a:ext cx="8935451" cy="2194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Sr</a:t>
            </a:r>
            <a:r>
              <a:rPr lang="en-US" sz="6000" baseline="-25000" dirty="0"/>
              <a:t>3</a:t>
            </a:r>
            <a:r>
              <a:rPr lang="en-US" sz="6000" dirty="0"/>
              <a:t>P</a:t>
            </a:r>
            <a:r>
              <a:rPr lang="en-US" sz="6000" baseline="-25000" dirty="0"/>
              <a:t>2</a:t>
            </a:r>
            <a:endParaRPr lang="en-US" sz="44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377790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286" y="417095"/>
            <a:ext cx="10877898" cy="2705933"/>
          </a:xfrm>
        </p:spPr>
        <p:txBody>
          <a:bodyPr>
            <a:noAutofit/>
          </a:bodyPr>
          <a:lstStyle/>
          <a:p>
            <a:r>
              <a:rPr lang="en-US" sz="6000" dirty="0"/>
              <a:t>How many items are in a mole?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432517"/>
            <a:ext cx="8935451" cy="2743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6.02 x 10</a:t>
            </a:r>
            <a:r>
              <a:rPr lang="en-US" sz="6000" baseline="30000" dirty="0"/>
              <a:t>23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46410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4" y="417095"/>
            <a:ext cx="11048944" cy="2616391"/>
          </a:xfrm>
        </p:spPr>
        <p:txBody>
          <a:bodyPr>
            <a:noAutofit/>
          </a:bodyPr>
          <a:lstStyle/>
          <a:p>
            <a:r>
              <a:rPr lang="en-US" sz="6000" dirty="0"/>
              <a:t>   What is the name of the polyatomic ion NH</a:t>
            </a:r>
            <a:r>
              <a:rPr lang="en-US" sz="6000" baseline="-25000" dirty="0"/>
              <a:t>4</a:t>
            </a:r>
            <a:r>
              <a:rPr lang="en-US" sz="6000" baseline="30000" dirty="0"/>
              <a:t>+</a:t>
            </a:r>
            <a:r>
              <a:rPr lang="en-US" sz="6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314103"/>
            <a:ext cx="8935451" cy="28621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Ammonium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44788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19" y="1392702"/>
            <a:ext cx="11774658" cy="5219113"/>
          </a:xfrm>
        </p:spPr>
        <p:txBody>
          <a:bodyPr>
            <a:normAutofit fontScale="925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Even seat # side of room – X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Odd Seat # side of room – O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2 players from each team go head to head (standing by opposite team)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Team may not help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First team to hold up board with correct answer gets to play a square.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Teams lose points for trying to distract the other team or help their team with answers.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/>
              <a:t>Each BING-TOE = 1 point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421" y="135741"/>
            <a:ext cx="9737558" cy="961540"/>
          </a:xfrm>
        </p:spPr>
        <p:txBody>
          <a:bodyPr>
            <a:normAutofit/>
          </a:bodyPr>
          <a:lstStyle/>
          <a:p>
            <a:r>
              <a:rPr lang="en-US" sz="3600" dirty="0"/>
              <a:t>Bing-</a:t>
            </a:r>
            <a:r>
              <a:rPr lang="en-US" sz="3600" dirty="0" err="1"/>
              <a:t>bing</a:t>
            </a:r>
            <a:r>
              <a:rPr lang="en-US" sz="3600" dirty="0"/>
              <a:t>-toe game rules</a:t>
            </a:r>
          </a:p>
        </p:txBody>
      </p:sp>
    </p:spTree>
    <p:extLst>
      <p:ext uri="{BB962C8B-B14F-4D97-AF65-F5344CB8AC3E}">
        <p14:creationId xmlns:p14="http://schemas.microsoft.com/office/powerpoint/2010/main" val="363390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5" y="417095"/>
            <a:ext cx="11183816" cy="2565256"/>
          </a:xfrm>
        </p:spPr>
        <p:txBody>
          <a:bodyPr>
            <a:noAutofit/>
          </a:bodyPr>
          <a:lstStyle/>
          <a:p>
            <a:r>
              <a:rPr lang="en-US" sz="6000" dirty="0"/>
              <a:t>How many valence electrons does Aluminum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3376246"/>
            <a:ext cx="8935451" cy="2799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3 valence electrons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4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433137"/>
            <a:ext cx="10214990" cy="1720275"/>
          </a:xfrm>
        </p:spPr>
        <p:txBody>
          <a:bodyPr>
            <a:noAutofit/>
          </a:bodyPr>
          <a:lstStyle/>
          <a:p>
            <a:r>
              <a:rPr lang="en-US" sz="6000" dirty="0"/>
              <a:t>How is a covalent bond formed?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Electrons are shared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6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39" y="417095"/>
            <a:ext cx="11345069" cy="3451520"/>
          </a:xfrm>
        </p:spPr>
        <p:txBody>
          <a:bodyPr>
            <a:noAutofit/>
          </a:bodyPr>
          <a:lstStyle/>
          <a:p>
            <a:r>
              <a:rPr lang="en-US" sz="6000" dirty="0"/>
              <a:t>    What is the name given to the electrons in the highest occupied energy level of an atom?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276578"/>
            <a:ext cx="8935451" cy="18996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Valence electrons 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3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5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79" y="417095"/>
            <a:ext cx="11079883" cy="3015422"/>
          </a:xfrm>
        </p:spPr>
        <p:txBody>
          <a:bodyPr>
            <a:noAutofit/>
          </a:bodyPr>
          <a:lstStyle/>
          <a:p>
            <a:r>
              <a:rPr lang="en-US" sz="6000" dirty="0"/>
              <a:t>   What does calcium do in order to form an ionic bond?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4178105"/>
            <a:ext cx="8935451" cy="1998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It gives up two electrons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4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2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66" y="417095"/>
            <a:ext cx="10153934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sodium sulfate?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Na</a:t>
            </a:r>
            <a:r>
              <a:rPr lang="en-US" sz="6000" baseline="-25000" dirty="0"/>
              <a:t>2</a:t>
            </a:r>
            <a:r>
              <a:rPr lang="en-US" sz="6000" dirty="0"/>
              <a:t>SO</a:t>
            </a:r>
            <a:r>
              <a:rPr lang="en-US" sz="6000" baseline="-25000" dirty="0"/>
              <a:t>4</a:t>
            </a:r>
          </a:p>
        </p:txBody>
      </p:sp>
      <p:sp>
        <p:nvSpPr>
          <p:cNvPr id="4" name="Oval 3"/>
          <p:cNvSpPr/>
          <p:nvPr/>
        </p:nvSpPr>
        <p:spPr>
          <a:xfrm>
            <a:off x="272955" y="136478"/>
            <a:ext cx="996287" cy="914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5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3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4509</TotalTime>
  <Words>680</Words>
  <Application>Microsoft Office PowerPoint</Application>
  <PresentationFormat>Widescreen</PresentationFormat>
  <Paragraphs>127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Cambria Math</vt:lpstr>
      <vt:lpstr>Gill Sans MT</vt:lpstr>
      <vt:lpstr>Times New Roman</vt:lpstr>
      <vt:lpstr>Wingdings 2</vt:lpstr>
      <vt:lpstr>Parcel</vt:lpstr>
      <vt:lpstr>Question Template</vt:lpstr>
      <vt:lpstr>Bing-Bing-toe Review Game</vt:lpstr>
      <vt:lpstr>PowerPoint Presentation</vt:lpstr>
      <vt:lpstr>Bing-bing-toe game rules</vt:lpstr>
      <vt:lpstr>How many valence electrons does Aluminum have?</vt:lpstr>
      <vt:lpstr>How is a covalent bond formed?</vt:lpstr>
      <vt:lpstr>    What is the name given to the electrons in the highest occupied energy level of an atom?</vt:lpstr>
      <vt:lpstr>   What does calcium do in order to form an ionic bond?</vt:lpstr>
      <vt:lpstr>What is the formula for sodium sulfate?</vt:lpstr>
      <vt:lpstr>Draw the Lewis dot structure for carbon dioxide and how many lone pairs does it have?</vt:lpstr>
      <vt:lpstr>What is the electron configuration for Strontium?</vt:lpstr>
      <vt:lpstr>What is the name of the following compound: Cu(SO4)2</vt:lpstr>
      <vt:lpstr>Draw the Lewis dot structure for peroxide</vt:lpstr>
      <vt:lpstr>What is the charge on the compound sodium sulfide?</vt:lpstr>
      <vt:lpstr>Which is more electronegative – Oxygen or carbon?</vt:lpstr>
      <vt:lpstr>What kind(s) of elements do you (usually) need to form an ionic compound?</vt:lpstr>
      <vt:lpstr>When can you form an ionic bond without having a metal present?</vt:lpstr>
      <vt:lpstr>  What is wrong with the following formula? Cu2o4</vt:lpstr>
      <vt:lpstr> fill in the blanks: ionic bonds form when one atom has ____ electron affinity and one has ____ ionization energy</vt:lpstr>
      <vt:lpstr>How many e- does BARIUM give up to achieve a noble gas config.? What is that config. In noble gas format?</vt:lpstr>
      <vt:lpstr>What type of elements do you need to form a covalent bond?</vt:lpstr>
      <vt:lpstr>What type of bond is in copper  and describe how the e-’s behave in this type of bond?</vt:lpstr>
      <vt:lpstr>  What is the name of the following compound?  Cr3(PO4)2</vt:lpstr>
      <vt:lpstr>  Complete the following rxn and name the type of rxn. (_19^42)K→ (_-1^0)e + ? </vt:lpstr>
      <vt:lpstr>DO COVALENT BONDS EXIBIT HIGH OR LOW ELECTRONEGATIVITY DIFFERENCES?</vt:lpstr>
      <vt:lpstr>Name the Diatomic elements.</vt:lpstr>
      <vt:lpstr> Write the formula for potassium nitrate.</vt:lpstr>
      <vt:lpstr>Draw the Lewis dot structure for beryllium fluoride.</vt:lpstr>
      <vt:lpstr>What is the name of CH4? </vt:lpstr>
      <vt:lpstr>Draw the Lewis str. for sulfur hexaiodide.</vt:lpstr>
      <vt:lpstr>What is the name of the compound Si2Br6</vt:lpstr>
      <vt:lpstr> What is the name for the following compound? P4O10</vt:lpstr>
      <vt:lpstr>What is the formula for silver nitrate?</vt:lpstr>
      <vt:lpstr>   What is the formula for potassium chlorite? </vt:lpstr>
      <vt:lpstr>  What is the formula  of the compound strontium phosphite?</vt:lpstr>
      <vt:lpstr>  Why is a water molecule bent? Draw me a picture!</vt:lpstr>
      <vt:lpstr>  What is the formula of the compound strontium phosphide?</vt:lpstr>
      <vt:lpstr>How many items are in a mole?</vt:lpstr>
      <vt:lpstr>   What is the name of the polyatomic ion NH4+?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Bing Bing toe Review Game</dc:title>
  <dc:creator>casey kerr</dc:creator>
  <cp:lastModifiedBy>Farmer, Stephanie [DH]</cp:lastModifiedBy>
  <cp:revision>35</cp:revision>
  <dcterms:created xsi:type="dcterms:W3CDTF">2018-10-21T19:19:46Z</dcterms:created>
  <dcterms:modified xsi:type="dcterms:W3CDTF">2022-10-28T22:58:45Z</dcterms:modified>
</cp:coreProperties>
</file>