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sldIdLst>
    <p:sldId id="261" r:id="rId3"/>
    <p:sldId id="256" r:id="rId4"/>
    <p:sldId id="257" r:id="rId5"/>
    <p:sldId id="259" r:id="rId6"/>
    <p:sldId id="260" r:id="rId7"/>
    <p:sldId id="25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B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4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20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65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96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86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28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1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79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6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739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36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7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F8C66-9BEA-4B26-A6CF-C0187A743B70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9D62-7EA2-49A6-9C21-9691B82F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4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El4jeETVmg" TargetMode="External"/><Relationship Id="rId2" Type="http://schemas.openxmlformats.org/officeDocument/2006/relationships/hyperlink" Target="http://www.acs.org/content/acs/en/education/students/highschool/chemistryclubs/activities/mole-day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10" y="665163"/>
            <a:ext cx="11961339" cy="1052426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Impact" panose="020B0806030902050204" pitchFamily="34" charset="0"/>
              </a:rPr>
              <a:t>People who signed up for “Set Up”…</a:t>
            </a:r>
            <a:br>
              <a:rPr lang="en-US" u="sng" dirty="0" smtClean="0">
                <a:latin typeface="Impact" panose="020B0806030902050204" pitchFamily="34" charset="0"/>
              </a:rPr>
            </a:br>
            <a:r>
              <a:rPr lang="en-US" u="sng" dirty="0" smtClean="0">
                <a:latin typeface="Impact" panose="020B0806030902050204" pitchFamily="34" charset="0"/>
              </a:rPr>
              <a:t>Set up Mole Day Quickly!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11" y="1937287"/>
            <a:ext cx="11961339" cy="3518116"/>
          </a:xfrm>
        </p:spPr>
        <p:txBody>
          <a:bodyPr>
            <a:normAutofit fontScale="70000" lnSpcReduction="20000"/>
          </a:bodyPr>
          <a:lstStyle/>
          <a:p>
            <a:pPr marL="742950" indent="-742950" algn="l">
              <a:lnSpc>
                <a:spcPct val="120000"/>
              </a:lnSpc>
              <a:buAutoNum type="arabicParenR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Plates, napkins, cookies on my lab bench up front!</a:t>
            </a:r>
          </a:p>
          <a:p>
            <a:pPr marL="742950" indent="-742950" algn="l">
              <a:lnSpc>
                <a:spcPct val="120000"/>
              </a:lnSpc>
              <a:buFont typeface="Arial" panose="020B0604020202020204" pitchFamily="34" charset="0"/>
              <a:buAutoNum type="arabicParenR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Put Candy on Lab table #1 and #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marL="742950" indent="-742950" algn="l">
              <a:lnSpc>
                <a:spcPct val="120000"/>
              </a:lnSpc>
              <a:buFont typeface="Arial" panose="020B0604020202020204" pitchFamily="34" charset="0"/>
              <a:buAutoNum type="arabicParenR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Drinks and cups – Lab table #8</a:t>
            </a:r>
          </a:p>
          <a:p>
            <a:pPr marL="742950" indent="-742950" algn="l">
              <a:lnSpc>
                <a:spcPct val="120000"/>
              </a:lnSpc>
              <a:buAutoNum type="arabicParenR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Frosting and knives – spread the containers out around the room – one tub of frosting per bench #2-7 </a:t>
            </a:r>
          </a:p>
          <a:p>
            <a:pPr marL="742950" indent="-742950" algn="l">
              <a:lnSpc>
                <a:spcPct val="120000"/>
              </a:lnSpc>
              <a:buAutoNum type="arabicParenR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Sit down and get quiet!!!!</a:t>
            </a:r>
          </a:p>
          <a:p>
            <a:pPr marL="742950" indent="-742950" algn="l">
              <a:lnSpc>
                <a:spcPct val="120000"/>
              </a:lnSpc>
              <a:buAutoNum type="arabicParenR"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27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19138" y="353398"/>
            <a:ext cx="10687615" cy="3021614"/>
          </a:xfrm>
          <a:solidFill>
            <a:schemeClr val="tx1"/>
          </a:solidFill>
          <a:ln w="76200">
            <a:solidFill>
              <a:schemeClr val="bg1"/>
            </a:solidFill>
          </a:ln>
        </p:spPr>
        <p:txBody>
          <a:bodyPr anchor="t">
            <a:noAutofit/>
          </a:bodyPr>
          <a:lstStyle/>
          <a:p>
            <a:pPr algn="ctr"/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8000" dirty="0" smtClean="0">
                <a:latin typeface="Impact" panose="020B0806030902050204" pitchFamily="34" charset="0"/>
              </a:rPr>
              <a:t>Mole Day Celebration!</a:t>
            </a:r>
            <a:endParaRPr lang="en-US" sz="8000" dirty="0"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490945" y="2194911"/>
            <a:ext cx="9144000" cy="1309688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6.02 x 10</a:t>
            </a:r>
            <a:r>
              <a:rPr lang="en-US" sz="8000" b="1" baseline="30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23</a:t>
            </a:r>
            <a:endParaRPr lang="en-US" sz="8000" b="1" baseline="30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3735062"/>
            <a:ext cx="2829975" cy="2807946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777" y="3735062"/>
            <a:ext cx="2829977" cy="2807946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pic>
        <p:nvPicPr>
          <p:cNvPr id="1026" name="Picture 2" descr="Image result for mole d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840" y="3735062"/>
            <a:ext cx="3886209" cy="2807946"/>
          </a:xfrm>
          <a:prstGeom prst="rect">
            <a:avLst/>
          </a:prstGeom>
          <a:ln w="762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5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84176"/>
            <a:ext cx="11306788" cy="150876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Impact" panose="020B0806030902050204" pitchFamily="34" charset="0"/>
              </a:rPr>
              <a:t>What is National mole day?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011680"/>
            <a:ext cx="11198300" cy="4602480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from 6:02 a.m. to 6:02 p.m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chemeClr val="bg1"/>
              </a:buClr>
            </a:pP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commemorates 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Avogadro's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Number: 6.02 X10</a:t>
            </a:r>
            <a:r>
              <a:rPr lang="en-US" sz="4400" b="1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en-US" sz="2800" b="1" dirty="0" smtClean="0">
                <a:solidFill>
                  <a:schemeClr val="bg1"/>
                </a:solidFill>
                <a:hlinkClick r:id="rId2"/>
              </a:rPr>
              <a:t>www.acs.org/content/acs/en/education/students/highschool/chemistryclubs/activities/mole-day.html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2800">
                <a:hlinkClick r:id="rId3"/>
              </a:rPr>
              <a:t>https://</a:t>
            </a:r>
            <a:r>
              <a:rPr lang="en-US" sz="2800" smtClean="0">
                <a:hlinkClick r:id="rId3"/>
              </a:rPr>
              <a:t>www.youtube.com/watch?v=TEl4jeETVmg</a:t>
            </a:r>
            <a:r>
              <a:rPr lang="en-US" sz="2800" smtClean="0"/>
              <a:t>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1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56" y="284176"/>
            <a:ext cx="11659177" cy="1508760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Impact" panose="020B0806030902050204" pitchFamily="34" charset="0"/>
              </a:rPr>
              <a:t>Mole Day Puns 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(courtesy of Mrs. Kerr!)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56" y="2088108"/>
            <a:ext cx="11659177" cy="435363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did Avogadro stay on is </a:t>
            </a:r>
            <a:r>
              <a:rPr lang="en-US" sz="3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vacation?</a:t>
            </a:r>
          </a:p>
          <a:p>
            <a:r>
              <a:rPr lang="en-US" sz="3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 mole-tel.</a:t>
            </a:r>
          </a:p>
          <a:p>
            <a:r>
              <a:rPr lang="en-US" sz="3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3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chemists wear when it's cold</a:t>
            </a:r>
            <a:r>
              <a:rPr lang="en-US" sz="3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36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</a:t>
            </a:r>
            <a:r>
              <a:rPr lang="en-US" sz="3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-mole underwear.</a:t>
            </a:r>
          </a:p>
          <a:p>
            <a:r>
              <a:rPr lang="en-US" sz="3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3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call a 10th grader who is taking </a:t>
            </a:r>
            <a:r>
              <a:rPr lang="en-US" sz="36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en-US" sz="3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28600" lvl="1" indent="0">
              <a:buNone/>
            </a:pPr>
            <a:r>
              <a:rPr lang="en-US" sz="3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sophomole</a:t>
            </a:r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41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464" y="284176"/>
            <a:ext cx="10661535" cy="1508760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Impact" panose="020B0806030902050204" pitchFamily="34" charset="0"/>
              </a:rPr>
              <a:t>Mole Day Puns</a:t>
            </a:r>
            <a:endParaRPr lang="en-US" sz="7200" dirty="0">
              <a:latin typeface="Impact" panose="020B080603090205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64" y="2194559"/>
            <a:ext cx="3560981" cy="4521451"/>
          </a:xfrm>
        </p:spPr>
      </p:pic>
      <p:sp>
        <p:nvSpPr>
          <p:cNvPr id="5" name="TextBox 4"/>
          <p:cNvSpPr txBox="1"/>
          <p:nvPr/>
        </p:nvSpPr>
        <p:spPr>
          <a:xfrm>
            <a:off x="4138047" y="2194560"/>
            <a:ext cx="7596753" cy="243143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the generous mole say when people crashed his party</a:t>
            </a:r>
            <a:r>
              <a:rPr lang="en-US" sz="3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4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 the merrier!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21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86" y="284176"/>
            <a:ext cx="10719713" cy="1508760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Impact" panose="020B0806030902050204" pitchFamily="34" charset="0"/>
              </a:rPr>
              <a:t>Mole Day Activity</a:t>
            </a:r>
            <a:endParaRPr lang="en-US" sz="720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86" y="2101755"/>
            <a:ext cx="11647209" cy="4449169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742950" indent="-742950">
              <a:buClr>
                <a:schemeClr val="bg1"/>
              </a:buClr>
              <a:buFont typeface="+mj-lt"/>
              <a:buAutoNum type="arabicParenR"/>
            </a:pP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MUST complete the pre-lab (Part I) before we begin the activity!</a:t>
            </a:r>
          </a:p>
          <a:p>
            <a:pPr lvl="7"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utilize your resources to complete Part I</a:t>
            </a:r>
          </a:p>
          <a:p>
            <a:pPr lvl="7"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Phones, Your teacher, Your classmates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arenR"/>
            </a:pPr>
            <a:r>
              <a:rPr lang="en-US" sz="3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Part I is stamped go tables to complete Part II.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arenR"/>
            </a:pPr>
            <a:r>
              <a:rPr lang="en-US" sz="3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II:</a:t>
            </a:r>
          </a:p>
          <a:p>
            <a:pPr lvl="6">
              <a:buClr>
                <a:schemeClr val="bg1"/>
              </a:buClr>
            </a:pP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PHONES</a:t>
            </a:r>
          </a:p>
          <a:p>
            <a:pPr lvl="6">
              <a:buClr>
                <a:schemeClr val="bg1"/>
              </a:buClr>
            </a:pP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have fun! 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sz="3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51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10" y="665163"/>
            <a:ext cx="11961339" cy="1052426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Impact" panose="020B0806030902050204" pitchFamily="34" charset="0"/>
              </a:rPr>
              <a:t>People who signed up for “Clean Up”…</a:t>
            </a:r>
            <a:br>
              <a:rPr lang="en-US" u="sng" dirty="0" smtClean="0">
                <a:latin typeface="Impact" panose="020B0806030902050204" pitchFamily="34" charset="0"/>
              </a:rPr>
            </a:br>
            <a:r>
              <a:rPr lang="en-US" u="sng" dirty="0" smtClean="0">
                <a:latin typeface="Impact" panose="020B0806030902050204" pitchFamily="34" charset="0"/>
              </a:rPr>
              <a:t>Clean up Mole Day Quickly!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11" y="1717588"/>
            <a:ext cx="11961339" cy="4497231"/>
          </a:xfrm>
        </p:spPr>
        <p:txBody>
          <a:bodyPr>
            <a:normAutofit fontScale="62500" lnSpcReduction="20000"/>
          </a:bodyPr>
          <a:lstStyle/>
          <a:p>
            <a:pPr marL="742950" indent="-742950" algn="l">
              <a:lnSpc>
                <a:spcPct val="120000"/>
              </a:lnSpc>
              <a:buAutoNum type="arabicParenR"/>
            </a:pPr>
            <a:r>
              <a:rPr lang="en-US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Zip/clip/close any candy bags that are not empty.</a:t>
            </a:r>
          </a:p>
          <a:p>
            <a:pPr marL="742950" indent="-742950" algn="l">
              <a:lnSpc>
                <a:spcPct val="120000"/>
              </a:lnSpc>
              <a:buAutoNum type="arabicParenR"/>
            </a:pPr>
            <a:r>
              <a:rPr lang="en-US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Any left over items – once zipped/clipped/closed, bring up to my lab bench. </a:t>
            </a:r>
          </a:p>
          <a:p>
            <a:pPr marL="742950" indent="-742950" algn="l">
              <a:lnSpc>
                <a:spcPct val="120000"/>
              </a:lnSpc>
              <a:buFont typeface="Arial" panose="020B0604020202020204" pitchFamily="34" charset="0"/>
              <a:buAutoNum type="arabicParenR"/>
            </a:pPr>
            <a:r>
              <a:rPr lang="en-US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Any empty containers or trash – throw away in the garbage cans in the hallway </a:t>
            </a:r>
            <a:r>
              <a:rPr lang="en-US" sz="51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EVERYONE SHOULD BE THROWING AWAY THEIR OWN</a:t>
            </a:r>
            <a:r>
              <a:rPr lang="en-US" sz="5100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PERSONAL </a:t>
            </a:r>
            <a:r>
              <a:rPr lang="en-US" sz="51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TRASH! </a:t>
            </a:r>
          </a:p>
          <a:p>
            <a:pPr marL="742950" indent="-742950" algn="l">
              <a:lnSpc>
                <a:spcPct val="120000"/>
              </a:lnSpc>
              <a:buFont typeface="Arial" panose="020B0604020202020204" pitchFamily="34" charset="0"/>
              <a:buAutoNum type="arabicParenR"/>
            </a:pPr>
            <a:r>
              <a:rPr lang="en-US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Wipe down lab tables with wet paper towels then dry paper towels – don’t use the cleaning spray please!</a:t>
            </a:r>
          </a:p>
          <a:p>
            <a:pPr marL="742950" indent="-742950" algn="l">
              <a:lnSpc>
                <a:spcPct val="120000"/>
              </a:lnSpc>
              <a:buAutoNum type="arabicParenR"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82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459</TotalTime>
  <Words>267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Corbel</vt:lpstr>
      <vt:lpstr>Impact</vt:lpstr>
      <vt:lpstr>Wingdings</vt:lpstr>
      <vt:lpstr>Banded</vt:lpstr>
      <vt:lpstr>Office Theme</vt:lpstr>
      <vt:lpstr>People who signed up for “Set Up”… Set up Mole Day Quickly!</vt:lpstr>
      <vt:lpstr> Mole Day Celebration!</vt:lpstr>
      <vt:lpstr>What is National mole day?</vt:lpstr>
      <vt:lpstr>Mole Day Puns (courtesy of Mrs. Kerr!)</vt:lpstr>
      <vt:lpstr>Mole Day Puns</vt:lpstr>
      <vt:lpstr>Mole Day Activity</vt:lpstr>
      <vt:lpstr>People who signed up for “Clean Up”… Clean up Mole Day Quickly!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 Day Celebration!</dc:title>
  <dc:creator>Kerr, Alicia [DH]</dc:creator>
  <cp:lastModifiedBy>Farmer, Stephanie [DH]</cp:lastModifiedBy>
  <cp:revision>17</cp:revision>
  <dcterms:created xsi:type="dcterms:W3CDTF">2015-10-22T15:45:19Z</dcterms:created>
  <dcterms:modified xsi:type="dcterms:W3CDTF">2019-10-24T18:46:42Z</dcterms:modified>
</cp:coreProperties>
</file>