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5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5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0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53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9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0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8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7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2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2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8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2537-4076-4A48-9C68-6E28B8FF96D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993F3-4C44-4732-A0AB-027485D0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9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Worksheet #10 </a:t>
            </a:r>
            <a:br>
              <a:rPr lang="en-US" dirty="0" smtClean="0">
                <a:latin typeface="Impact" panose="020B0806030902050204" pitchFamily="34" charset="0"/>
              </a:rPr>
            </a:br>
            <a:r>
              <a:rPr lang="en-US" dirty="0" smtClean="0">
                <a:latin typeface="Impact" panose="020B0806030902050204" pitchFamily="34" charset="0"/>
              </a:rPr>
              <a:t>Molecular Geometry Activity</a:t>
            </a:r>
            <a:endParaRPr lang="en-US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NO</a:t>
            </a:r>
            <a:r>
              <a:rPr lang="en-US" baseline="-25000" dirty="0" smtClean="0">
                <a:latin typeface="Impact" panose="020B0806030902050204" pitchFamily="34" charset="0"/>
              </a:rPr>
              <a:t>2</a:t>
            </a:r>
            <a:r>
              <a:rPr lang="en-US" baseline="30000" dirty="0" smtClean="0">
                <a:latin typeface="Impact" panose="020B0806030902050204" pitchFamily="34" charset="0"/>
              </a:rPr>
              <a:t>-</a:t>
            </a:r>
            <a:endParaRPr lang="en-US" baseline="30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744" y="2130878"/>
            <a:ext cx="3955312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3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399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E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1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Trigonal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Bent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4189863" y="2906974"/>
            <a:ext cx="805218" cy="2690436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>
          <a:xfrm rot="10800000">
            <a:off x="6553201" y="2906974"/>
            <a:ext cx="805218" cy="2690436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25760" y="2549936"/>
            <a:ext cx="409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-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467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SF</a:t>
            </a:r>
            <a:r>
              <a:rPr lang="en-US" baseline="-25000" dirty="0" smtClean="0">
                <a:latin typeface="Impact" panose="020B0806030902050204" pitchFamily="34" charset="0"/>
              </a:rPr>
              <a:t>4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1800" y="2050143"/>
            <a:ext cx="3505200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br>
              <a:rPr lang="en-US" sz="3600" b="1" u="sng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5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399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4</a:t>
            </a:r>
            <a:r>
              <a:rPr lang="en-US" sz="3600" b="1" dirty="0" smtClean="0">
                <a:solidFill>
                  <a:schemeClr val="tx1"/>
                </a:solidFill>
              </a:rPr>
              <a:t>E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1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2800" b="1" dirty="0" smtClean="0">
                <a:solidFill>
                  <a:schemeClr val="tx1"/>
                </a:solidFill>
              </a:rPr>
              <a:t>Trigonal </a:t>
            </a:r>
            <a:r>
              <a:rPr lang="en-US" sz="2800" b="1" dirty="0" err="1">
                <a:solidFill>
                  <a:schemeClr val="tx1"/>
                </a:solidFill>
              </a:rPr>
              <a:t>B</a:t>
            </a:r>
            <a:r>
              <a:rPr lang="en-US" sz="2800" b="1" dirty="0" err="1" smtClean="0">
                <a:solidFill>
                  <a:schemeClr val="tx1"/>
                </a:solidFill>
              </a:rPr>
              <a:t>ipyramidal</a:t>
            </a:r>
            <a:endParaRPr lang="en-US" sz="28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Seesaw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4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ClF</a:t>
            </a:r>
            <a:r>
              <a:rPr lang="en-US" baseline="-25000" dirty="0" smtClean="0">
                <a:latin typeface="Impact" panose="020B0806030902050204" pitchFamily="34" charset="0"/>
              </a:rPr>
              <a:t>3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141" y="2054451"/>
            <a:ext cx="3578517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5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3</a:t>
            </a:r>
            <a:r>
              <a:rPr lang="en-US" sz="3600" b="1" dirty="0" smtClean="0">
                <a:solidFill>
                  <a:schemeClr val="tx1"/>
                </a:solidFill>
              </a:rPr>
              <a:t>E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2800" b="1" dirty="0" smtClean="0">
                <a:solidFill>
                  <a:schemeClr val="tx1"/>
                </a:solidFill>
              </a:rPr>
              <a:t>Trigonal </a:t>
            </a:r>
            <a:r>
              <a:rPr lang="en-US" sz="2800" b="1" dirty="0" err="1">
                <a:solidFill>
                  <a:schemeClr val="tx1"/>
                </a:solidFill>
              </a:rPr>
              <a:t>B</a:t>
            </a:r>
            <a:r>
              <a:rPr lang="en-US" sz="2800" b="1" dirty="0" err="1" smtClean="0">
                <a:solidFill>
                  <a:schemeClr val="tx1"/>
                </a:solidFill>
              </a:rPr>
              <a:t>ipyramidal</a:t>
            </a:r>
            <a:endParaRPr lang="en-US" sz="28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br>
              <a:rPr lang="en-US" sz="3600" b="1" u="sng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T-Shaped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0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BrF</a:t>
            </a:r>
            <a:r>
              <a:rPr lang="en-US" baseline="-25000" dirty="0" smtClean="0">
                <a:latin typeface="Impact" panose="020B0806030902050204" pitchFamily="34" charset="0"/>
              </a:rPr>
              <a:t>5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574" y="2034947"/>
            <a:ext cx="3577652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6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5</a:t>
            </a:r>
            <a:r>
              <a:rPr lang="en-US" sz="3600" b="1" dirty="0" smtClean="0">
                <a:solidFill>
                  <a:schemeClr val="tx1"/>
                </a:solidFill>
              </a:rPr>
              <a:t>E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1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Octahedral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200" b="1" dirty="0" smtClean="0">
                <a:solidFill>
                  <a:schemeClr val="tx1"/>
                </a:solidFill>
              </a:rPr>
              <a:t>Square Pyramidal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9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N</a:t>
            </a:r>
            <a:r>
              <a:rPr lang="en-US" baseline="-25000" dirty="0" smtClean="0">
                <a:latin typeface="Impact" panose="020B0806030902050204" pitchFamily="34" charset="0"/>
              </a:rPr>
              <a:t>2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748" y="2059214"/>
            <a:ext cx="3379304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2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399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1</a:t>
            </a:r>
            <a:r>
              <a:rPr lang="en-US" sz="3600" b="1" dirty="0" smtClean="0">
                <a:solidFill>
                  <a:schemeClr val="tx1"/>
                </a:solidFill>
              </a:rPr>
              <a:t>E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1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Linear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Linear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30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NH</a:t>
            </a:r>
            <a:r>
              <a:rPr lang="en-US" baseline="-25000" dirty="0" smtClean="0">
                <a:latin typeface="Impact" panose="020B0806030902050204" pitchFamily="34" charset="0"/>
              </a:rPr>
              <a:t>4</a:t>
            </a:r>
            <a:r>
              <a:rPr lang="en-US" baseline="30000" dirty="0" smtClean="0">
                <a:latin typeface="Impact" panose="020B0806030902050204" pitchFamily="34" charset="0"/>
              </a:rPr>
              <a:t>+</a:t>
            </a:r>
            <a:endParaRPr lang="en-US" baseline="30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840" y="2020208"/>
            <a:ext cx="3881120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4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399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4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Tetrahedral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Tetrahedral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21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NO</a:t>
            </a:r>
            <a:r>
              <a:rPr lang="en-US" baseline="-25000" dirty="0" smtClean="0">
                <a:latin typeface="Impact" panose="020B0806030902050204" pitchFamily="34" charset="0"/>
              </a:rPr>
              <a:t>3</a:t>
            </a:r>
            <a:r>
              <a:rPr lang="en-US" baseline="30000" dirty="0" smtClean="0">
                <a:latin typeface="Impact" panose="020B0806030902050204" pitchFamily="34" charset="0"/>
              </a:rPr>
              <a:t>-</a:t>
            </a:r>
            <a:endParaRPr lang="en-US" baseline="30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163" y="2010228"/>
            <a:ext cx="3574473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3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399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3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Trigonal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Trigonal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86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SiCl</a:t>
            </a:r>
            <a:r>
              <a:rPr lang="en-US" baseline="-25000" dirty="0" smtClean="0">
                <a:latin typeface="Impact" panose="020B0806030902050204" pitchFamily="34" charset="0"/>
              </a:rPr>
              <a:t>4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040" y="2020204"/>
            <a:ext cx="3474720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4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4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Tetrahedral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Tetrahedral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48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CO</a:t>
            </a:r>
            <a:r>
              <a:rPr lang="en-US" baseline="-25000" dirty="0" smtClean="0">
                <a:latin typeface="Impact" panose="020B0806030902050204" pitchFamily="34" charset="0"/>
              </a:rPr>
              <a:t>2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056" y="2027879"/>
            <a:ext cx="3374686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2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Linear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Linear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5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NClH</a:t>
            </a:r>
            <a:r>
              <a:rPr lang="en-US" baseline="-25000" dirty="0" smtClean="0">
                <a:latin typeface="Impact" panose="020B0806030902050204" pitchFamily="34" charset="0"/>
              </a:rPr>
              <a:t>2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686" y="2045379"/>
            <a:ext cx="3335428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4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3</a:t>
            </a:r>
            <a:r>
              <a:rPr lang="en-US" sz="3600" b="1" dirty="0" smtClean="0">
                <a:solidFill>
                  <a:schemeClr val="tx1"/>
                </a:solidFill>
              </a:rPr>
              <a:t>E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1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Tetrahedral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Trigonal Pyramidal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2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XeF</a:t>
            </a:r>
            <a:r>
              <a:rPr lang="en-US" baseline="-25000" dirty="0" smtClean="0">
                <a:latin typeface="Impact" panose="020B0806030902050204" pitchFamily="34" charset="0"/>
              </a:rPr>
              <a:t>4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419" y="2006147"/>
            <a:ext cx="3401961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6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4</a:t>
            </a:r>
            <a:r>
              <a:rPr lang="en-US" sz="3600" b="1" dirty="0" smtClean="0">
                <a:solidFill>
                  <a:schemeClr val="tx1"/>
                </a:solidFill>
              </a:rPr>
              <a:t>E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2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Octahedral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Square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77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CH</a:t>
            </a:r>
            <a:r>
              <a:rPr lang="en-US" baseline="-25000" dirty="0" smtClean="0">
                <a:latin typeface="Impact" panose="020B0806030902050204" pitchFamily="34" charset="0"/>
              </a:rPr>
              <a:t>2</a:t>
            </a:r>
            <a:r>
              <a:rPr lang="en-US" dirty="0" smtClean="0">
                <a:latin typeface="Impact" panose="020B0806030902050204" pitchFamily="34" charset="0"/>
              </a:rPr>
              <a:t>O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626" y="2073729"/>
            <a:ext cx="3339548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3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3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Trigonal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Trigonal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16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SF</a:t>
            </a:r>
            <a:r>
              <a:rPr lang="en-US" baseline="-25000" dirty="0" smtClean="0">
                <a:latin typeface="Impact" panose="020B0806030902050204" pitchFamily="34" charset="0"/>
              </a:rPr>
              <a:t>6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063"/>
          <a:stretch/>
        </p:blipFill>
        <p:spPr>
          <a:xfrm>
            <a:off x="4230254" y="2061028"/>
            <a:ext cx="3528291" cy="3545568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6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2399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6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Octahedral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Octahedral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40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0" y="396649"/>
            <a:ext cx="9144000" cy="1098323"/>
          </a:xfrm>
          <a:solidFill>
            <a:schemeClr val="bg1"/>
          </a:solidFill>
          <a:ln w="76200">
            <a:solidFill>
              <a:schemeClr val="tx1"/>
            </a:solidFill>
            <a:prstDash val="lgDash"/>
          </a:ln>
        </p:spPr>
        <p:txBody>
          <a:bodyPr anchor="ctr"/>
          <a:lstStyle/>
          <a:p>
            <a:r>
              <a:rPr lang="en-US" dirty="0" smtClean="0">
                <a:latin typeface="Impact" panose="020B0806030902050204" pitchFamily="34" charset="0"/>
              </a:rPr>
              <a:t>BF</a:t>
            </a:r>
            <a:r>
              <a:rPr lang="en-US" baseline="-25000" dirty="0" smtClean="0">
                <a:latin typeface="Impact" panose="020B0806030902050204" pitchFamily="34" charset="0"/>
              </a:rPr>
              <a:t>3</a:t>
            </a:r>
            <a:endParaRPr lang="en-US" baseline="-25000" dirty="0"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767" y="2122261"/>
            <a:ext cx="3677265" cy="3657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422400" y="2010228"/>
            <a:ext cx="2322285" cy="146303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Steric #: 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3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400" y="3829387"/>
            <a:ext cx="2322285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AXE Form: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AX</a:t>
            </a:r>
            <a:r>
              <a:rPr lang="en-US" sz="3600" b="1" baseline="-25000" dirty="0" smtClean="0">
                <a:solidFill>
                  <a:schemeClr val="tx1"/>
                </a:solidFill>
              </a:rPr>
              <a:t>3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4114" y="2010226"/>
            <a:ext cx="3397426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Electronic: </a:t>
            </a:r>
            <a:r>
              <a:rPr lang="en-US" sz="3600" b="1" dirty="0" smtClean="0">
                <a:solidFill>
                  <a:schemeClr val="tx1"/>
                </a:solidFill>
              </a:rPr>
              <a:t>Trigonal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44114" y="3829387"/>
            <a:ext cx="3397426" cy="14659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Molecular: </a:t>
            </a:r>
            <a:r>
              <a:rPr lang="en-US" sz="3600" b="1" dirty="0" smtClean="0">
                <a:solidFill>
                  <a:schemeClr val="tx1"/>
                </a:solidFill>
              </a:rPr>
              <a:t>Trigonal Planar</a:t>
            </a:r>
            <a:endParaRPr lang="en-US" sz="3600" b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9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199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Impact</vt:lpstr>
      <vt:lpstr>Office Theme</vt:lpstr>
      <vt:lpstr>Worksheet #10  Molecular Geometry Activity</vt:lpstr>
      <vt:lpstr>NO3-</vt:lpstr>
      <vt:lpstr>SiCl4</vt:lpstr>
      <vt:lpstr>CO2</vt:lpstr>
      <vt:lpstr>NClH2</vt:lpstr>
      <vt:lpstr>XeF4</vt:lpstr>
      <vt:lpstr>CH2O</vt:lpstr>
      <vt:lpstr>SF6</vt:lpstr>
      <vt:lpstr>BF3</vt:lpstr>
      <vt:lpstr>NO2-</vt:lpstr>
      <vt:lpstr>SF4</vt:lpstr>
      <vt:lpstr>ClF3</vt:lpstr>
      <vt:lpstr>BrF5</vt:lpstr>
      <vt:lpstr>N2</vt:lpstr>
      <vt:lpstr>NH4+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Worksheet #10  Molecular Geometry Activity</dc:title>
  <dc:creator>Farmer, Stephanie [DH]</dc:creator>
  <cp:lastModifiedBy>Farmer, Stephanie [DH]</cp:lastModifiedBy>
  <cp:revision>7</cp:revision>
  <dcterms:created xsi:type="dcterms:W3CDTF">2019-10-29T18:32:03Z</dcterms:created>
  <dcterms:modified xsi:type="dcterms:W3CDTF">2019-10-29T21:39:01Z</dcterms:modified>
</cp:coreProperties>
</file>