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9" r:id="rId2"/>
    <p:sldId id="256" r:id="rId3"/>
    <p:sldId id="257" r:id="rId4"/>
    <p:sldId id="258" r:id="rId5"/>
    <p:sldId id="259" r:id="rId6"/>
    <p:sldId id="260" r:id="rId7"/>
    <p:sldId id="261" r:id="rId8"/>
    <p:sldId id="271" r:id="rId9"/>
    <p:sldId id="272" r:id="rId10"/>
    <p:sldId id="273" r:id="rId11"/>
    <p:sldId id="270" r:id="rId12"/>
    <p:sldId id="262" r:id="rId13"/>
    <p:sldId id="263" r:id="rId14"/>
    <p:sldId id="264" r:id="rId15"/>
    <p:sldId id="265" r:id="rId16"/>
    <p:sldId id="266" r:id="rId17"/>
    <p:sldId id="267" r:id="rId18"/>
    <p:sldId id="268"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3" autoAdjust="0"/>
    <p:restoredTop sz="94660"/>
  </p:normalViewPr>
  <p:slideViewPr>
    <p:cSldViewPr snapToGrid="0">
      <p:cViewPr varScale="1">
        <p:scale>
          <a:sx n="62" d="100"/>
          <a:sy n="62" d="100"/>
        </p:scale>
        <p:origin x="84" y="21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642657A-5CD6-41A8-995D-4E73A1AE1225}" type="datetimeFigureOut">
              <a:rPr lang="en-US" smtClean="0"/>
              <a:t>10/14/2022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4E9927-D8C8-4C47-93E8-E6AD0395504A}" type="slidenum">
              <a:rPr lang="en-US" smtClean="0"/>
              <a:t>‹#›</a:t>
            </a:fld>
            <a:endParaRPr lang="en-US"/>
          </a:p>
        </p:txBody>
      </p:sp>
    </p:spTree>
    <p:extLst>
      <p:ext uri="{BB962C8B-B14F-4D97-AF65-F5344CB8AC3E}">
        <p14:creationId xmlns:p14="http://schemas.microsoft.com/office/powerpoint/2010/main" val="5202004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642657A-5CD6-41A8-995D-4E73A1AE1225}" type="datetimeFigureOut">
              <a:rPr lang="en-US" smtClean="0"/>
              <a:t>10/14/2022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4E9927-D8C8-4C47-93E8-E6AD0395504A}" type="slidenum">
              <a:rPr lang="en-US" smtClean="0"/>
              <a:t>‹#›</a:t>
            </a:fld>
            <a:endParaRPr lang="en-US"/>
          </a:p>
        </p:txBody>
      </p:sp>
    </p:spTree>
    <p:extLst>
      <p:ext uri="{BB962C8B-B14F-4D97-AF65-F5344CB8AC3E}">
        <p14:creationId xmlns:p14="http://schemas.microsoft.com/office/powerpoint/2010/main" val="22163064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642657A-5CD6-41A8-995D-4E73A1AE1225}" type="datetimeFigureOut">
              <a:rPr lang="en-US" smtClean="0"/>
              <a:t>10/14/2022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4E9927-D8C8-4C47-93E8-E6AD0395504A}" type="slidenum">
              <a:rPr lang="en-US" smtClean="0"/>
              <a:t>‹#›</a:t>
            </a:fld>
            <a:endParaRPr lang="en-US"/>
          </a:p>
        </p:txBody>
      </p:sp>
    </p:spTree>
    <p:extLst>
      <p:ext uri="{BB962C8B-B14F-4D97-AF65-F5344CB8AC3E}">
        <p14:creationId xmlns:p14="http://schemas.microsoft.com/office/powerpoint/2010/main" val="3809428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642657A-5CD6-41A8-995D-4E73A1AE1225}" type="datetimeFigureOut">
              <a:rPr lang="en-US" smtClean="0"/>
              <a:t>10/14/2022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4E9927-D8C8-4C47-93E8-E6AD0395504A}" type="slidenum">
              <a:rPr lang="en-US" smtClean="0"/>
              <a:t>‹#›</a:t>
            </a:fld>
            <a:endParaRPr lang="en-US"/>
          </a:p>
        </p:txBody>
      </p:sp>
    </p:spTree>
    <p:extLst>
      <p:ext uri="{BB962C8B-B14F-4D97-AF65-F5344CB8AC3E}">
        <p14:creationId xmlns:p14="http://schemas.microsoft.com/office/powerpoint/2010/main" val="27543873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642657A-5CD6-41A8-995D-4E73A1AE1225}" type="datetimeFigureOut">
              <a:rPr lang="en-US" smtClean="0"/>
              <a:t>10/14/2022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4E9927-D8C8-4C47-93E8-E6AD0395504A}" type="slidenum">
              <a:rPr lang="en-US" smtClean="0"/>
              <a:t>‹#›</a:t>
            </a:fld>
            <a:endParaRPr lang="en-US"/>
          </a:p>
        </p:txBody>
      </p:sp>
    </p:spTree>
    <p:extLst>
      <p:ext uri="{BB962C8B-B14F-4D97-AF65-F5344CB8AC3E}">
        <p14:creationId xmlns:p14="http://schemas.microsoft.com/office/powerpoint/2010/main" val="4469006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642657A-5CD6-41A8-995D-4E73A1AE1225}" type="datetimeFigureOut">
              <a:rPr lang="en-US" smtClean="0"/>
              <a:t>10/14/2022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4E9927-D8C8-4C47-93E8-E6AD0395504A}" type="slidenum">
              <a:rPr lang="en-US" smtClean="0"/>
              <a:t>‹#›</a:t>
            </a:fld>
            <a:endParaRPr lang="en-US"/>
          </a:p>
        </p:txBody>
      </p:sp>
    </p:spTree>
    <p:extLst>
      <p:ext uri="{BB962C8B-B14F-4D97-AF65-F5344CB8AC3E}">
        <p14:creationId xmlns:p14="http://schemas.microsoft.com/office/powerpoint/2010/main" val="34083336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642657A-5CD6-41A8-995D-4E73A1AE1225}" type="datetimeFigureOut">
              <a:rPr lang="en-US" smtClean="0"/>
              <a:t>10/14/2022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94E9927-D8C8-4C47-93E8-E6AD0395504A}" type="slidenum">
              <a:rPr lang="en-US" smtClean="0"/>
              <a:t>‹#›</a:t>
            </a:fld>
            <a:endParaRPr lang="en-US"/>
          </a:p>
        </p:txBody>
      </p:sp>
    </p:spTree>
    <p:extLst>
      <p:ext uri="{BB962C8B-B14F-4D97-AF65-F5344CB8AC3E}">
        <p14:creationId xmlns:p14="http://schemas.microsoft.com/office/powerpoint/2010/main" val="24291591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642657A-5CD6-41A8-995D-4E73A1AE1225}" type="datetimeFigureOut">
              <a:rPr lang="en-US" smtClean="0"/>
              <a:t>10/14/2022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94E9927-D8C8-4C47-93E8-E6AD0395504A}" type="slidenum">
              <a:rPr lang="en-US" smtClean="0"/>
              <a:t>‹#›</a:t>
            </a:fld>
            <a:endParaRPr lang="en-US"/>
          </a:p>
        </p:txBody>
      </p:sp>
    </p:spTree>
    <p:extLst>
      <p:ext uri="{BB962C8B-B14F-4D97-AF65-F5344CB8AC3E}">
        <p14:creationId xmlns:p14="http://schemas.microsoft.com/office/powerpoint/2010/main" val="775581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42657A-5CD6-41A8-995D-4E73A1AE1225}" type="datetimeFigureOut">
              <a:rPr lang="en-US" smtClean="0"/>
              <a:t>10/14/2022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94E9927-D8C8-4C47-93E8-E6AD0395504A}" type="slidenum">
              <a:rPr lang="en-US" smtClean="0"/>
              <a:t>‹#›</a:t>
            </a:fld>
            <a:endParaRPr lang="en-US"/>
          </a:p>
        </p:txBody>
      </p:sp>
    </p:spTree>
    <p:extLst>
      <p:ext uri="{BB962C8B-B14F-4D97-AF65-F5344CB8AC3E}">
        <p14:creationId xmlns:p14="http://schemas.microsoft.com/office/powerpoint/2010/main" val="7550501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642657A-5CD6-41A8-995D-4E73A1AE1225}" type="datetimeFigureOut">
              <a:rPr lang="en-US" smtClean="0"/>
              <a:t>10/14/2022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4E9927-D8C8-4C47-93E8-E6AD0395504A}" type="slidenum">
              <a:rPr lang="en-US" smtClean="0"/>
              <a:t>‹#›</a:t>
            </a:fld>
            <a:endParaRPr lang="en-US"/>
          </a:p>
        </p:txBody>
      </p:sp>
    </p:spTree>
    <p:extLst>
      <p:ext uri="{BB962C8B-B14F-4D97-AF65-F5344CB8AC3E}">
        <p14:creationId xmlns:p14="http://schemas.microsoft.com/office/powerpoint/2010/main" val="17379757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642657A-5CD6-41A8-995D-4E73A1AE1225}" type="datetimeFigureOut">
              <a:rPr lang="en-US" smtClean="0"/>
              <a:t>10/14/2022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4E9927-D8C8-4C47-93E8-E6AD0395504A}" type="slidenum">
              <a:rPr lang="en-US" smtClean="0"/>
              <a:t>‹#›</a:t>
            </a:fld>
            <a:endParaRPr lang="en-US"/>
          </a:p>
        </p:txBody>
      </p:sp>
    </p:spTree>
    <p:extLst>
      <p:ext uri="{BB962C8B-B14F-4D97-AF65-F5344CB8AC3E}">
        <p14:creationId xmlns:p14="http://schemas.microsoft.com/office/powerpoint/2010/main" val="8834748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42657A-5CD6-41A8-995D-4E73A1AE1225}" type="datetimeFigureOut">
              <a:rPr lang="en-US" smtClean="0"/>
              <a:t>10/14/2022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4E9927-D8C8-4C47-93E8-E6AD0395504A}" type="slidenum">
              <a:rPr lang="en-US" smtClean="0"/>
              <a:t>‹#›</a:t>
            </a:fld>
            <a:endParaRPr lang="en-US"/>
          </a:p>
        </p:txBody>
      </p:sp>
    </p:spTree>
    <p:extLst>
      <p:ext uri="{BB962C8B-B14F-4D97-AF65-F5344CB8AC3E}">
        <p14:creationId xmlns:p14="http://schemas.microsoft.com/office/powerpoint/2010/main" val="18502788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youtu.be/HeX66BXt2-w" TargetMode="External"/><Relationship Id="rId2" Type="http://schemas.openxmlformats.org/officeDocument/2006/relationships/hyperlink" Target="https://youtu.be/on_-k2-jvns" TargetMode="External"/><Relationship Id="rId1" Type="http://schemas.openxmlformats.org/officeDocument/2006/relationships/slideLayout" Target="../slideLayouts/slideLayout2.xml"/><Relationship Id="rId4" Type="http://schemas.openxmlformats.org/officeDocument/2006/relationships/hyperlink" Target="https://youtu.be/KBP_sUPYK3E"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0"/>
            <a:ext cx="9144000" cy="2037806"/>
          </a:xfrm>
        </p:spPr>
        <p:txBody>
          <a:bodyPr/>
          <a:lstStyle/>
          <a:p>
            <a:pPr algn="l"/>
            <a:r>
              <a:rPr lang="en-US" u="sng" dirty="0">
                <a:latin typeface="Elephant" panose="02020904090505020303" pitchFamily="18" charset="0"/>
              </a:rPr>
              <a:t>N-18</a:t>
            </a:r>
            <a:r>
              <a:rPr lang="en-US" dirty="0">
                <a:latin typeface="Elephant" panose="02020904090505020303" pitchFamily="18" charset="0"/>
              </a:rPr>
              <a:t> Lewis Structures </a:t>
            </a:r>
          </a:p>
        </p:txBody>
      </p:sp>
      <p:sp>
        <p:nvSpPr>
          <p:cNvPr id="3" name="TextBox 2"/>
          <p:cNvSpPr txBox="1"/>
          <p:nvPr/>
        </p:nvSpPr>
        <p:spPr>
          <a:xfrm>
            <a:off x="300251" y="2238233"/>
            <a:ext cx="11327642" cy="2585323"/>
          </a:xfrm>
          <a:prstGeom prst="rect">
            <a:avLst/>
          </a:prstGeom>
          <a:noFill/>
        </p:spPr>
        <p:txBody>
          <a:bodyPr wrap="square" rtlCol="0">
            <a:spAutoFit/>
          </a:bodyPr>
          <a:lstStyle/>
          <a:p>
            <a:r>
              <a:rPr lang="en-US" sz="5400" b="1" dirty="0">
                <a:solidFill>
                  <a:srgbClr val="FF0000"/>
                </a:solidFill>
              </a:rPr>
              <a:t>Target: I can draw the structures of atoms, ions, ionic bonded compounds, and covalent molecules.  </a:t>
            </a:r>
          </a:p>
        </p:txBody>
      </p:sp>
    </p:spTree>
    <p:extLst>
      <p:ext uri="{BB962C8B-B14F-4D97-AF65-F5344CB8AC3E}">
        <p14:creationId xmlns:p14="http://schemas.microsoft.com/office/powerpoint/2010/main" val="22602849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Oval 14"/>
          <p:cNvSpPr/>
          <p:nvPr/>
        </p:nvSpPr>
        <p:spPr>
          <a:xfrm>
            <a:off x="633006" y="1216085"/>
            <a:ext cx="4637494" cy="4346515"/>
          </a:xfrm>
          <a:prstGeom prst="ellipse">
            <a:avLst/>
          </a:prstGeom>
          <a:solidFill>
            <a:schemeClr val="bg1"/>
          </a:solidFill>
          <a:ln w="5715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1213902" y="1763826"/>
            <a:ext cx="3510497" cy="3278073"/>
          </a:xfrm>
          <a:prstGeom prst="ellipse">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1790700" y="2271658"/>
            <a:ext cx="2348704" cy="2222500"/>
          </a:xfrm>
          <a:prstGeom prst="ellipse">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0" y="13793"/>
            <a:ext cx="12192000" cy="1325563"/>
          </a:xfrm>
        </p:spPr>
        <p:txBody>
          <a:bodyPr/>
          <a:lstStyle/>
          <a:p>
            <a:r>
              <a:rPr lang="en-US" b="1" u="sng" dirty="0">
                <a:latin typeface="Elephant" panose="02020904090505020303" pitchFamily="18" charset="0"/>
              </a:rPr>
              <a:t>Ions - Cations</a:t>
            </a:r>
          </a:p>
        </p:txBody>
      </p:sp>
      <p:sp>
        <p:nvSpPr>
          <p:cNvPr id="55" name="TextBox 54"/>
          <p:cNvSpPr txBox="1"/>
          <p:nvPr/>
        </p:nvSpPr>
        <p:spPr>
          <a:xfrm>
            <a:off x="2388255" y="2875077"/>
            <a:ext cx="1852749" cy="1015663"/>
          </a:xfrm>
          <a:prstGeom prst="rect">
            <a:avLst/>
          </a:prstGeom>
          <a:noFill/>
        </p:spPr>
        <p:txBody>
          <a:bodyPr wrap="square" rtlCol="0">
            <a:spAutoFit/>
          </a:bodyPr>
          <a:lstStyle/>
          <a:p>
            <a:r>
              <a:rPr lang="en-US" sz="6000" dirty="0"/>
              <a:t>Mg</a:t>
            </a:r>
          </a:p>
        </p:txBody>
      </p:sp>
      <p:sp>
        <p:nvSpPr>
          <p:cNvPr id="53" name="Oval 52"/>
          <p:cNvSpPr/>
          <p:nvPr/>
        </p:nvSpPr>
        <p:spPr>
          <a:xfrm>
            <a:off x="2578373" y="2176287"/>
            <a:ext cx="274320" cy="2743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3084568" y="2161888"/>
            <a:ext cx="274320" cy="2743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2564141" y="4875649"/>
            <a:ext cx="274320" cy="2743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3070336" y="4861250"/>
            <a:ext cx="274320" cy="2743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2582929" y="1642945"/>
            <a:ext cx="274320" cy="2743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3089124" y="1628546"/>
            <a:ext cx="274320" cy="2743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a:off x="4615745" y="3095048"/>
            <a:ext cx="274320" cy="2743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4615745" y="3574168"/>
            <a:ext cx="274320" cy="2743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p:cNvSpPr/>
          <p:nvPr/>
        </p:nvSpPr>
        <p:spPr>
          <a:xfrm>
            <a:off x="1075912" y="3080649"/>
            <a:ext cx="274320" cy="2743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p:cNvSpPr/>
          <p:nvPr/>
        </p:nvSpPr>
        <p:spPr>
          <a:xfrm>
            <a:off x="1075912" y="3559769"/>
            <a:ext cx="274320" cy="2743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834074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TextBox 75"/>
          <p:cNvSpPr txBox="1"/>
          <p:nvPr/>
        </p:nvSpPr>
        <p:spPr>
          <a:xfrm>
            <a:off x="6090121" y="3679886"/>
            <a:ext cx="4101737" cy="1569660"/>
          </a:xfrm>
          <a:prstGeom prst="rect">
            <a:avLst/>
          </a:prstGeom>
          <a:noFill/>
        </p:spPr>
        <p:txBody>
          <a:bodyPr wrap="square" rtlCol="0">
            <a:spAutoFit/>
          </a:bodyPr>
          <a:lstStyle/>
          <a:p>
            <a:r>
              <a:rPr lang="en-US" sz="9600" dirty="0"/>
              <a:t>[    ]</a:t>
            </a:r>
            <a:r>
              <a:rPr lang="en-US" sz="8800" baseline="30000" dirty="0"/>
              <a:t>2+</a:t>
            </a:r>
            <a:endParaRPr lang="en-US" sz="9600" baseline="30000" dirty="0"/>
          </a:p>
        </p:txBody>
      </p:sp>
      <p:sp>
        <p:nvSpPr>
          <p:cNvPr id="73" name="TextBox 72"/>
          <p:cNvSpPr txBox="1"/>
          <p:nvPr/>
        </p:nvSpPr>
        <p:spPr>
          <a:xfrm>
            <a:off x="6503511" y="3965647"/>
            <a:ext cx="1297028" cy="1015663"/>
          </a:xfrm>
          <a:prstGeom prst="rect">
            <a:avLst/>
          </a:prstGeom>
          <a:noFill/>
        </p:spPr>
        <p:txBody>
          <a:bodyPr wrap="square" rtlCol="0">
            <a:spAutoFit/>
          </a:bodyPr>
          <a:lstStyle/>
          <a:p>
            <a:r>
              <a:rPr lang="en-US" sz="6000" dirty="0"/>
              <a:t>Mg</a:t>
            </a:r>
          </a:p>
        </p:txBody>
      </p:sp>
      <p:sp>
        <p:nvSpPr>
          <p:cNvPr id="6" name="Rectangle 5"/>
          <p:cNvSpPr/>
          <p:nvPr/>
        </p:nvSpPr>
        <p:spPr>
          <a:xfrm>
            <a:off x="215867" y="1052217"/>
            <a:ext cx="5554009" cy="5509200"/>
          </a:xfrm>
          <a:prstGeom prst="rect">
            <a:avLst/>
          </a:prstGeom>
        </p:spPr>
        <p:txBody>
          <a:bodyPr wrap="square">
            <a:spAutoFit/>
          </a:bodyPr>
          <a:lstStyle/>
          <a:p>
            <a:r>
              <a:rPr lang="en-US" sz="3200" dirty="0"/>
              <a:t>When atoms lose all their valence electrons, they drop down to the previous level which </a:t>
            </a:r>
            <a:r>
              <a:rPr lang="en-US" sz="3200" u="sng" dirty="0"/>
              <a:t>already</a:t>
            </a:r>
            <a:r>
              <a:rPr lang="en-US" sz="3200" dirty="0"/>
              <a:t> is a full shell. </a:t>
            </a:r>
            <a:r>
              <a:rPr lang="en-US" sz="3200" b="1" i="1" dirty="0"/>
              <a:t>HOWEVER</a:t>
            </a:r>
            <a:r>
              <a:rPr lang="en-US" sz="3200" dirty="0"/>
              <a:t> – when we draw our structures we want to draw the </a:t>
            </a:r>
            <a:r>
              <a:rPr lang="en-US" sz="3200" u="sng" dirty="0"/>
              <a:t>ORIGINAL</a:t>
            </a:r>
            <a:r>
              <a:rPr lang="en-US" sz="3200" dirty="0"/>
              <a:t> valence shell – which is </a:t>
            </a:r>
            <a:r>
              <a:rPr lang="en-US" sz="3200" u="sng" dirty="0"/>
              <a:t>now empty</a:t>
            </a:r>
            <a:r>
              <a:rPr lang="en-US" sz="3200" dirty="0"/>
              <a:t>! We do this because </a:t>
            </a:r>
            <a:r>
              <a:rPr lang="en-US" sz="3200" b="1" dirty="0"/>
              <a:t>we want to show how it changed</a:t>
            </a:r>
            <a:r>
              <a:rPr lang="en-US" sz="3200" dirty="0"/>
              <a:t> more than what it looks like now. </a:t>
            </a:r>
          </a:p>
        </p:txBody>
      </p:sp>
      <p:sp>
        <p:nvSpPr>
          <p:cNvPr id="3" name="Content Placeholder 2"/>
          <p:cNvSpPr>
            <a:spLocks noGrp="1"/>
          </p:cNvSpPr>
          <p:nvPr>
            <p:ph idx="1"/>
          </p:nvPr>
        </p:nvSpPr>
        <p:spPr>
          <a:xfrm>
            <a:off x="5327083" y="224586"/>
            <a:ext cx="6050177" cy="1394374"/>
          </a:xfrm>
        </p:spPr>
        <p:txBody>
          <a:bodyPr>
            <a:normAutofit/>
          </a:bodyPr>
          <a:lstStyle/>
          <a:p>
            <a:pPr marL="0" indent="0">
              <a:buNone/>
            </a:pPr>
            <a:r>
              <a:rPr lang="en-US" sz="3200" dirty="0"/>
              <a:t>Adjust the # of valence electrons because of the charge!!!!</a:t>
            </a:r>
          </a:p>
        </p:txBody>
      </p:sp>
      <p:sp>
        <p:nvSpPr>
          <p:cNvPr id="2" name="Title 1"/>
          <p:cNvSpPr>
            <a:spLocks noGrp="1"/>
          </p:cNvSpPr>
          <p:nvPr>
            <p:ph type="title"/>
          </p:nvPr>
        </p:nvSpPr>
        <p:spPr>
          <a:xfrm>
            <a:off x="0" y="13793"/>
            <a:ext cx="12192000" cy="1325563"/>
          </a:xfrm>
        </p:spPr>
        <p:txBody>
          <a:bodyPr/>
          <a:lstStyle/>
          <a:p>
            <a:r>
              <a:rPr lang="en-US" b="1" u="sng" dirty="0">
                <a:latin typeface="Elephant" panose="02020904090505020303" pitchFamily="18" charset="0"/>
              </a:rPr>
              <a:t>Ions - Cations</a:t>
            </a:r>
          </a:p>
        </p:txBody>
      </p:sp>
      <p:sp>
        <p:nvSpPr>
          <p:cNvPr id="48" name="TextBox 47"/>
          <p:cNvSpPr txBox="1"/>
          <p:nvPr/>
        </p:nvSpPr>
        <p:spPr>
          <a:xfrm>
            <a:off x="8352172" y="2071562"/>
            <a:ext cx="3679371" cy="1323439"/>
          </a:xfrm>
          <a:prstGeom prst="rect">
            <a:avLst/>
          </a:prstGeom>
          <a:noFill/>
        </p:spPr>
        <p:txBody>
          <a:bodyPr wrap="square" rtlCol="0">
            <a:spAutoFit/>
          </a:bodyPr>
          <a:lstStyle/>
          <a:p>
            <a:pPr algn="ctr"/>
            <a:r>
              <a:rPr lang="en-US" sz="4000" dirty="0"/>
              <a:t>2 </a:t>
            </a:r>
            <a:r>
              <a:rPr lang="en-US" sz="4000" dirty="0" err="1"/>
              <a:t>ve</a:t>
            </a:r>
            <a:r>
              <a:rPr lang="en-US" sz="4000" dirty="0"/>
              <a:t>- in original valence shell</a:t>
            </a:r>
          </a:p>
        </p:txBody>
      </p:sp>
      <p:sp>
        <p:nvSpPr>
          <p:cNvPr id="55" name="TextBox 54"/>
          <p:cNvSpPr txBox="1"/>
          <p:nvPr/>
        </p:nvSpPr>
        <p:spPr>
          <a:xfrm>
            <a:off x="6668155" y="1998777"/>
            <a:ext cx="1852749" cy="1015663"/>
          </a:xfrm>
          <a:prstGeom prst="rect">
            <a:avLst/>
          </a:prstGeom>
          <a:noFill/>
        </p:spPr>
        <p:txBody>
          <a:bodyPr wrap="square" rtlCol="0">
            <a:spAutoFit/>
          </a:bodyPr>
          <a:lstStyle/>
          <a:p>
            <a:r>
              <a:rPr lang="en-US" sz="6000" dirty="0"/>
              <a:t>Mg</a:t>
            </a:r>
          </a:p>
        </p:txBody>
      </p:sp>
      <p:sp>
        <p:nvSpPr>
          <p:cNvPr id="50" name="Oval 49"/>
          <p:cNvSpPr/>
          <p:nvPr/>
        </p:nvSpPr>
        <p:spPr>
          <a:xfrm>
            <a:off x="7271013" y="2932835"/>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Oval 52"/>
          <p:cNvSpPr/>
          <p:nvPr/>
        </p:nvSpPr>
        <p:spPr>
          <a:xfrm>
            <a:off x="7824404" y="2482458"/>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p:cNvSpPr txBox="1"/>
          <p:nvPr/>
        </p:nvSpPr>
        <p:spPr>
          <a:xfrm>
            <a:off x="8848127" y="3806817"/>
            <a:ext cx="3183416" cy="1938992"/>
          </a:xfrm>
          <a:prstGeom prst="rect">
            <a:avLst/>
          </a:prstGeom>
          <a:noFill/>
        </p:spPr>
        <p:txBody>
          <a:bodyPr wrap="square" rtlCol="0">
            <a:spAutoFit/>
          </a:bodyPr>
          <a:lstStyle/>
          <a:p>
            <a:pPr algn="ctr"/>
            <a:r>
              <a:rPr lang="en-US" sz="4000" dirty="0"/>
              <a:t>0 </a:t>
            </a:r>
            <a:r>
              <a:rPr lang="en-US" sz="4000" dirty="0" err="1"/>
              <a:t>ve</a:t>
            </a:r>
            <a:r>
              <a:rPr lang="en-US" sz="4000" dirty="0"/>
              <a:t>- in </a:t>
            </a:r>
            <a:r>
              <a:rPr lang="en-US" sz="4000" i="1" u="sng" dirty="0">
                <a:solidFill>
                  <a:srgbClr val="FF0000"/>
                </a:solidFill>
              </a:rPr>
              <a:t>original</a:t>
            </a:r>
            <a:r>
              <a:rPr lang="en-US" sz="4000" u="sng" dirty="0"/>
              <a:t> </a:t>
            </a:r>
            <a:r>
              <a:rPr lang="en-US" sz="4000" dirty="0"/>
              <a:t>valence shell</a:t>
            </a:r>
          </a:p>
        </p:txBody>
      </p:sp>
    </p:spTree>
    <p:extLst>
      <p:ext uri="{BB962C8B-B14F-4D97-AF65-F5344CB8AC3E}">
        <p14:creationId xmlns:p14="http://schemas.microsoft.com/office/powerpoint/2010/main" val="22025264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TextBox 54"/>
          <p:cNvSpPr txBox="1"/>
          <p:nvPr/>
        </p:nvSpPr>
        <p:spPr>
          <a:xfrm>
            <a:off x="8469250" y="1889988"/>
            <a:ext cx="1852749" cy="1015663"/>
          </a:xfrm>
          <a:prstGeom prst="rect">
            <a:avLst/>
          </a:prstGeom>
          <a:noFill/>
        </p:spPr>
        <p:txBody>
          <a:bodyPr wrap="square" rtlCol="0">
            <a:spAutoFit/>
          </a:bodyPr>
          <a:lstStyle/>
          <a:p>
            <a:r>
              <a:rPr lang="en-US" sz="6000" dirty="0"/>
              <a:t>O</a:t>
            </a:r>
          </a:p>
        </p:txBody>
      </p:sp>
      <p:sp>
        <p:nvSpPr>
          <p:cNvPr id="59" name="TextBox 58"/>
          <p:cNvSpPr txBox="1"/>
          <p:nvPr/>
        </p:nvSpPr>
        <p:spPr>
          <a:xfrm>
            <a:off x="7576071" y="1559089"/>
            <a:ext cx="4101737" cy="1569660"/>
          </a:xfrm>
          <a:prstGeom prst="rect">
            <a:avLst/>
          </a:prstGeom>
          <a:noFill/>
        </p:spPr>
        <p:txBody>
          <a:bodyPr wrap="square" rtlCol="0">
            <a:spAutoFit/>
          </a:bodyPr>
          <a:lstStyle/>
          <a:p>
            <a:r>
              <a:rPr lang="en-US" sz="9600" dirty="0"/>
              <a:t>[      ]</a:t>
            </a:r>
            <a:r>
              <a:rPr lang="en-US" sz="8800" baseline="30000" dirty="0"/>
              <a:t>2-</a:t>
            </a:r>
            <a:endParaRPr lang="en-US" sz="9600" baseline="30000" dirty="0"/>
          </a:p>
        </p:txBody>
      </p:sp>
      <p:sp>
        <p:nvSpPr>
          <p:cNvPr id="81" name="TextBox 80"/>
          <p:cNvSpPr txBox="1"/>
          <p:nvPr/>
        </p:nvSpPr>
        <p:spPr>
          <a:xfrm>
            <a:off x="7576071" y="4256739"/>
            <a:ext cx="4101737" cy="1569660"/>
          </a:xfrm>
          <a:prstGeom prst="rect">
            <a:avLst/>
          </a:prstGeom>
          <a:noFill/>
        </p:spPr>
        <p:txBody>
          <a:bodyPr wrap="square" rtlCol="0">
            <a:spAutoFit/>
          </a:bodyPr>
          <a:lstStyle/>
          <a:p>
            <a:r>
              <a:rPr lang="en-US" sz="9600" dirty="0"/>
              <a:t>[      ]</a:t>
            </a:r>
            <a:r>
              <a:rPr lang="en-US" sz="8800" baseline="30000" dirty="0"/>
              <a:t>1-</a:t>
            </a:r>
            <a:endParaRPr lang="en-US" sz="9600" baseline="30000" dirty="0"/>
          </a:p>
        </p:txBody>
      </p:sp>
      <p:sp>
        <p:nvSpPr>
          <p:cNvPr id="3" name="Content Placeholder 2"/>
          <p:cNvSpPr>
            <a:spLocks noGrp="1"/>
          </p:cNvSpPr>
          <p:nvPr>
            <p:ph idx="1"/>
          </p:nvPr>
        </p:nvSpPr>
        <p:spPr>
          <a:xfrm>
            <a:off x="352697" y="1123407"/>
            <a:ext cx="11725290" cy="1456663"/>
          </a:xfrm>
        </p:spPr>
        <p:txBody>
          <a:bodyPr>
            <a:normAutofit fontScale="32500" lnSpcReduction="20000"/>
          </a:bodyPr>
          <a:lstStyle/>
          <a:p>
            <a:pPr marL="0" indent="0">
              <a:buNone/>
            </a:pPr>
            <a:r>
              <a:rPr lang="en-US" sz="12800" dirty="0"/>
              <a:t>Super easy! Just draw the cation and anion next to each other. Done!</a:t>
            </a:r>
            <a:endParaRPr lang="en-US" sz="4400" dirty="0"/>
          </a:p>
          <a:p>
            <a:pPr marL="0" indent="0">
              <a:buNone/>
            </a:pPr>
            <a:br>
              <a:rPr lang="en-US" sz="4000" i="1" dirty="0"/>
            </a:br>
            <a:endParaRPr lang="en-US" sz="3600" i="1" dirty="0">
              <a:solidFill>
                <a:srgbClr val="FF0000"/>
              </a:solidFill>
            </a:endParaRPr>
          </a:p>
        </p:txBody>
      </p:sp>
      <p:sp>
        <p:nvSpPr>
          <p:cNvPr id="2" name="Title 1"/>
          <p:cNvSpPr>
            <a:spLocks noGrp="1"/>
          </p:cNvSpPr>
          <p:nvPr>
            <p:ph type="title"/>
          </p:nvPr>
        </p:nvSpPr>
        <p:spPr>
          <a:xfrm>
            <a:off x="0" y="13793"/>
            <a:ext cx="10515600" cy="1325563"/>
          </a:xfrm>
        </p:spPr>
        <p:txBody>
          <a:bodyPr/>
          <a:lstStyle/>
          <a:p>
            <a:r>
              <a:rPr lang="en-US" b="1" u="sng" dirty="0">
                <a:latin typeface="Elephant" panose="02020904090505020303" pitchFamily="18" charset="0"/>
              </a:rPr>
              <a:t>Ionic Compounds</a:t>
            </a:r>
          </a:p>
        </p:txBody>
      </p:sp>
      <p:sp>
        <p:nvSpPr>
          <p:cNvPr id="49" name="Oval 48"/>
          <p:cNvSpPr/>
          <p:nvPr/>
        </p:nvSpPr>
        <p:spPr>
          <a:xfrm>
            <a:off x="8887806" y="1884409"/>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p:cNvSpPr/>
          <p:nvPr/>
        </p:nvSpPr>
        <p:spPr>
          <a:xfrm>
            <a:off x="9089447" y="2458413"/>
            <a:ext cx="182880" cy="181257"/>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
          <p:cNvSpPr/>
          <p:nvPr/>
        </p:nvSpPr>
        <p:spPr>
          <a:xfrm>
            <a:off x="8861680" y="2769164"/>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p:cNvSpPr/>
          <p:nvPr/>
        </p:nvSpPr>
        <p:spPr>
          <a:xfrm>
            <a:off x="8286370" y="2223278"/>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Oval 52"/>
          <p:cNvSpPr/>
          <p:nvPr/>
        </p:nvSpPr>
        <p:spPr>
          <a:xfrm>
            <a:off x="9085924" y="2191186"/>
            <a:ext cx="182880" cy="181257"/>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Oval 53"/>
          <p:cNvSpPr/>
          <p:nvPr/>
        </p:nvSpPr>
        <p:spPr>
          <a:xfrm>
            <a:off x="8611851" y="2769163"/>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Oval 55"/>
          <p:cNvSpPr/>
          <p:nvPr/>
        </p:nvSpPr>
        <p:spPr>
          <a:xfrm>
            <a:off x="8285011" y="2483402"/>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Oval 56"/>
          <p:cNvSpPr/>
          <p:nvPr/>
        </p:nvSpPr>
        <p:spPr>
          <a:xfrm>
            <a:off x="8612807" y="1871346"/>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p:cNvSpPr txBox="1"/>
          <p:nvPr/>
        </p:nvSpPr>
        <p:spPr>
          <a:xfrm>
            <a:off x="4885508" y="1559089"/>
            <a:ext cx="2949103" cy="1569660"/>
          </a:xfrm>
          <a:prstGeom prst="rect">
            <a:avLst/>
          </a:prstGeom>
          <a:noFill/>
        </p:spPr>
        <p:txBody>
          <a:bodyPr wrap="square" rtlCol="0">
            <a:spAutoFit/>
          </a:bodyPr>
          <a:lstStyle/>
          <a:p>
            <a:r>
              <a:rPr lang="en-US" sz="9600" dirty="0"/>
              <a:t>[    ]</a:t>
            </a:r>
            <a:r>
              <a:rPr lang="en-US" sz="8800" baseline="30000" dirty="0"/>
              <a:t>2+</a:t>
            </a:r>
            <a:endParaRPr lang="en-US" sz="9600" baseline="30000" dirty="0"/>
          </a:p>
        </p:txBody>
      </p:sp>
      <p:sp>
        <p:nvSpPr>
          <p:cNvPr id="42" name="TextBox 41"/>
          <p:cNvSpPr txBox="1"/>
          <p:nvPr/>
        </p:nvSpPr>
        <p:spPr>
          <a:xfrm>
            <a:off x="5328238" y="1808860"/>
            <a:ext cx="1297028" cy="1015663"/>
          </a:xfrm>
          <a:prstGeom prst="rect">
            <a:avLst/>
          </a:prstGeom>
          <a:noFill/>
        </p:spPr>
        <p:txBody>
          <a:bodyPr wrap="square" rtlCol="0">
            <a:spAutoFit/>
          </a:bodyPr>
          <a:lstStyle/>
          <a:p>
            <a:r>
              <a:rPr lang="en-US" sz="6000" dirty="0"/>
              <a:t>Mg</a:t>
            </a:r>
          </a:p>
        </p:txBody>
      </p:sp>
      <p:sp>
        <p:nvSpPr>
          <p:cNvPr id="43" name="Content Placeholder 2"/>
          <p:cNvSpPr txBox="1">
            <a:spLocks/>
          </p:cNvSpPr>
          <p:nvPr/>
        </p:nvSpPr>
        <p:spPr>
          <a:xfrm>
            <a:off x="98587" y="4124030"/>
            <a:ext cx="4453627" cy="2420461"/>
          </a:xfrm>
          <a:prstGeom prst="rect">
            <a:avLst/>
          </a:prstGeom>
        </p:spPr>
        <p:txBody>
          <a:bodyPr vert="horz" lIns="91440" tIns="45720" rIns="91440" bIns="45720" rtlCol="0">
            <a:normAutofit fontScale="4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10100" dirty="0"/>
              <a:t>More than one of a particular ion? </a:t>
            </a:r>
            <a:br>
              <a:rPr lang="en-US" sz="10100" dirty="0"/>
            </a:br>
            <a:r>
              <a:rPr lang="en-US" sz="10100" dirty="0"/>
              <a:t>Then just add a subscript outside the brackets!</a:t>
            </a:r>
            <a:br>
              <a:rPr lang="en-US" sz="4000" i="1" dirty="0"/>
            </a:br>
            <a:endParaRPr lang="en-US" sz="3600" i="1" dirty="0">
              <a:solidFill>
                <a:srgbClr val="FF0000"/>
              </a:solidFill>
            </a:endParaRPr>
          </a:p>
        </p:txBody>
      </p:sp>
      <p:sp>
        <p:nvSpPr>
          <p:cNvPr id="44" name="Oval 43"/>
          <p:cNvSpPr/>
          <p:nvPr/>
        </p:nvSpPr>
        <p:spPr>
          <a:xfrm>
            <a:off x="8925903" y="4644164"/>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p:cNvSpPr/>
          <p:nvPr/>
        </p:nvSpPr>
        <p:spPr>
          <a:xfrm>
            <a:off x="9112046" y="5218168"/>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p:cNvSpPr/>
          <p:nvPr/>
        </p:nvSpPr>
        <p:spPr>
          <a:xfrm>
            <a:off x="8899777" y="5528919"/>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p:cNvSpPr/>
          <p:nvPr/>
        </p:nvSpPr>
        <p:spPr>
          <a:xfrm>
            <a:off x="8324467" y="4983033"/>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Oval 57"/>
          <p:cNvSpPr/>
          <p:nvPr/>
        </p:nvSpPr>
        <p:spPr>
          <a:xfrm>
            <a:off x="9124021" y="4950941"/>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Oval 65"/>
          <p:cNvSpPr/>
          <p:nvPr/>
        </p:nvSpPr>
        <p:spPr>
          <a:xfrm>
            <a:off x="8649948" y="5528918"/>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TextBox 77"/>
          <p:cNvSpPr txBox="1"/>
          <p:nvPr/>
        </p:nvSpPr>
        <p:spPr>
          <a:xfrm>
            <a:off x="8611851" y="4649743"/>
            <a:ext cx="1852749" cy="1015663"/>
          </a:xfrm>
          <a:prstGeom prst="rect">
            <a:avLst/>
          </a:prstGeom>
          <a:noFill/>
        </p:spPr>
        <p:txBody>
          <a:bodyPr wrap="square" rtlCol="0">
            <a:spAutoFit/>
          </a:bodyPr>
          <a:lstStyle/>
          <a:p>
            <a:r>
              <a:rPr lang="en-US" sz="6000" dirty="0"/>
              <a:t>F</a:t>
            </a:r>
          </a:p>
        </p:txBody>
      </p:sp>
      <p:sp>
        <p:nvSpPr>
          <p:cNvPr id="79" name="Oval 78"/>
          <p:cNvSpPr/>
          <p:nvPr/>
        </p:nvSpPr>
        <p:spPr>
          <a:xfrm>
            <a:off x="8323108" y="5243157"/>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Oval 79"/>
          <p:cNvSpPr/>
          <p:nvPr/>
        </p:nvSpPr>
        <p:spPr>
          <a:xfrm>
            <a:off x="8650904" y="4631101"/>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TextBox 81"/>
          <p:cNvSpPr txBox="1"/>
          <p:nvPr/>
        </p:nvSpPr>
        <p:spPr>
          <a:xfrm>
            <a:off x="4923605" y="4318844"/>
            <a:ext cx="4101737" cy="1569660"/>
          </a:xfrm>
          <a:prstGeom prst="rect">
            <a:avLst/>
          </a:prstGeom>
          <a:noFill/>
        </p:spPr>
        <p:txBody>
          <a:bodyPr wrap="square" rtlCol="0">
            <a:spAutoFit/>
          </a:bodyPr>
          <a:lstStyle/>
          <a:p>
            <a:r>
              <a:rPr lang="en-US" sz="9600" dirty="0"/>
              <a:t>[    ]</a:t>
            </a:r>
            <a:r>
              <a:rPr lang="en-US" sz="8800" baseline="30000" dirty="0"/>
              <a:t>2+</a:t>
            </a:r>
            <a:endParaRPr lang="en-US" sz="9600" baseline="30000" dirty="0"/>
          </a:p>
        </p:txBody>
      </p:sp>
      <p:sp>
        <p:nvSpPr>
          <p:cNvPr id="83" name="TextBox 82"/>
          <p:cNvSpPr txBox="1"/>
          <p:nvPr/>
        </p:nvSpPr>
        <p:spPr>
          <a:xfrm>
            <a:off x="5366335" y="4568615"/>
            <a:ext cx="1297028" cy="1015663"/>
          </a:xfrm>
          <a:prstGeom prst="rect">
            <a:avLst/>
          </a:prstGeom>
          <a:noFill/>
        </p:spPr>
        <p:txBody>
          <a:bodyPr wrap="square" rtlCol="0">
            <a:spAutoFit/>
          </a:bodyPr>
          <a:lstStyle/>
          <a:p>
            <a:r>
              <a:rPr lang="en-US" sz="6000" dirty="0"/>
              <a:t>Mg</a:t>
            </a:r>
          </a:p>
        </p:txBody>
      </p:sp>
      <p:sp>
        <p:nvSpPr>
          <p:cNvPr id="84" name="TextBox 83"/>
          <p:cNvSpPr txBox="1"/>
          <p:nvPr/>
        </p:nvSpPr>
        <p:spPr>
          <a:xfrm>
            <a:off x="10056388" y="5376279"/>
            <a:ext cx="1852749" cy="830997"/>
          </a:xfrm>
          <a:prstGeom prst="rect">
            <a:avLst/>
          </a:prstGeom>
          <a:noFill/>
        </p:spPr>
        <p:txBody>
          <a:bodyPr wrap="square" rtlCol="0">
            <a:spAutoFit/>
          </a:bodyPr>
          <a:lstStyle/>
          <a:p>
            <a:r>
              <a:rPr lang="en-US" sz="4800" dirty="0"/>
              <a:t>2</a:t>
            </a:r>
          </a:p>
        </p:txBody>
      </p:sp>
    </p:spTree>
    <p:extLst>
      <p:ext uri="{BB962C8B-B14F-4D97-AF65-F5344CB8AC3E}">
        <p14:creationId xmlns:p14="http://schemas.microsoft.com/office/powerpoint/2010/main" val="6886466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13793"/>
            <a:ext cx="12192000" cy="6844207"/>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228599" y="1169539"/>
            <a:ext cx="5094027" cy="4930815"/>
          </a:xfrm>
        </p:spPr>
        <p:txBody>
          <a:bodyPr>
            <a:normAutofit fontScale="25000" lnSpcReduction="20000"/>
          </a:bodyPr>
          <a:lstStyle/>
          <a:p>
            <a:pPr marL="0" indent="0">
              <a:buNone/>
            </a:pPr>
            <a:r>
              <a:rPr lang="en-US" sz="16000" dirty="0"/>
              <a:t>Covalent molecules will share electrons – they each donate one (or more) to a shared bond. </a:t>
            </a:r>
            <a:r>
              <a:rPr lang="en-US" sz="16000" b="1" u="sng" dirty="0">
                <a:solidFill>
                  <a:srgbClr val="FF0000"/>
                </a:solidFill>
              </a:rPr>
              <a:t>Do NOT just randomly throw dots all over your paper!!!! </a:t>
            </a:r>
            <a:r>
              <a:rPr lang="en-US" sz="16000" b="1" dirty="0"/>
              <a:t>No “guessing and checking” allowed! </a:t>
            </a:r>
            <a:r>
              <a:rPr lang="en-US" sz="16000" dirty="0"/>
              <a:t>Follow a </a:t>
            </a:r>
            <a:r>
              <a:rPr lang="en-US" sz="16000" b="1" u="sng" dirty="0">
                <a:solidFill>
                  <a:srgbClr val="FF0000"/>
                </a:solidFill>
              </a:rPr>
              <a:t>systematic set of steps</a:t>
            </a:r>
            <a:r>
              <a:rPr lang="en-US" sz="16000" dirty="0"/>
              <a:t> so you never make mistakes!</a:t>
            </a:r>
            <a:endParaRPr lang="en-US" sz="5600" dirty="0"/>
          </a:p>
          <a:p>
            <a:pPr marL="0" indent="0">
              <a:buNone/>
            </a:pPr>
            <a:br>
              <a:rPr lang="en-US" sz="4000" i="1" dirty="0"/>
            </a:br>
            <a:endParaRPr lang="en-US" sz="3600" i="1" dirty="0">
              <a:solidFill>
                <a:srgbClr val="FF0000"/>
              </a:solidFill>
            </a:endParaRPr>
          </a:p>
        </p:txBody>
      </p:sp>
      <p:sp>
        <p:nvSpPr>
          <p:cNvPr id="2" name="Title 1"/>
          <p:cNvSpPr>
            <a:spLocks noGrp="1"/>
          </p:cNvSpPr>
          <p:nvPr>
            <p:ph type="title"/>
          </p:nvPr>
        </p:nvSpPr>
        <p:spPr>
          <a:xfrm>
            <a:off x="0" y="13793"/>
            <a:ext cx="10515600" cy="1325563"/>
          </a:xfrm>
        </p:spPr>
        <p:txBody>
          <a:bodyPr/>
          <a:lstStyle/>
          <a:p>
            <a:r>
              <a:rPr lang="en-US" b="1" u="sng" dirty="0">
                <a:latin typeface="Elephant" panose="02020904090505020303" pitchFamily="18" charset="0"/>
              </a:rPr>
              <a:t>Covalent Molecules</a:t>
            </a:r>
          </a:p>
        </p:txBody>
      </p:sp>
      <p:sp>
        <p:nvSpPr>
          <p:cNvPr id="30" name="Content Placeholder 2"/>
          <p:cNvSpPr txBox="1">
            <a:spLocks/>
          </p:cNvSpPr>
          <p:nvPr/>
        </p:nvSpPr>
        <p:spPr>
          <a:xfrm>
            <a:off x="5969726" y="13793"/>
            <a:ext cx="6113416" cy="6478447"/>
          </a:xfrm>
          <a:prstGeom prst="rect">
            <a:avLst/>
          </a:prstGeom>
          <a:ln w="76200">
            <a:solidFill>
              <a:schemeClr val="tx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buFont typeface="Arial" panose="020B0604020202020204" pitchFamily="34" charset="0"/>
              <a:buNone/>
            </a:pPr>
            <a:r>
              <a:rPr lang="en-US" sz="4000" b="1" u="sng" dirty="0">
                <a:solidFill>
                  <a:srgbClr val="FF0000"/>
                </a:solidFill>
              </a:rPr>
              <a:t>STEPS</a:t>
            </a:r>
          </a:p>
          <a:p>
            <a:pPr marL="914400" indent="-914400">
              <a:buFont typeface="+mj-lt"/>
              <a:buAutoNum type="arabicParenR"/>
            </a:pPr>
            <a:r>
              <a:rPr lang="en-US" sz="3200" b="1" dirty="0"/>
              <a:t> </a:t>
            </a:r>
            <a:r>
              <a:rPr lang="en-US" sz="3200" b="1" dirty="0">
                <a:solidFill>
                  <a:srgbClr val="FF0000"/>
                </a:solidFill>
              </a:rPr>
              <a:t>Count</a:t>
            </a:r>
            <a:r>
              <a:rPr lang="en-US" sz="3200" b="1" dirty="0"/>
              <a:t> &amp; sum </a:t>
            </a:r>
            <a:r>
              <a:rPr lang="en-US" sz="3200" b="1" dirty="0" err="1"/>
              <a:t>ve</a:t>
            </a:r>
            <a:r>
              <a:rPr lang="en-US" sz="3200" b="1" dirty="0"/>
              <a:t>-</a:t>
            </a:r>
          </a:p>
          <a:p>
            <a:pPr marL="914400" indent="-914400">
              <a:buFont typeface="+mj-lt"/>
              <a:buAutoNum type="arabicParenR"/>
            </a:pPr>
            <a:r>
              <a:rPr lang="en-US" sz="3200" b="1" dirty="0"/>
              <a:t> </a:t>
            </a:r>
            <a:r>
              <a:rPr lang="en-US" sz="3200" b="1" dirty="0">
                <a:solidFill>
                  <a:srgbClr val="FF0000"/>
                </a:solidFill>
              </a:rPr>
              <a:t>Place</a:t>
            </a:r>
            <a:r>
              <a:rPr lang="en-US" sz="3200" b="1" dirty="0"/>
              <a:t> your atoms</a:t>
            </a:r>
          </a:p>
          <a:p>
            <a:pPr marL="914400" indent="-914400">
              <a:buFont typeface="+mj-lt"/>
              <a:buAutoNum type="arabicParenR"/>
            </a:pPr>
            <a:r>
              <a:rPr lang="en-US" sz="3200" b="1" dirty="0"/>
              <a:t>Bond all atoms w/ </a:t>
            </a:r>
            <a:br>
              <a:rPr lang="en-US" sz="3200" b="1" dirty="0"/>
            </a:br>
            <a:r>
              <a:rPr lang="en-US" sz="3200" b="1" dirty="0"/>
              <a:t>a </a:t>
            </a:r>
            <a:r>
              <a:rPr lang="en-US" sz="3200" b="1" dirty="0">
                <a:solidFill>
                  <a:srgbClr val="FF0000"/>
                </a:solidFill>
              </a:rPr>
              <a:t>single bond</a:t>
            </a:r>
          </a:p>
          <a:p>
            <a:pPr marL="914400" indent="-914400">
              <a:buFont typeface="+mj-lt"/>
              <a:buAutoNum type="arabicParenR"/>
            </a:pPr>
            <a:r>
              <a:rPr lang="en-US" sz="3200" b="1" dirty="0"/>
              <a:t>Give all atoms a </a:t>
            </a:r>
            <a:r>
              <a:rPr lang="en-US" sz="3200" b="1" dirty="0">
                <a:solidFill>
                  <a:srgbClr val="FF0000"/>
                </a:solidFill>
              </a:rPr>
              <a:t>full shell</a:t>
            </a:r>
          </a:p>
          <a:p>
            <a:pPr marL="914400" indent="-914400">
              <a:buFont typeface="+mj-lt"/>
              <a:buAutoNum type="arabicParenR"/>
            </a:pPr>
            <a:r>
              <a:rPr lang="en-US" sz="3200" b="1" dirty="0"/>
              <a:t> </a:t>
            </a:r>
            <a:r>
              <a:rPr lang="en-US" sz="3200" b="1" dirty="0">
                <a:solidFill>
                  <a:srgbClr val="FF0000"/>
                </a:solidFill>
              </a:rPr>
              <a:t>Re-count</a:t>
            </a:r>
            <a:r>
              <a:rPr lang="en-US" sz="3200" b="1" dirty="0"/>
              <a:t> the </a:t>
            </a:r>
            <a:r>
              <a:rPr lang="en-US" sz="3200" b="1" dirty="0" err="1"/>
              <a:t>ve</a:t>
            </a:r>
            <a:r>
              <a:rPr lang="en-US" sz="3200" b="1" dirty="0"/>
              <a:t>- you used</a:t>
            </a:r>
          </a:p>
          <a:p>
            <a:pPr marL="914400" indent="-914400">
              <a:buFont typeface="+mj-lt"/>
              <a:buAutoNum type="arabicParenR"/>
            </a:pPr>
            <a:r>
              <a:rPr lang="en-US" sz="3200" b="1" dirty="0"/>
              <a:t> </a:t>
            </a:r>
            <a:r>
              <a:rPr lang="en-US" sz="3200" b="1" dirty="0">
                <a:solidFill>
                  <a:srgbClr val="FF0000"/>
                </a:solidFill>
              </a:rPr>
              <a:t>Fix if needed</a:t>
            </a:r>
          </a:p>
          <a:p>
            <a:pPr marL="0" indent="0">
              <a:buNone/>
            </a:pPr>
            <a:r>
              <a:rPr lang="en-US" sz="3200" b="1" dirty="0"/>
              <a:t>           Used too few? Put extra on </a:t>
            </a:r>
            <a:br>
              <a:rPr lang="en-US" sz="3200" b="1" dirty="0"/>
            </a:br>
            <a:r>
              <a:rPr lang="en-US" sz="3200" b="1" dirty="0"/>
              <a:t>           the central atom</a:t>
            </a:r>
          </a:p>
          <a:p>
            <a:pPr marL="0" indent="0">
              <a:buNone/>
            </a:pPr>
            <a:r>
              <a:rPr lang="en-US" sz="3200" b="1" dirty="0"/>
              <a:t>           Used to many </a:t>
            </a:r>
            <a:r>
              <a:rPr lang="en-US" sz="3200" b="1" dirty="0" err="1"/>
              <a:t>ve</a:t>
            </a:r>
            <a:r>
              <a:rPr lang="en-US" sz="3200" b="1" dirty="0"/>
              <a:t>-? Then try </a:t>
            </a:r>
            <a:br>
              <a:rPr lang="en-US" sz="3200" b="1" dirty="0"/>
            </a:br>
            <a:r>
              <a:rPr lang="en-US" sz="3200" b="1" dirty="0"/>
              <a:t>           double or triple bonds to fix</a:t>
            </a:r>
            <a:br>
              <a:rPr lang="en-US" sz="3200" b="1" dirty="0"/>
            </a:br>
            <a:endParaRPr lang="en-US" sz="3200" b="1" dirty="0">
              <a:solidFill>
                <a:srgbClr val="FF0000"/>
              </a:solidFill>
            </a:endParaRPr>
          </a:p>
        </p:txBody>
      </p:sp>
    </p:spTree>
    <p:extLst>
      <p:ext uri="{BB962C8B-B14F-4D97-AF65-F5344CB8AC3E}">
        <p14:creationId xmlns:p14="http://schemas.microsoft.com/office/powerpoint/2010/main" val="19935953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13794"/>
            <a:ext cx="12192000" cy="6755306"/>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6756400" y="3772730"/>
            <a:ext cx="3759200" cy="2057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Content Placeholder 2"/>
          <p:cNvSpPr txBox="1">
            <a:spLocks/>
          </p:cNvSpPr>
          <p:nvPr/>
        </p:nvSpPr>
        <p:spPr>
          <a:xfrm>
            <a:off x="391884" y="2566684"/>
            <a:ext cx="11586753" cy="3422469"/>
          </a:xfrm>
          <a:prstGeom prst="rect">
            <a:avLst/>
          </a:prstGeom>
          <a:ln w="76200">
            <a:solidFill>
              <a:schemeClr val="tx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buFont typeface="Arial" panose="020B0604020202020204" pitchFamily="34" charset="0"/>
              <a:buNone/>
            </a:pPr>
            <a:r>
              <a:rPr lang="en-US" sz="4000" b="1" u="sng" dirty="0">
                <a:solidFill>
                  <a:srgbClr val="00B050"/>
                </a:solidFill>
              </a:rPr>
              <a:t>PLACEMENT “RULES”</a:t>
            </a:r>
          </a:p>
          <a:p>
            <a:pPr marL="914400" indent="-914400">
              <a:buFont typeface="+mj-lt"/>
              <a:buAutoNum type="arabicParenR"/>
            </a:pPr>
            <a:r>
              <a:rPr lang="en-US" sz="3200" b="1" dirty="0"/>
              <a:t>Hydrogen </a:t>
            </a:r>
            <a:r>
              <a:rPr lang="en-US" sz="3200" b="1" i="1" u="sng" dirty="0"/>
              <a:t>always</a:t>
            </a:r>
            <a:r>
              <a:rPr lang="en-US" sz="3200" b="1" dirty="0"/>
              <a:t> goes on the outside of the molecule</a:t>
            </a:r>
          </a:p>
          <a:p>
            <a:pPr marL="457200" lvl="1" indent="0">
              <a:buNone/>
            </a:pPr>
            <a:r>
              <a:rPr lang="en-US" sz="2800" b="1" dirty="0">
                <a:solidFill>
                  <a:srgbClr val="FF0000"/>
                </a:solidFill>
              </a:rPr>
              <a:t> </a:t>
            </a:r>
            <a:r>
              <a:rPr lang="en-US" sz="2800" b="1" dirty="0">
                <a:solidFill>
                  <a:srgbClr val="00B050"/>
                </a:solidFill>
              </a:rPr>
              <a:t>	- it is a “dead end”</a:t>
            </a:r>
          </a:p>
          <a:p>
            <a:pPr marL="457200" lvl="1" indent="0">
              <a:buNone/>
            </a:pPr>
            <a:r>
              <a:rPr lang="en-US" sz="2800" b="1" dirty="0">
                <a:solidFill>
                  <a:srgbClr val="00B050"/>
                </a:solidFill>
              </a:rPr>
              <a:t>	- it “terminates” the molecule</a:t>
            </a:r>
          </a:p>
          <a:p>
            <a:pPr marL="457200" lvl="1" indent="0">
              <a:buNone/>
            </a:pPr>
            <a:r>
              <a:rPr lang="en-US" sz="2800" b="1" dirty="0">
                <a:solidFill>
                  <a:srgbClr val="00B050"/>
                </a:solidFill>
              </a:rPr>
              <a:t>	- it “caps off” the molecule</a:t>
            </a:r>
          </a:p>
          <a:p>
            <a:pPr marL="457200" lvl="1" indent="0">
              <a:buNone/>
            </a:pPr>
            <a:r>
              <a:rPr lang="en-US" sz="2800" b="1" dirty="0">
                <a:solidFill>
                  <a:srgbClr val="00B050"/>
                </a:solidFill>
              </a:rPr>
              <a:t>	- Because it can only make 1 bond</a:t>
            </a:r>
          </a:p>
        </p:txBody>
      </p:sp>
      <p:sp>
        <p:nvSpPr>
          <p:cNvPr id="3" name="Content Placeholder 2"/>
          <p:cNvSpPr>
            <a:spLocks noGrp="1"/>
          </p:cNvSpPr>
          <p:nvPr>
            <p:ph idx="1"/>
          </p:nvPr>
        </p:nvSpPr>
        <p:spPr>
          <a:xfrm>
            <a:off x="133893" y="741943"/>
            <a:ext cx="12102737" cy="1939418"/>
          </a:xfrm>
        </p:spPr>
        <p:txBody>
          <a:bodyPr>
            <a:normAutofit fontScale="25000" lnSpcReduction="20000"/>
          </a:bodyPr>
          <a:lstStyle/>
          <a:p>
            <a:pPr marL="0" indent="0">
              <a:buNone/>
            </a:pPr>
            <a:r>
              <a:rPr lang="en-US" sz="14400" dirty="0"/>
              <a:t>Knowing where to place your atoms can be hard. There are some guidelines to follow but they can be broken often. You always draw the best structure possible. It may not be great, but you can only do the best you can do!</a:t>
            </a:r>
            <a:endParaRPr lang="en-US" sz="4800" dirty="0"/>
          </a:p>
          <a:p>
            <a:pPr marL="0" indent="0">
              <a:buNone/>
            </a:pPr>
            <a:br>
              <a:rPr lang="en-US" sz="4000" i="1" dirty="0"/>
            </a:br>
            <a:endParaRPr lang="en-US" sz="3600" i="1" dirty="0">
              <a:solidFill>
                <a:srgbClr val="FF0000"/>
              </a:solidFill>
            </a:endParaRPr>
          </a:p>
        </p:txBody>
      </p:sp>
      <p:sp>
        <p:nvSpPr>
          <p:cNvPr id="2" name="Title 1"/>
          <p:cNvSpPr>
            <a:spLocks noGrp="1"/>
          </p:cNvSpPr>
          <p:nvPr>
            <p:ph type="title"/>
          </p:nvPr>
        </p:nvSpPr>
        <p:spPr>
          <a:xfrm>
            <a:off x="0" y="13794"/>
            <a:ext cx="10515600" cy="829178"/>
          </a:xfrm>
        </p:spPr>
        <p:txBody>
          <a:bodyPr/>
          <a:lstStyle/>
          <a:p>
            <a:r>
              <a:rPr lang="en-US" b="1" u="sng" dirty="0">
                <a:latin typeface="Elephant" panose="02020904090505020303" pitchFamily="18" charset="0"/>
              </a:rPr>
              <a:t>Covalent Molecules</a:t>
            </a:r>
          </a:p>
        </p:txBody>
      </p:sp>
      <p:sp>
        <p:nvSpPr>
          <p:cNvPr id="4" name="Rectangle 3"/>
          <p:cNvSpPr/>
          <p:nvPr/>
        </p:nvSpPr>
        <p:spPr>
          <a:xfrm>
            <a:off x="6915148" y="3878304"/>
            <a:ext cx="3461657" cy="167204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dirty="0">
                <a:solidFill>
                  <a:schemeClr val="tx1"/>
                </a:solidFill>
              </a:rPr>
              <a:t>H    </a:t>
            </a:r>
            <a:r>
              <a:rPr lang="en-US" sz="3600" dirty="0" err="1">
                <a:solidFill>
                  <a:schemeClr val="tx1"/>
                </a:solidFill>
              </a:rPr>
              <a:t>H</a:t>
            </a:r>
            <a:r>
              <a:rPr lang="en-US" sz="3600" dirty="0">
                <a:solidFill>
                  <a:schemeClr val="tx1"/>
                </a:solidFill>
              </a:rPr>
              <a:t>    O        </a:t>
            </a:r>
            <a:r>
              <a:rPr lang="en-US" sz="3600" b="1" i="1" u="sng" dirty="0">
                <a:solidFill>
                  <a:schemeClr val="tx1"/>
                </a:solidFill>
              </a:rPr>
              <a:t>no!</a:t>
            </a:r>
          </a:p>
          <a:p>
            <a:r>
              <a:rPr lang="en-US" sz="3600" dirty="0">
                <a:solidFill>
                  <a:schemeClr val="tx1"/>
                </a:solidFill>
              </a:rPr>
              <a:t>H    O    H       </a:t>
            </a:r>
            <a:r>
              <a:rPr lang="en-US" sz="3600" b="1" i="1" u="sng" dirty="0">
                <a:solidFill>
                  <a:schemeClr val="tx1"/>
                </a:solidFill>
              </a:rPr>
              <a:t>yes!</a:t>
            </a:r>
            <a:endParaRPr lang="en-US" sz="3600" b="1" dirty="0">
              <a:solidFill>
                <a:schemeClr val="tx1"/>
              </a:solidFill>
            </a:endParaRPr>
          </a:p>
        </p:txBody>
      </p:sp>
    </p:spTree>
    <p:extLst>
      <p:ext uri="{BB962C8B-B14F-4D97-AF65-F5344CB8AC3E}">
        <p14:creationId xmlns:p14="http://schemas.microsoft.com/office/powerpoint/2010/main" val="34830346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13794"/>
            <a:ext cx="12192000" cy="6755306"/>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5664200" y="3721100"/>
            <a:ext cx="3886200" cy="19939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Content Placeholder 2"/>
          <p:cNvSpPr txBox="1">
            <a:spLocks/>
          </p:cNvSpPr>
          <p:nvPr/>
        </p:nvSpPr>
        <p:spPr>
          <a:xfrm>
            <a:off x="347254" y="2510927"/>
            <a:ext cx="11586753" cy="3357349"/>
          </a:xfrm>
          <a:prstGeom prst="rect">
            <a:avLst/>
          </a:prstGeom>
          <a:ln w="76200">
            <a:solidFill>
              <a:schemeClr val="tx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buFont typeface="Arial" panose="020B0604020202020204" pitchFamily="34" charset="0"/>
              <a:buNone/>
            </a:pPr>
            <a:r>
              <a:rPr lang="en-US" sz="4000" b="1" u="sng" dirty="0">
                <a:solidFill>
                  <a:srgbClr val="00B050"/>
                </a:solidFill>
              </a:rPr>
              <a:t>PLACEMENT “RULES”</a:t>
            </a:r>
          </a:p>
          <a:p>
            <a:pPr marL="914400" indent="-914400">
              <a:buFont typeface="+mj-lt"/>
              <a:buAutoNum type="arabicParenR" startAt="2"/>
            </a:pPr>
            <a:r>
              <a:rPr lang="en-US" sz="3200" b="1" dirty="0"/>
              <a:t>The </a:t>
            </a:r>
            <a:r>
              <a:rPr lang="en-US" sz="3200" b="1" i="1" u="sng" dirty="0"/>
              <a:t>least </a:t>
            </a:r>
            <a:r>
              <a:rPr lang="en-US" sz="3200" b="1" dirty="0"/>
              <a:t>electronegative atom goes in the inside/center</a:t>
            </a:r>
          </a:p>
          <a:p>
            <a:pPr marL="457200" lvl="1" indent="0">
              <a:buNone/>
            </a:pPr>
            <a:r>
              <a:rPr lang="en-US" sz="2800" b="1" dirty="0">
                <a:solidFill>
                  <a:srgbClr val="FF0000"/>
                </a:solidFill>
              </a:rPr>
              <a:t> </a:t>
            </a:r>
            <a:r>
              <a:rPr lang="en-US" sz="2800" b="1" dirty="0">
                <a:solidFill>
                  <a:srgbClr val="00B050"/>
                </a:solidFill>
              </a:rPr>
              <a:t>	- except for hydrogen!</a:t>
            </a:r>
          </a:p>
        </p:txBody>
      </p:sp>
      <p:sp>
        <p:nvSpPr>
          <p:cNvPr id="3" name="Content Placeholder 2"/>
          <p:cNvSpPr>
            <a:spLocks noGrp="1"/>
          </p:cNvSpPr>
          <p:nvPr>
            <p:ph idx="1"/>
          </p:nvPr>
        </p:nvSpPr>
        <p:spPr>
          <a:xfrm>
            <a:off x="89263" y="747952"/>
            <a:ext cx="12102737" cy="1612850"/>
          </a:xfrm>
        </p:spPr>
        <p:txBody>
          <a:bodyPr>
            <a:normAutofit fontScale="25000" lnSpcReduction="20000"/>
          </a:bodyPr>
          <a:lstStyle/>
          <a:p>
            <a:pPr marL="0" indent="0">
              <a:buNone/>
            </a:pPr>
            <a:r>
              <a:rPr lang="en-US" sz="14400" dirty="0"/>
              <a:t>Knowing where to place your atoms can be hard. There are some guidelines to follow but they can be broken often. You always draw the best structure possible. It may not be great, but you can only do the best you can do!</a:t>
            </a:r>
            <a:endParaRPr lang="en-US" sz="4800" dirty="0"/>
          </a:p>
          <a:p>
            <a:pPr marL="0" indent="0">
              <a:buNone/>
            </a:pPr>
            <a:br>
              <a:rPr lang="en-US" sz="4000" i="1" dirty="0"/>
            </a:br>
            <a:endParaRPr lang="en-US" sz="3600" i="1" dirty="0">
              <a:solidFill>
                <a:srgbClr val="FF0000"/>
              </a:solidFill>
            </a:endParaRPr>
          </a:p>
        </p:txBody>
      </p:sp>
      <p:sp>
        <p:nvSpPr>
          <p:cNvPr id="2" name="Title 1"/>
          <p:cNvSpPr>
            <a:spLocks noGrp="1"/>
          </p:cNvSpPr>
          <p:nvPr>
            <p:ph type="title"/>
          </p:nvPr>
        </p:nvSpPr>
        <p:spPr>
          <a:xfrm>
            <a:off x="0" y="13794"/>
            <a:ext cx="10515600" cy="829178"/>
          </a:xfrm>
        </p:spPr>
        <p:txBody>
          <a:bodyPr/>
          <a:lstStyle/>
          <a:p>
            <a:r>
              <a:rPr lang="en-US" b="1" u="sng" dirty="0">
                <a:latin typeface="Elephant" panose="02020904090505020303" pitchFamily="18" charset="0"/>
              </a:rPr>
              <a:t>Covalent Molecules</a:t>
            </a:r>
          </a:p>
        </p:txBody>
      </p:sp>
      <p:sp>
        <p:nvSpPr>
          <p:cNvPr id="4" name="Rectangle 3"/>
          <p:cNvSpPr/>
          <p:nvPr/>
        </p:nvSpPr>
        <p:spPr>
          <a:xfrm>
            <a:off x="5884817" y="3811885"/>
            <a:ext cx="3461657" cy="1672045"/>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600" b="1" dirty="0">
              <a:solidFill>
                <a:schemeClr val="tx1"/>
              </a:solidFill>
            </a:endParaRPr>
          </a:p>
        </p:txBody>
      </p:sp>
      <p:cxnSp>
        <p:nvCxnSpPr>
          <p:cNvPr id="6" name="Straight Arrow Connector 5"/>
          <p:cNvCxnSpPr/>
          <p:nvPr/>
        </p:nvCxnSpPr>
        <p:spPr>
          <a:xfrm flipV="1">
            <a:off x="6038306" y="3989468"/>
            <a:ext cx="3082834" cy="1345474"/>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428166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0" y="13794"/>
            <a:ext cx="12192000" cy="6755306"/>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Content Placeholder 2"/>
          <p:cNvSpPr txBox="1">
            <a:spLocks/>
          </p:cNvSpPr>
          <p:nvPr/>
        </p:nvSpPr>
        <p:spPr>
          <a:xfrm>
            <a:off x="391884" y="2579953"/>
            <a:ext cx="11586753" cy="3422469"/>
          </a:xfrm>
          <a:prstGeom prst="rect">
            <a:avLst/>
          </a:prstGeom>
          <a:ln w="76200">
            <a:solidFill>
              <a:schemeClr val="tx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buFont typeface="Arial" panose="020B0604020202020204" pitchFamily="34" charset="0"/>
              <a:buNone/>
            </a:pPr>
            <a:r>
              <a:rPr lang="en-US" sz="4000" b="1" u="sng" dirty="0">
                <a:solidFill>
                  <a:srgbClr val="00B050"/>
                </a:solidFill>
              </a:rPr>
              <a:t>PLACEMENT “RULES”</a:t>
            </a:r>
          </a:p>
          <a:p>
            <a:pPr marL="914400" indent="-914400">
              <a:buFont typeface="+mj-lt"/>
              <a:buAutoNum type="arabicParenR" startAt="3"/>
            </a:pPr>
            <a:r>
              <a:rPr lang="en-US" sz="3200" b="1" dirty="0"/>
              <a:t>Symmetry is good!</a:t>
            </a:r>
          </a:p>
          <a:p>
            <a:pPr marL="457200" lvl="1" indent="0">
              <a:buNone/>
            </a:pPr>
            <a:r>
              <a:rPr lang="en-US" sz="2800" b="1" dirty="0">
                <a:solidFill>
                  <a:srgbClr val="FF0000"/>
                </a:solidFill>
              </a:rPr>
              <a:t> </a:t>
            </a:r>
            <a:r>
              <a:rPr lang="en-US" sz="2800" b="1" dirty="0">
                <a:solidFill>
                  <a:srgbClr val="00B050"/>
                </a:solidFill>
              </a:rPr>
              <a:t>	- When possible!</a:t>
            </a:r>
          </a:p>
        </p:txBody>
      </p:sp>
      <p:sp>
        <p:nvSpPr>
          <p:cNvPr id="3" name="Content Placeholder 2"/>
          <p:cNvSpPr>
            <a:spLocks noGrp="1"/>
          </p:cNvSpPr>
          <p:nvPr>
            <p:ph idx="1"/>
          </p:nvPr>
        </p:nvSpPr>
        <p:spPr>
          <a:xfrm>
            <a:off x="133893" y="805218"/>
            <a:ext cx="12102737" cy="1977172"/>
          </a:xfrm>
        </p:spPr>
        <p:txBody>
          <a:bodyPr>
            <a:normAutofit fontScale="25000" lnSpcReduction="20000"/>
          </a:bodyPr>
          <a:lstStyle/>
          <a:p>
            <a:pPr marL="0" indent="0">
              <a:buNone/>
            </a:pPr>
            <a:r>
              <a:rPr lang="en-US" sz="14400" dirty="0"/>
              <a:t>Knowing where to place your atoms can be hard. There are some guidelines to follow but they can be broken often. You always draw the best structure possible. It may not be great, but you can only do the best you can do!</a:t>
            </a:r>
            <a:endParaRPr lang="en-US" sz="4800" dirty="0"/>
          </a:p>
          <a:p>
            <a:pPr marL="0" indent="0">
              <a:buNone/>
            </a:pPr>
            <a:br>
              <a:rPr lang="en-US" sz="4000" i="1" dirty="0"/>
            </a:br>
            <a:endParaRPr lang="en-US" sz="3600" i="1" dirty="0">
              <a:solidFill>
                <a:srgbClr val="FF0000"/>
              </a:solidFill>
            </a:endParaRPr>
          </a:p>
        </p:txBody>
      </p:sp>
      <p:sp>
        <p:nvSpPr>
          <p:cNvPr id="2" name="Title 1"/>
          <p:cNvSpPr>
            <a:spLocks noGrp="1"/>
          </p:cNvSpPr>
          <p:nvPr>
            <p:ph type="title"/>
          </p:nvPr>
        </p:nvSpPr>
        <p:spPr>
          <a:xfrm>
            <a:off x="0" y="13793"/>
            <a:ext cx="10515600" cy="994313"/>
          </a:xfrm>
        </p:spPr>
        <p:txBody>
          <a:bodyPr/>
          <a:lstStyle/>
          <a:p>
            <a:r>
              <a:rPr lang="en-US" b="1" u="sng" dirty="0">
                <a:latin typeface="Elephant" panose="02020904090505020303" pitchFamily="18" charset="0"/>
              </a:rPr>
              <a:t>Covalent Molecules</a:t>
            </a:r>
          </a:p>
        </p:txBody>
      </p:sp>
      <p:sp>
        <p:nvSpPr>
          <p:cNvPr id="13" name="Rectangle 12"/>
          <p:cNvSpPr/>
          <p:nvPr/>
        </p:nvSpPr>
        <p:spPr>
          <a:xfrm>
            <a:off x="5562600" y="3391446"/>
            <a:ext cx="6246218" cy="232355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8634543" y="3507847"/>
            <a:ext cx="3174275" cy="523220"/>
          </a:xfrm>
          <a:prstGeom prst="rect">
            <a:avLst/>
          </a:prstGeom>
          <a:noFill/>
        </p:spPr>
        <p:txBody>
          <a:bodyPr wrap="square" rtlCol="0">
            <a:spAutoFit/>
          </a:bodyPr>
          <a:lstStyle/>
          <a:p>
            <a:r>
              <a:rPr lang="en-US" sz="2800" i="1" dirty="0"/>
              <a:t>Fine but not great</a:t>
            </a:r>
          </a:p>
        </p:txBody>
      </p:sp>
      <p:sp>
        <p:nvSpPr>
          <p:cNvPr id="10" name="TextBox 9"/>
          <p:cNvSpPr txBox="1"/>
          <p:nvPr/>
        </p:nvSpPr>
        <p:spPr>
          <a:xfrm>
            <a:off x="8634543" y="4656824"/>
            <a:ext cx="3174275" cy="523220"/>
          </a:xfrm>
          <a:prstGeom prst="rect">
            <a:avLst/>
          </a:prstGeom>
          <a:noFill/>
        </p:spPr>
        <p:txBody>
          <a:bodyPr wrap="square" rtlCol="0">
            <a:spAutoFit/>
          </a:bodyPr>
          <a:lstStyle/>
          <a:p>
            <a:r>
              <a:rPr lang="en-US" sz="2800" i="1" dirty="0"/>
              <a:t>Better! Symmetrical!</a:t>
            </a:r>
          </a:p>
        </p:txBody>
      </p:sp>
      <p:pic>
        <p:nvPicPr>
          <p:cNvPr id="1026" name="Picture 2" descr="Resonace Chemistry Clipart - Resonance Structure Of Carbon Dioxide - Free  Transparent PNG Clipart Images Download"/>
          <p:cNvPicPr>
            <a:picLocks noChangeAspect="1" noChangeArrowheads="1"/>
          </p:cNvPicPr>
          <p:nvPr/>
        </p:nvPicPr>
        <p:blipFill rotWithShape="1">
          <a:blip r:embed="rId2">
            <a:extLst>
              <a:ext uri="{28A0092B-C50C-407E-A947-70E740481C1C}">
                <a14:useLocalDpi xmlns:a14="http://schemas.microsoft.com/office/drawing/2010/main" val="0"/>
              </a:ext>
            </a:extLst>
          </a:blip>
          <a:srcRect l="22038" t="2673" r="3544" b="58497"/>
          <a:stretch/>
        </p:blipFill>
        <p:spPr bwMode="auto">
          <a:xfrm>
            <a:off x="5684150" y="4557125"/>
            <a:ext cx="2692400" cy="1036913"/>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Resonace Chemistry Clipart - Resonance Structure Of Carbon Dioxide - Free  Transparent PNG Clipart Images Download"/>
          <p:cNvPicPr>
            <a:picLocks noChangeAspect="1" noChangeArrowheads="1"/>
          </p:cNvPicPr>
          <p:nvPr/>
        </p:nvPicPr>
        <p:blipFill rotWithShape="1">
          <a:blip r:embed="rId2">
            <a:extLst>
              <a:ext uri="{28A0092B-C50C-407E-A947-70E740481C1C}">
                <a14:useLocalDpi xmlns:a14="http://schemas.microsoft.com/office/drawing/2010/main" val="0"/>
              </a:ext>
            </a:extLst>
          </a:blip>
          <a:srcRect l="22038" t="59572" r="3544" b="4760"/>
          <a:stretch/>
        </p:blipFill>
        <p:spPr bwMode="auto">
          <a:xfrm>
            <a:off x="5684150" y="3439906"/>
            <a:ext cx="2692400" cy="952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664550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18" y="156754"/>
            <a:ext cx="11769635" cy="5930536"/>
          </a:xfrm>
        </p:spPr>
        <p:txBody>
          <a:bodyPr>
            <a:normAutofit/>
          </a:bodyPr>
          <a:lstStyle/>
          <a:p>
            <a:pPr marL="0" indent="0" algn="ctr">
              <a:buNone/>
            </a:pPr>
            <a:r>
              <a:rPr lang="en-US" sz="6000" u="sng" dirty="0">
                <a:latin typeface="Elephant" panose="02020904090505020303" pitchFamily="18" charset="0"/>
              </a:rPr>
              <a:t>Lesson will continue in class </a:t>
            </a:r>
            <a:br>
              <a:rPr lang="en-US" sz="7200" dirty="0">
                <a:latin typeface="Elephant" panose="02020904090505020303" pitchFamily="18" charset="0"/>
              </a:rPr>
            </a:br>
            <a:r>
              <a:rPr lang="en-US" sz="5400" dirty="0"/>
              <a:t>I show you how to draw covalent molecules using the basics you learned here. Make sure you know this stuff!</a:t>
            </a:r>
          </a:p>
        </p:txBody>
      </p:sp>
      <p:pic>
        <p:nvPicPr>
          <p:cNvPr id="2050" name="Picture 2" descr="Image result for stay tuned"/>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92431" y="3461658"/>
            <a:ext cx="4558179" cy="3017520"/>
          </a:xfrm>
          <a:prstGeom prst="rect">
            <a:avLst/>
          </a:prstGeom>
          <a:ln w="762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965528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18" y="559558"/>
            <a:ext cx="11769635" cy="5527732"/>
          </a:xfrm>
        </p:spPr>
        <p:txBody>
          <a:bodyPr>
            <a:normAutofit fontScale="92500" lnSpcReduction="20000"/>
          </a:bodyPr>
          <a:lstStyle/>
          <a:p>
            <a:pPr marL="0" indent="0" algn="ctr">
              <a:buNone/>
            </a:pPr>
            <a:r>
              <a:rPr lang="en-US" sz="6000" u="sng" dirty="0">
                <a:latin typeface="Elephant" panose="02020904090505020303" pitchFamily="18" charset="0"/>
              </a:rPr>
              <a:t>YouTube Links to Lessons</a:t>
            </a:r>
          </a:p>
          <a:p>
            <a:pPr marL="0" indent="0">
              <a:buNone/>
            </a:pPr>
            <a:endParaRPr lang="en-US" sz="1400" b="1" u="sng" dirty="0"/>
          </a:p>
          <a:p>
            <a:pPr marL="0" indent="0">
              <a:buNone/>
            </a:pPr>
            <a:r>
              <a:rPr lang="en-US" sz="4400" b="1" dirty="0"/>
              <a:t>Part A – Intro </a:t>
            </a:r>
          </a:p>
          <a:p>
            <a:pPr marL="0" indent="0">
              <a:buNone/>
            </a:pPr>
            <a:r>
              <a:rPr lang="en-US" sz="4400" dirty="0">
                <a:hlinkClick r:id="rId2"/>
              </a:rPr>
              <a:t>https://youtu.be/on_-k2-jvns</a:t>
            </a:r>
            <a:r>
              <a:rPr lang="en-US" sz="4400" dirty="0"/>
              <a:t> </a:t>
            </a:r>
          </a:p>
          <a:p>
            <a:pPr marL="0" indent="0">
              <a:buNone/>
            </a:pPr>
            <a:br>
              <a:rPr lang="en-US" sz="4400" dirty="0"/>
            </a:br>
            <a:r>
              <a:rPr lang="en-US" sz="4400" b="1" dirty="0"/>
              <a:t>Part B – Single Bonds </a:t>
            </a:r>
          </a:p>
          <a:p>
            <a:pPr marL="0" indent="0">
              <a:buNone/>
            </a:pPr>
            <a:r>
              <a:rPr lang="en-US" sz="4400" dirty="0">
                <a:hlinkClick r:id="rId3"/>
              </a:rPr>
              <a:t>https://youtu.be/HeX66BXt2-w</a:t>
            </a:r>
            <a:r>
              <a:rPr lang="en-US" sz="4400" dirty="0"/>
              <a:t> </a:t>
            </a:r>
          </a:p>
          <a:p>
            <a:pPr marL="0" indent="0">
              <a:buNone/>
            </a:pPr>
            <a:endParaRPr lang="en-US" sz="4400" dirty="0"/>
          </a:p>
          <a:p>
            <a:pPr marL="0" indent="0">
              <a:buNone/>
            </a:pPr>
            <a:r>
              <a:rPr lang="en-US" sz="4400" b="1" dirty="0"/>
              <a:t>Part C – Double/Triple Bonds </a:t>
            </a:r>
          </a:p>
          <a:p>
            <a:pPr marL="0" indent="0">
              <a:buNone/>
            </a:pPr>
            <a:r>
              <a:rPr lang="en-US" sz="4400" i="1">
                <a:hlinkClick r:id="rId4"/>
              </a:rPr>
              <a:t>https://youtu.be/KBP_sUPYK3E</a:t>
            </a:r>
            <a:r>
              <a:rPr lang="en-US" sz="4400" i="1"/>
              <a:t> </a:t>
            </a:r>
            <a:endParaRPr lang="en-US" sz="5400" dirty="0"/>
          </a:p>
        </p:txBody>
      </p:sp>
    </p:spTree>
    <p:extLst>
      <p:ext uri="{BB962C8B-B14F-4D97-AF65-F5344CB8AC3E}">
        <p14:creationId xmlns:p14="http://schemas.microsoft.com/office/powerpoint/2010/main" val="23037582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0"/>
            <a:ext cx="9144000" cy="2037806"/>
          </a:xfrm>
        </p:spPr>
        <p:txBody>
          <a:bodyPr/>
          <a:lstStyle/>
          <a:p>
            <a:pPr algn="l"/>
            <a:r>
              <a:rPr lang="en-US" u="sng" dirty="0">
                <a:latin typeface="Elephant" panose="02020904090505020303" pitchFamily="18" charset="0"/>
              </a:rPr>
              <a:t>N-18</a:t>
            </a:r>
            <a:r>
              <a:rPr lang="en-US" dirty="0">
                <a:latin typeface="Elephant" panose="02020904090505020303" pitchFamily="18" charset="0"/>
              </a:rPr>
              <a:t> Lewis Structures </a:t>
            </a:r>
            <a:br>
              <a:rPr lang="en-US" dirty="0">
                <a:latin typeface="Elephant" panose="02020904090505020303" pitchFamily="18" charset="0"/>
              </a:rPr>
            </a:br>
            <a:r>
              <a:rPr lang="en-US" dirty="0">
                <a:latin typeface="Elephant" panose="02020904090505020303" pitchFamily="18" charset="0"/>
              </a:rPr>
              <a:t>           Intro Lesson</a:t>
            </a:r>
          </a:p>
        </p:txBody>
      </p:sp>
      <p:pic>
        <p:nvPicPr>
          <p:cNvPr id="6" name="Picture 5"/>
          <p:cNvPicPr>
            <a:picLocks noChangeAspect="1"/>
          </p:cNvPicPr>
          <p:nvPr/>
        </p:nvPicPr>
        <p:blipFill>
          <a:blip r:embed="rId2"/>
          <a:stretch>
            <a:fillRect/>
          </a:stretch>
        </p:blipFill>
        <p:spPr>
          <a:xfrm>
            <a:off x="2321192" y="2037806"/>
            <a:ext cx="7549615" cy="4140926"/>
          </a:xfrm>
          <a:prstGeom prst="rect">
            <a:avLst/>
          </a:prstGeom>
        </p:spPr>
      </p:pic>
    </p:spTree>
    <p:extLst>
      <p:ext uri="{BB962C8B-B14F-4D97-AF65-F5344CB8AC3E}">
        <p14:creationId xmlns:p14="http://schemas.microsoft.com/office/powerpoint/2010/main" val="41761047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1999" cy="1325563"/>
          </a:xfrm>
        </p:spPr>
        <p:txBody>
          <a:bodyPr/>
          <a:lstStyle/>
          <a:p>
            <a:r>
              <a:rPr lang="en-US" b="1" u="sng" dirty="0">
                <a:latin typeface="Elephant" panose="02020904090505020303" pitchFamily="18" charset="0"/>
              </a:rPr>
              <a:t>Things Bond with Valence Electrons </a:t>
            </a:r>
          </a:p>
        </p:txBody>
      </p:sp>
      <p:sp>
        <p:nvSpPr>
          <p:cNvPr id="3" name="Content Placeholder 2"/>
          <p:cNvSpPr>
            <a:spLocks noGrp="1"/>
          </p:cNvSpPr>
          <p:nvPr>
            <p:ph idx="1"/>
          </p:nvPr>
        </p:nvSpPr>
        <p:spPr>
          <a:xfrm>
            <a:off x="287383" y="1201783"/>
            <a:ext cx="11904617" cy="4975180"/>
          </a:xfrm>
        </p:spPr>
        <p:txBody>
          <a:bodyPr>
            <a:noAutofit/>
          </a:bodyPr>
          <a:lstStyle/>
          <a:p>
            <a:r>
              <a:rPr lang="en-US" sz="4000" dirty="0"/>
              <a:t>Valence electrons - on the </a:t>
            </a:r>
            <a:r>
              <a:rPr lang="en-US" sz="4000" b="1" dirty="0"/>
              <a:t>outside</a:t>
            </a:r>
            <a:r>
              <a:rPr lang="en-US" sz="4000" dirty="0"/>
              <a:t> </a:t>
            </a:r>
          </a:p>
          <a:p>
            <a:pPr lvl="1"/>
            <a:r>
              <a:rPr lang="en-US" sz="3600" dirty="0"/>
              <a:t>What another atom can see when they “bump into” each other to bond.</a:t>
            </a:r>
          </a:p>
          <a:p>
            <a:r>
              <a:rPr lang="en-US" sz="4000" dirty="0"/>
              <a:t> You have to know the # of valence electrons for </a:t>
            </a:r>
            <a:r>
              <a:rPr lang="en-US" sz="4000" b="1" dirty="0"/>
              <a:t>EACH </a:t>
            </a:r>
            <a:r>
              <a:rPr lang="en-US" sz="4000" dirty="0"/>
              <a:t>atom in the molecule. </a:t>
            </a:r>
          </a:p>
          <a:p>
            <a:pPr lvl="1"/>
            <a:r>
              <a:rPr lang="en-US" sz="3600" dirty="0"/>
              <a:t>From the periodic table pattern of groups 1A, 2A, 3A…etc</a:t>
            </a:r>
            <a:r>
              <a:rPr lang="en-US" sz="2800" dirty="0"/>
              <a:t>.</a:t>
            </a:r>
          </a:p>
          <a:p>
            <a:pPr lvl="2"/>
            <a:r>
              <a:rPr lang="en-US" sz="3200" dirty="0"/>
              <a:t>Li = 1</a:t>
            </a:r>
          </a:p>
          <a:p>
            <a:pPr lvl="2"/>
            <a:r>
              <a:rPr lang="en-US" sz="3200" dirty="0"/>
              <a:t>Be = 2</a:t>
            </a:r>
          </a:p>
          <a:p>
            <a:pPr lvl="2"/>
            <a:r>
              <a:rPr lang="en-US" sz="3200" dirty="0"/>
              <a:t>N = 5 </a:t>
            </a:r>
          </a:p>
        </p:txBody>
      </p:sp>
    </p:spTree>
    <p:extLst>
      <p:ext uri="{BB962C8B-B14F-4D97-AF65-F5344CB8AC3E}">
        <p14:creationId xmlns:p14="http://schemas.microsoft.com/office/powerpoint/2010/main" val="31566988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lstStyle/>
          <a:p>
            <a:r>
              <a:rPr lang="en-US" b="1" u="sng" dirty="0">
                <a:latin typeface="Elephant" panose="02020904090505020303" pitchFamily="18" charset="0"/>
              </a:rPr>
              <a:t>The Octet “Rule”</a:t>
            </a:r>
          </a:p>
        </p:txBody>
      </p:sp>
      <p:sp>
        <p:nvSpPr>
          <p:cNvPr id="6" name="Rectangle 5"/>
          <p:cNvSpPr/>
          <p:nvPr/>
        </p:nvSpPr>
        <p:spPr>
          <a:xfrm>
            <a:off x="139700" y="2197100"/>
            <a:ext cx="11899900" cy="3022600"/>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838200" y="1078173"/>
            <a:ext cx="10515600" cy="4873841"/>
          </a:xfrm>
        </p:spPr>
        <p:txBody>
          <a:bodyPr/>
          <a:lstStyle/>
          <a:p>
            <a:r>
              <a:rPr lang="en-US" sz="3600" dirty="0"/>
              <a:t>Most atoms want to have 8 electrons</a:t>
            </a:r>
          </a:p>
          <a:p>
            <a:r>
              <a:rPr lang="en-US" sz="3600" dirty="0"/>
              <a:t>Is broken a LOT!</a:t>
            </a:r>
          </a:p>
          <a:p>
            <a:pPr marL="0" indent="0">
              <a:buNone/>
            </a:pPr>
            <a:r>
              <a:rPr lang="en-US" b="1" u="sng" dirty="0"/>
              <a:t>COMMON EXCEPTIONS</a:t>
            </a:r>
          </a:p>
          <a:p>
            <a:pPr marL="0" indent="0">
              <a:buNone/>
            </a:pPr>
            <a:endParaRPr lang="en-US" b="1" u="sng" dirty="0"/>
          </a:p>
        </p:txBody>
      </p:sp>
      <p:graphicFrame>
        <p:nvGraphicFramePr>
          <p:cNvPr id="4" name="Table 3"/>
          <p:cNvGraphicFramePr>
            <a:graphicFrameLocks noGrp="1"/>
          </p:cNvGraphicFramePr>
          <p:nvPr>
            <p:extLst>
              <p:ext uri="{D42A27DB-BD31-4B8C-83A1-F6EECF244321}">
                <p14:modId xmlns:p14="http://schemas.microsoft.com/office/powerpoint/2010/main" val="59269254"/>
              </p:ext>
            </p:extLst>
          </p:nvPr>
        </p:nvGraphicFramePr>
        <p:xfrm>
          <a:off x="326211" y="2988356"/>
          <a:ext cx="8763361" cy="1950720"/>
        </p:xfrm>
        <a:graphic>
          <a:graphicData uri="http://schemas.openxmlformats.org/drawingml/2006/table">
            <a:tbl>
              <a:tblPr firstRow="1" bandRow="1">
                <a:tableStyleId>{5940675A-B579-460E-94D1-54222C63F5DA}</a:tableStyleId>
              </a:tblPr>
              <a:tblGrid>
                <a:gridCol w="1591489">
                  <a:extLst>
                    <a:ext uri="{9D8B030D-6E8A-4147-A177-3AD203B41FA5}">
                      <a16:colId xmlns:a16="http://schemas.microsoft.com/office/drawing/2014/main" val="452345268"/>
                    </a:ext>
                  </a:extLst>
                </a:gridCol>
                <a:gridCol w="1195312">
                  <a:extLst>
                    <a:ext uri="{9D8B030D-6E8A-4147-A177-3AD203B41FA5}">
                      <a16:colId xmlns:a16="http://schemas.microsoft.com/office/drawing/2014/main" val="316341378"/>
                    </a:ext>
                  </a:extLst>
                </a:gridCol>
                <a:gridCol w="1195312">
                  <a:extLst>
                    <a:ext uri="{9D8B030D-6E8A-4147-A177-3AD203B41FA5}">
                      <a16:colId xmlns:a16="http://schemas.microsoft.com/office/drawing/2014/main" val="477865343"/>
                    </a:ext>
                  </a:extLst>
                </a:gridCol>
                <a:gridCol w="1195312">
                  <a:extLst>
                    <a:ext uri="{9D8B030D-6E8A-4147-A177-3AD203B41FA5}">
                      <a16:colId xmlns:a16="http://schemas.microsoft.com/office/drawing/2014/main" val="1823086172"/>
                    </a:ext>
                  </a:extLst>
                </a:gridCol>
                <a:gridCol w="1195312">
                  <a:extLst>
                    <a:ext uri="{9D8B030D-6E8A-4147-A177-3AD203B41FA5}">
                      <a16:colId xmlns:a16="http://schemas.microsoft.com/office/drawing/2014/main" val="51922115"/>
                    </a:ext>
                  </a:extLst>
                </a:gridCol>
                <a:gridCol w="1195312">
                  <a:extLst>
                    <a:ext uri="{9D8B030D-6E8A-4147-A177-3AD203B41FA5}">
                      <a16:colId xmlns:a16="http://schemas.microsoft.com/office/drawing/2014/main" val="1272459526"/>
                    </a:ext>
                  </a:extLst>
                </a:gridCol>
                <a:gridCol w="1195312">
                  <a:extLst>
                    <a:ext uri="{9D8B030D-6E8A-4147-A177-3AD203B41FA5}">
                      <a16:colId xmlns:a16="http://schemas.microsoft.com/office/drawing/2014/main" val="2061711987"/>
                    </a:ext>
                  </a:extLst>
                </a:gridCol>
              </a:tblGrid>
              <a:tr h="0">
                <a:tc>
                  <a:txBody>
                    <a:bodyPr/>
                    <a:lstStyle/>
                    <a:p>
                      <a:pPr algn="ctr"/>
                      <a:r>
                        <a:rPr lang="en-US" sz="2800" b="0" i="1" dirty="0"/>
                        <a:t>Element</a:t>
                      </a:r>
                    </a:p>
                  </a:txBody>
                  <a:tcPr/>
                </a:tc>
                <a:tc>
                  <a:txBody>
                    <a:bodyPr/>
                    <a:lstStyle/>
                    <a:p>
                      <a:pPr algn="ctr"/>
                      <a:r>
                        <a:rPr lang="en-US" sz="3200" b="1" dirty="0"/>
                        <a:t>H</a:t>
                      </a:r>
                    </a:p>
                  </a:txBody>
                  <a:tcPr/>
                </a:tc>
                <a:tc>
                  <a:txBody>
                    <a:bodyPr/>
                    <a:lstStyle/>
                    <a:p>
                      <a:pPr algn="ctr"/>
                      <a:r>
                        <a:rPr lang="en-US" sz="3200" b="1" dirty="0"/>
                        <a:t>Li</a:t>
                      </a:r>
                    </a:p>
                  </a:txBody>
                  <a:tcPr/>
                </a:tc>
                <a:tc>
                  <a:txBody>
                    <a:bodyPr/>
                    <a:lstStyle/>
                    <a:p>
                      <a:pPr algn="ctr"/>
                      <a:r>
                        <a:rPr lang="en-US" sz="3200" b="1" dirty="0"/>
                        <a:t>Be</a:t>
                      </a:r>
                    </a:p>
                  </a:txBody>
                  <a:tcPr/>
                </a:tc>
                <a:tc>
                  <a:txBody>
                    <a:bodyPr/>
                    <a:lstStyle/>
                    <a:p>
                      <a:pPr algn="ctr"/>
                      <a:r>
                        <a:rPr lang="en-US" sz="3200" b="1" dirty="0"/>
                        <a:t>B</a:t>
                      </a:r>
                    </a:p>
                  </a:txBody>
                  <a:tcPr/>
                </a:tc>
                <a:tc>
                  <a:txBody>
                    <a:bodyPr/>
                    <a:lstStyle/>
                    <a:p>
                      <a:pPr algn="ctr"/>
                      <a:r>
                        <a:rPr lang="en-US" sz="3200" b="1" dirty="0"/>
                        <a:t>P</a:t>
                      </a:r>
                    </a:p>
                  </a:txBody>
                  <a:tcPr/>
                </a:tc>
                <a:tc>
                  <a:txBody>
                    <a:bodyPr/>
                    <a:lstStyle/>
                    <a:p>
                      <a:pPr algn="ctr"/>
                      <a:r>
                        <a:rPr lang="en-US" sz="3200" b="1" dirty="0"/>
                        <a:t>S</a:t>
                      </a:r>
                    </a:p>
                  </a:txBody>
                  <a:tcPr/>
                </a:tc>
                <a:extLst>
                  <a:ext uri="{0D108BD9-81ED-4DB2-BD59-A6C34878D82A}">
                    <a16:rowId xmlns:a16="http://schemas.microsoft.com/office/drawing/2014/main" val="1598472906"/>
                  </a:ext>
                </a:extLst>
              </a:tr>
              <a:tr h="370840">
                <a:tc>
                  <a:txBody>
                    <a:bodyPr/>
                    <a:lstStyle/>
                    <a:p>
                      <a:pPr algn="ctr"/>
                      <a:r>
                        <a:rPr lang="en-US" sz="2800" b="0" i="1" dirty="0"/>
                        <a:t># of </a:t>
                      </a:r>
                      <a:r>
                        <a:rPr lang="en-US" sz="2800" b="0" i="1" dirty="0" err="1"/>
                        <a:t>ve</a:t>
                      </a:r>
                      <a:r>
                        <a:rPr lang="en-US" sz="2800" b="0" i="1" dirty="0"/>
                        <a:t>-</a:t>
                      </a:r>
                      <a:r>
                        <a:rPr lang="en-US" sz="2800" b="0" i="1" baseline="0" dirty="0"/>
                        <a:t> it is happy with </a:t>
                      </a:r>
                      <a:endParaRPr lang="en-US" sz="2800" b="0" i="1" dirty="0"/>
                    </a:p>
                  </a:txBody>
                  <a:tcPr/>
                </a:tc>
                <a:tc>
                  <a:txBody>
                    <a:bodyPr/>
                    <a:lstStyle/>
                    <a:p>
                      <a:pPr algn="ctr"/>
                      <a:r>
                        <a:rPr lang="en-US" sz="3200" b="1" dirty="0"/>
                        <a:t>2</a:t>
                      </a:r>
                    </a:p>
                  </a:txBody>
                  <a:tcPr anchor="ctr"/>
                </a:tc>
                <a:tc>
                  <a:txBody>
                    <a:bodyPr/>
                    <a:lstStyle/>
                    <a:p>
                      <a:pPr algn="ctr"/>
                      <a:r>
                        <a:rPr lang="en-US" sz="3200" b="1" dirty="0"/>
                        <a:t>2</a:t>
                      </a:r>
                    </a:p>
                  </a:txBody>
                  <a:tcPr anchor="ctr"/>
                </a:tc>
                <a:tc>
                  <a:txBody>
                    <a:bodyPr/>
                    <a:lstStyle/>
                    <a:p>
                      <a:pPr algn="ctr"/>
                      <a:r>
                        <a:rPr lang="en-US" sz="3200" b="1" dirty="0"/>
                        <a:t>4</a:t>
                      </a:r>
                    </a:p>
                  </a:txBody>
                  <a:tcPr anchor="ctr"/>
                </a:tc>
                <a:tc>
                  <a:txBody>
                    <a:bodyPr/>
                    <a:lstStyle/>
                    <a:p>
                      <a:pPr algn="ctr"/>
                      <a:r>
                        <a:rPr lang="en-US" sz="3200" b="1" dirty="0"/>
                        <a:t>6</a:t>
                      </a:r>
                    </a:p>
                  </a:txBody>
                  <a:tcPr anchor="ctr"/>
                </a:tc>
                <a:tc>
                  <a:txBody>
                    <a:bodyPr/>
                    <a:lstStyle/>
                    <a:p>
                      <a:pPr algn="ctr"/>
                      <a:r>
                        <a:rPr lang="en-US" sz="3200" b="1" dirty="0"/>
                        <a:t>10</a:t>
                      </a:r>
                    </a:p>
                  </a:txBody>
                  <a:tcPr anchor="ctr"/>
                </a:tc>
                <a:tc>
                  <a:txBody>
                    <a:bodyPr/>
                    <a:lstStyle/>
                    <a:p>
                      <a:pPr algn="ctr"/>
                      <a:r>
                        <a:rPr lang="en-US" sz="3200" b="1" dirty="0"/>
                        <a:t>12</a:t>
                      </a:r>
                    </a:p>
                  </a:txBody>
                  <a:tcPr anchor="ctr"/>
                </a:tc>
                <a:extLst>
                  <a:ext uri="{0D108BD9-81ED-4DB2-BD59-A6C34878D82A}">
                    <a16:rowId xmlns:a16="http://schemas.microsoft.com/office/drawing/2014/main" val="2050374139"/>
                  </a:ext>
                </a:extLst>
              </a:tr>
            </a:tbl>
          </a:graphicData>
        </a:graphic>
      </p:graphicFrame>
      <p:sp>
        <p:nvSpPr>
          <p:cNvPr id="5" name="TextBox 4"/>
          <p:cNvSpPr txBox="1"/>
          <p:nvPr/>
        </p:nvSpPr>
        <p:spPr>
          <a:xfrm>
            <a:off x="9165409" y="3363551"/>
            <a:ext cx="2700382" cy="1200329"/>
          </a:xfrm>
          <a:prstGeom prst="rect">
            <a:avLst/>
          </a:prstGeom>
          <a:noFill/>
        </p:spPr>
        <p:txBody>
          <a:bodyPr wrap="square" rtlCol="0">
            <a:spAutoFit/>
          </a:bodyPr>
          <a:lstStyle/>
          <a:p>
            <a:pPr algn="ctr"/>
            <a:r>
              <a:rPr lang="en-US" sz="2400" i="1" dirty="0"/>
              <a:t>More than 8 is called an </a:t>
            </a:r>
            <a:br>
              <a:rPr lang="en-US" sz="2400" i="1" dirty="0"/>
            </a:br>
            <a:r>
              <a:rPr lang="en-US" sz="2400" i="1" dirty="0"/>
              <a:t>“expanded octet”</a:t>
            </a:r>
          </a:p>
        </p:txBody>
      </p:sp>
    </p:spTree>
    <p:extLst>
      <p:ext uri="{BB962C8B-B14F-4D97-AF65-F5344CB8AC3E}">
        <p14:creationId xmlns:p14="http://schemas.microsoft.com/office/powerpoint/2010/main" val="4747314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Rectangle 47">
            <a:extLst>
              <a:ext uri="{FF2B5EF4-FFF2-40B4-BE49-F238E27FC236}">
                <a16:creationId xmlns:a16="http://schemas.microsoft.com/office/drawing/2014/main" id="{A882DE69-75A4-B84D-7710-6C9F5F90DF77}"/>
              </a:ext>
            </a:extLst>
          </p:cNvPr>
          <p:cNvSpPr/>
          <p:nvPr/>
        </p:nvSpPr>
        <p:spPr>
          <a:xfrm>
            <a:off x="3696788" y="2272935"/>
            <a:ext cx="1065171" cy="974194"/>
          </a:xfrm>
          <a:prstGeom prst="rect">
            <a:avLst/>
          </a:prstGeom>
          <a:no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0" y="0"/>
            <a:ext cx="12192000" cy="1325563"/>
          </a:xfrm>
        </p:spPr>
        <p:txBody>
          <a:bodyPr/>
          <a:lstStyle/>
          <a:p>
            <a:r>
              <a:rPr lang="en-US" b="1" u="sng" dirty="0">
                <a:latin typeface="Elephant" panose="02020904090505020303" pitchFamily="18" charset="0"/>
              </a:rPr>
              <a:t>Single Atoms</a:t>
            </a:r>
          </a:p>
        </p:txBody>
      </p:sp>
      <p:sp>
        <p:nvSpPr>
          <p:cNvPr id="3" name="Content Placeholder 2"/>
          <p:cNvSpPr>
            <a:spLocks noGrp="1"/>
          </p:cNvSpPr>
          <p:nvPr>
            <p:ph idx="1"/>
          </p:nvPr>
        </p:nvSpPr>
        <p:spPr>
          <a:xfrm>
            <a:off x="776153" y="1199532"/>
            <a:ext cx="10515600" cy="4351338"/>
          </a:xfrm>
        </p:spPr>
        <p:txBody>
          <a:bodyPr>
            <a:normAutofit/>
          </a:bodyPr>
          <a:lstStyle/>
          <a:p>
            <a:pPr marL="0" indent="0">
              <a:buNone/>
            </a:pPr>
            <a:r>
              <a:rPr lang="en-US" sz="4000" dirty="0"/>
              <a:t>Each dot is a </a:t>
            </a:r>
            <a:r>
              <a:rPr lang="en-US" sz="4000" u="sng" dirty="0"/>
              <a:t>valence</a:t>
            </a:r>
            <a:r>
              <a:rPr lang="en-US" sz="4000" dirty="0"/>
              <a:t> electron! </a:t>
            </a:r>
          </a:p>
        </p:txBody>
      </p:sp>
      <p:sp>
        <p:nvSpPr>
          <p:cNvPr id="4" name="TextBox 3"/>
          <p:cNvSpPr txBox="1"/>
          <p:nvPr/>
        </p:nvSpPr>
        <p:spPr>
          <a:xfrm>
            <a:off x="1844040" y="2272938"/>
            <a:ext cx="1852749" cy="1015663"/>
          </a:xfrm>
          <a:prstGeom prst="rect">
            <a:avLst/>
          </a:prstGeom>
          <a:noFill/>
        </p:spPr>
        <p:txBody>
          <a:bodyPr wrap="square" rtlCol="0">
            <a:spAutoFit/>
          </a:bodyPr>
          <a:lstStyle/>
          <a:p>
            <a:r>
              <a:rPr lang="en-US" sz="6000" dirty="0"/>
              <a:t>Li</a:t>
            </a:r>
          </a:p>
        </p:txBody>
      </p:sp>
      <p:sp>
        <p:nvSpPr>
          <p:cNvPr id="5" name="TextBox 4"/>
          <p:cNvSpPr txBox="1"/>
          <p:nvPr/>
        </p:nvSpPr>
        <p:spPr>
          <a:xfrm>
            <a:off x="3696789" y="2272937"/>
            <a:ext cx="1852749" cy="1015663"/>
          </a:xfrm>
          <a:prstGeom prst="rect">
            <a:avLst/>
          </a:prstGeom>
          <a:noFill/>
        </p:spPr>
        <p:txBody>
          <a:bodyPr wrap="square" rtlCol="0">
            <a:spAutoFit/>
          </a:bodyPr>
          <a:lstStyle/>
          <a:p>
            <a:r>
              <a:rPr lang="en-US" sz="6000" dirty="0"/>
              <a:t>Be</a:t>
            </a:r>
          </a:p>
        </p:txBody>
      </p:sp>
      <p:sp>
        <p:nvSpPr>
          <p:cNvPr id="6" name="TextBox 5"/>
          <p:cNvSpPr txBox="1"/>
          <p:nvPr/>
        </p:nvSpPr>
        <p:spPr>
          <a:xfrm>
            <a:off x="5549538" y="2272936"/>
            <a:ext cx="1852749" cy="1015663"/>
          </a:xfrm>
          <a:prstGeom prst="rect">
            <a:avLst/>
          </a:prstGeom>
          <a:noFill/>
        </p:spPr>
        <p:txBody>
          <a:bodyPr wrap="square" rtlCol="0">
            <a:spAutoFit/>
          </a:bodyPr>
          <a:lstStyle/>
          <a:p>
            <a:r>
              <a:rPr lang="en-US" sz="6000" dirty="0"/>
              <a:t>B</a:t>
            </a:r>
          </a:p>
        </p:txBody>
      </p:sp>
      <p:sp>
        <p:nvSpPr>
          <p:cNvPr id="7" name="TextBox 6"/>
          <p:cNvSpPr txBox="1"/>
          <p:nvPr/>
        </p:nvSpPr>
        <p:spPr>
          <a:xfrm>
            <a:off x="7402287" y="2272935"/>
            <a:ext cx="1852749" cy="1015663"/>
          </a:xfrm>
          <a:prstGeom prst="rect">
            <a:avLst/>
          </a:prstGeom>
          <a:noFill/>
        </p:spPr>
        <p:txBody>
          <a:bodyPr wrap="square" rtlCol="0">
            <a:spAutoFit/>
          </a:bodyPr>
          <a:lstStyle/>
          <a:p>
            <a:r>
              <a:rPr lang="en-US" sz="6000" dirty="0"/>
              <a:t>C</a:t>
            </a:r>
          </a:p>
        </p:txBody>
      </p:sp>
      <p:sp>
        <p:nvSpPr>
          <p:cNvPr id="8" name="TextBox 7"/>
          <p:cNvSpPr txBox="1"/>
          <p:nvPr/>
        </p:nvSpPr>
        <p:spPr>
          <a:xfrm>
            <a:off x="7402286" y="3989748"/>
            <a:ext cx="1852749" cy="1015663"/>
          </a:xfrm>
          <a:prstGeom prst="rect">
            <a:avLst/>
          </a:prstGeom>
          <a:noFill/>
        </p:spPr>
        <p:txBody>
          <a:bodyPr wrap="square" rtlCol="0">
            <a:spAutoFit/>
          </a:bodyPr>
          <a:lstStyle/>
          <a:p>
            <a:r>
              <a:rPr lang="en-US" sz="6000" dirty="0"/>
              <a:t>Ne</a:t>
            </a:r>
          </a:p>
        </p:txBody>
      </p:sp>
      <p:sp>
        <p:nvSpPr>
          <p:cNvPr id="9" name="TextBox 8"/>
          <p:cNvSpPr txBox="1"/>
          <p:nvPr/>
        </p:nvSpPr>
        <p:spPr>
          <a:xfrm>
            <a:off x="3696788" y="3989816"/>
            <a:ext cx="1852749" cy="1015663"/>
          </a:xfrm>
          <a:prstGeom prst="rect">
            <a:avLst/>
          </a:prstGeom>
          <a:noFill/>
        </p:spPr>
        <p:txBody>
          <a:bodyPr wrap="square" rtlCol="0">
            <a:spAutoFit/>
          </a:bodyPr>
          <a:lstStyle/>
          <a:p>
            <a:r>
              <a:rPr lang="en-US" sz="6000" dirty="0"/>
              <a:t>O</a:t>
            </a:r>
          </a:p>
        </p:txBody>
      </p:sp>
      <p:sp>
        <p:nvSpPr>
          <p:cNvPr id="10" name="TextBox 9"/>
          <p:cNvSpPr txBox="1"/>
          <p:nvPr/>
        </p:nvSpPr>
        <p:spPr>
          <a:xfrm>
            <a:off x="5549536" y="3989749"/>
            <a:ext cx="1852749" cy="1015663"/>
          </a:xfrm>
          <a:prstGeom prst="rect">
            <a:avLst/>
          </a:prstGeom>
          <a:noFill/>
        </p:spPr>
        <p:txBody>
          <a:bodyPr wrap="square" rtlCol="0">
            <a:spAutoFit/>
          </a:bodyPr>
          <a:lstStyle/>
          <a:p>
            <a:r>
              <a:rPr lang="en-US" sz="6000" dirty="0"/>
              <a:t>F</a:t>
            </a:r>
          </a:p>
        </p:txBody>
      </p:sp>
      <p:sp>
        <p:nvSpPr>
          <p:cNvPr id="11" name="TextBox 10"/>
          <p:cNvSpPr txBox="1"/>
          <p:nvPr/>
        </p:nvSpPr>
        <p:spPr>
          <a:xfrm>
            <a:off x="1983925" y="4027886"/>
            <a:ext cx="1852749" cy="1015663"/>
          </a:xfrm>
          <a:prstGeom prst="rect">
            <a:avLst/>
          </a:prstGeom>
          <a:noFill/>
        </p:spPr>
        <p:txBody>
          <a:bodyPr wrap="square" rtlCol="0">
            <a:spAutoFit/>
          </a:bodyPr>
          <a:lstStyle/>
          <a:p>
            <a:r>
              <a:rPr lang="en-US" sz="6000" dirty="0"/>
              <a:t>N</a:t>
            </a:r>
          </a:p>
        </p:txBody>
      </p:sp>
      <p:sp>
        <p:nvSpPr>
          <p:cNvPr id="12" name="Oval 11"/>
          <p:cNvSpPr/>
          <p:nvPr/>
        </p:nvSpPr>
        <p:spPr>
          <a:xfrm>
            <a:off x="2496095" y="2690137"/>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4650378" y="2690136"/>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4147458" y="3144355"/>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6148253" y="2690136"/>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5792287" y="3130353"/>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7658103" y="2241120"/>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5360674" y="2690135"/>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8001002" y="2723683"/>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7658103" y="3165064"/>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a:off x="7213423" y="2723682"/>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2253347" y="4003375"/>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2557057" y="4642694"/>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p:nvPr/>
        </p:nvSpPr>
        <p:spPr>
          <a:xfrm>
            <a:off x="2240284" y="4927319"/>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p:cNvSpPr/>
          <p:nvPr/>
        </p:nvSpPr>
        <p:spPr>
          <a:xfrm>
            <a:off x="1847856" y="4485937"/>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p:cNvSpPr/>
          <p:nvPr/>
        </p:nvSpPr>
        <p:spPr>
          <a:xfrm>
            <a:off x="3948793" y="3990838"/>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p:cNvSpPr/>
          <p:nvPr/>
        </p:nvSpPr>
        <p:spPr>
          <a:xfrm>
            <a:off x="4343944" y="4604031"/>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p:cNvSpPr/>
          <p:nvPr/>
        </p:nvSpPr>
        <p:spPr>
          <a:xfrm>
            <a:off x="4079423" y="4914782"/>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p:cNvSpPr/>
          <p:nvPr/>
        </p:nvSpPr>
        <p:spPr>
          <a:xfrm>
            <a:off x="3556365" y="4447274"/>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p:cNvSpPr/>
          <p:nvPr/>
        </p:nvSpPr>
        <p:spPr>
          <a:xfrm>
            <a:off x="5766708" y="3990838"/>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p:cNvSpPr/>
          <p:nvPr/>
        </p:nvSpPr>
        <p:spPr>
          <a:xfrm>
            <a:off x="6070418" y="4525653"/>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p:cNvSpPr/>
          <p:nvPr/>
        </p:nvSpPr>
        <p:spPr>
          <a:xfrm>
            <a:off x="5596889" y="4849467"/>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p:cNvSpPr/>
          <p:nvPr/>
        </p:nvSpPr>
        <p:spPr>
          <a:xfrm>
            <a:off x="5361217" y="4512589"/>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p:cNvSpPr/>
          <p:nvPr/>
        </p:nvSpPr>
        <p:spPr>
          <a:xfrm>
            <a:off x="7682593" y="3990838"/>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p:cNvSpPr/>
          <p:nvPr/>
        </p:nvSpPr>
        <p:spPr>
          <a:xfrm>
            <a:off x="8462011" y="4304659"/>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p:cNvSpPr/>
          <p:nvPr/>
        </p:nvSpPr>
        <p:spPr>
          <a:xfrm>
            <a:off x="7708719" y="4930718"/>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p:cNvSpPr/>
          <p:nvPr/>
        </p:nvSpPr>
        <p:spPr>
          <a:xfrm>
            <a:off x="7229212" y="4291596"/>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p:cNvSpPr/>
          <p:nvPr/>
        </p:nvSpPr>
        <p:spPr>
          <a:xfrm>
            <a:off x="2564141" y="4369955"/>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p:cNvSpPr/>
          <p:nvPr/>
        </p:nvSpPr>
        <p:spPr>
          <a:xfrm>
            <a:off x="4355919" y="4336804"/>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p:cNvSpPr/>
          <p:nvPr/>
        </p:nvSpPr>
        <p:spPr>
          <a:xfrm>
            <a:off x="3829594" y="4914781"/>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p:cNvSpPr/>
          <p:nvPr/>
        </p:nvSpPr>
        <p:spPr>
          <a:xfrm>
            <a:off x="6074500" y="4287507"/>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p:cNvSpPr/>
          <p:nvPr/>
        </p:nvSpPr>
        <p:spPr>
          <a:xfrm>
            <a:off x="5853791" y="4847912"/>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Oval 42"/>
          <p:cNvSpPr/>
          <p:nvPr/>
        </p:nvSpPr>
        <p:spPr>
          <a:xfrm>
            <a:off x="5357405" y="4262730"/>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p:cNvSpPr/>
          <p:nvPr/>
        </p:nvSpPr>
        <p:spPr>
          <a:xfrm>
            <a:off x="7226486" y="4601011"/>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p:cNvSpPr/>
          <p:nvPr/>
        </p:nvSpPr>
        <p:spPr>
          <a:xfrm>
            <a:off x="7962900" y="3991663"/>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p:cNvSpPr/>
          <p:nvPr/>
        </p:nvSpPr>
        <p:spPr>
          <a:xfrm>
            <a:off x="8468551" y="4605768"/>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p:cNvSpPr/>
          <p:nvPr/>
        </p:nvSpPr>
        <p:spPr>
          <a:xfrm>
            <a:off x="8006987" y="4914780"/>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02615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2697" y="1123407"/>
            <a:ext cx="11725290" cy="5630090"/>
          </a:xfrm>
        </p:spPr>
        <p:txBody>
          <a:bodyPr>
            <a:normAutofit/>
          </a:bodyPr>
          <a:lstStyle/>
          <a:p>
            <a:pPr marL="0" indent="0">
              <a:buNone/>
            </a:pPr>
            <a:r>
              <a:rPr lang="en-US" sz="4400" dirty="0"/>
              <a:t>Adjust the # of valence e</a:t>
            </a:r>
            <a:r>
              <a:rPr lang="en-US" sz="4400" baseline="30000" dirty="0"/>
              <a:t>-</a:t>
            </a:r>
            <a:r>
              <a:rPr lang="en-US" sz="4400" dirty="0"/>
              <a:t> because of the charge!</a:t>
            </a:r>
            <a:br>
              <a:rPr lang="en-US" sz="4400" dirty="0"/>
            </a:br>
            <a:endParaRPr lang="en-US" sz="4400" dirty="0"/>
          </a:p>
          <a:p>
            <a:pPr marL="0" indent="0">
              <a:buNone/>
            </a:pPr>
            <a:endParaRPr lang="en-US" sz="4400" dirty="0"/>
          </a:p>
          <a:p>
            <a:pPr marL="0" indent="0">
              <a:buNone/>
            </a:pPr>
            <a:endParaRPr lang="en-US" sz="4400" dirty="0"/>
          </a:p>
          <a:p>
            <a:pPr marL="0" indent="0">
              <a:buNone/>
            </a:pPr>
            <a:endParaRPr lang="en-US" sz="4400" dirty="0"/>
          </a:p>
          <a:p>
            <a:pPr marL="0" indent="0">
              <a:buNone/>
            </a:pPr>
            <a:endParaRPr lang="en-US" sz="4400" dirty="0"/>
          </a:p>
          <a:p>
            <a:pPr marL="0" indent="0">
              <a:buNone/>
            </a:pPr>
            <a:br>
              <a:rPr lang="en-US" sz="4000" i="1" dirty="0"/>
            </a:br>
            <a:r>
              <a:rPr lang="en-US" sz="3600" i="1" dirty="0">
                <a:solidFill>
                  <a:srgbClr val="FF0000"/>
                </a:solidFill>
              </a:rPr>
              <a:t>Draw square brackets and the charge when drawing an ion!</a:t>
            </a:r>
          </a:p>
        </p:txBody>
      </p:sp>
      <p:sp>
        <p:nvSpPr>
          <p:cNvPr id="76" name="TextBox 75"/>
          <p:cNvSpPr txBox="1"/>
          <p:nvPr/>
        </p:nvSpPr>
        <p:spPr>
          <a:xfrm>
            <a:off x="7985759" y="3933469"/>
            <a:ext cx="4101737" cy="1569660"/>
          </a:xfrm>
          <a:prstGeom prst="rect">
            <a:avLst/>
          </a:prstGeom>
          <a:noFill/>
        </p:spPr>
        <p:txBody>
          <a:bodyPr wrap="square" rtlCol="0">
            <a:spAutoFit/>
          </a:bodyPr>
          <a:lstStyle/>
          <a:p>
            <a:r>
              <a:rPr lang="en-US" sz="9600" dirty="0"/>
              <a:t>[      ]</a:t>
            </a:r>
            <a:r>
              <a:rPr lang="en-US" sz="8800" baseline="30000" dirty="0"/>
              <a:t>3-</a:t>
            </a:r>
            <a:endParaRPr lang="en-US" sz="9600" baseline="30000" dirty="0"/>
          </a:p>
        </p:txBody>
      </p:sp>
      <p:sp>
        <p:nvSpPr>
          <p:cNvPr id="2" name="Title 1"/>
          <p:cNvSpPr>
            <a:spLocks noGrp="1"/>
          </p:cNvSpPr>
          <p:nvPr>
            <p:ph type="title"/>
          </p:nvPr>
        </p:nvSpPr>
        <p:spPr>
          <a:xfrm>
            <a:off x="0" y="13793"/>
            <a:ext cx="12192000" cy="1325563"/>
          </a:xfrm>
        </p:spPr>
        <p:txBody>
          <a:bodyPr/>
          <a:lstStyle/>
          <a:p>
            <a:r>
              <a:rPr lang="en-US" b="1" u="sng" dirty="0">
                <a:latin typeface="Elephant" panose="02020904090505020303" pitchFamily="18" charset="0"/>
              </a:rPr>
              <a:t>Ions - Anions</a:t>
            </a:r>
          </a:p>
        </p:txBody>
      </p:sp>
      <p:sp>
        <p:nvSpPr>
          <p:cNvPr id="9" name="TextBox 8"/>
          <p:cNvSpPr txBox="1"/>
          <p:nvPr/>
        </p:nvSpPr>
        <p:spPr>
          <a:xfrm>
            <a:off x="1453246" y="2547986"/>
            <a:ext cx="722001" cy="1015663"/>
          </a:xfrm>
          <a:prstGeom prst="rect">
            <a:avLst/>
          </a:prstGeom>
          <a:noFill/>
        </p:spPr>
        <p:txBody>
          <a:bodyPr wrap="square" rtlCol="0">
            <a:spAutoFit/>
          </a:bodyPr>
          <a:lstStyle/>
          <a:p>
            <a:r>
              <a:rPr lang="en-US" sz="6000" dirty="0"/>
              <a:t>O</a:t>
            </a:r>
          </a:p>
        </p:txBody>
      </p:sp>
      <p:sp>
        <p:nvSpPr>
          <p:cNvPr id="26" name="Oval 25"/>
          <p:cNvSpPr/>
          <p:nvPr/>
        </p:nvSpPr>
        <p:spPr>
          <a:xfrm>
            <a:off x="1715046" y="2482628"/>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p:cNvSpPr/>
          <p:nvPr/>
        </p:nvSpPr>
        <p:spPr>
          <a:xfrm>
            <a:off x="2057945" y="3095821"/>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p:cNvSpPr/>
          <p:nvPr/>
        </p:nvSpPr>
        <p:spPr>
          <a:xfrm>
            <a:off x="1845676" y="3406572"/>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p:cNvSpPr/>
          <p:nvPr/>
        </p:nvSpPr>
        <p:spPr>
          <a:xfrm>
            <a:off x="1270366" y="2965190"/>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p:cNvSpPr/>
          <p:nvPr/>
        </p:nvSpPr>
        <p:spPr>
          <a:xfrm>
            <a:off x="2069920" y="2828594"/>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p:cNvSpPr/>
          <p:nvPr/>
        </p:nvSpPr>
        <p:spPr>
          <a:xfrm>
            <a:off x="1595847" y="3406571"/>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TextBox 47"/>
          <p:cNvSpPr txBox="1"/>
          <p:nvPr/>
        </p:nvSpPr>
        <p:spPr>
          <a:xfrm>
            <a:off x="2514600" y="2547985"/>
            <a:ext cx="5246117" cy="830997"/>
          </a:xfrm>
          <a:prstGeom prst="rect">
            <a:avLst/>
          </a:prstGeom>
          <a:noFill/>
        </p:spPr>
        <p:txBody>
          <a:bodyPr wrap="square" rtlCol="0">
            <a:spAutoFit/>
          </a:bodyPr>
          <a:lstStyle/>
          <a:p>
            <a:pPr algn="ctr"/>
            <a:r>
              <a:rPr lang="en-US" sz="4800" i="1" dirty="0"/>
              <a:t> </a:t>
            </a:r>
            <a:r>
              <a:rPr lang="en-US" sz="4400" i="1" dirty="0"/>
              <a:t>6 </a:t>
            </a:r>
            <a:r>
              <a:rPr lang="en-US" sz="4400" i="1" dirty="0" err="1"/>
              <a:t>ve</a:t>
            </a:r>
            <a:r>
              <a:rPr lang="en-US" sz="4400" i="1" dirty="0"/>
              <a:t>- versus 8 </a:t>
            </a:r>
            <a:r>
              <a:rPr lang="en-US" sz="4400" i="1" dirty="0" err="1"/>
              <a:t>ve</a:t>
            </a:r>
            <a:r>
              <a:rPr lang="en-US" sz="4400" i="1" dirty="0"/>
              <a:t>- </a:t>
            </a:r>
            <a:endParaRPr lang="en-US" sz="4800" i="1" dirty="0"/>
          </a:p>
        </p:txBody>
      </p:sp>
      <p:sp>
        <p:nvSpPr>
          <p:cNvPr id="49" name="Oval 48"/>
          <p:cNvSpPr/>
          <p:nvPr/>
        </p:nvSpPr>
        <p:spPr>
          <a:xfrm>
            <a:off x="9287985" y="2511148"/>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p:cNvSpPr/>
          <p:nvPr/>
        </p:nvSpPr>
        <p:spPr>
          <a:xfrm>
            <a:off x="9474128" y="3085152"/>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
          <p:cNvSpPr/>
          <p:nvPr/>
        </p:nvSpPr>
        <p:spPr>
          <a:xfrm>
            <a:off x="9261859" y="3395903"/>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p:cNvSpPr/>
          <p:nvPr/>
        </p:nvSpPr>
        <p:spPr>
          <a:xfrm>
            <a:off x="8686549" y="2850017"/>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Oval 52"/>
          <p:cNvSpPr/>
          <p:nvPr/>
        </p:nvSpPr>
        <p:spPr>
          <a:xfrm>
            <a:off x="9486103" y="2817925"/>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Oval 53"/>
          <p:cNvSpPr/>
          <p:nvPr/>
        </p:nvSpPr>
        <p:spPr>
          <a:xfrm>
            <a:off x="9012030" y="3395902"/>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p:cNvSpPr txBox="1"/>
          <p:nvPr/>
        </p:nvSpPr>
        <p:spPr>
          <a:xfrm>
            <a:off x="8869429" y="2516727"/>
            <a:ext cx="1852749" cy="1015663"/>
          </a:xfrm>
          <a:prstGeom prst="rect">
            <a:avLst/>
          </a:prstGeom>
          <a:noFill/>
        </p:spPr>
        <p:txBody>
          <a:bodyPr wrap="square" rtlCol="0">
            <a:spAutoFit/>
          </a:bodyPr>
          <a:lstStyle/>
          <a:p>
            <a:r>
              <a:rPr lang="en-US" sz="6000" dirty="0"/>
              <a:t>O</a:t>
            </a:r>
          </a:p>
        </p:txBody>
      </p:sp>
      <p:sp>
        <p:nvSpPr>
          <p:cNvPr id="56" name="Oval 55"/>
          <p:cNvSpPr/>
          <p:nvPr/>
        </p:nvSpPr>
        <p:spPr>
          <a:xfrm>
            <a:off x="8685190" y="3110141"/>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Oval 56"/>
          <p:cNvSpPr/>
          <p:nvPr/>
        </p:nvSpPr>
        <p:spPr>
          <a:xfrm>
            <a:off x="9012986" y="2498085"/>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TextBox 58"/>
          <p:cNvSpPr txBox="1"/>
          <p:nvPr/>
        </p:nvSpPr>
        <p:spPr>
          <a:xfrm>
            <a:off x="7976250" y="2185828"/>
            <a:ext cx="4101737" cy="1569660"/>
          </a:xfrm>
          <a:prstGeom prst="rect">
            <a:avLst/>
          </a:prstGeom>
          <a:noFill/>
        </p:spPr>
        <p:txBody>
          <a:bodyPr wrap="square" rtlCol="0">
            <a:spAutoFit/>
          </a:bodyPr>
          <a:lstStyle/>
          <a:p>
            <a:r>
              <a:rPr lang="en-US" sz="9600" dirty="0"/>
              <a:t>[      ]</a:t>
            </a:r>
            <a:r>
              <a:rPr lang="en-US" sz="8800" baseline="30000" dirty="0"/>
              <a:t>2-</a:t>
            </a:r>
            <a:endParaRPr lang="en-US" sz="9600" baseline="30000" dirty="0"/>
          </a:p>
        </p:txBody>
      </p:sp>
      <p:sp>
        <p:nvSpPr>
          <p:cNvPr id="60" name="Oval 59"/>
          <p:cNvSpPr/>
          <p:nvPr/>
        </p:nvSpPr>
        <p:spPr>
          <a:xfrm>
            <a:off x="1718314" y="4235737"/>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Oval 60"/>
          <p:cNvSpPr/>
          <p:nvPr/>
        </p:nvSpPr>
        <p:spPr>
          <a:xfrm>
            <a:off x="2061213" y="4848930"/>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Oval 61"/>
          <p:cNvSpPr/>
          <p:nvPr/>
        </p:nvSpPr>
        <p:spPr>
          <a:xfrm>
            <a:off x="1718314" y="5159681"/>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Oval 62"/>
          <p:cNvSpPr/>
          <p:nvPr/>
        </p:nvSpPr>
        <p:spPr>
          <a:xfrm>
            <a:off x="1273634" y="4718299"/>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Oval 63"/>
          <p:cNvSpPr/>
          <p:nvPr/>
        </p:nvSpPr>
        <p:spPr>
          <a:xfrm>
            <a:off x="2055234" y="4576191"/>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TextBox 64"/>
          <p:cNvSpPr txBox="1"/>
          <p:nvPr/>
        </p:nvSpPr>
        <p:spPr>
          <a:xfrm>
            <a:off x="1456514" y="4249616"/>
            <a:ext cx="722001" cy="1015663"/>
          </a:xfrm>
          <a:prstGeom prst="rect">
            <a:avLst/>
          </a:prstGeom>
          <a:noFill/>
        </p:spPr>
        <p:txBody>
          <a:bodyPr wrap="square" rtlCol="0">
            <a:spAutoFit/>
          </a:bodyPr>
          <a:lstStyle/>
          <a:p>
            <a:r>
              <a:rPr lang="en-US" sz="6000" dirty="0"/>
              <a:t>N</a:t>
            </a:r>
          </a:p>
        </p:txBody>
      </p:sp>
      <p:sp>
        <p:nvSpPr>
          <p:cNvPr id="67" name="Oval 66"/>
          <p:cNvSpPr/>
          <p:nvPr/>
        </p:nvSpPr>
        <p:spPr>
          <a:xfrm>
            <a:off x="9297494" y="4258789"/>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Oval 67"/>
          <p:cNvSpPr/>
          <p:nvPr/>
        </p:nvSpPr>
        <p:spPr>
          <a:xfrm>
            <a:off x="9483637" y="4832793"/>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Oval 68"/>
          <p:cNvSpPr/>
          <p:nvPr/>
        </p:nvSpPr>
        <p:spPr>
          <a:xfrm>
            <a:off x="9271368" y="5143544"/>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Oval 69"/>
          <p:cNvSpPr/>
          <p:nvPr/>
        </p:nvSpPr>
        <p:spPr>
          <a:xfrm>
            <a:off x="8696058" y="4597658"/>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Oval 70"/>
          <p:cNvSpPr/>
          <p:nvPr/>
        </p:nvSpPr>
        <p:spPr>
          <a:xfrm>
            <a:off x="9495612" y="4565566"/>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Oval 71"/>
          <p:cNvSpPr/>
          <p:nvPr/>
        </p:nvSpPr>
        <p:spPr>
          <a:xfrm>
            <a:off x="9021539" y="5143543"/>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TextBox 72"/>
          <p:cNvSpPr txBox="1"/>
          <p:nvPr/>
        </p:nvSpPr>
        <p:spPr>
          <a:xfrm>
            <a:off x="8878938" y="4264368"/>
            <a:ext cx="1852749" cy="1015663"/>
          </a:xfrm>
          <a:prstGeom prst="rect">
            <a:avLst/>
          </a:prstGeom>
          <a:noFill/>
        </p:spPr>
        <p:txBody>
          <a:bodyPr wrap="square" rtlCol="0">
            <a:spAutoFit/>
          </a:bodyPr>
          <a:lstStyle/>
          <a:p>
            <a:r>
              <a:rPr lang="en-US" sz="6000" dirty="0"/>
              <a:t>N</a:t>
            </a:r>
          </a:p>
        </p:txBody>
      </p:sp>
      <p:sp>
        <p:nvSpPr>
          <p:cNvPr id="74" name="Oval 73"/>
          <p:cNvSpPr/>
          <p:nvPr/>
        </p:nvSpPr>
        <p:spPr>
          <a:xfrm>
            <a:off x="8694699" y="4857782"/>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Oval 74"/>
          <p:cNvSpPr/>
          <p:nvPr/>
        </p:nvSpPr>
        <p:spPr>
          <a:xfrm>
            <a:off x="9022495" y="4245726"/>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TextBox 76"/>
          <p:cNvSpPr txBox="1"/>
          <p:nvPr/>
        </p:nvSpPr>
        <p:spPr>
          <a:xfrm>
            <a:off x="2563176" y="4302800"/>
            <a:ext cx="5246117" cy="830997"/>
          </a:xfrm>
          <a:prstGeom prst="rect">
            <a:avLst/>
          </a:prstGeom>
          <a:noFill/>
        </p:spPr>
        <p:txBody>
          <a:bodyPr wrap="square" rtlCol="0">
            <a:spAutoFit/>
          </a:bodyPr>
          <a:lstStyle/>
          <a:p>
            <a:pPr algn="ctr"/>
            <a:r>
              <a:rPr lang="en-US" sz="4800" i="1" dirty="0"/>
              <a:t> </a:t>
            </a:r>
            <a:r>
              <a:rPr lang="en-US" sz="4400" i="1" dirty="0"/>
              <a:t>5 </a:t>
            </a:r>
            <a:r>
              <a:rPr lang="en-US" sz="4400" i="1" dirty="0" err="1"/>
              <a:t>ve</a:t>
            </a:r>
            <a:r>
              <a:rPr lang="en-US" sz="4400" i="1" dirty="0"/>
              <a:t>- versus 8 </a:t>
            </a:r>
            <a:r>
              <a:rPr lang="en-US" sz="4400" i="1" dirty="0" err="1"/>
              <a:t>ve</a:t>
            </a:r>
            <a:r>
              <a:rPr lang="en-US" sz="4400" i="1" dirty="0"/>
              <a:t>- </a:t>
            </a:r>
            <a:endParaRPr lang="en-US" sz="4800" i="1" dirty="0"/>
          </a:p>
        </p:txBody>
      </p:sp>
    </p:spTree>
    <p:extLst>
      <p:ext uri="{BB962C8B-B14F-4D97-AF65-F5344CB8AC3E}">
        <p14:creationId xmlns:p14="http://schemas.microsoft.com/office/powerpoint/2010/main" val="1786842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Oval 14"/>
          <p:cNvSpPr/>
          <p:nvPr/>
        </p:nvSpPr>
        <p:spPr>
          <a:xfrm>
            <a:off x="633006" y="1216085"/>
            <a:ext cx="4637494" cy="4346515"/>
          </a:xfrm>
          <a:prstGeom prst="ellipse">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1213902" y="1763826"/>
            <a:ext cx="3510497" cy="3278073"/>
          </a:xfrm>
          <a:prstGeom prst="ellipse">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1790700" y="2271658"/>
            <a:ext cx="2348704" cy="2222500"/>
          </a:xfrm>
          <a:prstGeom prst="ellipse">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0" y="13793"/>
            <a:ext cx="12192000" cy="1325563"/>
          </a:xfrm>
        </p:spPr>
        <p:txBody>
          <a:bodyPr/>
          <a:lstStyle/>
          <a:p>
            <a:r>
              <a:rPr lang="en-US" b="1" u="sng" dirty="0">
                <a:latin typeface="Elephant" panose="02020904090505020303" pitchFamily="18" charset="0"/>
              </a:rPr>
              <a:t>Ions - Cations</a:t>
            </a:r>
          </a:p>
        </p:txBody>
      </p:sp>
      <p:sp>
        <p:nvSpPr>
          <p:cNvPr id="55" name="TextBox 54"/>
          <p:cNvSpPr txBox="1"/>
          <p:nvPr/>
        </p:nvSpPr>
        <p:spPr>
          <a:xfrm>
            <a:off x="2388255" y="2875077"/>
            <a:ext cx="1852749" cy="1015663"/>
          </a:xfrm>
          <a:prstGeom prst="rect">
            <a:avLst/>
          </a:prstGeom>
          <a:noFill/>
        </p:spPr>
        <p:txBody>
          <a:bodyPr wrap="square" rtlCol="0">
            <a:spAutoFit/>
          </a:bodyPr>
          <a:lstStyle/>
          <a:p>
            <a:r>
              <a:rPr lang="en-US" sz="6000" dirty="0"/>
              <a:t>Mg</a:t>
            </a:r>
          </a:p>
        </p:txBody>
      </p:sp>
      <p:sp>
        <p:nvSpPr>
          <p:cNvPr id="53" name="Oval 52"/>
          <p:cNvSpPr/>
          <p:nvPr/>
        </p:nvSpPr>
        <p:spPr>
          <a:xfrm>
            <a:off x="2578373" y="2176287"/>
            <a:ext cx="274320" cy="2743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3084568" y="2161888"/>
            <a:ext cx="274320" cy="2743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2564141" y="4875649"/>
            <a:ext cx="274320" cy="2743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3070336" y="4861250"/>
            <a:ext cx="274320" cy="2743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2582929" y="1642945"/>
            <a:ext cx="274320" cy="2743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3089124" y="1628546"/>
            <a:ext cx="274320" cy="2743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a:off x="4615745" y="3095048"/>
            <a:ext cx="274320" cy="2743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4615745" y="3574168"/>
            <a:ext cx="274320" cy="2743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p:cNvSpPr/>
          <p:nvPr/>
        </p:nvSpPr>
        <p:spPr>
          <a:xfrm>
            <a:off x="1075912" y="3080649"/>
            <a:ext cx="274320" cy="2743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p:cNvSpPr/>
          <p:nvPr/>
        </p:nvSpPr>
        <p:spPr>
          <a:xfrm>
            <a:off x="1075912" y="3559769"/>
            <a:ext cx="274320" cy="2743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p:cNvSpPr/>
          <p:nvPr/>
        </p:nvSpPr>
        <p:spPr>
          <a:xfrm>
            <a:off x="2584461" y="1090670"/>
            <a:ext cx="274320" cy="274320"/>
          </a:xfrm>
          <a:prstGeom prst="ellipse">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p:cNvSpPr/>
          <p:nvPr/>
        </p:nvSpPr>
        <p:spPr>
          <a:xfrm>
            <a:off x="3090656" y="1076271"/>
            <a:ext cx="274320" cy="274320"/>
          </a:xfrm>
          <a:prstGeom prst="ellipse">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369386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Oval 14"/>
          <p:cNvSpPr/>
          <p:nvPr/>
        </p:nvSpPr>
        <p:spPr>
          <a:xfrm>
            <a:off x="633006" y="1216085"/>
            <a:ext cx="4637494" cy="4346515"/>
          </a:xfrm>
          <a:prstGeom prst="ellipse">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1213902" y="1763826"/>
            <a:ext cx="3510497" cy="3278073"/>
          </a:xfrm>
          <a:prstGeom prst="ellipse">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1790700" y="2271658"/>
            <a:ext cx="2348704" cy="2222500"/>
          </a:xfrm>
          <a:prstGeom prst="ellipse">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0" y="13793"/>
            <a:ext cx="12192000" cy="1325563"/>
          </a:xfrm>
        </p:spPr>
        <p:txBody>
          <a:bodyPr/>
          <a:lstStyle/>
          <a:p>
            <a:r>
              <a:rPr lang="en-US" b="1" u="sng" dirty="0">
                <a:latin typeface="Elephant" panose="02020904090505020303" pitchFamily="18" charset="0"/>
              </a:rPr>
              <a:t>Ions - Cations</a:t>
            </a:r>
          </a:p>
        </p:txBody>
      </p:sp>
      <p:sp>
        <p:nvSpPr>
          <p:cNvPr id="55" name="TextBox 54"/>
          <p:cNvSpPr txBox="1"/>
          <p:nvPr/>
        </p:nvSpPr>
        <p:spPr>
          <a:xfrm>
            <a:off x="2388255" y="2875077"/>
            <a:ext cx="1852749" cy="1015663"/>
          </a:xfrm>
          <a:prstGeom prst="rect">
            <a:avLst/>
          </a:prstGeom>
          <a:noFill/>
        </p:spPr>
        <p:txBody>
          <a:bodyPr wrap="square" rtlCol="0">
            <a:spAutoFit/>
          </a:bodyPr>
          <a:lstStyle/>
          <a:p>
            <a:r>
              <a:rPr lang="en-US" sz="6000" dirty="0"/>
              <a:t>Mg</a:t>
            </a:r>
          </a:p>
        </p:txBody>
      </p:sp>
      <p:sp>
        <p:nvSpPr>
          <p:cNvPr id="53" name="Oval 52"/>
          <p:cNvSpPr/>
          <p:nvPr/>
        </p:nvSpPr>
        <p:spPr>
          <a:xfrm>
            <a:off x="2578373" y="2176287"/>
            <a:ext cx="274320" cy="2743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3084568" y="2161888"/>
            <a:ext cx="274320" cy="2743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2564141" y="4875649"/>
            <a:ext cx="274320" cy="2743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3070336" y="4861250"/>
            <a:ext cx="274320" cy="2743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2582929" y="1642945"/>
            <a:ext cx="274320" cy="2743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3089124" y="1628546"/>
            <a:ext cx="274320" cy="2743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a:off x="4615745" y="3095048"/>
            <a:ext cx="274320" cy="2743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4615745" y="3574168"/>
            <a:ext cx="274320" cy="2743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p:cNvSpPr/>
          <p:nvPr/>
        </p:nvSpPr>
        <p:spPr>
          <a:xfrm>
            <a:off x="1075912" y="3080649"/>
            <a:ext cx="274320" cy="2743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p:cNvSpPr/>
          <p:nvPr/>
        </p:nvSpPr>
        <p:spPr>
          <a:xfrm>
            <a:off x="1075912" y="3559769"/>
            <a:ext cx="274320" cy="2743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614182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Oval 13"/>
          <p:cNvSpPr/>
          <p:nvPr/>
        </p:nvSpPr>
        <p:spPr>
          <a:xfrm>
            <a:off x="1213902" y="1763826"/>
            <a:ext cx="3510497" cy="3278073"/>
          </a:xfrm>
          <a:prstGeom prst="ellipse">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1790700" y="2271658"/>
            <a:ext cx="2348704" cy="2222500"/>
          </a:xfrm>
          <a:prstGeom prst="ellipse">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0" y="13793"/>
            <a:ext cx="12192000" cy="1325563"/>
          </a:xfrm>
        </p:spPr>
        <p:txBody>
          <a:bodyPr/>
          <a:lstStyle/>
          <a:p>
            <a:r>
              <a:rPr lang="en-US" b="1" u="sng" dirty="0">
                <a:latin typeface="Elephant" panose="02020904090505020303" pitchFamily="18" charset="0"/>
              </a:rPr>
              <a:t>Ions - Cations</a:t>
            </a:r>
          </a:p>
        </p:txBody>
      </p:sp>
      <p:sp>
        <p:nvSpPr>
          <p:cNvPr id="55" name="TextBox 54"/>
          <p:cNvSpPr txBox="1"/>
          <p:nvPr/>
        </p:nvSpPr>
        <p:spPr>
          <a:xfrm>
            <a:off x="2388255" y="2875077"/>
            <a:ext cx="1852749" cy="1015663"/>
          </a:xfrm>
          <a:prstGeom prst="rect">
            <a:avLst/>
          </a:prstGeom>
          <a:noFill/>
        </p:spPr>
        <p:txBody>
          <a:bodyPr wrap="square" rtlCol="0">
            <a:spAutoFit/>
          </a:bodyPr>
          <a:lstStyle/>
          <a:p>
            <a:r>
              <a:rPr lang="en-US" sz="6000" dirty="0"/>
              <a:t>Mg</a:t>
            </a:r>
          </a:p>
        </p:txBody>
      </p:sp>
      <p:sp>
        <p:nvSpPr>
          <p:cNvPr id="53" name="Oval 52"/>
          <p:cNvSpPr/>
          <p:nvPr/>
        </p:nvSpPr>
        <p:spPr>
          <a:xfrm>
            <a:off x="2578373" y="2176287"/>
            <a:ext cx="274320" cy="2743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3084568" y="2161888"/>
            <a:ext cx="274320" cy="2743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2564141" y="4875649"/>
            <a:ext cx="274320" cy="2743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3070336" y="4861250"/>
            <a:ext cx="274320" cy="2743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2582929" y="1642945"/>
            <a:ext cx="274320" cy="2743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3089124" y="1628546"/>
            <a:ext cx="274320" cy="2743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a:off x="4615745" y="3095048"/>
            <a:ext cx="274320" cy="2743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4615745" y="3574168"/>
            <a:ext cx="274320" cy="2743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p:cNvSpPr/>
          <p:nvPr/>
        </p:nvSpPr>
        <p:spPr>
          <a:xfrm>
            <a:off x="1075912" y="3080649"/>
            <a:ext cx="274320" cy="2743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p:cNvSpPr/>
          <p:nvPr/>
        </p:nvSpPr>
        <p:spPr>
          <a:xfrm>
            <a:off x="1075912" y="3559769"/>
            <a:ext cx="274320" cy="2743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686654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1081</TotalTime>
  <Words>828</Words>
  <Application>Microsoft Office PowerPoint</Application>
  <PresentationFormat>Widescreen</PresentationFormat>
  <Paragraphs>131</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Calibri Light</vt:lpstr>
      <vt:lpstr>Elephant</vt:lpstr>
      <vt:lpstr>Office Theme</vt:lpstr>
      <vt:lpstr>N-18 Lewis Structures </vt:lpstr>
      <vt:lpstr>N-18 Lewis Structures             Intro Lesson</vt:lpstr>
      <vt:lpstr>Things Bond with Valence Electrons </vt:lpstr>
      <vt:lpstr>The Octet “Rule”</vt:lpstr>
      <vt:lpstr>Single Atoms</vt:lpstr>
      <vt:lpstr>Ions - Anions</vt:lpstr>
      <vt:lpstr>Ions - Cations</vt:lpstr>
      <vt:lpstr>Ions - Cations</vt:lpstr>
      <vt:lpstr>Ions - Cations</vt:lpstr>
      <vt:lpstr>Ions - Cations</vt:lpstr>
      <vt:lpstr>Ions - Cations</vt:lpstr>
      <vt:lpstr>Ionic Compounds</vt:lpstr>
      <vt:lpstr>Covalent Molecules</vt:lpstr>
      <vt:lpstr>Covalent Molecules</vt:lpstr>
      <vt:lpstr>Covalent Molecules</vt:lpstr>
      <vt:lpstr>Covalent Molecules</vt:lpstr>
      <vt:lpstr>PowerPoint Presentation</vt:lpstr>
      <vt:lpstr>PowerPoint Presentation</vt:lpstr>
    </vt:vector>
  </TitlesOfParts>
  <Company>SRVUSD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N-18 Lewis Structures</dc:title>
  <dc:creator>Farmer, Stephanie [DH]</dc:creator>
  <cp:lastModifiedBy>Farmer, Stephanie [DH]</cp:lastModifiedBy>
  <cp:revision>33</cp:revision>
  <dcterms:created xsi:type="dcterms:W3CDTF">2018-10-19T17:40:47Z</dcterms:created>
  <dcterms:modified xsi:type="dcterms:W3CDTF">2022-10-14T16:33:17Z</dcterms:modified>
</cp:coreProperties>
</file>