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34"/>
  </p:notesMasterIdLst>
  <p:sldIdLst>
    <p:sldId id="281" r:id="rId2"/>
    <p:sldId id="301" r:id="rId3"/>
    <p:sldId id="287" r:id="rId4"/>
    <p:sldId id="289" r:id="rId5"/>
    <p:sldId id="284" r:id="rId6"/>
    <p:sldId id="285" r:id="rId7"/>
    <p:sldId id="290" r:id="rId8"/>
    <p:sldId id="257" r:id="rId9"/>
    <p:sldId id="279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59" r:id="rId21"/>
    <p:sldId id="282" r:id="rId22"/>
    <p:sldId id="260" r:id="rId23"/>
    <p:sldId id="292" r:id="rId24"/>
    <p:sldId id="298" r:id="rId25"/>
    <p:sldId id="280" r:id="rId26"/>
    <p:sldId id="294" r:id="rId27"/>
    <p:sldId id="297" r:id="rId28"/>
    <p:sldId id="291" r:id="rId29"/>
    <p:sldId id="293" r:id="rId30"/>
    <p:sldId id="295" r:id="rId31"/>
    <p:sldId id="300" r:id="rId32"/>
    <p:sldId id="299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9900"/>
    <a:srgbClr val="000000"/>
    <a:srgbClr val="006600"/>
    <a:srgbClr val="FFCCFF"/>
    <a:srgbClr val="4D4D4D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281" autoAdjust="0"/>
    <p:restoredTop sz="90940"/>
  </p:normalViewPr>
  <p:slideViewPr>
    <p:cSldViewPr>
      <p:cViewPr varScale="1">
        <p:scale>
          <a:sx n="57" d="100"/>
          <a:sy n="57" d="100"/>
        </p:scale>
        <p:origin x="90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345EC3C-8108-44C1-8F69-B9D01CD8A7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17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42559DF-4EE4-EC40-A616-C743229C6955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36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0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MS PGothic" charset="0"/>
            </a:endParaRPr>
          </a:p>
        </p:txBody>
      </p:sp>
      <p:sp>
        <p:nvSpPr>
          <p:cNvPr id="19046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414" y="8685894"/>
            <a:ext cx="2972098" cy="456595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493" tIns="43247" rIns="86493" bIns="43247"/>
          <a:lstStyle>
            <a:lvl1pPr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02756" indent="-270291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081164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513629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1946095" indent="-216233"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F1BF6154-BABA-8941-9B8D-13FD6765B7D6}" type="slidenum">
              <a:rPr lang="en-US" sz="1200"/>
              <a:pPr/>
              <a:t>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2785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5EC3C-8108-44C1-8F69-B9D01CD8A778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151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smtClean="0"/>
              <a:pPr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3506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321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12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99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666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6/16/2024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2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6/16/2024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535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282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6/16/2024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616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86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6/16/2024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87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49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ktPW9-jld0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ktPW9-jld0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513" y="1828800"/>
            <a:ext cx="6705599" cy="1676400"/>
          </a:xfrm>
        </p:spPr>
        <p:txBody>
          <a:bodyPr>
            <a:noAutofit/>
          </a:bodyPr>
          <a:lstStyle/>
          <a:p>
            <a:r>
              <a:rPr lang="en-US" sz="5600" u="sng" dirty="0">
                <a:solidFill>
                  <a:schemeClr val="tx1"/>
                </a:solidFill>
                <a:latin typeface="Impact" panose="020B0806030902050204" pitchFamily="34" charset="0"/>
              </a:rPr>
              <a:t>“Quick” Guide to Bonding and Naming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0513" y="3505200"/>
            <a:ext cx="6628087" cy="1638920"/>
          </a:xfrm>
        </p:spPr>
        <p:txBody>
          <a:bodyPr>
            <a:noAutofit/>
          </a:bodyPr>
          <a:lstStyle/>
          <a:p>
            <a:pPr algn="l"/>
            <a:r>
              <a:rPr lang="en-US" sz="3600" b="1" dirty="0">
                <a:solidFill>
                  <a:srgbClr val="FF0000"/>
                </a:solidFill>
              </a:rPr>
              <a:t>Target: </a:t>
            </a:r>
            <a:r>
              <a:rPr lang="en-US" sz="3200" b="1" dirty="0">
                <a:solidFill>
                  <a:srgbClr val="FF0000"/>
                </a:solidFill>
              </a:rPr>
              <a:t>I can identify the types of bonds made in compounds/ molecules, and can name them. </a:t>
            </a:r>
          </a:p>
        </p:txBody>
      </p:sp>
      <p:sp>
        <p:nvSpPr>
          <p:cNvPr id="4" name="Rectangle 3"/>
          <p:cNvSpPr/>
          <p:nvPr/>
        </p:nvSpPr>
        <p:spPr>
          <a:xfrm>
            <a:off x="3619364" y="1066800"/>
            <a:ext cx="190789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u="sng" dirty="0"/>
              <a:t>N-16 </a:t>
            </a:r>
            <a:endParaRPr lang="en-US" sz="5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03F01F-33A7-400C-1391-87A399298B72}"/>
              </a:ext>
            </a:extLst>
          </p:cNvPr>
          <p:cNvSpPr txBox="1"/>
          <p:nvPr/>
        </p:nvSpPr>
        <p:spPr>
          <a:xfrm>
            <a:off x="152400" y="6320135"/>
            <a:ext cx="8592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Link to YouTube Presentation: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https://youtu.be/ktPW9-jld0s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5712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600200"/>
            <a:ext cx="3408363" cy="7651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44" name="Picture 4" descr="period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362200"/>
            <a:ext cx="8137525" cy="3382963"/>
          </a:xfrm>
          <a:prstGeom prst="rect">
            <a:avLst/>
          </a:prstGeom>
          <a:noFill/>
        </p:spPr>
      </p:pic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17525" y="1063625"/>
            <a:ext cx="21563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u="sng" dirty="0">
                <a:solidFill>
                  <a:srgbClr val="000000"/>
                </a:solidFill>
              </a:rPr>
              <a:t>Group 1</a:t>
            </a:r>
            <a:r>
              <a:rPr lang="en-US" sz="3600" b="1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990600" y="1600200"/>
            <a:ext cx="0" cy="914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3200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735480" y="1138978"/>
            <a:ext cx="635584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Lose 1 electron to form </a:t>
            </a:r>
            <a:r>
              <a:rPr lang="en-US" sz="3200" b="1" dirty="0">
                <a:solidFill>
                  <a:srgbClr val="C00000"/>
                </a:solidFill>
              </a:rPr>
              <a:t>1+</a:t>
            </a:r>
            <a:r>
              <a:rPr lang="en-US" sz="3200" b="1" dirty="0">
                <a:solidFill>
                  <a:srgbClr val="000000"/>
                </a:solidFill>
              </a:rPr>
              <a:t> ions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1600200" y="1600200"/>
            <a:ext cx="6174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H</a:t>
            </a:r>
            <a:r>
              <a:rPr lang="en-US" sz="2800" b="1" baseline="30000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2438400" y="1600200"/>
            <a:ext cx="7040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Li</a:t>
            </a:r>
            <a:r>
              <a:rPr lang="en-US" sz="2800" b="1" baseline="30000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200400" y="1600200"/>
            <a:ext cx="8386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Na</a:t>
            </a:r>
            <a:r>
              <a:rPr lang="en-US" sz="2800" b="1" baseline="30000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4267200" y="1600200"/>
            <a:ext cx="6254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K</a:t>
            </a:r>
            <a:r>
              <a:rPr lang="en-US" sz="2800" b="1" baseline="30000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762000" y="2514600"/>
            <a:ext cx="457200" cy="3048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04799" y="173176"/>
            <a:ext cx="874712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u="sng" dirty="0">
                <a:latin typeface="Impact" panose="020B0806030902050204" pitchFamily="34" charset="0"/>
                <a:cs typeface="Arial" panose="020B0604020202020204" pitchFamily="34" charset="0"/>
              </a:rPr>
              <a:t>Predicting Ionic Charges of Single Atoms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period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362200"/>
            <a:ext cx="8137525" cy="3382963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609600" y="1600200"/>
            <a:ext cx="3408363" cy="7651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25218" y="990004"/>
            <a:ext cx="21563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u="sng" dirty="0">
                <a:solidFill>
                  <a:srgbClr val="000000"/>
                </a:solidFill>
              </a:rPr>
              <a:t>Group 2</a:t>
            </a:r>
            <a:r>
              <a:rPr lang="en-US" sz="3600" b="1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1447800" y="1600200"/>
            <a:ext cx="0" cy="1371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286002" y="1066800"/>
            <a:ext cx="72330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Loses 2 electrons to form </a:t>
            </a:r>
            <a:r>
              <a:rPr lang="en-US" sz="3200" b="1" dirty="0">
                <a:solidFill>
                  <a:srgbClr val="C00000"/>
                </a:solidFill>
              </a:rPr>
              <a:t>2+</a:t>
            </a:r>
            <a:r>
              <a:rPr lang="en-US" sz="3200" b="1" dirty="0">
                <a:solidFill>
                  <a:srgbClr val="000000"/>
                </a:solidFill>
              </a:rPr>
              <a:t> ions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600200" y="1600200"/>
            <a:ext cx="9316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Be</a:t>
            </a:r>
            <a:r>
              <a:rPr lang="en-US" sz="2800" b="1" baseline="30000" dirty="0">
                <a:solidFill>
                  <a:srgbClr val="C00000"/>
                </a:solidFill>
              </a:rPr>
              <a:t>2+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743200" y="1600200"/>
            <a:ext cx="107433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Mg</a:t>
            </a:r>
            <a:r>
              <a:rPr lang="en-US" sz="2800" b="1" baseline="30000" dirty="0">
                <a:solidFill>
                  <a:srgbClr val="C00000"/>
                </a:solidFill>
              </a:rPr>
              <a:t>2+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962400" y="1600200"/>
            <a:ext cx="9669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Ca</a:t>
            </a:r>
            <a:r>
              <a:rPr lang="en-US" sz="2800" b="1" baseline="30000" dirty="0">
                <a:solidFill>
                  <a:srgbClr val="C00000"/>
                </a:solidFill>
              </a:rPr>
              <a:t>2+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5105400" y="1614488"/>
            <a:ext cx="8274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Sr</a:t>
            </a:r>
            <a:r>
              <a:rPr lang="en-US" sz="2800" b="1" baseline="30000" dirty="0">
                <a:solidFill>
                  <a:srgbClr val="C00000"/>
                </a:solidFill>
              </a:rPr>
              <a:t>2+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6324600" y="1600200"/>
            <a:ext cx="9364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Ba</a:t>
            </a:r>
            <a:r>
              <a:rPr lang="en-US" sz="2800" b="1" baseline="30000" dirty="0">
                <a:solidFill>
                  <a:srgbClr val="C00000"/>
                </a:solidFill>
              </a:rPr>
              <a:t>2+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1219200" y="2971800"/>
            <a:ext cx="457200" cy="2590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04799" y="173176"/>
            <a:ext cx="874712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u="sng" dirty="0">
                <a:latin typeface="Impact" panose="020B0806030902050204" pitchFamily="34" charset="0"/>
                <a:cs typeface="Arial" panose="020B0604020202020204" pitchFamily="34" charset="0"/>
              </a:rPr>
              <a:t>Predicting Ionic Charges of Single Atoms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 descr="period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362200"/>
            <a:ext cx="8137525" cy="3382963"/>
          </a:xfrm>
          <a:prstGeom prst="rect">
            <a:avLst/>
          </a:prstGeom>
          <a:noFill/>
        </p:spPr>
      </p:pic>
      <p:sp>
        <p:nvSpPr>
          <p:cNvPr id="11" name="Rectangle 10"/>
          <p:cNvSpPr/>
          <p:nvPr/>
        </p:nvSpPr>
        <p:spPr>
          <a:xfrm>
            <a:off x="609600" y="1600200"/>
            <a:ext cx="3408363" cy="7651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105400" y="838200"/>
            <a:ext cx="24112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u="sng" dirty="0">
                <a:solidFill>
                  <a:srgbClr val="000000"/>
                </a:solidFill>
              </a:rPr>
              <a:t>Group 13</a:t>
            </a:r>
            <a:r>
              <a:rPr lang="en-US" sz="3600" b="1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6172200" y="1371600"/>
            <a:ext cx="0" cy="1600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867696" y="1419637"/>
            <a:ext cx="384730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3200" b="1" dirty="0">
                <a:solidFill>
                  <a:srgbClr val="000000"/>
                </a:solidFill>
              </a:rPr>
              <a:t>Loses 3</a:t>
            </a:r>
          </a:p>
          <a:p>
            <a:pPr algn="r"/>
            <a:r>
              <a:rPr lang="en-US" sz="3200" b="1" dirty="0">
                <a:solidFill>
                  <a:srgbClr val="000000"/>
                </a:solidFill>
              </a:rPr>
              <a:t>electrons to </a:t>
            </a:r>
            <a:br>
              <a:rPr lang="en-US" sz="3200" b="1" dirty="0">
                <a:solidFill>
                  <a:srgbClr val="000000"/>
                </a:solidFill>
              </a:rPr>
            </a:br>
            <a:r>
              <a:rPr lang="en-US" sz="3200" b="1" dirty="0">
                <a:solidFill>
                  <a:srgbClr val="000000"/>
                </a:solidFill>
              </a:rPr>
              <a:t>form </a:t>
            </a:r>
            <a:r>
              <a:rPr lang="en-US" sz="3200" b="1" dirty="0">
                <a:solidFill>
                  <a:srgbClr val="C00000"/>
                </a:solidFill>
              </a:rPr>
              <a:t>3+</a:t>
            </a:r>
            <a:r>
              <a:rPr lang="en-US" sz="3200" b="1" dirty="0">
                <a:solidFill>
                  <a:srgbClr val="000000"/>
                </a:solidFill>
              </a:rPr>
              <a:t> ions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684016" y="1292002"/>
            <a:ext cx="7264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B</a:t>
            </a:r>
            <a:r>
              <a:rPr lang="en-US" sz="2800" b="1" baseline="30000" dirty="0">
                <a:solidFill>
                  <a:srgbClr val="C00000"/>
                </a:solidFill>
              </a:rPr>
              <a:t>3+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615922" y="1292002"/>
            <a:ext cx="8531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Al</a:t>
            </a:r>
            <a:r>
              <a:rPr lang="en-US" sz="2800" b="1" baseline="30000" dirty="0">
                <a:solidFill>
                  <a:srgbClr val="C00000"/>
                </a:solidFill>
              </a:rPr>
              <a:t>3+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2636616" y="1292002"/>
            <a:ext cx="9893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Ga</a:t>
            </a:r>
            <a:r>
              <a:rPr lang="en-US" sz="2800" b="1" baseline="30000" dirty="0">
                <a:solidFill>
                  <a:srgbClr val="C00000"/>
                </a:solidFill>
              </a:rPr>
              <a:t>3</a:t>
            </a:r>
            <a:r>
              <a:rPr lang="en-US" sz="2800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</a:t>
            </a: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5943600" y="2971800"/>
            <a:ext cx="457200" cy="21336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04799" y="173176"/>
            <a:ext cx="874712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u="sng" dirty="0">
                <a:latin typeface="Impact" panose="020B0806030902050204" pitchFamily="34" charset="0"/>
                <a:cs typeface="Arial" panose="020B0604020202020204" pitchFamily="34" charset="0"/>
              </a:rPr>
              <a:t>Predicting Ionic Charges of Single Atoms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09600" y="1600200"/>
            <a:ext cx="3408363" cy="7651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315" name="Picture 3" descr="period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362200"/>
            <a:ext cx="8137525" cy="3382963"/>
          </a:xfrm>
          <a:prstGeom prst="rect">
            <a:avLst/>
          </a:prstGeom>
          <a:noFill/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105400" y="838200"/>
            <a:ext cx="24112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u="sng" dirty="0">
                <a:solidFill>
                  <a:srgbClr val="000000"/>
                </a:solidFill>
              </a:rPr>
              <a:t>Group 14</a:t>
            </a:r>
            <a:r>
              <a:rPr lang="en-US" sz="3600" b="1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6172200" y="1371600"/>
            <a:ext cx="457200" cy="1600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-225425" y="1478899"/>
            <a:ext cx="616902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3200" b="1" dirty="0">
                <a:solidFill>
                  <a:srgbClr val="000000"/>
                </a:solidFill>
              </a:rPr>
              <a:t>            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000000"/>
                </a:solidFill>
              </a:rPr>
              <a:t>Lose 4 electrons </a:t>
            </a:r>
            <a:r>
              <a:rPr lang="en-US" sz="3200" b="1" i="1" u="sng" dirty="0">
                <a:solidFill>
                  <a:srgbClr val="FF0000"/>
                </a:solidFill>
              </a:rPr>
              <a:t>or</a:t>
            </a:r>
            <a:r>
              <a:rPr lang="en-US" sz="3200" b="1" dirty="0">
                <a:solidFill>
                  <a:srgbClr val="000000"/>
                </a:solidFill>
              </a:rPr>
              <a:t> gain  4 electrons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6400800" y="2971800"/>
            <a:ext cx="457200" cy="21336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04799" y="173176"/>
            <a:ext cx="874712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u="sng" dirty="0">
                <a:latin typeface="Impact" panose="020B0806030902050204" pitchFamily="34" charset="0"/>
                <a:cs typeface="Arial" panose="020B0604020202020204" pitchFamily="34" charset="0"/>
              </a:rPr>
              <a:t>Predicting Ionic Charges of Single Atoms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 descr="period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362200"/>
            <a:ext cx="8137525" cy="3382963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609600" y="1600200"/>
            <a:ext cx="3408363" cy="7651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303430" y="842697"/>
            <a:ext cx="24112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u="sng" dirty="0">
                <a:solidFill>
                  <a:srgbClr val="000000"/>
                </a:solidFill>
              </a:rPr>
              <a:t>Group 15</a:t>
            </a:r>
            <a:r>
              <a:rPr lang="en-US" sz="3600" b="1" dirty="0"/>
              <a:t>:</a:t>
            </a: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7010399" y="1400174"/>
            <a:ext cx="602077" cy="1647826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997593" y="1220391"/>
            <a:ext cx="519153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3200" b="1" dirty="0">
                <a:solidFill>
                  <a:srgbClr val="000000"/>
                </a:solidFill>
              </a:rPr>
              <a:t>Gains 3 </a:t>
            </a:r>
            <a:br>
              <a:rPr lang="en-US" sz="3200" b="1" dirty="0">
                <a:solidFill>
                  <a:srgbClr val="000000"/>
                </a:solidFill>
              </a:rPr>
            </a:br>
            <a:r>
              <a:rPr lang="en-US" sz="3200" b="1" dirty="0">
                <a:solidFill>
                  <a:srgbClr val="000000"/>
                </a:solidFill>
              </a:rPr>
              <a:t>electrons to </a:t>
            </a:r>
            <a:br>
              <a:rPr lang="en-US" sz="3200" b="1" dirty="0">
                <a:solidFill>
                  <a:srgbClr val="000000"/>
                </a:solidFill>
              </a:rPr>
            </a:br>
            <a:r>
              <a:rPr lang="en-US" sz="3200" b="1" dirty="0">
                <a:solidFill>
                  <a:srgbClr val="000000"/>
                </a:solidFill>
              </a:rPr>
              <a:t>form </a:t>
            </a:r>
            <a:r>
              <a:rPr lang="en-US" sz="3200" b="1" dirty="0">
                <a:solidFill>
                  <a:srgbClr val="C00000"/>
                </a:solidFill>
              </a:rPr>
              <a:t>3-</a:t>
            </a:r>
            <a:r>
              <a:rPr lang="en-US" sz="3200" b="1" dirty="0">
                <a:solidFill>
                  <a:srgbClr val="000000"/>
                </a:solidFill>
              </a:rPr>
              <a:t> ions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690003" y="866776"/>
            <a:ext cx="6815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N</a:t>
            </a:r>
            <a:r>
              <a:rPr lang="en-US" sz="2800" b="1" baseline="30000" dirty="0">
                <a:solidFill>
                  <a:srgbClr val="C00000"/>
                </a:solidFill>
              </a:rPr>
              <a:t>3-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658687" y="1385888"/>
            <a:ext cx="6367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P</a:t>
            </a:r>
            <a:r>
              <a:rPr lang="en-US" sz="2800" b="1" baseline="30000" dirty="0">
                <a:solidFill>
                  <a:srgbClr val="C00000"/>
                </a:solidFill>
              </a:rPr>
              <a:t>3-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609600" y="1843088"/>
            <a:ext cx="8306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As</a:t>
            </a:r>
            <a:r>
              <a:rPr lang="en-US" sz="2800" b="1" baseline="30000" dirty="0">
                <a:solidFill>
                  <a:srgbClr val="C00000"/>
                </a:solidFill>
              </a:rPr>
              <a:t>3-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6781800" y="2971800"/>
            <a:ext cx="457200" cy="21336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1295400" y="852488"/>
            <a:ext cx="14439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6600"/>
                </a:solidFill>
              </a:rPr>
              <a:t>Nitride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1366838" y="1309688"/>
            <a:ext cx="20409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6600"/>
                </a:solidFill>
              </a:rPr>
              <a:t>Phosphide</a:t>
            </a:r>
            <a:endParaRPr lang="en-US" sz="2800" b="1" dirty="0">
              <a:solidFill>
                <a:srgbClr val="006600"/>
              </a:solidFill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1371600" y="1843088"/>
            <a:ext cx="17636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6600"/>
                </a:solidFill>
              </a:rPr>
              <a:t>Arsenide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4799" y="173176"/>
            <a:ext cx="874712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u="sng" dirty="0">
                <a:latin typeface="Impact" panose="020B0806030902050204" pitchFamily="34" charset="0"/>
                <a:cs typeface="Arial" panose="020B0604020202020204" pitchFamily="34" charset="0"/>
              </a:rPr>
              <a:t>Predicting Ionic Charges of Single Atoms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 descr="period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209800"/>
            <a:ext cx="8137525" cy="3382963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609600" y="1600200"/>
            <a:ext cx="3408363" cy="7651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490581" y="821204"/>
            <a:ext cx="24112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u="sng" dirty="0">
                <a:solidFill>
                  <a:srgbClr val="000000"/>
                </a:solidFill>
              </a:rPr>
              <a:t>Group 16</a:t>
            </a:r>
            <a:r>
              <a:rPr lang="en-US" sz="3600" b="1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7467600" y="1436212"/>
            <a:ext cx="365760" cy="1371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767308" y="1521755"/>
            <a:ext cx="3657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Gains 2 electrons </a:t>
            </a:r>
            <a:br>
              <a:rPr lang="en-US" sz="3200" b="1" dirty="0">
                <a:solidFill>
                  <a:srgbClr val="000000"/>
                </a:solidFill>
              </a:rPr>
            </a:br>
            <a:r>
              <a:rPr lang="en-US" sz="3200" b="1" dirty="0">
                <a:solidFill>
                  <a:srgbClr val="000000"/>
                </a:solidFill>
              </a:rPr>
              <a:t>to form </a:t>
            </a:r>
            <a:r>
              <a:rPr lang="en-US" sz="3200" b="1" dirty="0">
                <a:solidFill>
                  <a:srgbClr val="C00000"/>
                </a:solidFill>
              </a:rPr>
              <a:t>2-</a:t>
            </a:r>
            <a:r>
              <a:rPr lang="en-US" sz="3200" b="1" dirty="0">
                <a:solidFill>
                  <a:srgbClr val="000000"/>
                </a:solidFill>
              </a:rPr>
              <a:t> ions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755650" y="776288"/>
            <a:ext cx="7040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O</a:t>
            </a:r>
            <a:r>
              <a:rPr lang="en-US" sz="2800" b="1" baseline="30000" dirty="0">
                <a:solidFill>
                  <a:srgbClr val="C00000"/>
                </a:solidFill>
              </a:rPr>
              <a:t>2-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855663" y="1295400"/>
            <a:ext cx="5886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S</a:t>
            </a:r>
            <a:r>
              <a:rPr lang="en-US" sz="2800" b="1" baseline="30000" dirty="0">
                <a:solidFill>
                  <a:srgbClr val="C00000"/>
                </a:solidFill>
              </a:rPr>
              <a:t>2-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609600" y="1752600"/>
            <a:ext cx="79380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Se</a:t>
            </a:r>
            <a:r>
              <a:rPr lang="en-US" sz="2800" b="1" baseline="30000" dirty="0">
                <a:solidFill>
                  <a:srgbClr val="C00000"/>
                </a:solidFill>
              </a:rPr>
              <a:t>2-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7239000" y="2834640"/>
            <a:ext cx="457200" cy="219456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600200" y="762000"/>
            <a:ext cx="12490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6600"/>
                </a:solidFill>
              </a:rPr>
              <a:t>Oxide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1595438" y="1295400"/>
            <a:ext cx="14093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6600"/>
                </a:solidFill>
              </a:rPr>
              <a:t>Sulfide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1600200" y="1752600"/>
            <a:ext cx="16930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6600"/>
                </a:solidFill>
              </a:rPr>
              <a:t>Selenide</a:t>
            </a:r>
            <a:endParaRPr lang="en-US" sz="2800" b="1" dirty="0">
              <a:solidFill>
                <a:srgbClr val="006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04799" y="173176"/>
            <a:ext cx="874712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u="sng" dirty="0">
                <a:latin typeface="Impact" panose="020B0806030902050204" pitchFamily="34" charset="0"/>
                <a:cs typeface="Arial" panose="020B0604020202020204" pitchFamily="34" charset="0"/>
              </a:rPr>
              <a:t>Predicting Ionic Charges of Single Atoms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 descr="period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362200"/>
            <a:ext cx="8137525" cy="3382963"/>
          </a:xfrm>
          <a:prstGeom prst="rect">
            <a:avLst/>
          </a:prstGeom>
          <a:noFill/>
        </p:spPr>
      </p:pic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6348404" y="827654"/>
            <a:ext cx="303826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u="sng" dirty="0">
                <a:solidFill>
                  <a:srgbClr val="000000"/>
                </a:solidFill>
              </a:rPr>
              <a:t>Group 17</a:t>
            </a:r>
            <a:r>
              <a:rPr lang="en-US" sz="3600" b="1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7924800" y="1419636"/>
            <a:ext cx="0" cy="15521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09600" y="1600200"/>
            <a:ext cx="3408363" cy="7651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126258" y="1620597"/>
            <a:ext cx="456994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3200" b="1" dirty="0">
                <a:solidFill>
                  <a:srgbClr val="000000"/>
                </a:solidFill>
              </a:rPr>
              <a:t>Gains 1 electron </a:t>
            </a:r>
            <a:br>
              <a:rPr lang="en-US" sz="3200" b="1" dirty="0">
                <a:solidFill>
                  <a:srgbClr val="000000"/>
                </a:solidFill>
              </a:rPr>
            </a:br>
            <a:r>
              <a:rPr lang="en-US" sz="3200" b="1" dirty="0">
                <a:solidFill>
                  <a:srgbClr val="000000"/>
                </a:solidFill>
              </a:rPr>
              <a:t>to form </a:t>
            </a:r>
            <a:r>
              <a:rPr lang="en-US" sz="3200" b="1" dirty="0">
                <a:solidFill>
                  <a:srgbClr val="C00000"/>
                </a:solidFill>
              </a:rPr>
              <a:t>1-</a:t>
            </a:r>
            <a:r>
              <a:rPr lang="en-US" sz="3200" b="1" dirty="0">
                <a:solidFill>
                  <a:srgbClr val="000000"/>
                </a:solidFill>
              </a:rPr>
              <a:t> ions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763380" y="896417"/>
            <a:ext cx="6303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F</a:t>
            </a:r>
            <a:r>
              <a:rPr lang="en-US" sz="2800" b="1" baseline="30000" dirty="0">
                <a:solidFill>
                  <a:srgbClr val="C00000"/>
                </a:solidFill>
              </a:rPr>
              <a:t>1-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687180" y="1439997"/>
            <a:ext cx="80502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Cl</a:t>
            </a:r>
            <a:r>
              <a:rPr lang="en-US" sz="2800" b="1" baseline="30000" dirty="0">
                <a:solidFill>
                  <a:srgbClr val="C00000"/>
                </a:solidFill>
              </a:rPr>
              <a:t>1-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610980" y="1887017"/>
            <a:ext cx="80823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Br</a:t>
            </a:r>
            <a:r>
              <a:rPr lang="en-US" sz="2800" b="1" baseline="30000" dirty="0">
                <a:solidFill>
                  <a:srgbClr val="C00000"/>
                </a:solidFill>
              </a:rPr>
              <a:t>1-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7696200" y="2971800"/>
            <a:ext cx="381000" cy="21336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1601580" y="896417"/>
            <a:ext cx="16987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6600"/>
                </a:solidFill>
              </a:rPr>
              <a:t>Fluoride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1601580" y="1439997"/>
            <a:ext cx="17468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6600"/>
                </a:solidFill>
              </a:rPr>
              <a:t>Chloride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601580" y="1963217"/>
            <a:ext cx="17123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6600"/>
                </a:solidFill>
              </a:rPr>
              <a:t>Bromide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4799" y="173176"/>
            <a:ext cx="874712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u="sng" dirty="0">
                <a:latin typeface="Impact" panose="020B0806030902050204" pitchFamily="34" charset="0"/>
                <a:cs typeface="Arial" panose="020B0604020202020204" pitchFamily="34" charset="0"/>
              </a:rPr>
              <a:t>Predicting Ionic Charges of Single Atoms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09600" y="1600200"/>
            <a:ext cx="3408363" cy="7651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411" name="Picture 3" descr="period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362200"/>
            <a:ext cx="8137525" cy="3382963"/>
          </a:xfrm>
          <a:prstGeom prst="rect">
            <a:avLst/>
          </a:prstGeom>
          <a:noFill/>
        </p:spPr>
      </p:pic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477000" y="821708"/>
            <a:ext cx="24112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u="sng" dirty="0">
                <a:solidFill>
                  <a:srgbClr val="000000"/>
                </a:solidFill>
              </a:rPr>
              <a:t>Group 18</a:t>
            </a:r>
            <a:r>
              <a:rPr lang="en-US" sz="3600" b="1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8305800" y="1468038"/>
            <a:ext cx="0" cy="970361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753236" y="1330701"/>
            <a:ext cx="4191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0000"/>
                </a:solidFill>
              </a:rPr>
              <a:t>Stable Noble gases </a:t>
            </a:r>
            <a:r>
              <a:rPr lang="en-US" sz="3200" b="1" u="sng" dirty="0">
                <a:solidFill>
                  <a:srgbClr val="000000"/>
                </a:solidFill>
              </a:rPr>
              <a:t>do not</a:t>
            </a:r>
            <a:r>
              <a:rPr lang="en-US" sz="3200" b="1" dirty="0">
                <a:solidFill>
                  <a:srgbClr val="000000"/>
                </a:solidFill>
              </a:rPr>
              <a:t> form ions!</a:t>
            </a: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8077200" y="2514600"/>
            <a:ext cx="457200" cy="2590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04799" y="173176"/>
            <a:ext cx="874712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u="sng" dirty="0">
                <a:latin typeface="Impact" panose="020B0806030902050204" pitchFamily="34" charset="0"/>
                <a:cs typeface="Arial" panose="020B0604020202020204" pitchFamily="34" charset="0"/>
              </a:rPr>
              <a:t>Predicting Ionic Charges of Single Atoms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09600" y="1600200"/>
            <a:ext cx="3408363" cy="7651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435" name="Picture 3" descr="period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362200"/>
            <a:ext cx="8137525" cy="3382963"/>
          </a:xfrm>
          <a:prstGeom prst="rect">
            <a:avLst/>
          </a:prstGeom>
          <a:noFill/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876061" y="826488"/>
            <a:ext cx="332232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u="sng" dirty="0">
                <a:solidFill>
                  <a:srgbClr val="000000"/>
                </a:solidFill>
              </a:rPr>
              <a:t>Groups 3 - 12</a:t>
            </a:r>
            <a:r>
              <a:rPr lang="en-US" sz="3600" b="1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3581399" y="1419638"/>
            <a:ext cx="0" cy="23141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837602" y="1429656"/>
            <a:ext cx="515637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</a:rPr>
              <a:t>Many transition elements have more than one possible oxidation state.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1676400" y="3810000"/>
            <a:ext cx="4267200" cy="17526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266215" y="1600200"/>
            <a:ext cx="25964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6600"/>
                </a:solidFill>
              </a:rPr>
              <a:t>Iron(II) = </a:t>
            </a:r>
            <a:r>
              <a:rPr lang="en-US" sz="2800" b="1" dirty="0">
                <a:solidFill>
                  <a:srgbClr val="C00000"/>
                </a:solidFill>
              </a:rPr>
              <a:t>Fe</a:t>
            </a:r>
            <a:r>
              <a:rPr lang="en-US" sz="2800" b="1" baseline="30000" dirty="0">
                <a:solidFill>
                  <a:srgbClr val="C00000"/>
                </a:solidFill>
              </a:rPr>
              <a:t>2+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295453" y="2045688"/>
            <a:ext cx="27503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6600"/>
                </a:solidFill>
              </a:rPr>
              <a:t>Iron(III) = </a:t>
            </a:r>
            <a:r>
              <a:rPr lang="en-US" sz="2800" b="1" dirty="0">
                <a:solidFill>
                  <a:srgbClr val="C00000"/>
                </a:solidFill>
              </a:rPr>
              <a:t>Fe</a:t>
            </a:r>
            <a:r>
              <a:rPr lang="en-US" sz="2800" b="1" baseline="30000" dirty="0">
                <a:solidFill>
                  <a:srgbClr val="C00000"/>
                </a:solidFill>
              </a:rPr>
              <a:t>3+</a:t>
            </a:r>
          </a:p>
        </p:txBody>
      </p:sp>
      <p:sp>
        <p:nvSpPr>
          <p:cNvPr id="18449" name="Oval 17"/>
          <p:cNvSpPr>
            <a:spLocks noChangeArrowheads="1"/>
          </p:cNvSpPr>
          <p:nvPr/>
        </p:nvSpPr>
        <p:spPr bwMode="auto">
          <a:xfrm>
            <a:off x="3657600" y="3657600"/>
            <a:ext cx="685800" cy="685800"/>
          </a:xfrm>
          <a:prstGeom prst="ellips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04799" y="173176"/>
            <a:ext cx="874712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u="sng" dirty="0">
                <a:latin typeface="Impact" panose="020B0806030902050204" pitchFamily="34" charset="0"/>
                <a:cs typeface="Arial" panose="020B0604020202020204" pitchFamily="34" charset="0"/>
              </a:rPr>
              <a:t>Predicting Ionic Charges of Single Atoms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609600" y="1600200"/>
            <a:ext cx="3408363" cy="7651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459" name="Picture 3" descr="period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362200"/>
            <a:ext cx="8137525" cy="3382963"/>
          </a:xfrm>
          <a:prstGeom prst="rect">
            <a:avLst/>
          </a:prstGeom>
          <a:noFill/>
        </p:spPr>
      </p:pic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04799" y="805041"/>
            <a:ext cx="37131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u="sng" dirty="0">
                <a:solidFill>
                  <a:srgbClr val="000000"/>
                </a:solidFill>
              </a:rPr>
              <a:t>Groups 3 - 12</a:t>
            </a:r>
            <a:r>
              <a:rPr lang="en-US" sz="3600" b="1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1447800" y="1356282"/>
            <a:ext cx="731520" cy="245371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5308020" y="957262"/>
            <a:ext cx="374390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i="1" u="sng" dirty="0">
                <a:solidFill>
                  <a:srgbClr val="000000"/>
                </a:solidFill>
              </a:rPr>
              <a:t>Some</a:t>
            </a:r>
            <a:r>
              <a:rPr lang="en-US" sz="2800" b="1" dirty="0"/>
              <a:t> transition </a:t>
            </a:r>
            <a:r>
              <a:rPr lang="en-US" sz="2800" b="1" dirty="0">
                <a:solidFill>
                  <a:srgbClr val="000000"/>
                </a:solidFill>
              </a:rPr>
              <a:t>elements have only one possible oxidation state.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1676400" y="3810000"/>
            <a:ext cx="4267200" cy="17526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2226426" y="1576546"/>
            <a:ext cx="21643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Zinc =</a:t>
            </a:r>
            <a:r>
              <a:rPr lang="en-US" sz="2800" b="1" dirty="0">
                <a:solidFill>
                  <a:srgbClr val="006600"/>
                </a:solidFill>
              </a:rPr>
              <a:t> </a:t>
            </a:r>
            <a:r>
              <a:rPr lang="en-US" sz="2800" b="1" dirty="0">
                <a:solidFill>
                  <a:srgbClr val="C00000"/>
                </a:solidFill>
              </a:rPr>
              <a:t>Zn</a:t>
            </a:r>
            <a:r>
              <a:rPr lang="en-US" sz="2800" b="1" baseline="30000" dirty="0">
                <a:solidFill>
                  <a:srgbClr val="C00000"/>
                </a:solidFill>
              </a:rPr>
              <a:t>2+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2226426" y="2020719"/>
            <a:ext cx="23102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Silver = Ag</a:t>
            </a:r>
            <a:r>
              <a:rPr lang="en-US" sz="2800" b="1" baseline="30000" dirty="0">
                <a:solidFill>
                  <a:srgbClr val="C00000"/>
                </a:solidFill>
              </a:rPr>
              <a:t>+</a:t>
            </a:r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5410200" y="3733800"/>
            <a:ext cx="685800" cy="685800"/>
          </a:xfrm>
          <a:prstGeom prst="ellips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Oval 11"/>
          <p:cNvSpPr>
            <a:spLocks noChangeArrowheads="1"/>
          </p:cNvSpPr>
          <p:nvPr/>
        </p:nvSpPr>
        <p:spPr bwMode="auto">
          <a:xfrm>
            <a:off x="4953000" y="4191000"/>
            <a:ext cx="685800" cy="685800"/>
          </a:xfrm>
          <a:prstGeom prst="ellips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04799" y="173176"/>
            <a:ext cx="874712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u="sng" dirty="0">
                <a:latin typeface="Impact" panose="020B0806030902050204" pitchFamily="34" charset="0"/>
                <a:cs typeface="Arial" panose="020B0604020202020204" pitchFamily="34" charset="0"/>
              </a:rPr>
              <a:t>Predicting Ionic Charges of Single Atoms</a:t>
            </a: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2227609" y="2481421"/>
            <a:ext cx="31790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Cadmium = Cd</a:t>
            </a:r>
            <a:r>
              <a:rPr lang="en-US" sz="2800" b="1" baseline="30000" dirty="0">
                <a:solidFill>
                  <a:srgbClr val="C00000"/>
                </a:solidFill>
              </a:rPr>
              <a:t>2+</a:t>
            </a:r>
          </a:p>
        </p:txBody>
      </p:sp>
      <p:sp>
        <p:nvSpPr>
          <p:cNvPr id="16" name="Oval 11"/>
          <p:cNvSpPr>
            <a:spLocks noChangeArrowheads="1"/>
          </p:cNvSpPr>
          <p:nvPr/>
        </p:nvSpPr>
        <p:spPr bwMode="auto">
          <a:xfrm>
            <a:off x="5372100" y="4191000"/>
            <a:ext cx="685800" cy="685800"/>
          </a:xfrm>
          <a:prstGeom prst="ellips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513" y="1828800"/>
            <a:ext cx="6705599" cy="1676400"/>
          </a:xfrm>
        </p:spPr>
        <p:txBody>
          <a:bodyPr>
            <a:noAutofit/>
          </a:bodyPr>
          <a:lstStyle/>
          <a:p>
            <a:r>
              <a:rPr lang="en-US" sz="5600" u="sng" dirty="0">
                <a:solidFill>
                  <a:schemeClr val="tx1"/>
                </a:solidFill>
                <a:latin typeface="Impact" panose="020B0806030902050204" pitchFamily="34" charset="0"/>
              </a:rPr>
              <a:t>“Quick” Guide to Bonding and Naming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0513" y="3505200"/>
            <a:ext cx="6628087" cy="163892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More details are found in the “reader” in your reference section, and will appear in practice problems on worksheets. Naming rules get very complex – as always focus on patterns and </a:t>
            </a:r>
            <a:r>
              <a:rPr lang="en-US" sz="2400" i="1" dirty="0">
                <a:solidFill>
                  <a:schemeClr val="tx1"/>
                </a:solidFill>
              </a:rPr>
              <a:t>common</a:t>
            </a:r>
            <a:r>
              <a:rPr lang="en-US" sz="2400" dirty="0">
                <a:solidFill>
                  <a:schemeClr val="tx1"/>
                </a:solidFill>
              </a:rPr>
              <a:t> exceptions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3619364" y="1066800"/>
            <a:ext cx="190789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u="sng" dirty="0"/>
              <a:t>N-16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9247913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8839200" cy="4724400"/>
          </a:xfrm>
          <a:solidFill>
            <a:schemeClr val="bg1"/>
          </a:solidFill>
          <a:ln/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</p:spPr>
        <p:txBody>
          <a:bodyPr lIns="90488" tIns="44450" rIns="90488" bIns="44450">
            <a:normAutofit/>
          </a:bodyPr>
          <a:lstStyle/>
          <a:p>
            <a:pPr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b="1" dirty="0" err="1">
                <a:solidFill>
                  <a:srgbClr val="000000"/>
                </a:solidFill>
              </a:rPr>
              <a:t>Cation</a:t>
            </a:r>
            <a:r>
              <a:rPr lang="en-US" sz="3200" b="1" dirty="0">
                <a:solidFill>
                  <a:srgbClr val="000000"/>
                </a:solidFill>
              </a:rPr>
              <a:t> first, then anion</a:t>
            </a:r>
          </a:p>
          <a:p>
            <a:pPr>
              <a:lnSpc>
                <a:spcPct val="100000"/>
              </a:lnSpc>
              <a:spcBef>
                <a:spcPct val="700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b="1" dirty="0">
                <a:solidFill>
                  <a:srgbClr val="000000"/>
                </a:solidFill>
              </a:rPr>
              <a:t>Monatomic </a:t>
            </a:r>
            <a:r>
              <a:rPr lang="en-US" sz="3200" b="1" dirty="0" err="1">
                <a:solidFill>
                  <a:srgbClr val="000000"/>
                </a:solidFill>
              </a:rPr>
              <a:t>cation</a:t>
            </a:r>
            <a:r>
              <a:rPr lang="en-US" sz="3200" b="1" dirty="0">
                <a:solidFill>
                  <a:srgbClr val="000000"/>
                </a:solidFill>
              </a:rPr>
              <a:t> = name of the element</a:t>
            </a:r>
          </a:p>
          <a:p>
            <a:pPr lvl="5"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dirty="0"/>
              <a:t>Ca</a:t>
            </a:r>
            <a:r>
              <a:rPr lang="en-US" sz="3200" baseline="30000" dirty="0"/>
              <a:t>2+</a:t>
            </a:r>
            <a:r>
              <a:rPr lang="en-US" sz="3200" dirty="0"/>
              <a:t> = calcium ion</a:t>
            </a:r>
          </a:p>
          <a:p>
            <a:pPr>
              <a:lnSpc>
                <a:spcPct val="100000"/>
              </a:lnSpc>
              <a:spcBef>
                <a:spcPct val="700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b="1" dirty="0">
                <a:solidFill>
                  <a:srgbClr val="000000"/>
                </a:solidFill>
              </a:rPr>
              <a:t>Monatomic anion</a:t>
            </a:r>
            <a:r>
              <a:rPr lang="en-US" sz="3200" b="1" dirty="0"/>
              <a:t>   </a:t>
            </a:r>
            <a:r>
              <a:rPr lang="en-US" sz="3200" b="1" dirty="0">
                <a:solidFill>
                  <a:srgbClr val="000000"/>
                </a:solidFill>
              </a:rPr>
              <a:t>=</a:t>
            </a:r>
            <a:r>
              <a:rPr lang="en-US" sz="3200" b="1" dirty="0"/>
              <a:t>   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</a:rPr>
              <a:t>root</a:t>
            </a:r>
            <a:r>
              <a:rPr lang="en-US" sz="3200" b="1" dirty="0"/>
              <a:t>  +  </a:t>
            </a:r>
            <a:r>
              <a:rPr lang="en-US" sz="3200" b="1" dirty="0">
                <a:solidFill>
                  <a:srgbClr val="FC0128"/>
                </a:solidFill>
              </a:rPr>
              <a:t>-</a:t>
            </a:r>
            <a:r>
              <a:rPr lang="en-US" sz="3200" b="1" dirty="0" err="1">
                <a:solidFill>
                  <a:srgbClr val="FC0128"/>
                </a:solidFill>
              </a:rPr>
              <a:t>ide</a:t>
            </a:r>
            <a:endParaRPr lang="en-US" sz="3200" b="1" dirty="0"/>
          </a:p>
          <a:p>
            <a:pPr lvl="5"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dirty="0" err="1"/>
              <a:t>Cl</a:t>
            </a:r>
            <a:r>
              <a:rPr lang="en-US" sz="3200" baseline="30000" dirty="0">
                <a:latin typeface="Symbol" pitchFamily="18" charset="2"/>
              </a:rPr>
              <a:t>-</a:t>
            </a:r>
            <a:r>
              <a:rPr lang="en-US" sz="3200" dirty="0"/>
              <a:t>  =  chlor</a:t>
            </a:r>
            <a:r>
              <a:rPr lang="en-US" sz="3200" u="sng" dirty="0"/>
              <a:t>ide</a:t>
            </a:r>
          </a:p>
          <a:p>
            <a:pPr algn="ctr"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dirty="0"/>
              <a:t>CaCl</a:t>
            </a:r>
            <a:r>
              <a:rPr lang="en-US" sz="3200" baseline="-25000" dirty="0"/>
              <a:t>2</a:t>
            </a:r>
            <a:r>
              <a:rPr lang="en-US" sz="3200" dirty="0"/>
              <a:t>  =  calcium chloride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8437" y="0"/>
            <a:ext cx="8747125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0" u="sng" dirty="0">
                <a:latin typeface="Impact" panose="020B0806030902050204" pitchFamily="34" charset="0"/>
                <a:cs typeface="Arial" panose="020B0604020202020204" pitchFamily="34" charset="0"/>
              </a:rPr>
              <a:t>Naming Ionic Compounds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1524000"/>
            <a:ext cx="8229600" cy="4257328"/>
          </a:xfrm>
          <a:solidFill>
            <a:schemeClr val="bg1"/>
          </a:solidFill>
          <a:ln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txBody>
          <a:bodyPr lIns="90488" tIns="44450" rIns="90488" bIns="44450" anchor="t"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srgbClr val="000000"/>
                </a:solidFill>
              </a:rPr>
              <a:t> Poly atomic ions always keep their </a:t>
            </a:r>
            <a:br>
              <a:rPr lang="en-US" sz="3200" dirty="0">
                <a:solidFill>
                  <a:srgbClr val="000000"/>
                </a:solidFill>
              </a:rPr>
            </a:br>
            <a:r>
              <a:rPr lang="en-US" sz="3200" dirty="0">
                <a:solidFill>
                  <a:srgbClr val="000000"/>
                </a:solidFill>
              </a:rPr>
              <a:t>   special names, don’t change them!</a:t>
            </a:r>
          </a:p>
          <a:p>
            <a:pPr algn="ctr">
              <a:spcBef>
                <a:spcPct val="700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srgbClr val="000000"/>
                </a:solidFill>
              </a:rPr>
              <a:t>K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(PO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</a:p>
          <a:p>
            <a:pPr algn="ctr">
              <a:spcBef>
                <a:spcPct val="700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srgbClr val="000000"/>
                </a:solidFill>
              </a:rPr>
              <a:t>Potassium </a:t>
            </a:r>
            <a:r>
              <a:rPr lang="en-US" sz="3200" dirty="0" err="1">
                <a:solidFill>
                  <a:srgbClr val="000000"/>
                </a:solidFill>
              </a:rPr>
              <a:t>phosphite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98437" y="1015663"/>
            <a:ext cx="6872288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000000"/>
                </a:solidFill>
              </a:rPr>
              <a:t>With Polyatomic 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437" y="0"/>
            <a:ext cx="8747125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0" u="sng" dirty="0">
                <a:latin typeface="Impact" panose="020B0806030902050204" pitchFamily="34" charset="0"/>
                <a:cs typeface="Arial" panose="020B0604020202020204" pitchFamily="34" charset="0"/>
              </a:rPr>
              <a:t>Naming Ionic Compounds</a:t>
            </a:r>
          </a:p>
        </p:txBody>
      </p:sp>
    </p:spTree>
    <p:extLst>
      <p:ext uri="{BB962C8B-B14F-4D97-AF65-F5344CB8AC3E}">
        <p14:creationId xmlns:p14="http://schemas.microsoft.com/office/powerpoint/2010/main" val="36781769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1662705"/>
            <a:ext cx="8229600" cy="4585695"/>
          </a:xfrm>
          <a:solidFill>
            <a:schemeClr val="bg1"/>
          </a:solidFill>
          <a:ln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txBody>
          <a:bodyPr lIns="90488" tIns="44450" rIns="90488" bIns="44450" anchor="t">
            <a:normAutofit/>
          </a:bodyPr>
          <a:lstStyle/>
          <a:p>
            <a:pPr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800" dirty="0">
                <a:solidFill>
                  <a:srgbClr val="000000"/>
                </a:solidFill>
              </a:rPr>
              <a:t>Some metal forms more than one cation</a:t>
            </a:r>
          </a:p>
          <a:p>
            <a:pPr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800" b="1" dirty="0">
                <a:solidFill>
                  <a:srgbClr val="000000"/>
                </a:solidFill>
              </a:rPr>
              <a:t>Use </a:t>
            </a:r>
            <a:r>
              <a:rPr lang="en-US" sz="2800" b="1" dirty="0">
                <a:solidFill>
                  <a:srgbClr val="FF0000"/>
                </a:solidFill>
              </a:rPr>
              <a:t>Roman numeral </a:t>
            </a:r>
            <a:r>
              <a:rPr lang="en-US" sz="2800" b="1" dirty="0">
                <a:solidFill>
                  <a:srgbClr val="000000"/>
                </a:solidFill>
              </a:rPr>
              <a:t>in name</a:t>
            </a:r>
          </a:p>
          <a:p>
            <a:pPr lvl="2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0000"/>
                </a:solidFill>
              </a:rPr>
              <a:t>PbCl</a:t>
            </a:r>
            <a:r>
              <a:rPr lang="en-US" sz="3200" b="1" baseline="-25000" dirty="0">
                <a:solidFill>
                  <a:srgbClr val="000000"/>
                </a:solidFill>
              </a:rPr>
              <a:t>2</a:t>
            </a:r>
            <a:endParaRPr lang="en-US" sz="3200" b="1" dirty="0">
              <a:solidFill>
                <a:srgbClr val="000000"/>
              </a:solidFill>
            </a:endParaRPr>
          </a:p>
          <a:p>
            <a:pPr lvl="3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Pb</a:t>
            </a:r>
            <a:r>
              <a:rPr lang="en-US" sz="3200" baseline="30000" dirty="0">
                <a:solidFill>
                  <a:srgbClr val="000000"/>
                </a:solidFill>
              </a:rPr>
              <a:t>2+</a:t>
            </a:r>
            <a:r>
              <a:rPr lang="en-US" sz="3200" dirty="0">
                <a:solidFill>
                  <a:srgbClr val="000000"/>
                </a:solidFill>
              </a:rPr>
              <a:t> is </a:t>
            </a:r>
            <a:r>
              <a:rPr lang="en-US" sz="3200" dirty="0" err="1">
                <a:solidFill>
                  <a:srgbClr val="000000"/>
                </a:solidFill>
              </a:rPr>
              <a:t>cation</a:t>
            </a:r>
            <a:endParaRPr lang="en-US" sz="3200" dirty="0">
              <a:solidFill>
                <a:srgbClr val="000000"/>
              </a:solidFill>
            </a:endParaRPr>
          </a:p>
          <a:p>
            <a:pPr lvl="3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PbCl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  =  lead(II) chloride</a:t>
            </a:r>
          </a:p>
          <a:p>
            <a:pPr lvl="2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3200" b="1" dirty="0" err="1">
                <a:solidFill>
                  <a:srgbClr val="000000"/>
                </a:solidFill>
              </a:rPr>
              <a:t>FeO</a:t>
            </a:r>
            <a:endParaRPr lang="en-US" sz="3200" b="1" baseline="-25000" dirty="0">
              <a:solidFill>
                <a:srgbClr val="000000"/>
              </a:solidFill>
            </a:endParaRPr>
          </a:p>
          <a:p>
            <a:pPr lvl="3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</a:rPr>
              <a:t>Fe</a:t>
            </a:r>
            <a:r>
              <a:rPr lang="en-US" sz="3200" baseline="30000" dirty="0">
                <a:solidFill>
                  <a:srgbClr val="000000"/>
                </a:solidFill>
              </a:rPr>
              <a:t>2+</a:t>
            </a:r>
            <a:r>
              <a:rPr lang="en-US" sz="3200" dirty="0">
                <a:solidFill>
                  <a:srgbClr val="000000"/>
                </a:solidFill>
              </a:rPr>
              <a:t> is cation</a:t>
            </a:r>
          </a:p>
          <a:p>
            <a:pPr lvl="3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srgbClr val="000000"/>
                </a:solidFill>
              </a:rPr>
              <a:t>FeO</a:t>
            </a:r>
            <a:r>
              <a:rPr lang="en-US" sz="3200" dirty="0">
                <a:solidFill>
                  <a:srgbClr val="000000"/>
                </a:solidFill>
              </a:rPr>
              <a:t>  =  Iron(II) oxide</a:t>
            </a:r>
          </a:p>
          <a:p>
            <a:pPr lvl="3">
              <a:lnSpc>
                <a:spcPct val="10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57199" y="1080494"/>
            <a:ext cx="8229600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000000"/>
                </a:solidFill>
              </a:rPr>
              <a:t>Metals with variable charges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437" y="0"/>
            <a:ext cx="8747125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0" u="sng" dirty="0">
                <a:latin typeface="Impact" panose="020B0806030902050204" pitchFamily="34" charset="0"/>
                <a:cs typeface="Arial" panose="020B0604020202020204" pitchFamily="34" charset="0"/>
              </a:rPr>
              <a:t>Naming Ionic Compounds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229600" cy="4876800"/>
          </a:xfrm>
          <a:solidFill>
            <a:schemeClr val="bg1"/>
          </a:solidFill>
          <a:ln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txBody>
          <a:bodyPr lIns="90488" tIns="44450" rIns="90488" bIns="44450" anchor="t">
            <a:normAutofit/>
          </a:bodyPr>
          <a:lstStyle/>
          <a:p>
            <a:pPr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500" u="sng" dirty="0">
                <a:solidFill>
                  <a:srgbClr val="000000"/>
                </a:solidFill>
              </a:rPr>
              <a:t>Work backwards </a:t>
            </a:r>
          </a:p>
          <a:p>
            <a:pPr lvl="3"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srgbClr val="000000"/>
                </a:solidFill>
              </a:rPr>
              <a:t>FeCl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endParaRPr lang="en-US" sz="3200" dirty="0">
              <a:solidFill>
                <a:srgbClr val="000000"/>
              </a:solidFill>
            </a:endParaRPr>
          </a:p>
          <a:p>
            <a:pPr lvl="3"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srgbClr val="000000"/>
                </a:solidFill>
              </a:rPr>
              <a:t>Fe</a:t>
            </a:r>
            <a:r>
              <a:rPr lang="en-US" sz="3200" baseline="30000" dirty="0">
                <a:solidFill>
                  <a:srgbClr val="000000"/>
                </a:solidFill>
              </a:rPr>
              <a:t>?</a:t>
            </a:r>
            <a:r>
              <a:rPr lang="en-US" sz="3200" dirty="0">
                <a:solidFill>
                  <a:srgbClr val="000000"/>
                </a:solidFill>
              </a:rPr>
              <a:t> is cation</a:t>
            </a:r>
          </a:p>
          <a:p>
            <a:pPr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srgbClr val="000000"/>
                </a:solidFill>
              </a:rPr>
              <a:t>Cl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  =  3 atoms with (-1) charge each </a:t>
            </a:r>
            <a:br>
              <a:rPr lang="en-US" sz="3200" dirty="0">
                <a:solidFill>
                  <a:srgbClr val="000000"/>
                </a:solidFill>
              </a:rPr>
            </a:br>
            <a:r>
              <a:rPr lang="en-US" sz="3200" dirty="0">
                <a:solidFill>
                  <a:srgbClr val="000000"/>
                </a:solidFill>
              </a:rPr>
              <a:t>         = -3 charge</a:t>
            </a:r>
          </a:p>
          <a:p>
            <a:pPr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srgbClr val="000000"/>
                </a:solidFill>
              </a:rPr>
              <a:t>Fe must be Fe</a:t>
            </a:r>
            <a:r>
              <a:rPr lang="en-US" sz="3200" baseline="30000" dirty="0">
                <a:solidFill>
                  <a:srgbClr val="000000"/>
                </a:solidFill>
              </a:rPr>
              <a:t>3+</a:t>
            </a:r>
            <a:r>
              <a:rPr lang="en-US" sz="3200" dirty="0">
                <a:solidFill>
                  <a:srgbClr val="000000"/>
                </a:solidFill>
              </a:rPr>
              <a:t> to balance out that -3</a:t>
            </a:r>
          </a:p>
          <a:p>
            <a:pPr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srgbClr val="000000"/>
                </a:solidFill>
              </a:rPr>
              <a:t>Iron (III) Chloride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42899" y="1017989"/>
            <a:ext cx="8458200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000000"/>
                </a:solidFill>
              </a:rPr>
              <a:t>To figure out the charge on the metal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437" y="0"/>
            <a:ext cx="8747125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0" u="sng" dirty="0">
                <a:latin typeface="Impact" panose="020B0806030902050204" pitchFamily="34" charset="0"/>
                <a:cs typeface="Arial" panose="020B0604020202020204" pitchFamily="34" charset="0"/>
              </a:rPr>
              <a:t>Naming Ionic Compounds</a:t>
            </a:r>
          </a:p>
        </p:txBody>
      </p:sp>
    </p:spTree>
    <p:extLst>
      <p:ext uri="{BB962C8B-B14F-4D97-AF65-F5344CB8AC3E}">
        <p14:creationId xmlns:p14="http://schemas.microsoft.com/office/powerpoint/2010/main" val="12014910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229600" cy="4876800"/>
          </a:xfrm>
          <a:solidFill>
            <a:schemeClr val="bg1"/>
          </a:solidFill>
          <a:ln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txBody>
          <a:bodyPr lIns="90488" tIns="44450" rIns="90488" bIns="44450" anchor="t">
            <a:normAutofit lnSpcReduction="10000"/>
          </a:bodyPr>
          <a:lstStyle/>
          <a:p>
            <a:pPr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500" u="sng" dirty="0">
                <a:solidFill>
                  <a:srgbClr val="000000"/>
                </a:solidFill>
              </a:rPr>
              <a:t>Work backwards </a:t>
            </a:r>
          </a:p>
          <a:p>
            <a:pPr lvl="3"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srgbClr val="000000"/>
                </a:solidFill>
              </a:rPr>
              <a:t>Ni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N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</a:p>
          <a:p>
            <a:pPr lvl="3"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srgbClr val="000000"/>
                </a:solidFill>
              </a:rPr>
              <a:t>Ni</a:t>
            </a:r>
            <a:r>
              <a:rPr lang="en-US" sz="3200" baseline="30000" dirty="0">
                <a:solidFill>
                  <a:srgbClr val="000000"/>
                </a:solidFill>
              </a:rPr>
              <a:t>?</a:t>
            </a:r>
            <a:r>
              <a:rPr lang="en-US" sz="3200" dirty="0">
                <a:solidFill>
                  <a:srgbClr val="000000"/>
                </a:solidFill>
              </a:rPr>
              <a:t> is cation</a:t>
            </a:r>
          </a:p>
          <a:p>
            <a:pPr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srgbClr val="000000"/>
                </a:solidFill>
              </a:rPr>
              <a:t>N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  =  2 atoms with (-3) charge each </a:t>
            </a:r>
            <a:br>
              <a:rPr lang="en-US" sz="3200" dirty="0">
                <a:solidFill>
                  <a:srgbClr val="000000"/>
                </a:solidFill>
              </a:rPr>
            </a:br>
            <a:r>
              <a:rPr lang="en-US" sz="3200" dirty="0">
                <a:solidFill>
                  <a:srgbClr val="000000"/>
                </a:solidFill>
              </a:rPr>
              <a:t>         = -6 charge</a:t>
            </a:r>
          </a:p>
          <a:p>
            <a:pPr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srgbClr val="000000"/>
                </a:solidFill>
              </a:rPr>
              <a:t>3 Ni atoms must balance out the -6 charge, so each Ni must be </a:t>
            </a:r>
          </a:p>
          <a:p>
            <a:pPr lvl="1"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000" dirty="0">
                <a:solidFill>
                  <a:srgbClr val="000000"/>
                </a:solidFill>
              </a:rPr>
              <a:t>+2 </a:t>
            </a:r>
          </a:p>
          <a:p>
            <a:pPr lvl="1">
              <a:lnSpc>
                <a:spcPct val="10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srgbClr val="000000"/>
                </a:solidFill>
              </a:rPr>
              <a:t>Nickel (II) Nitride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42899" y="1017989"/>
            <a:ext cx="8458200" cy="5822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sz="3200" b="1" dirty="0">
                <a:solidFill>
                  <a:srgbClr val="000000"/>
                </a:solidFill>
              </a:rPr>
              <a:t>To figure out the charge on the metal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437" y="0"/>
            <a:ext cx="8747125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0" u="sng" dirty="0">
                <a:latin typeface="Impact" panose="020B0806030902050204" pitchFamily="34" charset="0"/>
                <a:cs typeface="Arial" panose="020B0604020202020204" pitchFamily="34" charset="0"/>
              </a:rPr>
              <a:t>Naming Ionic Compounds</a:t>
            </a:r>
          </a:p>
        </p:txBody>
      </p:sp>
    </p:spTree>
    <p:extLst>
      <p:ext uri="{BB962C8B-B14F-4D97-AF65-F5344CB8AC3E}">
        <p14:creationId xmlns:p14="http://schemas.microsoft.com/office/powerpoint/2010/main" val="40493155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609600" y="1600200"/>
            <a:ext cx="3408363" cy="3505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68062"/>
            <a:ext cx="8534400" cy="4775537"/>
          </a:xfrm>
          <a:noFill/>
          <a:ln/>
        </p:spPr>
        <p:txBody>
          <a:bodyPr lIns="90488" tIns="44450" rIns="90488" bIns="44450" anchor="t">
            <a:normAutofit/>
          </a:bodyPr>
          <a:lstStyle/>
          <a:p>
            <a:pPr marL="406400" indent="-406400">
              <a:lnSpc>
                <a:spcPct val="100000"/>
              </a:lnSpc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2800" dirty="0">
                <a:solidFill>
                  <a:srgbClr val="000000"/>
                </a:solidFill>
              </a:rPr>
              <a:t>Two (or more)</a:t>
            </a:r>
            <a:r>
              <a:rPr lang="en-US" sz="2800" dirty="0"/>
              <a:t> nonmetals</a:t>
            </a:r>
          </a:p>
          <a:p>
            <a:pPr marL="406400" indent="-406400">
              <a:lnSpc>
                <a:spcPct val="100000"/>
              </a:lnSpc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2800" dirty="0"/>
              <a:t>All elements keep their </a:t>
            </a:r>
            <a:br>
              <a:rPr lang="en-US" sz="2800" dirty="0"/>
            </a:br>
            <a:r>
              <a:rPr lang="en-US" sz="2800" dirty="0"/>
              <a:t>normal names EXCEPT </a:t>
            </a:r>
            <a:br>
              <a:rPr lang="en-US" sz="2800" dirty="0"/>
            </a:br>
            <a:r>
              <a:rPr lang="en-US" sz="2800" dirty="0"/>
              <a:t>the </a:t>
            </a:r>
            <a:r>
              <a:rPr lang="en-US" sz="2800" dirty="0">
                <a:solidFill>
                  <a:srgbClr val="FF0000"/>
                </a:solidFill>
              </a:rPr>
              <a:t>last element changes </a:t>
            </a:r>
            <a:br>
              <a:rPr lang="en-US" sz="2800" dirty="0">
                <a:solidFill>
                  <a:srgbClr val="FF0000"/>
                </a:solidFill>
              </a:rPr>
            </a:br>
            <a:r>
              <a:rPr lang="en-US" sz="2800" dirty="0">
                <a:solidFill>
                  <a:srgbClr val="FF0000"/>
                </a:solidFill>
              </a:rPr>
              <a:t>its ending to -ide</a:t>
            </a:r>
          </a:p>
          <a:p>
            <a:pPr marL="406400" indent="-406400">
              <a:lnSpc>
                <a:spcPct val="100000"/>
              </a:lnSpc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2800" dirty="0">
                <a:solidFill>
                  <a:srgbClr val="000000"/>
                </a:solidFill>
              </a:rPr>
              <a:t>Use prefixes</a:t>
            </a:r>
          </a:p>
          <a:p>
            <a:pPr marL="406400" indent="-406400">
              <a:lnSpc>
                <a:spcPct val="100000"/>
              </a:lnSpc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2800" dirty="0">
                <a:solidFill>
                  <a:srgbClr val="FF0000"/>
                </a:solidFill>
              </a:rPr>
              <a:t>NEVER </a:t>
            </a:r>
            <a:r>
              <a:rPr lang="en-US" sz="2800" dirty="0">
                <a:solidFill>
                  <a:srgbClr val="000000"/>
                </a:solidFill>
              </a:rPr>
              <a:t>use “mono” for the </a:t>
            </a:r>
            <a:br>
              <a:rPr lang="en-US" sz="2800" dirty="0">
                <a:solidFill>
                  <a:srgbClr val="000000"/>
                </a:solidFill>
              </a:rPr>
            </a:br>
            <a:r>
              <a:rPr lang="en-US" sz="2800" dirty="0">
                <a:solidFill>
                  <a:srgbClr val="000000"/>
                </a:solidFill>
              </a:rPr>
              <a:t>first element!</a:t>
            </a:r>
            <a:endParaRPr lang="en-US" sz="2800" dirty="0"/>
          </a:p>
          <a:p>
            <a:pPr marL="406400" indent="-406400" algn="ctr">
              <a:lnSpc>
                <a:spcPct val="100000"/>
              </a:lnSpc>
              <a:spcBef>
                <a:spcPct val="70000"/>
              </a:spcBef>
              <a:buFontTx/>
              <a:buNone/>
            </a:pP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98437" y="0"/>
            <a:ext cx="8945563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0" u="sng" dirty="0">
                <a:latin typeface="Impact" panose="020B0806030902050204" pitchFamily="34" charset="0"/>
                <a:cs typeface="Arial" panose="020B0604020202020204" pitchFamily="34" charset="0"/>
              </a:rPr>
              <a:t>Naming Covalent Molecules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/>
          <a:srcRect l="3652" r="4124"/>
          <a:stretch/>
        </p:blipFill>
        <p:spPr>
          <a:xfrm>
            <a:off x="5638800" y="1216608"/>
            <a:ext cx="3143209" cy="4726991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" y="1143000"/>
            <a:ext cx="9143999" cy="4648200"/>
          </a:xfrm>
          <a:solidFill>
            <a:schemeClr val="bg1"/>
          </a:solidFill>
          <a:ln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txBody>
          <a:bodyPr lIns="90488" tIns="44450" rIns="90488" bIns="44450" anchor="t">
            <a:normAutofit fontScale="92500" lnSpcReduction="10000"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b="1" u="sng" dirty="0">
                <a:solidFill>
                  <a:srgbClr val="000000"/>
                </a:solidFill>
                <a:cs typeface="Arial" panose="020B0604020202020204" pitchFamily="34" charset="0"/>
              </a:rPr>
              <a:t>Double vowels </a:t>
            </a:r>
            <a:r>
              <a:rPr lang="en-US" sz="3200" dirty="0">
                <a:solidFill>
                  <a:srgbClr val="000000"/>
                </a:solidFill>
                <a:cs typeface="Arial" panose="020B0604020202020204" pitchFamily="34" charset="0"/>
              </a:rPr>
              <a:t>– when using prefixes we don’t like some double vowel combos – drop the last vowel from the </a:t>
            </a:r>
            <a:r>
              <a:rPr lang="en-US" sz="3200" u="sng" dirty="0">
                <a:solidFill>
                  <a:srgbClr val="000000"/>
                </a:solidFill>
                <a:cs typeface="Arial" panose="020B0604020202020204" pitchFamily="34" charset="0"/>
              </a:rPr>
              <a:t>prefix</a:t>
            </a:r>
            <a:r>
              <a:rPr lang="en-US" sz="3200" dirty="0">
                <a:solidFill>
                  <a:srgbClr val="000000"/>
                </a:solidFill>
                <a:cs typeface="Arial" panose="020B0604020202020204" pitchFamily="34" charset="0"/>
              </a:rPr>
              <a:t> portion of the name </a:t>
            </a:r>
          </a:p>
          <a:p>
            <a:pPr lvl="2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dirty="0">
                <a:solidFill>
                  <a:srgbClr val="FF0000"/>
                </a:solidFill>
                <a:cs typeface="Arial" panose="020B0604020202020204" pitchFamily="34" charset="0"/>
              </a:rPr>
              <a:t>Any double vowel with an I is ok!</a:t>
            </a:r>
            <a:r>
              <a:rPr lang="en-US" sz="32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</a:p>
          <a:p>
            <a:pPr lvl="3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dirty="0" err="1">
                <a:solidFill>
                  <a:srgbClr val="000000"/>
                </a:solidFill>
                <a:cs typeface="Arial" panose="020B0604020202020204" pitchFamily="34" charset="0"/>
              </a:rPr>
              <a:t>Diiodide</a:t>
            </a:r>
            <a:r>
              <a:rPr lang="en-US" sz="3200" dirty="0">
                <a:solidFill>
                  <a:srgbClr val="000000"/>
                </a:solidFill>
                <a:cs typeface="Arial" panose="020B0604020202020204" pitchFamily="34" charset="0"/>
              </a:rPr>
              <a:t> = ok</a:t>
            </a:r>
          </a:p>
          <a:p>
            <a:pPr lvl="3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dirty="0" err="1">
                <a:solidFill>
                  <a:srgbClr val="000000"/>
                </a:solidFill>
                <a:cs typeface="Arial" panose="020B0604020202020204" pitchFamily="34" charset="0"/>
              </a:rPr>
              <a:t>Pentaiodide</a:t>
            </a:r>
            <a:r>
              <a:rPr lang="en-US" sz="3200" dirty="0">
                <a:solidFill>
                  <a:srgbClr val="000000"/>
                </a:solidFill>
                <a:cs typeface="Arial" panose="020B0604020202020204" pitchFamily="34" charset="0"/>
              </a:rPr>
              <a:t> = ok</a:t>
            </a:r>
          </a:p>
          <a:p>
            <a:pPr lvl="3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dirty="0" err="1">
                <a:solidFill>
                  <a:srgbClr val="000000"/>
                </a:solidFill>
                <a:cs typeface="Arial" panose="020B0604020202020204" pitchFamily="34" charset="0"/>
              </a:rPr>
              <a:t>Monoiodide</a:t>
            </a:r>
            <a:r>
              <a:rPr lang="en-US" sz="3200" dirty="0">
                <a:solidFill>
                  <a:srgbClr val="000000"/>
                </a:solidFill>
                <a:cs typeface="Arial" panose="020B0604020202020204" pitchFamily="34" charset="0"/>
              </a:rPr>
              <a:t> = ok        </a:t>
            </a:r>
          </a:p>
          <a:p>
            <a:pPr lvl="3"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dirty="0" err="1">
                <a:solidFill>
                  <a:srgbClr val="000000"/>
                </a:solidFill>
                <a:cs typeface="Arial" panose="020B0604020202020204" pitchFamily="34" charset="0"/>
              </a:rPr>
              <a:t>Monooxide</a:t>
            </a:r>
            <a:r>
              <a:rPr lang="en-US" sz="3200" dirty="0">
                <a:solidFill>
                  <a:srgbClr val="000000"/>
                </a:solidFill>
                <a:cs typeface="Arial" panose="020B0604020202020204" pitchFamily="34" charset="0"/>
              </a:rPr>
              <a:t> = no! </a:t>
            </a:r>
            <a:r>
              <a:rPr lang="en-US" sz="3200" dirty="0">
                <a:solidFill>
                  <a:srgbClr val="000000"/>
                </a:solidFill>
                <a:cs typeface="Arial" panose="020B0604020202020204" pitchFamily="34" charset="0"/>
                <a:sym typeface="Wingdings" panose="05000000000000000000" pitchFamily="2" charset="2"/>
              </a:rPr>
              <a:t> monoxide</a:t>
            </a:r>
            <a:endParaRPr lang="en-US" sz="32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437" y="0"/>
            <a:ext cx="8945563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0" u="sng" dirty="0">
                <a:latin typeface="Impact" panose="020B0806030902050204" pitchFamily="34" charset="0"/>
                <a:cs typeface="Arial" panose="020B0604020202020204" pitchFamily="34" charset="0"/>
              </a:rPr>
              <a:t>Naming Covalent Molecules</a:t>
            </a:r>
          </a:p>
        </p:txBody>
      </p:sp>
    </p:spTree>
    <p:extLst>
      <p:ext uri="{BB962C8B-B14F-4D97-AF65-F5344CB8AC3E}">
        <p14:creationId xmlns:p14="http://schemas.microsoft.com/office/powerpoint/2010/main" val="9833600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609600" y="1600200"/>
            <a:ext cx="3408363" cy="3505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76200" y="1051501"/>
            <a:ext cx="167408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n-US" sz="3200" b="1" dirty="0">
                <a:solidFill>
                  <a:srgbClr val="009900"/>
                </a:solidFill>
              </a:rPr>
              <a:t>P</a:t>
            </a:r>
            <a:r>
              <a:rPr lang="en-US" sz="3200" b="1" baseline="-25000" dirty="0">
                <a:solidFill>
                  <a:srgbClr val="009900"/>
                </a:solidFill>
              </a:rPr>
              <a:t>2</a:t>
            </a:r>
            <a:r>
              <a:rPr lang="en-US" sz="3200" b="1" dirty="0">
                <a:solidFill>
                  <a:srgbClr val="009900"/>
                </a:solidFill>
              </a:rPr>
              <a:t>O</a:t>
            </a:r>
            <a:r>
              <a:rPr lang="en-US" sz="3200" b="1" baseline="-25000" dirty="0">
                <a:solidFill>
                  <a:srgbClr val="009900"/>
                </a:solidFill>
              </a:rPr>
              <a:t>5</a:t>
            </a:r>
            <a:r>
              <a:rPr lang="en-US" sz="3200" b="1" dirty="0">
                <a:solidFill>
                  <a:srgbClr val="009900"/>
                </a:solidFill>
              </a:rPr>
              <a:t>  =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304800" y="1598117"/>
            <a:ext cx="14863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9900"/>
                </a:solidFill>
              </a:rPr>
              <a:t>CO</a:t>
            </a:r>
            <a:r>
              <a:rPr lang="en-US" sz="3200" b="1" baseline="-25000" dirty="0">
                <a:solidFill>
                  <a:srgbClr val="009900"/>
                </a:solidFill>
              </a:rPr>
              <a:t>2</a:t>
            </a:r>
            <a:r>
              <a:rPr lang="en-US" sz="3200" b="1" dirty="0">
                <a:solidFill>
                  <a:srgbClr val="009900"/>
                </a:solidFill>
              </a:rPr>
              <a:t>  =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455482" y="2144733"/>
            <a:ext cx="13356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9900"/>
                </a:solidFill>
              </a:rPr>
              <a:t>CO  =</a:t>
            </a:r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315230" y="2637472"/>
            <a:ext cx="14911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9900"/>
                </a:solidFill>
              </a:rPr>
              <a:t>N</a:t>
            </a:r>
            <a:r>
              <a:rPr lang="en-US" sz="3200" b="1" baseline="-25000" dirty="0">
                <a:solidFill>
                  <a:srgbClr val="009900"/>
                </a:solidFill>
              </a:rPr>
              <a:t>2</a:t>
            </a:r>
            <a:r>
              <a:rPr lang="en-US" sz="3200" b="1" dirty="0">
                <a:solidFill>
                  <a:srgbClr val="009900"/>
                </a:solidFill>
              </a:rPr>
              <a:t>O  =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1647462" y="1076980"/>
            <a:ext cx="44355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di</a:t>
            </a:r>
            <a:r>
              <a:rPr lang="en-US" sz="2800" b="1" dirty="0" err="1">
                <a:solidFill>
                  <a:srgbClr val="000000"/>
                </a:solidFill>
              </a:rPr>
              <a:t>phosphorus</a:t>
            </a:r>
            <a:r>
              <a:rPr lang="en-US" sz="2800" b="1" dirty="0"/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pent</a:t>
            </a:r>
            <a:r>
              <a:rPr lang="en-US" sz="2800" b="1" dirty="0" err="1">
                <a:solidFill>
                  <a:srgbClr val="000000"/>
                </a:solidFill>
              </a:rPr>
              <a:t>oxide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1844040" y="1595616"/>
            <a:ext cx="28062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</a:rPr>
              <a:t>carbon </a:t>
            </a:r>
            <a:r>
              <a:rPr lang="en-US" sz="2800" b="1" dirty="0">
                <a:solidFill>
                  <a:srgbClr val="FF0000"/>
                </a:solidFill>
              </a:rPr>
              <a:t>di</a:t>
            </a:r>
            <a:r>
              <a:rPr lang="en-US" sz="2800" b="1" dirty="0">
                <a:solidFill>
                  <a:srgbClr val="000000"/>
                </a:solidFill>
              </a:rPr>
              <a:t>oxide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1844040" y="2098774"/>
            <a:ext cx="324069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</a:rPr>
              <a:t>carbon </a:t>
            </a:r>
            <a:r>
              <a:rPr lang="en-US" sz="2800" b="1" dirty="0">
                <a:solidFill>
                  <a:srgbClr val="FF0000"/>
                </a:solidFill>
              </a:rPr>
              <a:t>mon</a:t>
            </a:r>
            <a:r>
              <a:rPr lang="en-US" sz="2800" b="1" dirty="0">
                <a:solidFill>
                  <a:srgbClr val="000000"/>
                </a:solidFill>
              </a:rPr>
              <a:t>oxide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1844040" y="2632828"/>
            <a:ext cx="38522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di</a:t>
            </a:r>
            <a:r>
              <a:rPr lang="en-US" sz="2800" b="1" dirty="0" err="1">
                <a:solidFill>
                  <a:srgbClr val="000000"/>
                </a:solidFill>
              </a:rPr>
              <a:t>nitrogen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mon</a:t>
            </a:r>
            <a:r>
              <a:rPr lang="en-US" sz="2800" b="1" dirty="0">
                <a:solidFill>
                  <a:srgbClr val="000000"/>
                </a:solidFill>
              </a:rPr>
              <a:t>oxide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8437" y="0"/>
            <a:ext cx="8945563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0" u="sng" dirty="0">
                <a:latin typeface="Impact" panose="020B0806030902050204" pitchFamily="34" charset="0"/>
                <a:cs typeface="Arial" panose="020B0604020202020204" pitchFamily="34" charset="0"/>
              </a:rPr>
              <a:t>Naming Covalent Molecules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/>
          <a:srcRect l="3652" r="4124"/>
          <a:stretch/>
        </p:blipFill>
        <p:spPr>
          <a:xfrm>
            <a:off x="5867399" y="1828800"/>
            <a:ext cx="3143209" cy="4726991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590877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 autoUpdateAnimBg="0"/>
      <p:bldP spid="25609" grpId="0" autoUpdateAnimBg="0"/>
      <p:bldP spid="25610" grpId="0" autoUpdateAnimBg="0"/>
      <p:bldP spid="25611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229600" cy="4191000"/>
          </a:xfrm>
          <a:solidFill>
            <a:schemeClr val="bg1"/>
          </a:solidFill>
          <a:ln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txBody>
          <a:bodyPr lIns="90488" tIns="44450" rIns="90488" bIns="44450" anchor="t"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600" dirty="0">
                <a:solidFill>
                  <a:srgbClr val="000000"/>
                </a:solidFill>
              </a:rPr>
              <a:t>Name the metal. The end.</a:t>
            </a:r>
          </a:p>
          <a:p>
            <a:pPr algn="ctr">
              <a:spcBef>
                <a:spcPct val="700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600" dirty="0">
                <a:solidFill>
                  <a:srgbClr val="000000"/>
                </a:solidFill>
              </a:rPr>
              <a:t>Cu</a:t>
            </a:r>
          </a:p>
          <a:p>
            <a:pPr algn="ctr">
              <a:spcBef>
                <a:spcPct val="70000"/>
              </a:spcBef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600" dirty="0">
                <a:solidFill>
                  <a:srgbClr val="000000"/>
                </a:solidFill>
              </a:rPr>
              <a:t>Copper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98437" y="956434"/>
            <a:ext cx="6872288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3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 EASY….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8437" y="0"/>
            <a:ext cx="8945563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5400" u="sng" dirty="0">
                <a:latin typeface="Impact" panose="020B0806030902050204" pitchFamily="34" charset="0"/>
                <a:cs typeface="Arial" panose="020B0604020202020204" pitchFamily="34" charset="0"/>
              </a:rPr>
              <a:t>Naming Metallic Substances</a:t>
            </a:r>
          </a:p>
        </p:txBody>
      </p:sp>
    </p:spTree>
    <p:extLst>
      <p:ext uri="{BB962C8B-B14F-4D97-AF65-F5344CB8AC3E}">
        <p14:creationId xmlns:p14="http://schemas.microsoft.com/office/powerpoint/2010/main" val="2291526410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8437" y="1524000"/>
            <a:ext cx="8640763" cy="5181600"/>
          </a:xfrm>
          <a:solidFill>
            <a:schemeClr val="bg1"/>
          </a:solidFill>
          <a:ln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txBody>
          <a:bodyPr lIns="90488" tIns="44450" rIns="90488" bIns="44450" anchor="t"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600" b="1" u="sng" dirty="0">
                <a:solidFill>
                  <a:srgbClr val="000000"/>
                </a:solidFill>
              </a:rPr>
              <a:t>Diatomic elements </a:t>
            </a:r>
            <a:r>
              <a:rPr lang="en-US" sz="3600" dirty="0">
                <a:solidFill>
                  <a:srgbClr val="000000"/>
                </a:solidFill>
              </a:rPr>
              <a:t>– some elements </a:t>
            </a:r>
            <a:br>
              <a:rPr lang="en-US" sz="3600" dirty="0">
                <a:solidFill>
                  <a:srgbClr val="000000"/>
                </a:solidFill>
              </a:rPr>
            </a:br>
            <a:r>
              <a:rPr lang="en-US" sz="3600" dirty="0">
                <a:solidFill>
                  <a:srgbClr val="000000"/>
                </a:solidFill>
              </a:rPr>
              <a:t>  come as a pair and not by themselves  </a:t>
            </a:r>
          </a:p>
          <a:p>
            <a:pPr marL="0" indent="0">
              <a:buClr>
                <a:srgbClr val="C00000"/>
              </a:buClr>
              <a:buNone/>
            </a:pPr>
            <a:r>
              <a:rPr lang="en-US" sz="4400" dirty="0">
                <a:solidFill>
                  <a:srgbClr val="000000"/>
                </a:solidFill>
              </a:rPr>
              <a:t>   H</a:t>
            </a:r>
            <a:r>
              <a:rPr lang="en-US" sz="4400" baseline="-25000" dirty="0">
                <a:solidFill>
                  <a:srgbClr val="000000"/>
                </a:solidFill>
              </a:rPr>
              <a:t>2</a:t>
            </a:r>
            <a:r>
              <a:rPr lang="en-US" sz="4400" dirty="0">
                <a:solidFill>
                  <a:srgbClr val="000000"/>
                </a:solidFill>
              </a:rPr>
              <a:t>, N</a:t>
            </a:r>
            <a:r>
              <a:rPr lang="en-US" sz="4400" baseline="-25000" dirty="0">
                <a:solidFill>
                  <a:srgbClr val="000000"/>
                </a:solidFill>
              </a:rPr>
              <a:t>2</a:t>
            </a:r>
            <a:r>
              <a:rPr lang="en-US" sz="4400" dirty="0">
                <a:solidFill>
                  <a:srgbClr val="000000"/>
                </a:solidFill>
              </a:rPr>
              <a:t>, O</a:t>
            </a:r>
            <a:r>
              <a:rPr lang="en-US" sz="4400" baseline="-25000" dirty="0">
                <a:solidFill>
                  <a:srgbClr val="000000"/>
                </a:solidFill>
              </a:rPr>
              <a:t>2</a:t>
            </a:r>
            <a:r>
              <a:rPr lang="en-US" sz="4400" dirty="0">
                <a:solidFill>
                  <a:srgbClr val="000000"/>
                </a:solidFill>
              </a:rPr>
              <a:t>, </a:t>
            </a:r>
            <a:br>
              <a:rPr lang="en-US" sz="4400" dirty="0">
                <a:solidFill>
                  <a:srgbClr val="000000"/>
                </a:solidFill>
              </a:rPr>
            </a:br>
            <a:r>
              <a:rPr lang="en-US" sz="4400" dirty="0">
                <a:solidFill>
                  <a:srgbClr val="000000"/>
                </a:solidFill>
              </a:rPr>
              <a:t>   F</a:t>
            </a:r>
            <a:r>
              <a:rPr lang="en-US" sz="4400" baseline="-25000" dirty="0">
                <a:solidFill>
                  <a:srgbClr val="000000"/>
                </a:solidFill>
              </a:rPr>
              <a:t>2</a:t>
            </a:r>
            <a:r>
              <a:rPr lang="en-US" sz="4400" dirty="0">
                <a:solidFill>
                  <a:srgbClr val="000000"/>
                </a:solidFill>
              </a:rPr>
              <a:t>, Cl</a:t>
            </a:r>
            <a:r>
              <a:rPr lang="en-US" sz="4400" baseline="-25000" dirty="0">
                <a:solidFill>
                  <a:srgbClr val="000000"/>
                </a:solidFill>
              </a:rPr>
              <a:t>2</a:t>
            </a:r>
            <a:r>
              <a:rPr lang="en-US" sz="4400" dirty="0">
                <a:solidFill>
                  <a:srgbClr val="000000"/>
                </a:solidFill>
              </a:rPr>
              <a:t>, Br</a:t>
            </a:r>
            <a:r>
              <a:rPr lang="en-US" sz="4400" baseline="-25000" dirty="0">
                <a:solidFill>
                  <a:srgbClr val="000000"/>
                </a:solidFill>
              </a:rPr>
              <a:t>2</a:t>
            </a:r>
            <a:r>
              <a:rPr lang="en-US" sz="4400" dirty="0">
                <a:solidFill>
                  <a:srgbClr val="000000"/>
                </a:solidFill>
              </a:rPr>
              <a:t>, I</a:t>
            </a:r>
            <a:r>
              <a:rPr lang="en-US" sz="4400" baseline="-25000" dirty="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98437" y="1009504"/>
            <a:ext cx="8640763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the exceptions? Weird rules? YES. ALWAYS.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437" y="0"/>
            <a:ext cx="8945563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0" u="sng" dirty="0">
                <a:latin typeface="Impact" panose="020B0806030902050204" pitchFamily="34" charset="0"/>
                <a:cs typeface="Arial" panose="020B0604020202020204" pitchFamily="34" charset="0"/>
              </a:rPr>
              <a:t>Odds and Ends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3200400"/>
            <a:ext cx="4010025" cy="2952750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245306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534400" cy="5029200"/>
          </a:xfrm>
          <a:solidFill>
            <a:schemeClr val="bg1"/>
          </a:solidFill>
        </p:spPr>
        <p:txBody>
          <a:bodyPr anchor="t">
            <a:noAutofit/>
          </a:bodyPr>
          <a:lstStyle/>
          <a:p>
            <a:r>
              <a:rPr lang="en-US" sz="3200" dirty="0">
                <a:solidFill>
                  <a:srgbClr val="000000"/>
                </a:solidFill>
              </a:rPr>
              <a:t>Lowers the potential energy between the charged particles that compose atoms.</a:t>
            </a:r>
          </a:p>
          <a:p>
            <a:r>
              <a:rPr lang="en-US" sz="3200" dirty="0">
                <a:solidFill>
                  <a:srgbClr val="000000"/>
                </a:solidFill>
              </a:rPr>
              <a:t>Bonds forms when the potential energy of the bonded atoms is less than the potential energy of the separate atoms.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0"/>
            <a:ext cx="8001000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600" u="sng" dirty="0">
                <a:latin typeface="Impact" panose="020B0806030902050204" pitchFamily="34" charset="0"/>
                <a:cs typeface="Arial" panose="020B0604020202020204" pitchFamily="34" charset="0"/>
              </a:rPr>
              <a:t>Why do bonds form?</a:t>
            </a:r>
          </a:p>
        </p:txBody>
      </p:sp>
    </p:spTree>
    <p:extLst>
      <p:ext uri="{BB962C8B-B14F-4D97-AF65-F5344CB8AC3E}">
        <p14:creationId xmlns:p14="http://schemas.microsoft.com/office/powerpoint/2010/main" val="21549660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8437" y="1524000"/>
            <a:ext cx="8945563" cy="4267200"/>
          </a:xfrm>
          <a:solidFill>
            <a:schemeClr val="bg1"/>
          </a:solidFill>
          <a:ln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txBody>
          <a:bodyPr lIns="90488" tIns="44450" rIns="90488" bIns="44450" anchor="t"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b="1" u="sng" dirty="0">
                <a:solidFill>
                  <a:srgbClr val="000000"/>
                </a:solidFill>
                <a:cs typeface="Arial" panose="020B0604020202020204" pitchFamily="34" charset="0"/>
              </a:rPr>
              <a:t>Probably lots I can’t think of right now! </a:t>
            </a:r>
            <a:br>
              <a:rPr lang="en-US" sz="3200" b="1" u="sng" dirty="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en-US" sz="3200" b="1" dirty="0">
                <a:solidFill>
                  <a:srgbClr val="000000"/>
                </a:solidFill>
                <a:cs typeface="Arial" panose="020B0604020202020204" pitchFamily="34" charset="0"/>
              </a:rPr>
              <a:t>  </a:t>
            </a:r>
            <a:r>
              <a:rPr lang="en-US" sz="3200" dirty="0">
                <a:solidFill>
                  <a:srgbClr val="000000"/>
                </a:solidFill>
                <a:cs typeface="Arial" panose="020B0604020202020204" pitchFamily="34" charset="0"/>
              </a:rPr>
              <a:t>That is why we need to practice a lot of </a:t>
            </a:r>
            <a:br>
              <a:rPr lang="en-US" sz="3200" dirty="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en-US" sz="3200" dirty="0">
                <a:solidFill>
                  <a:srgbClr val="000000"/>
                </a:solidFill>
                <a:cs typeface="Arial" panose="020B0604020202020204" pitchFamily="34" charset="0"/>
              </a:rPr>
              <a:t>  actual examples!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" y="1009504"/>
            <a:ext cx="9144000" cy="5514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the exceptions? Weird rules? YES. ALWAYS.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437" y="0"/>
            <a:ext cx="8945563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0" u="sng" dirty="0">
                <a:latin typeface="Impact" panose="020B0806030902050204" pitchFamily="34" charset="0"/>
                <a:cs typeface="Arial" panose="020B0604020202020204" pitchFamily="34" charset="0"/>
              </a:rPr>
              <a:t>Odds and Ends</a:t>
            </a:r>
          </a:p>
        </p:txBody>
      </p:sp>
    </p:spTree>
    <p:extLst>
      <p:ext uri="{BB962C8B-B14F-4D97-AF65-F5344CB8AC3E}">
        <p14:creationId xmlns:p14="http://schemas.microsoft.com/office/powerpoint/2010/main" val="31034756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8438" y="1524000"/>
            <a:ext cx="3916362" cy="4267200"/>
          </a:xfrm>
          <a:solidFill>
            <a:schemeClr val="bg1"/>
          </a:solidFill>
          <a:ln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txBody>
          <a:bodyPr lIns="90488" tIns="44450" rIns="90488" bIns="44450" anchor="t"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b="1" dirty="0">
                <a:solidFill>
                  <a:srgbClr val="000000"/>
                </a:solidFill>
                <a:cs typeface="Arial" panose="020B0604020202020204" pitchFamily="34" charset="0"/>
              </a:rPr>
              <a:t>Electrons are in different arrangements, and properties relate to the electrons!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" y="1009504"/>
            <a:ext cx="9144000" cy="5514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0" hangingPunct="0"/>
            <a:r>
              <a:rPr lang="en-US" sz="3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Properties change when bonds form!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437" y="0"/>
            <a:ext cx="8945563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0" u="sng" dirty="0">
                <a:latin typeface="Impact" panose="020B0806030902050204" pitchFamily="34" charset="0"/>
                <a:cs typeface="Arial" panose="020B0604020202020204" pitchFamily="34" charset="0"/>
              </a:rPr>
              <a:t>Odds and Ends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158" y="1560937"/>
            <a:ext cx="4892842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8496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8437" y="1524000"/>
            <a:ext cx="8945563" cy="4267200"/>
          </a:xfrm>
          <a:solidFill>
            <a:schemeClr val="bg1"/>
          </a:solidFill>
          <a:ln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txBody>
          <a:bodyPr lIns="90488" tIns="44450" rIns="90488" bIns="44450" anchor="t"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3200" b="1" dirty="0">
                <a:solidFill>
                  <a:srgbClr val="000000"/>
                </a:solidFill>
                <a:cs typeface="Arial" panose="020B0604020202020204" pitchFamily="34" charset="0"/>
                <a:hlinkClick r:id="rId2"/>
              </a:rPr>
              <a:t>https://youtu.be/ktPW9-jld0s</a:t>
            </a:r>
            <a:r>
              <a:rPr lang="en-US" sz="3200" b="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437" y="0"/>
            <a:ext cx="8945563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5400" u="sng" dirty="0">
                <a:latin typeface="Impact" panose="020B0806030902050204" pitchFamily="34" charset="0"/>
                <a:cs typeface="Arial" panose="020B0604020202020204" pitchFamily="34" charset="0"/>
              </a:rPr>
              <a:t>YouTube Link to Presentation</a:t>
            </a:r>
          </a:p>
        </p:txBody>
      </p:sp>
    </p:spTree>
    <p:extLst>
      <p:ext uri="{BB962C8B-B14F-4D97-AF65-F5344CB8AC3E}">
        <p14:creationId xmlns:p14="http://schemas.microsoft.com/office/powerpoint/2010/main" val="30130931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Picture 3" descr="10_06_Figure.jpg"/>
          <p:cNvSpPr>
            <a:spLocks noChangeAspect="1"/>
          </p:cNvSpPr>
          <p:nvPr/>
        </p:nvSpPr>
        <p:spPr bwMode="auto">
          <a:xfrm>
            <a:off x="920750" y="468313"/>
            <a:ext cx="7259638" cy="553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4755" name="Picture 1" descr="10_06_Figur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79"/>
          <a:stretch>
            <a:fillRect/>
          </a:stretch>
        </p:blipFill>
        <p:spPr bwMode="auto">
          <a:xfrm>
            <a:off x="283369" y="170314"/>
            <a:ext cx="8534400" cy="6535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 rot="16200000">
            <a:off x="-609987" y="2930694"/>
            <a:ext cx="2947511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76600" y="6047929"/>
            <a:ext cx="54102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Distance between H atoms</a:t>
            </a:r>
          </a:p>
        </p:txBody>
      </p:sp>
    </p:spTree>
    <p:extLst>
      <p:ext uri="{BB962C8B-B14F-4D97-AF65-F5344CB8AC3E}">
        <p14:creationId xmlns:p14="http://schemas.microsoft.com/office/powerpoint/2010/main" val="2698675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07996"/>
            <a:ext cx="8686800" cy="5562600"/>
          </a:xfrm>
          <a:solidFill>
            <a:schemeClr val="bg1"/>
          </a:solidFill>
          <a:ln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txBody>
          <a:bodyPr lIns="90488" tIns="44450" rIns="90488" bIns="44450" anchor="t">
            <a:normAutofit/>
          </a:bodyPr>
          <a:lstStyle/>
          <a:p>
            <a:pPr>
              <a:lnSpc>
                <a:spcPct val="100000"/>
              </a:lnSpc>
              <a:buFont typeface="Wingdings" pitchFamily="2" charset="2"/>
              <a:buChar char="Ø"/>
            </a:pPr>
            <a:r>
              <a:rPr lang="en-US" sz="3600" dirty="0"/>
              <a:t>Transfer of electrons - makes charges</a:t>
            </a:r>
          </a:p>
          <a:p>
            <a:pPr>
              <a:lnSpc>
                <a:spcPct val="100000"/>
              </a:lnSpc>
              <a:buFont typeface="Wingdings" pitchFamily="2" charset="2"/>
              <a:buChar char="Ø"/>
            </a:pPr>
            <a:r>
              <a:rPr lang="en-US" sz="3600" dirty="0"/>
              <a:t>Electrostatic  bond between a </a:t>
            </a:r>
            <a:br>
              <a:rPr lang="en-US" sz="3600" dirty="0"/>
            </a:br>
            <a:r>
              <a:rPr lang="en-US" sz="3600" dirty="0"/>
              <a:t>   positive charge and a negative charge</a:t>
            </a:r>
          </a:p>
          <a:p>
            <a:pPr>
              <a:lnSpc>
                <a:spcPct val="100000"/>
              </a:lnSpc>
              <a:buFont typeface="Wingdings" pitchFamily="2" charset="2"/>
              <a:buChar char="Ø"/>
            </a:pPr>
            <a:r>
              <a:rPr lang="en-US" sz="3600" dirty="0"/>
              <a:t> Metal + Nonmetal</a:t>
            </a:r>
            <a:br>
              <a:rPr lang="en-US" sz="3600" dirty="0"/>
            </a:br>
            <a:r>
              <a:rPr lang="en-US" sz="3600" dirty="0"/>
              <a:t>    Ca</a:t>
            </a:r>
            <a:r>
              <a:rPr lang="en-US" sz="3600" baseline="30000" dirty="0"/>
              <a:t>2+</a:t>
            </a:r>
            <a:r>
              <a:rPr lang="en-US" sz="3600" dirty="0"/>
              <a:t>  O</a:t>
            </a:r>
            <a:r>
              <a:rPr lang="en-US" sz="3600" baseline="30000" dirty="0"/>
              <a:t>2-</a:t>
            </a:r>
          </a:p>
          <a:p>
            <a:pPr>
              <a:lnSpc>
                <a:spcPct val="100000"/>
              </a:lnSpc>
              <a:buFont typeface="Wingdings" pitchFamily="2" charset="2"/>
              <a:buChar char="Ø"/>
            </a:pPr>
            <a:r>
              <a:rPr lang="en-US" sz="3600" dirty="0"/>
              <a:t>Polyatomic Ions, </a:t>
            </a:r>
            <a:br>
              <a:rPr lang="en-US" sz="3600" dirty="0"/>
            </a:br>
            <a:r>
              <a:rPr lang="en-US" sz="3600" dirty="0"/>
              <a:t>   even if nonmetals</a:t>
            </a:r>
            <a:br>
              <a:rPr lang="en-US" sz="3600" dirty="0"/>
            </a:br>
            <a:r>
              <a:rPr lang="en-US" sz="3600" dirty="0"/>
              <a:t>   </a:t>
            </a:r>
            <a:r>
              <a:rPr lang="en-US" sz="3600" dirty="0">
                <a:solidFill>
                  <a:srgbClr val="000000"/>
                </a:solidFill>
              </a:rPr>
              <a:t>NH</a:t>
            </a:r>
            <a:r>
              <a:rPr lang="en-US" sz="3600" baseline="-25000" dirty="0">
                <a:solidFill>
                  <a:srgbClr val="000000"/>
                </a:solidFill>
              </a:rPr>
              <a:t>4</a:t>
            </a:r>
            <a:r>
              <a:rPr lang="en-US" sz="3600" baseline="30000" dirty="0">
                <a:solidFill>
                  <a:srgbClr val="000000"/>
                </a:solidFill>
                <a:latin typeface="Symbol" pitchFamily="18" charset="2"/>
              </a:rPr>
              <a:t>+</a:t>
            </a:r>
            <a:r>
              <a:rPr lang="en-US" sz="3600" dirty="0">
                <a:solidFill>
                  <a:srgbClr val="000000"/>
                </a:solidFill>
              </a:rPr>
              <a:t>, SO</a:t>
            </a:r>
            <a:r>
              <a:rPr lang="en-US" sz="3600" baseline="-25000" dirty="0">
                <a:solidFill>
                  <a:srgbClr val="000000"/>
                </a:solidFill>
              </a:rPr>
              <a:t>4</a:t>
            </a:r>
            <a:r>
              <a:rPr lang="en-US" sz="3600" baseline="30000" dirty="0">
                <a:solidFill>
                  <a:srgbClr val="000000"/>
                </a:solidFill>
              </a:rPr>
              <a:t>2</a:t>
            </a:r>
            <a:r>
              <a:rPr lang="en-US" sz="3600" baseline="30000" dirty="0">
                <a:solidFill>
                  <a:srgbClr val="000000"/>
                </a:solidFill>
                <a:latin typeface="Symbol" pitchFamily="18" charset="2"/>
              </a:rPr>
              <a:t>-</a:t>
            </a:r>
          </a:p>
          <a:p>
            <a:pPr algn="ctr">
              <a:buNone/>
            </a:pPr>
            <a:endParaRPr lang="en-US" sz="3600" baseline="30000" dirty="0">
              <a:solidFill>
                <a:srgbClr val="000000"/>
              </a:solidFill>
              <a:latin typeface="Symbol" pitchFamily="18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0"/>
            <a:ext cx="5943600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600" u="sng" dirty="0">
                <a:latin typeface="Impact" panose="020B0806030902050204" pitchFamily="34" charset="0"/>
                <a:cs typeface="Arial" panose="020B0604020202020204" pitchFamily="34" charset="0"/>
              </a:rPr>
              <a:t>Ionic Bonds</a:t>
            </a:r>
          </a:p>
        </p:txBody>
      </p:sp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724400" y="3124200"/>
            <a:ext cx="3886200" cy="3506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65425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43840" y="1107996"/>
            <a:ext cx="8275320" cy="5521404"/>
          </a:xfrm>
          <a:solidFill>
            <a:schemeClr val="bg1"/>
          </a:solidFill>
          <a:ln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txBody>
          <a:bodyPr lIns="90488" tIns="44450" rIns="90488" bIns="44450" anchor="t">
            <a:norm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3600" dirty="0"/>
              <a:t>Atoms can’t fully transfer electrons, </a:t>
            </a:r>
            <a:br>
              <a:rPr lang="en-US" sz="3600" dirty="0"/>
            </a:br>
            <a:r>
              <a:rPr lang="en-US" sz="3600" dirty="0"/>
              <a:t>  so they share them 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en-US" sz="3600" dirty="0"/>
              <a:t>Nonmetal + Nonmetal</a:t>
            </a:r>
            <a:br>
              <a:rPr lang="en-US" sz="3600" dirty="0"/>
            </a:br>
            <a:r>
              <a:rPr lang="en-US" sz="3600" dirty="0"/>
              <a:t>   CH</a:t>
            </a:r>
            <a:r>
              <a:rPr lang="en-US" sz="3600" baseline="-25000" dirty="0"/>
              <a:t>4</a:t>
            </a:r>
          </a:p>
          <a:p>
            <a:pPr algn="ctr">
              <a:buNone/>
            </a:pPr>
            <a:endParaRPr lang="en-US" sz="3600" baseline="30000" dirty="0">
              <a:solidFill>
                <a:srgbClr val="000000"/>
              </a:solidFill>
              <a:latin typeface="Symbol" pitchFamily="18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0"/>
            <a:ext cx="5943600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600" u="sng" dirty="0">
                <a:latin typeface="Impact" panose="020B0806030902050204" pitchFamily="34" charset="0"/>
                <a:cs typeface="Arial" panose="020B0604020202020204" pitchFamily="34" charset="0"/>
              </a:rPr>
              <a:t>Covalent Bonds</a:t>
            </a:r>
          </a:p>
        </p:txBody>
      </p:sp>
      <p:pic>
        <p:nvPicPr>
          <p:cNvPr id="3074" name="Picture 2" descr="Image result for covalent bo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5233" y="2362199"/>
            <a:ext cx="3358167" cy="4038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25754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07996"/>
            <a:ext cx="8686800" cy="4953000"/>
          </a:xfrm>
          <a:solidFill>
            <a:schemeClr val="bg1"/>
          </a:solidFill>
          <a:ln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txBody>
          <a:bodyPr lIns="90488" tIns="44450" rIns="90488" bIns="44450" anchor="t"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dirty="0"/>
              <a:t>Electrons “detach” from the atoms they came from</a:t>
            </a:r>
          </a:p>
          <a:p>
            <a:pPr>
              <a:spcBef>
                <a:spcPct val="70000"/>
              </a:spcBef>
              <a:buFont typeface="Wingdings" pitchFamily="2" charset="2"/>
              <a:buChar char="Ø"/>
            </a:pPr>
            <a:r>
              <a:rPr lang="en-US" sz="3600" dirty="0"/>
              <a:t>Creates a </a:t>
            </a:r>
            <a:br>
              <a:rPr lang="en-US" sz="3600" dirty="0"/>
            </a:br>
            <a:r>
              <a:rPr lang="en-US" sz="3600" dirty="0"/>
              <a:t>“sea of electrons” </a:t>
            </a:r>
            <a:br>
              <a:rPr lang="en-US" sz="3600" dirty="0"/>
            </a:br>
            <a:r>
              <a:rPr lang="en-US" sz="3600" dirty="0"/>
              <a:t>that can flow when a charge is applied</a:t>
            </a:r>
          </a:p>
          <a:p>
            <a:pPr algn="ctr">
              <a:buNone/>
            </a:pPr>
            <a:endParaRPr lang="en-US" sz="3600" baseline="30000" dirty="0">
              <a:solidFill>
                <a:srgbClr val="000000"/>
              </a:solidFill>
              <a:latin typeface="Symbol" pitchFamily="18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0"/>
            <a:ext cx="5943600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600" u="sng" dirty="0">
                <a:latin typeface="Impact" panose="020B0806030902050204" pitchFamily="34" charset="0"/>
                <a:cs typeface="Arial" panose="020B0604020202020204" pitchFamily="34" charset="0"/>
              </a:rPr>
              <a:t>Metallic Bonds</a:t>
            </a:r>
          </a:p>
        </p:txBody>
      </p:sp>
      <p:pic>
        <p:nvPicPr>
          <p:cNvPr id="1028" name="Picture 4" descr="Image result for sea of electr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752600"/>
            <a:ext cx="3844299" cy="2380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060255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51543" y="1107996"/>
            <a:ext cx="7848600" cy="4759404"/>
          </a:xfrm>
          <a:solidFill>
            <a:schemeClr val="bg1"/>
          </a:solidFill>
          <a:ln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txBody>
          <a:bodyPr lIns="90488" tIns="44450" rIns="90488" bIns="44450"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b="1" u="sng" dirty="0"/>
              <a:t>Cation:  </a:t>
            </a:r>
            <a:br>
              <a:rPr lang="en-US" sz="3600" b="1" dirty="0"/>
            </a:br>
            <a:r>
              <a:rPr lang="en-US" sz="3600" b="1" dirty="0"/>
              <a:t>  </a:t>
            </a:r>
            <a:r>
              <a:rPr lang="en-US" sz="3600" dirty="0"/>
              <a:t>A positive ion</a:t>
            </a:r>
          </a:p>
          <a:p>
            <a:pPr algn="ctr">
              <a:buFont typeface="Wingdings" pitchFamily="2" charset="2"/>
              <a:buChar char="Ø"/>
            </a:pPr>
            <a:r>
              <a:rPr lang="en-US" sz="3600" dirty="0">
                <a:solidFill>
                  <a:srgbClr val="000000"/>
                </a:solidFill>
              </a:rPr>
              <a:t>Mg</a:t>
            </a:r>
            <a:r>
              <a:rPr lang="en-US" sz="3600" baseline="30000" dirty="0">
                <a:solidFill>
                  <a:srgbClr val="000000"/>
                </a:solidFill>
              </a:rPr>
              <a:t>2+</a:t>
            </a:r>
            <a:r>
              <a:rPr lang="en-US" sz="3600" dirty="0">
                <a:solidFill>
                  <a:srgbClr val="000000"/>
                </a:solidFill>
              </a:rPr>
              <a:t>, NH</a:t>
            </a:r>
            <a:r>
              <a:rPr lang="en-US" sz="3600" baseline="-25000" dirty="0">
                <a:solidFill>
                  <a:srgbClr val="000000"/>
                </a:solidFill>
              </a:rPr>
              <a:t>4</a:t>
            </a:r>
            <a:r>
              <a:rPr lang="en-US" sz="3600" baseline="30000" dirty="0">
                <a:solidFill>
                  <a:srgbClr val="000000"/>
                </a:solidFill>
              </a:rPr>
              <a:t>+</a:t>
            </a:r>
            <a:endParaRPr lang="en-US" sz="36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ct val="70000"/>
              </a:spcBef>
              <a:buFont typeface="Wingdings" pitchFamily="2" charset="2"/>
              <a:buChar char="Ø"/>
            </a:pPr>
            <a:r>
              <a:rPr lang="en-US" sz="3600" b="1" u="sng" dirty="0"/>
              <a:t>Anion:  </a:t>
            </a:r>
            <a:br>
              <a:rPr lang="en-US" sz="3600" b="1" dirty="0"/>
            </a:br>
            <a:r>
              <a:rPr lang="en-US" sz="3600" dirty="0"/>
              <a:t>A negative ion</a:t>
            </a:r>
          </a:p>
          <a:p>
            <a:pPr algn="ctr">
              <a:buFont typeface="Wingdings" pitchFamily="2" charset="2"/>
              <a:buChar char="Ø"/>
            </a:pPr>
            <a:r>
              <a:rPr lang="en-US" sz="3600" dirty="0" err="1">
                <a:solidFill>
                  <a:srgbClr val="000000"/>
                </a:solidFill>
              </a:rPr>
              <a:t>Cl</a:t>
            </a:r>
            <a:r>
              <a:rPr lang="en-US" sz="3600" baseline="30000" dirty="0">
                <a:solidFill>
                  <a:srgbClr val="000000"/>
                </a:solidFill>
                <a:latin typeface="Symbol" pitchFamily="18" charset="2"/>
              </a:rPr>
              <a:t>-</a:t>
            </a:r>
            <a:r>
              <a:rPr lang="en-US" sz="3600" dirty="0">
                <a:solidFill>
                  <a:srgbClr val="000000"/>
                </a:solidFill>
              </a:rPr>
              <a:t>, SO</a:t>
            </a:r>
            <a:r>
              <a:rPr lang="en-US" sz="3600" baseline="-25000" dirty="0">
                <a:solidFill>
                  <a:srgbClr val="000000"/>
                </a:solidFill>
              </a:rPr>
              <a:t>4</a:t>
            </a:r>
            <a:r>
              <a:rPr lang="en-US" sz="3600" baseline="30000" dirty="0">
                <a:solidFill>
                  <a:srgbClr val="000000"/>
                </a:solidFill>
              </a:rPr>
              <a:t>2</a:t>
            </a:r>
            <a:r>
              <a:rPr lang="en-US" sz="3600" baseline="30000" dirty="0">
                <a:solidFill>
                  <a:srgbClr val="000000"/>
                </a:solidFill>
                <a:latin typeface="Symbol" pitchFamily="18" charset="2"/>
              </a:rPr>
              <a:t>-</a:t>
            </a:r>
          </a:p>
          <a:p>
            <a:pPr algn="ctr">
              <a:buNone/>
            </a:pPr>
            <a:endParaRPr lang="en-US" sz="3600" baseline="30000" dirty="0">
              <a:solidFill>
                <a:srgbClr val="000000"/>
              </a:solidFill>
              <a:latin typeface="Symbol" pitchFamily="18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0"/>
            <a:ext cx="5943600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600" u="sng" dirty="0">
                <a:latin typeface="Impact" panose="020B0806030902050204" pitchFamily="34" charset="0"/>
                <a:cs typeface="Arial" panose="020B0604020202020204" pitchFamily="34" charset="0"/>
              </a:rPr>
              <a:t>Ions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8229600" cy="4495800"/>
          </a:xfrm>
          <a:solidFill>
            <a:schemeClr val="bg1"/>
          </a:solidFill>
          <a:ln/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txBody>
          <a:bodyPr lIns="90488" tIns="44450" rIns="90488" bIns="44450"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3600" b="1" u="sng" dirty="0"/>
              <a:t>Monatomic Ion:  </a:t>
            </a:r>
            <a:br>
              <a:rPr lang="en-US" sz="3600" b="1" dirty="0"/>
            </a:br>
            <a:r>
              <a:rPr lang="en-US" sz="3600" b="1" dirty="0"/>
              <a:t>   </a:t>
            </a:r>
            <a:r>
              <a:rPr lang="en-US" sz="3600" dirty="0"/>
              <a:t>consists of only one element</a:t>
            </a:r>
          </a:p>
          <a:p>
            <a:pPr algn="ctr">
              <a:buFont typeface="Wingdings" pitchFamily="2" charset="2"/>
              <a:buChar char="Ø"/>
            </a:pPr>
            <a:r>
              <a:rPr lang="en-US" sz="3600" dirty="0">
                <a:solidFill>
                  <a:srgbClr val="000000"/>
                </a:solidFill>
              </a:rPr>
              <a:t>Mg</a:t>
            </a:r>
            <a:r>
              <a:rPr lang="en-US" sz="3600" baseline="30000" dirty="0">
                <a:solidFill>
                  <a:srgbClr val="000000"/>
                </a:solidFill>
              </a:rPr>
              <a:t>2+</a:t>
            </a:r>
            <a:r>
              <a:rPr lang="en-US" sz="3600" dirty="0">
                <a:solidFill>
                  <a:srgbClr val="000000"/>
                </a:solidFill>
              </a:rPr>
              <a:t>, Na</a:t>
            </a:r>
            <a:r>
              <a:rPr lang="en-US" sz="3600" baseline="30000" dirty="0">
                <a:solidFill>
                  <a:srgbClr val="000000"/>
                </a:solidFill>
              </a:rPr>
              <a:t>+</a:t>
            </a:r>
            <a:endParaRPr lang="en-US" sz="3600" dirty="0">
              <a:solidFill>
                <a:srgbClr val="000000"/>
              </a:solidFill>
            </a:endParaRPr>
          </a:p>
          <a:p>
            <a:pPr>
              <a:spcBef>
                <a:spcPct val="70000"/>
              </a:spcBef>
              <a:buFont typeface="Wingdings" pitchFamily="2" charset="2"/>
              <a:buChar char="Ø"/>
            </a:pPr>
            <a:r>
              <a:rPr lang="en-US" sz="3600" b="1" u="sng" dirty="0"/>
              <a:t>Polyatomic Ion:  </a:t>
            </a:r>
            <a:br>
              <a:rPr lang="en-US" sz="3600" b="1" dirty="0"/>
            </a:br>
            <a:r>
              <a:rPr lang="en-US" sz="3600" b="1" dirty="0"/>
              <a:t>  </a:t>
            </a:r>
            <a:r>
              <a:rPr lang="en-US" sz="3600" dirty="0"/>
              <a:t>consists of 2 or more elements</a:t>
            </a:r>
          </a:p>
          <a:p>
            <a:pPr algn="ctr">
              <a:buFont typeface="Wingdings" pitchFamily="2" charset="2"/>
              <a:buChar char="Ø"/>
            </a:pPr>
            <a:r>
              <a:rPr lang="en-US" sz="3600" dirty="0">
                <a:solidFill>
                  <a:srgbClr val="000000"/>
                </a:solidFill>
              </a:rPr>
              <a:t>CN</a:t>
            </a:r>
            <a:r>
              <a:rPr lang="en-US" sz="3600" baseline="30000" dirty="0">
                <a:solidFill>
                  <a:srgbClr val="000000"/>
                </a:solidFill>
                <a:latin typeface="Symbol" pitchFamily="18" charset="2"/>
              </a:rPr>
              <a:t>-</a:t>
            </a:r>
            <a:r>
              <a:rPr lang="en-US" sz="3600" dirty="0">
                <a:solidFill>
                  <a:srgbClr val="000000"/>
                </a:solidFill>
              </a:rPr>
              <a:t>, SO</a:t>
            </a:r>
            <a:r>
              <a:rPr lang="en-US" sz="3600" baseline="-25000" dirty="0">
                <a:solidFill>
                  <a:srgbClr val="000000"/>
                </a:solidFill>
              </a:rPr>
              <a:t>4</a:t>
            </a:r>
            <a:r>
              <a:rPr lang="en-US" sz="3600" baseline="30000" dirty="0">
                <a:solidFill>
                  <a:srgbClr val="000000"/>
                </a:solidFill>
              </a:rPr>
              <a:t>2</a:t>
            </a:r>
            <a:r>
              <a:rPr lang="en-US" sz="3600" baseline="30000" dirty="0">
                <a:solidFill>
                  <a:srgbClr val="000000"/>
                </a:solidFill>
                <a:latin typeface="Symbol" pitchFamily="18" charset="2"/>
              </a:rPr>
              <a:t>-</a:t>
            </a:r>
          </a:p>
          <a:p>
            <a:pPr algn="ctr">
              <a:buNone/>
            </a:pPr>
            <a:endParaRPr lang="en-US" sz="3600" baseline="30000" dirty="0">
              <a:solidFill>
                <a:srgbClr val="000000"/>
              </a:solidFill>
              <a:latin typeface="Symbol" pitchFamily="18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0"/>
            <a:ext cx="5943600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600" u="sng" dirty="0">
                <a:latin typeface="Impact" panose="020B0806030902050204" pitchFamily="34" charset="0"/>
                <a:cs typeface="Arial" panose="020B0604020202020204" pitchFamily="34" charset="0"/>
              </a:rPr>
              <a:t>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78C30D"/>
      </a:accent1>
      <a:accent2>
        <a:srgbClr val="099B62"/>
      </a:accent2>
      <a:accent3>
        <a:srgbClr val="21CFDF"/>
      </a:accent3>
      <a:accent4>
        <a:srgbClr val="179FDF"/>
      </a:accent4>
      <a:accent5>
        <a:srgbClr val="E75710"/>
      </a:accent5>
      <a:accent6>
        <a:srgbClr val="F89C19"/>
      </a:accent6>
      <a:hlink>
        <a:srgbClr val="7CDE25"/>
      </a:hlink>
      <a:folHlink>
        <a:srgbClr val="BCE8A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EF0781-FB17-4F1F-B3B1-699933968CE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4185</TotalTime>
  <Words>980</Words>
  <Application>Microsoft Office PowerPoint</Application>
  <PresentationFormat>On-screen Show (4:3)</PresentationFormat>
  <Paragraphs>179</Paragraphs>
  <Slides>32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MS PGothic</vt:lpstr>
      <vt:lpstr>Arial</vt:lpstr>
      <vt:lpstr>Calibri</vt:lpstr>
      <vt:lpstr>Calibri Light</vt:lpstr>
      <vt:lpstr>Impact</vt:lpstr>
      <vt:lpstr>Rockwell</vt:lpstr>
      <vt:lpstr>Symbol</vt:lpstr>
      <vt:lpstr>Times New Roman</vt:lpstr>
      <vt:lpstr>Wingdings</vt:lpstr>
      <vt:lpstr>Atlas</vt:lpstr>
      <vt:lpstr>“Quick” Guide to Bonding and Naming </vt:lpstr>
      <vt:lpstr>“Quick” Guide to Bonding and Naming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Allan</dc:creator>
  <cp:lastModifiedBy>Farmer, Stephanie [DH]</cp:lastModifiedBy>
  <cp:revision>245</cp:revision>
  <dcterms:created xsi:type="dcterms:W3CDTF">2001-07-10T23:23:53Z</dcterms:created>
  <dcterms:modified xsi:type="dcterms:W3CDTF">2024-06-16T21:09:12Z</dcterms:modified>
</cp:coreProperties>
</file>