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64" r:id="rId4"/>
    <p:sldId id="276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4" r:id="rId13"/>
    <p:sldId id="272" r:id="rId14"/>
    <p:sldId id="273" r:id="rId15"/>
    <p:sldId id="275" r:id="rId16"/>
    <p:sldId id="278" r:id="rId17"/>
    <p:sldId id="279" r:id="rId18"/>
    <p:sldId id="280" r:id="rId19"/>
    <p:sldId id="281" r:id="rId20"/>
    <p:sldId id="277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FF99FF"/>
    <a:srgbClr val="FF66FF"/>
    <a:srgbClr val="FF7C80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59" autoAdjust="0"/>
    <p:restoredTop sz="94660"/>
  </p:normalViewPr>
  <p:slideViewPr>
    <p:cSldViewPr snapToGrid="0">
      <p:cViewPr varScale="1">
        <p:scale>
          <a:sx n="68" d="100"/>
          <a:sy n="68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AB24-FE48-4907-A32B-487A46EEC0EC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BEADE-7709-4EB0-8981-90CD79D48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617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AB24-FE48-4907-A32B-487A46EEC0EC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BEADE-7709-4EB0-8981-90CD79D48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85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AB24-FE48-4907-A32B-487A46EEC0EC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BEADE-7709-4EB0-8981-90CD79D48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842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AB24-FE48-4907-A32B-487A46EEC0EC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BEADE-7709-4EB0-8981-90CD79D48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672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AB24-FE48-4907-A32B-487A46EEC0EC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BEADE-7709-4EB0-8981-90CD79D48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177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AB24-FE48-4907-A32B-487A46EEC0EC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BEADE-7709-4EB0-8981-90CD79D48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700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AB24-FE48-4907-A32B-487A46EEC0EC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BEADE-7709-4EB0-8981-90CD79D48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576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AB24-FE48-4907-A32B-487A46EEC0EC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BEADE-7709-4EB0-8981-90CD79D48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195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AB24-FE48-4907-A32B-487A46EEC0EC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BEADE-7709-4EB0-8981-90CD79D48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58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AB24-FE48-4907-A32B-487A46EEC0EC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BEADE-7709-4EB0-8981-90CD79D48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859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AB24-FE48-4907-A32B-487A46EEC0EC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BEADE-7709-4EB0-8981-90CD79D48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853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AAB24-FE48-4907-A32B-487A46EEC0EC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BEADE-7709-4EB0-8981-90CD79D48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570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SqXspzKwIaE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SqXspzKwIa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62248"/>
            <a:ext cx="12191999" cy="2387600"/>
          </a:xfrm>
        </p:spPr>
        <p:txBody>
          <a:bodyPr anchor="ctr">
            <a:noAutofit/>
          </a:bodyPr>
          <a:lstStyle/>
          <a:p>
            <a:r>
              <a:rPr lang="en-US" dirty="0">
                <a:latin typeface="Arial Rounded MT Bold" panose="020F0704030504030204" pitchFamily="34" charset="0"/>
              </a:rPr>
              <a:t>N17 - Writing Neutral Formulas </a:t>
            </a:r>
            <a:br>
              <a:rPr lang="en-US" dirty="0">
                <a:latin typeface="Arial Rounded MT Bold" panose="020F0704030504030204" pitchFamily="34" charset="0"/>
              </a:rPr>
            </a:br>
            <a:r>
              <a:rPr lang="en-US" dirty="0">
                <a:latin typeface="Arial Rounded MT Bold" panose="020F0704030504030204" pitchFamily="34" charset="0"/>
              </a:rPr>
              <a:t>   for Ionic Compounds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8343" y="2849848"/>
            <a:ext cx="11495314" cy="1848394"/>
          </a:xfrm>
        </p:spPr>
        <p:txBody>
          <a:bodyPr>
            <a:noAutofit/>
          </a:bodyPr>
          <a:lstStyle/>
          <a:p>
            <a:pPr algn="l"/>
            <a:r>
              <a:rPr lang="en-US" sz="5400" b="1" dirty="0">
                <a:solidFill>
                  <a:srgbClr val="FF0000"/>
                </a:solidFill>
                <a:latin typeface="Segoe Script" panose="030B0504020000000003" pitchFamily="66" charset="0"/>
              </a:rPr>
              <a:t>Target: </a:t>
            </a:r>
            <a:br>
              <a:rPr lang="en-US" sz="5400" b="1" dirty="0">
                <a:solidFill>
                  <a:srgbClr val="FF0000"/>
                </a:solidFill>
                <a:latin typeface="Segoe Script" panose="030B0504020000000003" pitchFamily="66" charset="0"/>
              </a:rPr>
            </a:br>
            <a:r>
              <a:rPr lang="en-US" sz="4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can write neutral formulas, making sure that the charges balance. </a:t>
            </a:r>
            <a:endParaRPr lang="en-US" sz="5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B8F18C-A816-5365-43A7-7C8C004318BF}"/>
              </a:ext>
            </a:extLst>
          </p:cNvPr>
          <p:cNvSpPr txBox="1"/>
          <p:nvPr/>
        </p:nvSpPr>
        <p:spPr>
          <a:xfrm>
            <a:off x="274320" y="6248400"/>
            <a:ext cx="89002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Link to YouTube Presentation: </a:t>
            </a:r>
            <a:r>
              <a:rPr lang="en-US" sz="2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https://youtu.be/SqXspzKwIaE</a:t>
            </a:r>
            <a:r>
              <a:rPr lang="en-US" sz="2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04278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8532" y="2413202"/>
            <a:ext cx="46939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Arial Rounded MT Bold" panose="020F0704030504030204" pitchFamily="34" charset="0"/>
              </a:rPr>
              <a:t>Al</a:t>
            </a:r>
            <a:r>
              <a:rPr lang="en-US" sz="8800" baseline="30000" dirty="0">
                <a:latin typeface="Arial Rounded MT Bold" panose="020F0704030504030204" pitchFamily="34" charset="0"/>
              </a:rPr>
              <a:t>3+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52004" y="2401508"/>
            <a:ext cx="378388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Arial Rounded MT Bold" panose="020F0704030504030204" pitchFamily="34" charset="0"/>
              </a:rPr>
              <a:t>S</a:t>
            </a:r>
            <a:r>
              <a:rPr lang="en-US" sz="8800" baseline="30000" dirty="0">
                <a:latin typeface="Arial Rounded MT Bold" panose="020F0704030504030204" pitchFamily="34" charset="0"/>
              </a:rPr>
              <a:t>2-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381" y="312118"/>
            <a:ext cx="1219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u="sng" dirty="0">
                <a:latin typeface="Arial Rounded MT Bold" panose="020F0704030504030204" pitchFamily="34" charset="0"/>
              </a:rPr>
              <a:t>Aluminum Sulfide</a:t>
            </a:r>
            <a:endParaRPr lang="en-US" sz="8800" u="sng" baseline="30000" dirty="0">
              <a:latin typeface="Arial Rounded MT Bold" panose="020F0704030504030204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898571" y="3108960"/>
            <a:ext cx="3006634" cy="95601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417420" y="3014797"/>
            <a:ext cx="3603174" cy="929502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564667" y="3408076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00B0F0"/>
                </a:solidFill>
                <a:latin typeface="Arial Rounded MT Bold" panose="020F0704030504030204" pitchFamily="34" charset="0"/>
              </a:rPr>
              <a:t>2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48997" y="3524955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00B0F0"/>
                </a:solidFill>
                <a:latin typeface="Arial Rounded MT Bold" panose="020F0704030504030204" pitchFamily="34" charset="0"/>
              </a:rPr>
              <a:t>3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4587139"/>
            <a:ext cx="1219199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Arial Rounded MT Bold" panose="020F0704030504030204" pitchFamily="34" charset="0"/>
              </a:rPr>
              <a:t>Al</a:t>
            </a:r>
            <a:r>
              <a:rPr lang="en-US" sz="8800" baseline="-25000" dirty="0">
                <a:latin typeface="Arial Rounded MT Bold" panose="020F0704030504030204" pitchFamily="34" charset="0"/>
              </a:rPr>
              <a:t>2</a:t>
            </a:r>
            <a:r>
              <a:rPr lang="en-US" sz="8800" dirty="0">
                <a:latin typeface="Arial Rounded MT Bold" panose="020F0704030504030204" pitchFamily="34" charset="0"/>
              </a:rPr>
              <a:t>S</a:t>
            </a:r>
            <a:r>
              <a:rPr lang="en-US" sz="8800" baseline="-25000" dirty="0"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860B9876-6B31-7427-9176-116D1E9D98D1}"/>
              </a:ext>
            </a:extLst>
          </p:cNvPr>
          <p:cNvSpPr/>
          <p:nvPr/>
        </p:nvSpPr>
        <p:spPr>
          <a:xfrm>
            <a:off x="9562689" y="4237472"/>
            <a:ext cx="1097280" cy="10972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Al</a:t>
            </a:r>
            <a:r>
              <a:rPr lang="en-US" sz="2000" b="1" baseline="30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3+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00A8136-89CE-2E52-98ED-FBAF2EABE0DB}"/>
              </a:ext>
            </a:extLst>
          </p:cNvPr>
          <p:cNvSpPr/>
          <p:nvPr/>
        </p:nvSpPr>
        <p:spPr>
          <a:xfrm>
            <a:off x="10749344" y="4575209"/>
            <a:ext cx="1097280" cy="1097280"/>
          </a:xfrm>
          <a:prstGeom prst="ellipse">
            <a:avLst/>
          </a:prstGeom>
          <a:solidFill>
            <a:srgbClr val="92D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S</a:t>
            </a:r>
            <a:r>
              <a:rPr lang="en-US" sz="2000" b="1" baseline="30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2-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250C4B8-6B2F-A282-CC31-567862BA1E09}"/>
              </a:ext>
            </a:extLst>
          </p:cNvPr>
          <p:cNvSpPr/>
          <p:nvPr/>
        </p:nvSpPr>
        <p:spPr>
          <a:xfrm>
            <a:off x="9835781" y="5461585"/>
            <a:ext cx="1097280" cy="1097280"/>
          </a:xfrm>
          <a:prstGeom prst="ellipse">
            <a:avLst/>
          </a:prstGeom>
          <a:solidFill>
            <a:srgbClr val="92D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S</a:t>
            </a:r>
            <a:r>
              <a:rPr lang="en-US" sz="2000" b="1" baseline="30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2-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36CF5BB-9BC2-5088-DBB1-F3C401CF3DBD}"/>
              </a:ext>
            </a:extLst>
          </p:cNvPr>
          <p:cNvSpPr/>
          <p:nvPr/>
        </p:nvSpPr>
        <p:spPr>
          <a:xfrm>
            <a:off x="10791477" y="3333048"/>
            <a:ext cx="1097280" cy="1097280"/>
          </a:xfrm>
          <a:prstGeom prst="ellipse">
            <a:avLst/>
          </a:prstGeom>
          <a:solidFill>
            <a:srgbClr val="92D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S</a:t>
            </a:r>
            <a:r>
              <a:rPr lang="en-US" sz="2000" b="1" baseline="30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2-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6E51142-ABAF-53A7-2DAB-59187A0C5BA7}"/>
              </a:ext>
            </a:extLst>
          </p:cNvPr>
          <p:cNvSpPr/>
          <p:nvPr/>
        </p:nvSpPr>
        <p:spPr>
          <a:xfrm>
            <a:off x="9615041" y="3004234"/>
            <a:ext cx="1097280" cy="10972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Al</a:t>
            </a:r>
            <a:r>
              <a:rPr lang="en-US" sz="2000" b="1" baseline="30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3+</a:t>
            </a:r>
          </a:p>
        </p:txBody>
      </p:sp>
    </p:spTree>
    <p:extLst>
      <p:ext uri="{BB962C8B-B14F-4D97-AF65-F5344CB8AC3E}">
        <p14:creationId xmlns:p14="http://schemas.microsoft.com/office/powerpoint/2010/main" val="298828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4" grpId="0"/>
      <p:bldP spid="15" grpId="0"/>
      <p:bldP spid="16" grpId="0"/>
      <p:bldP spid="2" grpId="0" animBg="1"/>
      <p:bldP spid="3" grpId="0" animBg="1"/>
      <p:bldP spid="7" grpId="0" animBg="1"/>
      <p:bldP spid="9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8532" y="2413202"/>
            <a:ext cx="46939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Arial Rounded MT Bold" panose="020F0704030504030204" pitchFamily="34" charset="0"/>
              </a:rPr>
              <a:t>Mg</a:t>
            </a:r>
            <a:r>
              <a:rPr lang="en-US" sz="8800" baseline="30000" dirty="0">
                <a:latin typeface="Arial Rounded MT Bold" panose="020F0704030504030204" pitchFamily="34" charset="0"/>
              </a:rPr>
              <a:t>2+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52004" y="2401508"/>
            <a:ext cx="408433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Arial Rounded MT Bold" panose="020F0704030504030204" pitchFamily="34" charset="0"/>
              </a:rPr>
              <a:t>(CO</a:t>
            </a:r>
            <a:r>
              <a:rPr lang="en-US" sz="8800" baseline="-25000" dirty="0">
                <a:latin typeface="Arial Rounded MT Bold" panose="020F0704030504030204" pitchFamily="34" charset="0"/>
              </a:rPr>
              <a:t>3</a:t>
            </a:r>
            <a:r>
              <a:rPr lang="en-US" sz="8800" dirty="0">
                <a:latin typeface="Arial Rounded MT Bold" panose="020F0704030504030204" pitchFamily="34" charset="0"/>
              </a:rPr>
              <a:t>)</a:t>
            </a:r>
            <a:r>
              <a:rPr lang="en-US" sz="8800" baseline="30000" dirty="0">
                <a:latin typeface="Arial Rounded MT Bold" panose="020F0704030504030204" pitchFamily="34" charset="0"/>
              </a:rPr>
              <a:t>2-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381" y="312118"/>
            <a:ext cx="119394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u="sng" dirty="0">
                <a:latin typeface="Arial Rounded MT Bold" panose="020F0704030504030204" pitchFamily="34" charset="0"/>
              </a:rPr>
              <a:t>Magnesium Carbonate</a:t>
            </a:r>
            <a:endParaRPr lang="en-US" sz="8000" u="sng" baseline="30000" dirty="0">
              <a:latin typeface="Arial Rounded MT Bold" panose="020F0704030504030204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898571" y="3108960"/>
            <a:ext cx="3861163" cy="126231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417421" y="3108960"/>
            <a:ext cx="4530636" cy="83533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573383" y="3632180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00B0F0"/>
                </a:solidFill>
                <a:latin typeface="Arial Rounded MT Bold" panose="020F0704030504030204" pitchFamily="34" charset="0"/>
              </a:rPr>
              <a:t>2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02430" y="3784488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00B0F0"/>
                </a:solidFill>
                <a:latin typeface="Arial Rounded MT Bold" panose="020F0704030504030204" pitchFamily="34" charset="0"/>
              </a:rPr>
              <a:t>2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4587139"/>
            <a:ext cx="1219199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Arial Rounded MT Bold" panose="020F0704030504030204" pitchFamily="34" charset="0"/>
              </a:rPr>
              <a:t>Mg</a:t>
            </a:r>
            <a:r>
              <a:rPr lang="en-US" sz="8800" baseline="-25000" dirty="0">
                <a:latin typeface="Arial Rounded MT Bold" panose="020F0704030504030204" pitchFamily="34" charset="0"/>
              </a:rPr>
              <a:t>2</a:t>
            </a:r>
            <a:r>
              <a:rPr lang="en-US" sz="8800" dirty="0">
                <a:latin typeface="Arial Rounded MT Bold" panose="020F0704030504030204" pitchFamily="34" charset="0"/>
              </a:rPr>
              <a:t>(CO</a:t>
            </a:r>
            <a:r>
              <a:rPr lang="en-US" sz="8800" baseline="-25000" dirty="0">
                <a:latin typeface="Arial Rounded MT Bold" panose="020F0704030504030204" pitchFamily="34" charset="0"/>
              </a:rPr>
              <a:t>3</a:t>
            </a:r>
            <a:r>
              <a:rPr lang="en-US" sz="8800" dirty="0">
                <a:latin typeface="Arial Rounded MT Bold" panose="020F0704030504030204" pitchFamily="34" charset="0"/>
              </a:rPr>
              <a:t>)</a:t>
            </a:r>
            <a:r>
              <a:rPr lang="en-US" sz="8800" baseline="-25000" dirty="0">
                <a:latin typeface="Arial Rounded MT Bold" panose="020F0704030504030204" pitchFamily="34" charset="0"/>
              </a:rPr>
              <a:t>2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4863730" y="5426609"/>
            <a:ext cx="888274" cy="69575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8207824" y="5458923"/>
            <a:ext cx="888274" cy="69575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3434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4" grpId="0"/>
      <p:bldP spid="15" grpId="0"/>
      <p:bldP spid="16" grpId="0"/>
      <p:bldP spid="16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8532" y="2413202"/>
            <a:ext cx="46939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Arial Rounded MT Bold" panose="020F0704030504030204" pitchFamily="34" charset="0"/>
              </a:rPr>
              <a:t>Mg</a:t>
            </a:r>
            <a:r>
              <a:rPr lang="en-US" sz="8800" baseline="30000" dirty="0">
                <a:latin typeface="Arial Rounded MT Bold" panose="020F0704030504030204" pitchFamily="34" charset="0"/>
              </a:rPr>
              <a:t>2+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52004" y="2401508"/>
            <a:ext cx="408433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Arial Rounded MT Bold" panose="020F0704030504030204" pitchFamily="34" charset="0"/>
              </a:rPr>
              <a:t>(CO</a:t>
            </a:r>
            <a:r>
              <a:rPr lang="en-US" sz="8800" baseline="-25000" dirty="0">
                <a:latin typeface="Arial Rounded MT Bold" panose="020F0704030504030204" pitchFamily="34" charset="0"/>
              </a:rPr>
              <a:t>3</a:t>
            </a:r>
            <a:r>
              <a:rPr lang="en-US" sz="8800" dirty="0">
                <a:latin typeface="Arial Rounded MT Bold" panose="020F0704030504030204" pitchFamily="34" charset="0"/>
              </a:rPr>
              <a:t>)</a:t>
            </a:r>
            <a:r>
              <a:rPr lang="en-US" sz="8800" baseline="30000" dirty="0">
                <a:latin typeface="Arial Rounded MT Bold" panose="020F0704030504030204" pitchFamily="34" charset="0"/>
              </a:rPr>
              <a:t>2-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381" y="312118"/>
            <a:ext cx="119394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u="sng" dirty="0">
                <a:latin typeface="Arial Rounded MT Bold" panose="020F0704030504030204" pitchFamily="34" charset="0"/>
              </a:rPr>
              <a:t>Magnesium Carbonate</a:t>
            </a:r>
            <a:endParaRPr lang="en-US" sz="8000" u="sng" baseline="30000" dirty="0">
              <a:latin typeface="Arial Rounded MT Bold" panose="020F0704030504030204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898571" y="3108960"/>
            <a:ext cx="3861163" cy="126231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417421" y="3108960"/>
            <a:ext cx="4530636" cy="83533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573383" y="3632180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00B0F0"/>
                </a:solidFill>
                <a:latin typeface="Arial Rounded MT Bold" panose="020F0704030504030204" pitchFamily="34" charset="0"/>
              </a:rPr>
              <a:t>2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02430" y="3784488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00B0F0"/>
                </a:solidFill>
                <a:latin typeface="Arial Rounded MT Bold" panose="020F0704030504030204" pitchFamily="34" charset="0"/>
              </a:rPr>
              <a:t>2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-343996" y="4604004"/>
            <a:ext cx="1219199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Arial Rounded MT Bold" panose="020F0704030504030204" pitchFamily="34" charset="0"/>
              </a:rPr>
              <a:t>Mg(CO</a:t>
            </a:r>
            <a:r>
              <a:rPr lang="en-US" sz="8800" baseline="-25000" dirty="0">
                <a:latin typeface="Arial Rounded MT Bold" panose="020F0704030504030204" pitchFamily="34" charset="0"/>
              </a:rPr>
              <a:t>3</a:t>
            </a:r>
            <a:r>
              <a:rPr lang="en-US" sz="8800" dirty="0">
                <a:latin typeface="Arial Rounded MT Bold" panose="020F0704030504030204" pitchFamily="34" charset="0"/>
              </a:rPr>
              <a:t>)</a:t>
            </a:r>
            <a:endParaRPr lang="en-US" sz="8800" baseline="-25000" dirty="0">
              <a:latin typeface="Arial Rounded MT Bold" panose="020F0704030504030204" pitchFamily="34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2CDDD51F-C50D-3E7C-0222-25C7A7E77B0B}"/>
              </a:ext>
            </a:extLst>
          </p:cNvPr>
          <p:cNvSpPr/>
          <p:nvPr/>
        </p:nvSpPr>
        <p:spPr>
          <a:xfrm>
            <a:off x="9592487" y="5231038"/>
            <a:ext cx="1097280" cy="10972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Mg</a:t>
            </a:r>
            <a:r>
              <a:rPr lang="en-US" sz="2000" b="1" baseline="30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2+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25DFC6A-4953-7569-DEF8-AAEB1B42F3C1}"/>
              </a:ext>
            </a:extLst>
          </p:cNvPr>
          <p:cNvSpPr/>
          <p:nvPr/>
        </p:nvSpPr>
        <p:spPr>
          <a:xfrm>
            <a:off x="10779142" y="5568775"/>
            <a:ext cx="1097280" cy="1097280"/>
          </a:xfrm>
          <a:prstGeom prst="ellipse">
            <a:avLst/>
          </a:prstGeom>
          <a:solidFill>
            <a:srgbClr val="92D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CO</a:t>
            </a:r>
            <a:r>
              <a:rPr lang="en-US" sz="2000" b="1" baseline="-25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3</a:t>
            </a:r>
            <a:r>
              <a:rPr lang="en-US" sz="2000" b="1" baseline="30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2-</a:t>
            </a:r>
          </a:p>
        </p:txBody>
      </p:sp>
    </p:spTree>
    <p:extLst>
      <p:ext uri="{BB962C8B-B14F-4D97-AF65-F5344CB8AC3E}">
        <p14:creationId xmlns:p14="http://schemas.microsoft.com/office/powerpoint/2010/main" val="2075387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21130" y="2377440"/>
            <a:ext cx="318733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Arial Rounded MT Bold" panose="020F0704030504030204" pitchFamily="34" charset="0"/>
              </a:rPr>
              <a:t>Zn</a:t>
            </a:r>
            <a:r>
              <a:rPr lang="en-US" sz="8800" baseline="30000" dirty="0">
                <a:latin typeface="Arial Rounded MT Bold" panose="020F0704030504030204" pitchFamily="34" charset="0"/>
              </a:rPr>
              <a:t>2+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39543" y="2255762"/>
            <a:ext cx="378388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Arial Rounded MT Bold" panose="020F0704030504030204" pitchFamily="34" charset="0"/>
              </a:rPr>
              <a:t>(OH)</a:t>
            </a:r>
            <a:r>
              <a:rPr lang="en-US" sz="8800" baseline="30000" dirty="0">
                <a:latin typeface="Arial Rounded MT Bold" panose="020F0704030504030204" pitchFamily="34" charset="0"/>
              </a:rPr>
              <a:t>-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381" y="312118"/>
            <a:ext cx="1219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u="sng" dirty="0">
                <a:latin typeface="Arial Rounded MT Bold" panose="020F0704030504030204" pitchFamily="34" charset="0"/>
              </a:rPr>
              <a:t>Zinc Hydroxide</a:t>
            </a:r>
            <a:endParaRPr lang="en-US" sz="8800" u="sng" baseline="30000" dirty="0">
              <a:latin typeface="Arial Rounded MT Bold" panose="020F0704030504030204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416732" y="3018911"/>
            <a:ext cx="3387634" cy="110174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676506" y="3002421"/>
            <a:ext cx="4361477" cy="71706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952206" y="3519432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00B0F0"/>
                </a:solidFill>
                <a:latin typeface="Arial Rounded MT Bold" panose="020F0704030504030204" pitchFamily="34" charset="0"/>
              </a:rPr>
              <a:t>1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74946" y="3519432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00B0F0"/>
                </a:solidFill>
                <a:latin typeface="Arial Rounded MT Bold" panose="020F0704030504030204" pitchFamily="34" charset="0"/>
              </a:rPr>
              <a:t>2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4587139"/>
            <a:ext cx="1219199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Arial Rounded MT Bold" panose="020F0704030504030204" pitchFamily="34" charset="0"/>
              </a:rPr>
              <a:t>Zn(OH)</a:t>
            </a:r>
            <a:r>
              <a:rPr lang="en-US" sz="8800" baseline="-25000" dirty="0"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AB543131-75D9-4DFD-2FA6-EFCD56057E34}"/>
              </a:ext>
            </a:extLst>
          </p:cNvPr>
          <p:cNvSpPr/>
          <p:nvPr/>
        </p:nvSpPr>
        <p:spPr>
          <a:xfrm>
            <a:off x="121245" y="4358798"/>
            <a:ext cx="1097280" cy="10972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Zn</a:t>
            </a:r>
            <a:r>
              <a:rPr lang="en-US" sz="2000" b="1" baseline="30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2+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C2BA1467-FE19-9781-D83E-0A552A084F26}"/>
              </a:ext>
            </a:extLst>
          </p:cNvPr>
          <p:cNvSpPr/>
          <p:nvPr/>
        </p:nvSpPr>
        <p:spPr>
          <a:xfrm>
            <a:off x="1307900" y="4696535"/>
            <a:ext cx="1097280" cy="1097280"/>
          </a:xfrm>
          <a:prstGeom prst="ellipse">
            <a:avLst/>
          </a:prstGeom>
          <a:solidFill>
            <a:srgbClr val="92D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OH</a:t>
            </a:r>
            <a:r>
              <a:rPr lang="en-US" sz="2000" b="1" baseline="30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-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04E1F7F-D45E-C530-9A93-81555D3CF1B1}"/>
              </a:ext>
            </a:extLst>
          </p:cNvPr>
          <p:cNvSpPr/>
          <p:nvPr/>
        </p:nvSpPr>
        <p:spPr>
          <a:xfrm>
            <a:off x="394337" y="5582911"/>
            <a:ext cx="1097280" cy="1097280"/>
          </a:xfrm>
          <a:prstGeom prst="ellipse">
            <a:avLst/>
          </a:prstGeom>
          <a:solidFill>
            <a:srgbClr val="92D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OH</a:t>
            </a:r>
            <a:r>
              <a:rPr lang="en-US" sz="2000" b="1" baseline="30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354270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4" grpId="0"/>
      <p:bldP spid="15" grpId="0"/>
      <p:bldP spid="16" grpId="0"/>
      <p:bldP spid="2" grpId="0" animBg="1"/>
      <p:bldP spid="3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8532" y="2413202"/>
            <a:ext cx="46939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Arial Rounded MT Bold" panose="020F0704030504030204" pitchFamily="34" charset="0"/>
              </a:rPr>
              <a:t>Al</a:t>
            </a:r>
            <a:r>
              <a:rPr lang="en-US" sz="8800" baseline="30000" dirty="0">
                <a:latin typeface="Arial Rounded MT Bold" panose="020F0704030504030204" pitchFamily="34" charset="0"/>
              </a:rPr>
              <a:t>3+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52004" y="2401508"/>
            <a:ext cx="408433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Arial Rounded MT Bold" panose="020F0704030504030204" pitchFamily="34" charset="0"/>
              </a:rPr>
              <a:t>(PO</a:t>
            </a:r>
            <a:r>
              <a:rPr lang="en-US" sz="8800" baseline="-25000" dirty="0">
                <a:latin typeface="Arial Rounded MT Bold" panose="020F0704030504030204" pitchFamily="34" charset="0"/>
              </a:rPr>
              <a:t>4</a:t>
            </a:r>
            <a:r>
              <a:rPr lang="en-US" sz="8800" dirty="0">
                <a:latin typeface="Arial Rounded MT Bold" panose="020F0704030504030204" pitchFamily="34" charset="0"/>
              </a:rPr>
              <a:t>)</a:t>
            </a:r>
            <a:r>
              <a:rPr lang="en-US" sz="8800" baseline="30000" dirty="0">
                <a:latin typeface="Arial Rounded MT Bold" panose="020F0704030504030204" pitchFamily="34" charset="0"/>
              </a:rPr>
              <a:t>3-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381" y="312118"/>
            <a:ext cx="119394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u="sng" dirty="0">
                <a:latin typeface="Arial Rounded MT Bold" panose="020F0704030504030204" pitchFamily="34" charset="0"/>
              </a:rPr>
              <a:t>Aluminum Phosphate</a:t>
            </a:r>
            <a:endParaRPr lang="en-US" sz="8000" u="sng" baseline="30000" dirty="0">
              <a:latin typeface="Arial Rounded MT Bold" panose="020F0704030504030204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898571" y="3108960"/>
            <a:ext cx="3861163" cy="126231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417421" y="3108960"/>
            <a:ext cx="4530636" cy="83533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573383" y="3632180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00B0F0"/>
                </a:solidFill>
                <a:latin typeface="Arial Rounded MT Bold" panose="020F0704030504030204" pitchFamily="34" charset="0"/>
              </a:rPr>
              <a:t>3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02430" y="3784488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00B0F0"/>
                </a:solidFill>
                <a:latin typeface="Arial Rounded MT Bold" panose="020F0704030504030204" pitchFamily="34" charset="0"/>
              </a:rPr>
              <a:t>3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4587139"/>
            <a:ext cx="1219199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Arial Rounded MT Bold" panose="020F0704030504030204" pitchFamily="34" charset="0"/>
              </a:rPr>
              <a:t>Al</a:t>
            </a:r>
            <a:r>
              <a:rPr lang="en-US" sz="8800" baseline="-25000" dirty="0">
                <a:latin typeface="Arial Rounded MT Bold" panose="020F0704030504030204" pitchFamily="34" charset="0"/>
              </a:rPr>
              <a:t>3</a:t>
            </a:r>
            <a:r>
              <a:rPr lang="en-US" sz="8800" dirty="0">
                <a:latin typeface="Arial Rounded MT Bold" panose="020F0704030504030204" pitchFamily="34" charset="0"/>
              </a:rPr>
              <a:t>(PO</a:t>
            </a:r>
            <a:r>
              <a:rPr lang="en-US" sz="8800" baseline="-25000" dirty="0">
                <a:latin typeface="Arial Rounded MT Bold" panose="020F0704030504030204" pitchFamily="34" charset="0"/>
              </a:rPr>
              <a:t>4</a:t>
            </a:r>
            <a:r>
              <a:rPr lang="en-US" sz="8800" dirty="0">
                <a:latin typeface="Arial Rounded MT Bold" panose="020F0704030504030204" pitchFamily="34" charset="0"/>
              </a:rPr>
              <a:t>)</a:t>
            </a:r>
            <a:r>
              <a:rPr lang="en-US" sz="8800" baseline="-25000" dirty="0">
                <a:latin typeface="Arial Rounded MT Bold" panose="020F0704030504030204" pitchFamily="34" charset="0"/>
              </a:rPr>
              <a:t>3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4454434" y="5454227"/>
            <a:ext cx="888274" cy="69575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7944458" y="5445219"/>
            <a:ext cx="888274" cy="69575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9045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4" grpId="0"/>
      <p:bldP spid="15" grpId="0"/>
      <p:bldP spid="16" grpId="0"/>
      <p:bldP spid="16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8532" y="2413202"/>
            <a:ext cx="46939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Arial Rounded MT Bold" panose="020F0704030504030204" pitchFamily="34" charset="0"/>
              </a:rPr>
              <a:t>Al</a:t>
            </a:r>
            <a:r>
              <a:rPr lang="en-US" sz="8800" baseline="30000" dirty="0">
                <a:latin typeface="Arial Rounded MT Bold" panose="020F0704030504030204" pitchFamily="34" charset="0"/>
              </a:rPr>
              <a:t>3+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52004" y="2401508"/>
            <a:ext cx="408433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Arial Rounded MT Bold" panose="020F0704030504030204" pitchFamily="34" charset="0"/>
              </a:rPr>
              <a:t>(PO</a:t>
            </a:r>
            <a:r>
              <a:rPr lang="en-US" sz="8800" baseline="-25000" dirty="0">
                <a:latin typeface="Arial Rounded MT Bold" panose="020F0704030504030204" pitchFamily="34" charset="0"/>
              </a:rPr>
              <a:t>4</a:t>
            </a:r>
            <a:r>
              <a:rPr lang="en-US" sz="8800" dirty="0">
                <a:latin typeface="Arial Rounded MT Bold" panose="020F0704030504030204" pitchFamily="34" charset="0"/>
              </a:rPr>
              <a:t>)</a:t>
            </a:r>
            <a:r>
              <a:rPr lang="en-US" sz="8800" baseline="30000" dirty="0">
                <a:latin typeface="Arial Rounded MT Bold" panose="020F0704030504030204" pitchFamily="34" charset="0"/>
              </a:rPr>
              <a:t>3-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381" y="312118"/>
            <a:ext cx="119394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u="sng" dirty="0">
                <a:latin typeface="Arial Rounded MT Bold" panose="020F0704030504030204" pitchFamily="34" charset="0"/>
              </a:rPr>
              <a:t>Aluminum Phosphate</a:t>
            </a:r>
            <a:endParaRPr lang="en-US" sz="8000" u="sng" baseline="30000" dirty="0">
              <a:latin typeface="Arial Rounded MT Bold" panose="020F0704030504030204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898571" y="3108960"/>
            <a:ext cx="3861163" cy="126231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417421" y="3108960"/>
            <a:ext cx="4530636" cy="83533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573383" y="3632180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00B0F0"/>
                </a:solidFill>
                <a:latin typeface="Arial Rounded MT Bold" panose="020F0704030504030204" pitchFamily="34" charset="0"/>
              </a:rPr>
              <a:t>3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02430" y="3784488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00B0F0"/>
                </a:solidFill>
                <a:latin typeface="Arial Rounded MT Bold" panose="020F0704030504030204" pitchFamily="34" charset="0"/>
              </a:rPr>
              <a:t>3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8381" y="4707818"/>
            <a:ext cx="1219199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Arial Rounded MT Bold" panose="020F0704030504030204" pitchFamily="34" charset="0"/>
              </a:rPr>
              <a:t>Al(PO</a:t>
            </a:r>
            <a:r>
              <a:rPr lang="en-US" sz="8800" baseline="-25000" dirty="0">
                <a:latin typeface="Arial Rounded MT Bold" panose="020F0704030504030204" pitchFamily="34" charset="0"/>
              </a:rPr>
              <a:t>4</a:t>
            </a:r>
            <a:r>
              <a:rPr lang="en-US" sz="8800" dirty="0">
                <a:latin typeface="Arial Rounded MT Bold" panose="020F0704030504030204" pitchFamily="34" charset="0"/>
              </a:rPr>
              <a:t>)</a:t>
            </a:r>
            <a:endParaRPr lang="en-US" sz="8800" baseline="-25000" dirty="0">
              <a:latin typeface="Arial Rounded MT Bold" panose="020F0704030504030204" pitchFamily="34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2AA580D5-0145-EF87-84B3-1860F635F4C3}"/>
              </a:ext>
            </a:extLst>
          </p:cNvPr>
          <p:cNvSpPr/>
          <p:nvPr/>
        </p:nvSpPr>
        <p:spPr>
          <a:xfrm>
            <a:off x="9592487" y="5231038"/>
            <a:ext cx="1097280" cy="10972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Al</a:t>
            </a:r>
            <a:r>
              <a:rPr lang="en-US" sz="2000" b="1" baseline="30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3+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B8FAB46-BFE9-620A-E7E6-0E772EB2CEAE}"/>
              </a:ext>
            </a:extLst>
          </p:cNvPr>
          <p:cNvSpPr/>
          <p:nvPr/>
        </p:nvSpPr>
        <p:spPr>
          <a:xfrm>
            <a:off x="10779142" y="5568775"/>
            <a:ext cx="1097280" cy="1097280"/>
          </a:xfrm>
          <a:prstGeom prst="ellipse">
            <a:avLst/>
          </a:prstGeom>
          <a:solidFill>
            <a:srgbClr val="92D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PO</a:t>
            </a:r>
            <a:r>
              <a:rPr lang="en-US" sz="2000" b="1" baseline="-25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4</a:t>
            </a:r>
            <a:r>
              <a:rPr lang="en-US" sz="2000" b="1" baseline="30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3-</a:t>
            </a:r>
          </a:p>
        </p:txBody>
      </p:sp>
    </p:spTree>
    <p:extLst>
      <p:ext uri="{BB962C8B-B14F-4D97-AF65-F5344CB8AC3E}">
        <p14:creationId xmlns:p14="http://schemas.microsoft.com/office/powerpoint/2010/main" val="2157886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8381" y="312118"/>
            <a:ext cx="119394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u="sng" dirty="0">
                <a:latin typeface="Arial Rounded MT Bold" panose="020F0704030504030204" pitchFamily="34" charset="0"/>
              </a:rPr>
              <a:t>Working Backwards</a:t>
            </a:r>
            <a:endParaRPr lang="en-US" sz="8000" u="sng" baseline="30000" dirty="0">
              <a:latin typeface="Arial Rounded MT Bold" panose="020F07040305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2955" y="1841788"/>
            <a:ext cx="1162789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Arial Rounded MT Bold" panose="020F0704030504030204" pitchFamily="34" charset="0"/>
              </a:rPr>
              <a:t>Sometimes you are given the formula for a compound with a transition metal and you have to work backwards to figure out what charge the transition metal has. It’s a number puzzle!</a:t>
            </a:r>
            <a:endParaRPr lang="en-US" sz="4800" baseline="-25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3861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8532" y="1784546"/>
            <a:ext cx="46939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Arial Rounded MT Bold" panose="020F0704030504030204" pitchFamily="34" charset="0"/>
              </a:rPr>
              <a:t>Fe</a:t>
            </a:r>
            <a:r>
              <a:rPr lang="en-US" sz="8800" baseline="30000" dirty="0">
                <a:latin typeface="Arial Rounded MT Bold" panose="020F0704030504030204" pitchFamily="34" charset="0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52004" y="1772852"/>
            <a:ext cx="408433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Arial Rounded MT Bold" panose="020F0704030504030204" pitchFamily="34" charset="0"/>
              </a:rPr>
              <a:t>Br</a:t>
            </a:r>
            <a:r>
              <a:rPr lang="en-US" sz="8800" baseline="30000" dirty="0">
                <a:latin typeface="Arial Rounded MT Bold" panose="020F0704030504030204" pitchFamily="34" charset="0"/>
              </a:rPr>
              <a:t>1-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381" y="312118"/>
            <a:ext cx="119394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u="sng" dirty="0">
                <a:latin typeface="Arial Rounded MT Bold" panose="020F0704030504030204" pitchFamily="34" charset="0"/>
              </a:rPr>
              <a:t>FeBr</a:t>
            </a:r>
            <a:r>
              <a:rPr lang="en-US" sz="8000" u="sng" baseline="-25000" dirty="0">
                <a:latin typeface="Arial Rounded MT Bold" panose="020F0704030504030204" pitchFamily="34" charset="0"/>
              </a:rPr>
              <a:t>2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rot="10800000">
            <a:off x="4898571" y="2480304"/>
            <a:ext cx="3861163" cy="126231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 flipH="1">
            <a:off x="4417421" y="2480304"/>
            <a:ext cx="4530636" cy="83533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573383" y="3003524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00B0F0"/>
                </a:solidFill>
                <a:latin typeface="Arial Rounded MT Bold" panose="020F0704030504030204" pitchFamily="34" charset="0"/>
              </a:rPr>
              <a:t>1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02430" y="3155832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00B0F0"/>
                </a:solidFill>
                <a:latin typeface="Arial Rounded MT Bold" panose="020F0704030504030204" pitchFamily="34" charset="0"/>
              </a:rPr>
              <a:t>2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8381" y="4079162"/>
            <a:ext cx="121919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atin typeface="Arial Rounded MT Bold" panose="020F0704030504030204" pitchFamily="34" charset="0"/>
              </a:rPr>
              <a:t>So…Fe</a:t>
            </a:r>
            <a:r>
              <a:rPr lang="en-US" sz="7200" baseline="30000" dirty="0">
                <a:latin typeface="Arial Rounded MT Bold" panose="020F0704030504030204" pitchFamily="34" charset="0"/>
              </a:rPr>
              <a:t>2+</a:t>
            </a:r>
            <a:r>
              <a:rPr lang="en-US" sz="7200" dirty="0">
                <a:latin typeface="Arial Rounded MT Bold" panose="020F0704030504030204" pitchFamily="34" charset="0"/>
              </a:rPr>
              <a:t> and Br</a:t>
            </a:r>
            <a:r>
              <a:rPr lang="en-US" sz="7200" baseline="30000" dirty="0">
                <a:latin typeface="Arial Rounded MT Bold" panose="020F0704030504030204" pitchFamily="34" charset="0"/>
              </a:rPr>
              <a:t>1- </a:t>
            </a:r>
            <a:r>
              <a:rPr lang="en-US" sz="7200" dirty="0">
                <a:latin typeface="Arial Rounded MT Bold" panose="020F0704030504030204" pitchFamily="34" charset="0"/>
              </a:rPr>
              <a:t>makes…</a:t>
            </a:r>
            <a:endParaRPr lang="en-US" sz="7200" baseline="30000" dirty="0">
              <a:latin typeface="Arial Rounded MT Bold" panose="020F07040305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0767" y="5345993"/>
            <a:ext cx="121919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atin typeface="Arial Rounded MT Bold" panose="020F0704030504030204" pitchFamily="34" charset="0"/>
              </a:rPr>
              <a:t>Iron (II) Bromide</a:t>
            </a:r>
            <a:endParaRPr lang="en-US" sz="7200" baseline="30000" dirty="0">
              <a:latin typeface="Arial Rounded MT Bold" panose="020F070403050403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4430" y="813838"/>
            <a:ext cx="354588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Fe</a:t>
            </a:r>
            <a:r>
              <a:rPr lang="en-US" sz="8800" baseline="300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2+</a:t>
            </a:r>
          </a:p>
        </p:txBody>
      </p:sp>
    </p:spTree>
    <p:extLst>
      <p:ext uri="{BB962C8B-B14F-4D97-AF65-F5344CB8AC3E}">
        <p14:creationId xmlns:p14="http://schemas.microsoft.com/office/powerpoint/2010/main" val="3856878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4" grpId="0"/>
      <p:bldP spid="15" grpId="0"/>
      <p:bldP spid="12" grpId="0"/>
      <p:bldP spid="11" grpId="0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8532" y="1784546"/>
            <a:ext cx="46939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Arial Rounded MT Bold" panose="020F0704030504030204" pitchFamily="34" charset="0"/>
              </a:rPr>
              <a:t>Cu</a:t>
            </a:r>
            <a:r>
              <a:rPr lang="en-US" sz="8800" baseline="30000" dirty="0">
                <a:latin typeface="Arial Rounded MT Bold" panose="020F0704030504030204" pitchFamily="34" charset="0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52004" y="1772852"/>
            <a:ext cx="408433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Arial Rounded MT Bold" panose="020F0704030504030204" pitchFamily="34" charset="0"/>
              </a:rPr>
              <a:t>N</a:t>
            </a:r>
            <a:r>
              <a:rPr lang="en-US" sz="8800" baseline="30000" dirty="0">
                <a:latin typeface="Arial Rounded MT Bold" panose="020F0704030504030204" pitchFamily="34" charset="0"/>
              </a:rPr>
              <a:t>3-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381" y="312118"/>
            <a:ext cx="119394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u="sng" dirty="0">
                <a:latin typeface="Arial Rounded MT Bold" panose="020F0704030504030204" pitchFamily="34" charset="0"/>
              </a:rPr>
              <a:t>Cu</a:t>
            </a:r>
            <a:r>
              <a:rPr lang="en-US" sz="8000" u="sng" baseline="-25000" dirty="0">
                <a:latin typeface="Arial Rounded MT Bold" panose="020F0704030504030204" pitchFamily="34" charset="0"/>
              </a:rPr>
              <a:t>3</a:t>
            </a:r>
            <a:r>
              <a:rPr lang="en-US" sz="8000" u="sng" dirty="0">
                <a:latin typeface="Arial Rounded MT Bold" panose="020F0704030504030204" pitchFamily="34" charset="0"/>
              </a:rPr>
              <a:t>N</a:t>
            </a:r>
            <a:endParaRPr lang="en-US" sz="8000" u="sng" baseline="-25000" dirty="0">
              <a:latin typeface="Arial Rounded MT Bold" panose="020F0704030504030204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10800000">
            <a:off x="4898571" y="2480304"/>
            <a:ext cx="3861163" cy="126231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 flipH="1">
            <a:off x="4417421" y="2480304"/>
            <a:ext cx="4530636" cy="83533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573383" y="3003524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00B0F0"/>
                </a:solidFill>
                <a:latin typeface="Arial Rounded MT Bold" panose="020F0704030504030204" pitchFamily="34" charset="0"/>
              </a:rPr>
              <a:t>3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02430" y="3155832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00B0F0"/>
                </a:solidFill>
                <a:latin typeface="Arial Rounded MT Bold" panose="020F0704030504030204" pitchFamily="34" charset="0"/>
              </a:rPr>
              <a:t>1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8381" y="4079162"/>
            <a:ext cx="121919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atin typeface="Arial Rounded MT Bold" panose="020F0704030504030204" pitchFamily="34" charset="0"/>
              </a:rPr>
              <a:t>So…Cu</a:t>
            </a:r>
            <a:r>
              <a:rPr lang="en-US" sz="7200" baseline="30000" dirty="0">
                <a:latin typeface="Arial Rounded MT Bold" panose="020F0704030504030204" pitchFamily="34" charset="0"/>
              </a:rPr>
              <a:t>1+</a:t>
            </a:r>
            <a:r>
              <a:rPr lang="en-US" sz="7200" dirty="0">
                <a:latin typeface="Arial Rounded MT Bold" panose="020F0704030504030204" pitchFamily="34" charset="0"/>
              </a:rPr>
              <a:t> and N</a:t>
            </a:r>
            <a:r>
              <a:rPr lang="en-US" sz="7200" baseline="30000" dirty="0">
                <a:latin typeface="Arial Rounded MT Bold" panose="020F0704030504030204" pitchFamily="34" charset="0"/>
              </a:rPr>
              <a:t>3- </a:t>
            </a:r>
            <a:r>
              <a:rPr lang="en-US" sz="7200" dirty="0">
                <a:latin typeface="Arial Rounded MT Bold" panose="020F0704030504030204" pitchFamily="34" charset="0"/>
              </a:rPr>
              <a:t>makes…</a:t>
            </a:r>
            <a:endParaRPr lang="en-US" sz="7200" baseline="30000" dirty="0">
              <a:latin typeface="Arial Rounded MT Bold" panose="020F07040305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0767" y="5345993"/>
            <a:ext cx="121919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atin typeface="Arial Rounded MT Bold" panose="020F0704030504030204" pitchFamily="34" charset="0"/>
              </a:rPr>
              <a:t>Copper (I) Nitride</a:t>
            </a:r>
            <a:endParaRPr lang="en-US" sz="7200" baseline="30000" dirty="0">
              <a:latin typeface="Arial Rounded MT Bold" panose="020F070403050403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4430" y="813838"/>
            <a:ext cx="354588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Cu</a:t>
            </a:r>
            <a:r>
              <a:rPr lang="en-US" sz="8800" baseline="300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1+</a:t>
            </a:r>
          </a:p>
        </p:txBody>
      </p:sp>
    </p:spTree>
    <p:extLst>
      <p:ext uri="{BB962C8B-B14F-4D97-AF65-F5344CB8AC3E}">
        <p14:creationId xmlns:p14="http://schemas.microsoft.com/office/powerpoint/2010/main" val="3100291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4" grpId="0"/>
      <p:bldP spid="15" grpId="0"/>
      <p:bldP spid="12" grpId="0"/>
      <p:bldP spid="11" grpId="0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8532" y="1784546"/>
            <a:ext cx="46939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Arial Rounded MT Bold" panose="020F0704030504030204" pitchFamily="34" charset="0"/>
              </a:rPr>
              <a:t>Au</a:t>
            </a:r>
            <a:r>
              <a:rPr lang="en-US" sz="8800" baseline="30000" dirty="0">
                <a:latin typeface="Arial Rounded MT Bold" panose="020F0704030504030204" pitchFamily="34" charset="0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52004" y="1772852"/>
            <a:ext cx="408433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Arial Rounded MT Bold" panose="020F0704030504030204" pitchFamily="34" charset="0"/>
              </a:rPr>
              <a:t>O</a:t>
            </a:r>
            <a:r>
              <a:rPr lang="en-US" sz="8800" baseline="30000" dirty="0">
                <a:latin typeface="Arial Rounded MT Bold" panose="020F0704030504030204" pitchFamily="34" charset="0"/>
              </a:rPr>
              <a:t>2-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381" y="312118"/>
            <a:ext cx="119394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u="sng" dirty="0" err="1">
                <a:latin typeface="Arial Rounded MT Bold" panose="020F0704030504030204" pitchFamily="34" charset="0"/>
              </a:rPr>
              <a:t>AuO</a:t>
            </a:r>
            <a:endParaRPr lang="en-US" sz="8000" u="sng" baseline="-25000" dirty="0">
              <a:latin typeface="Arial Rounded MT Bold" panose="020F0704030504030204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10800000">
            <a:off x="4898571" y="2480304"/>
            <a:ext cx="3861163" cy="126231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 flipH="1">
            <a:off x="4417421" y="2480304"/>
            <a:ext cx="4530636" cy="83533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959015" y="2974948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00B0F0"/>
                </a:solidFill>
                <a:latin typeface="Arial Rounded MT Bold" panose="020F0704030504030204" pitchFamily="34" charset="0"/>
              </a:rPr>
              <a:t>?!    1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02430" y="3155832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00B0F0"/>
                </a:solidFill>
                <a:latin typeface="Arial Rounded MT Bold" panose="020F0704030504030204" pitchFamily="34" charset="0"/>
              </a:rPr>
              <a:t>1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8381" y="4536368"/>
            <a:ext cx="121919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It was reduced!!! </a:t>
            </a:r>
            <a:endParaRPr lang="en-US" sz="6000" baseline="300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0767" y="5446009"/>
            <a:ext cx="121919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atin typeface="Arial Rounded MT Bold" panose="020F0704030504030204" pitchFamily="34" charset="0"/>
              </a:rPr>
              <a:t>Gold (II) Oxide</a:t>
            </a:r>
            <a:endParaRPr lang="en-US" sz="7200" baseline="30000" dirty="0">
              <a:latin typeface="Arial Rounded MT Bold" panose="020F070403050403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59014" y="3629191"/>
            <a:ext cx="25986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dirty="0">
                <a:solidFill>
                  <a:srgbClr val="00B0F0"/>
                </a:solidFill>
                <a:latin typeface="Arial Rounded MT Bold" panose="020F0704030504030204" pitchFamily="34" charset="0"/>
              </a:rPr>
              <a:t>2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12002" y="3781591"/>
            <a:ext cx="25986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dirty="0">
                <a:solidFill>
                  <a:srgbClr val="00B0F0"/>
                </a:solidFill>
                <a:latin typeface="Arial Rounded MT Bold" panose="020F0704030504030204" pitchFamily="34" charset="0"/>
              </a:rPr>
              <a:t>2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" name="&quot;No&quot; Symbol 1"/>
          <p:cNvSpPr/>
          <p:nvPr/>
        </p:nvSpPr>
        <p:spPr>
          <a:xfrm>
            <a:off x="8572501" y="3155832"/>
            <a:ext cx="967324" cy="797901"/>
          </a:xfrm>
          <a:prstGeom prst="noSmoking">
            <a:avLst>
              <a:gd name="adj" fmla="val 11417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&quot;No&quot; Symbol 16"/>
          <p:cNvSpPr/>
          <p:nvPr/>
        </p:nvSpPr>
        <p:spPr>
          <a:xfrm>
            <a:off x="3676651" y="3022482"/>
            <a:ext cx="967324" cy="797901"/>
          </a:xfrm>
          <a:prstGeom prst="noSmoking">
            <a:avLst>
              <a:gd name="adj" fmla="val 11417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4430" y="813838"/>
            <a:ext cx="354588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Au</a:t>
            </a:r>
            <a:r>
              <a:rPr lang="en-US" sz="8800" baseline="300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2+</a:t>
            </a:r>
          </a:p>
        </p:txBody>
      </p:sp>
    </p:spTree>
    <p:extLst>
      <p:ext uri="{BB962C8B-B14F-4D97-AF65-F5344CB8AC3E}">
        <p14:creationId xmlns:p14="http://schemas.microsoft.com/office/powerpoint/2010/main" val="1337833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4" grpId="0"/>
      <p:bldP spid="15" grpId="0"/>
      <p:bldP spid="12" grpId="0"/>
      <p:bldP spid="11" grpId="0"/>
      <p:bldP spid="13" grpId="0"/>
      <p:bldP spid="16" grpId="0"/>
      <p:bldP spid="2" grpId="0" animBg="1"/>
      <p:bldP spid="17" grpId="0" animBg="1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62248"/>
            <a:ext cx="12191999" cy="2387600"/>
          </a:xfrm>
        </p:spPr>
        <p:txBody>
          <a:bodyPr anchor="ctr">
            <a:noAutofit/>
          </a:bodyPr>
          <a:lstStyle/>
          <a:p>
            <a:r>
              <a:rPr lang="en-US" dirty="0">
                <a:latin typeface="Arial Rounded MT Bold" panose="020F0704030504030204" pitchFamily="34" charset="0"/>
              </a:rPr>
              <a:t>N17 - Writing Neutral Formulas </a:t>
            </a:r>
            <a:br>
              <a:rPr lang="en-US" dirty="0">
                <a:latin typeface="Arial Rounded MT Bold" panose="020F0704030504030204" pitchFamily="34" charset="0"/>
              </a:rPr>
            </a:br>
            <a:r>
              <a:rPr lang="en-US" dirty="0">
                <a:latin typeface="Arial Rounded MT Bold" panose="020F0704030504030204" pitchFamily="34" charset="0"/>
              </a:rPr>
              <a:t>   for Ionic Compounds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8343" y="2849848"/>
            <a:ext cx="11495314" cy="1848394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FF0000"/>
                </a:solidFill>
                <a:latin typeface="Segoe Script" panose="030B0504020000000003" pitchFamily="66" charset="0"/>
              </a:rPr>
              <a:t>You need to know your </a:t>
            </a:r>
            <a:br>
              <a:rPr lang="en-US" sz="5400" b="1" dirty="0">
                <a:solidFill>
                  <a:srgbClr val="FF0000"/>
                </a:solidFill>
                <a:latin typeface="Segoe Script" panose="030B0504020000000003" pitchFamily="66" charset="0"/>
              </a:rPr>
            </a:br>
            <a:r>
              <a:rPr lang="en-US" sz="5400" b="1" dirty="0">
                <a:solidFill>
                  <a:srgbClr val="FF0000"/>
                </a:solidFill>
                <a:latin typeface="Segoe Script" panose="030B0504020000000003" pitchFamily="66" charset="0"/>
              </a:rPr>
              <a:t>ions for this!!!!!!!!!!!!!!!!!!!!!!!!!</a:t>
            </a:r>
          </a:p>
        </p:txBody>
      </p:sp>
    </p:spTree>
    <p:extLst>
      <p:ext uri="{BB962C8B-B14F-4D97-AF65-F5344CB8AC3E}">
        <p14:creationId xmlns:p14="http://schemas.microsoft.com/office/powerpoint/2010/main" val="28822419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8381" y="312118"/>
            <a:ext cx="119394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u="sng" dirty="0">
                <a:latin typeface="Arial Rounded MT Bold" panose="020F0704030504030204" pitchFamily="34" charset="0"/>
              </a:rPr>
              <a:t>YouTube Link to This Presentation</a:t>
            </a:r>
            <a:endParaRPr lang="en-US" sz="5400" u="sng" baseline="30000" dirty="0">
              <a:latin typeface="Arial Rounded MT Bold" panose="020F07040305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6603" y="1819209"/>
            <a:ext cx="119053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00B0F0"/>
                </a:solidFill>
                <a:latin typeface="Arial Rounded MT Bold" panose="020F0704030504030204" pitchFamily="34" charset="0"/>
                <a:hlinkClick r:id="rId2"/>
              </a:rPr>
              <a:t>https://youtu.be/SqXspzKwIaE</a:t>
            </a:r>
            <a:r>
              <a:rPr lang="en-US" sz="5400" dirty="0">
                <a:solidFill>
                  <a:srgbClr val="00B0F0"/>
                </a:solidFill>
                <a:latin typeface="Arial Rounded MT Bold" panose="020F07040305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72972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660" y="0"/>
            <a:ext cx="10269940" cy="1325563"/>
          </a:xfrm>
        </p:spPr>
        <p:txBody>
          <a:bodyPr>
            <a:normAutofit/>
          </a:bodyPr>
          <a:lstStyle/>
          <a:p>
            <a:r>
              <a:rPr lang="en-US" sz="6000" u="sng" dirty="0">
                <a:latin typeface="Arial Rounded MT Bold" panose="020F0704030504030204" pitchFamily="34" charset="0"/>
              </a:rPr>
              <a:t>Neutral Compounds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660" y="1325563"/>
            <a:ext cx="10713492" cy="48514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400" b="1" dirty="0">
                <a:solidFill>
                  <a:srgbClr val="FF0000"/>
                </a:solidFill>
              </a:rPr>
              <a:t>We need our compounds </a:t>
            </a:r>
            <a:br>
              <a:rPr lang="en-US" sz="4400" b="1" dirty="0">
                <a:solidFill>
                  <a:srgbClr val="FF0000"/>
                </a:solidFill>
              </a:rPr>
            </a:br>
            <a:r>
              <a:rPr lang="en-US" sz="4400" b="1" dirty="0">
                <a:solidFill>
                  <a:srgbClr val="FF0000"/>
                </a:solidFill>
              </a:rPr>
              <a:t>to be “electrically neutral” </a:t>
            </a:r>
          </a:p>
          <a:p>
            <a:pPr lvl="1"/>
            <a:r>
              <a:rPr lang="en-US" sz="4000" dirty="0"/>
              <a:t> Charges need to cancel out</a:t>
            </a:r>
          </a:p>
          <a:p>
            <a:pPr lvl="1"/>
            <a:r>
              <a:rPr lang="en-US" sz="4000" dirty="0"/>
              <a:t> Not always a 1:1 ratio!</a:t>
            </a:r>
          </a:p>
        </p:txBody>
      </p:sp>
      <p:sp>
        <p:nvSpPr>
          <p:cNvPr id="4" name="Oval 3"/>
          <p:cNvSpPr/>
          <p:nvPr/>
        </p:nvSpPr>
        <p:spPr>
          <a:xfrm>
            <a:off x="595919" y="4239958"/>
            <a:ext cx="1371600" cy="13716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Na+</a:t>
            </a:r>
          </a:p>
        </p:txBody>
      </p:sp>
      <p:sp>
        <p:nvSpPr>
          <p:cNvPr id="5" name="Oval 4"/>
          <p:cNvSpPr/>
          <p:nvPr/>
        </p:nvSpPr>
        <p:spPr>
          <a:xfrm>
            <a:off x="2124468" y="4239958"/>
            <a:ext cx="1371600" cy="1371600"/>
          </a:xfrm>
          <a:prstGeom prst="ellipse">
            <a:avLst/>
          </a:prstGeom>
          <a:solidFill>
            <a:srgbClr val="92D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Br-</a:t>
            </a:r>
          </a:p>
        </p:txBody>
      </p:sp>
      <p:sp>
        <p:nvSpPr>
          <p:cNvPr id="6" name="Oval 5"/>
          <p:cNvSpPr/>
          <p:nvPr/>
        </p:nvSpPr>
        <p:spPr>
          <a:xfrm>
            <a:off x="5025219" y="3964155"/>
            <a:ext cx="1371600" cy="1371600"/>
          </a:xfrm>
          <a:prstGeom prst="ellipse">
            <a:avLst/>
          </a:prstGeom>
          <a:solidFill>
            <a:srgbClr val="FF7C8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Ca</a:t>
            </a:r>
            <a:r>
              <a:rPr lang="en-US" sz="2800" b="1" baseline="30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2+</a:t>
            </a:r>
          </a:p>
        </p:txBody>
      </p:sp>
      <p:sp>
        <p:nvSpPr>
          <p:cNvPr id="7" name="Oval 6"/>
          <p:cNvSpPr/>
          <p:nvPr/>
        </p:nvSpPr>
        <p:spPr>
          <a:xfrm>
            <a:off x="6526472" y="3964155"/>
            <a:ext cx="1371600" cy="13716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F-</a:t>
            </a:r>
          </a:p>
        </p:txBody>
      </p:sp>
      <p:sp>
        <p:nvSpPr>
          <p:cNvPr id="8" name="Oval 7"/>
          <p:cNvSpPr/>
          <p:nvPr/>
        </p:nvSpPr>
        <p:spPr>
          <a:xfrm>
            <a:off x="5789494" y="5225967"/>
            <a:ext cx="1371600" cy="13716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F-</a:t>
            </a:r>
          </a:p>
        </p:txBody>
      </p:sp>
      <p:sp>
        <p:nvSpPr>
          <p:cNvPr id="9" name="Oval 8"/>
          <p:cNvSpPr/>
          <p:nvPr/>
        </p:nvSpPr>
        <p:spPr>
          <a:xfrm>
            <a:off x="8778368" y="711414"/>
            <a:ext cx="1371600" cy="1371600"/>
          </a:xfrm>
          <a:prstGeom prst="ellipse">
            <a:avLst/>
          </a:prstGeom>
          <a:solidFill>
            <a:srgbClr val="FF99FF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Al</a:t>
            </a:r>
            <a:r>
              <a:rPr lang="en-US" sz="2800" b="1" baseline="30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3+</a:t>
            </a:r>
          </a:p>
        </p:txBody>
      </p:sp>
      <p:sp>
        <p:nvSpPr>
          <p:cNvPr id="10" name="Oval 9"/>
          <p:cNvSpPr/>
          <p:nvPr/>
        </p:nvSpPr>
        <p:spPr>
          <a:xfrm>
            <a:off x="10283876" y="713441"/>
            <a:ext cx="1371600" cy="1371600"/>
          </a:xfrm>
          <a:prstGeom prst="ellipse">
            <a:avLst/>
          </a:prstGeom>
          <a:solidFill>
            <a:srgbClr val="99FFCC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O</a:t>
            </a:r>
            <a:r>
              <a:rPr lang="en-US" sz="2800" b="1" baseline="30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2-</a:t>
            </a:r>
          </a:p>
        </p:txBody>
      </p:sp>
      <p:sp>
        <p:nvSpPr>
          <p:cNvPr id="11" name="Oval 10"/>
          <p:cNvSpPr/>
          <p:nvPr/>
        </p:nvSpPr>
        <p:spPr>
          <a:xfrm>
            <a:off x="10273352" y="3729819"/>
            <a:ext cx="1371600" cy="1371600"/>
          </a:xfrm>
          <a:prstGeom prst="ellipse">
            <a:avLst/>
          </a:prstGeom>
          <a:solidFill>
            <a:srgbClr val="99FFCC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O</a:t>
            </a:r>
            <a:r>
              <a:rPr lang="en-US" sz="2800" b="1" baseline="30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2-</a:t>
            </a:r>
          </a:p>
        </p:txBody>
      </p:sp>
      <p:sp>
        <p:nvSpPr>
          <p:cNvPr id="12" name="Oval 11"/>
          <p:cNvSpPr/>
          <p:nvPr/>
        </p:nvSpPr>
        <p:spPr>
          <a:xfrm>
            <a:off x="10273352" y="2221630"/>
            <a:ext cx="1371600" cy="1371600"/>
          </a:xfrm>
          <a:prstGeom prst="ellipse">
            <a:avLst/>
          </a:prstGeom>
          <a:solidFill>
            <a:srgbClr val="99FFCC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O</a:t>
            </a:r>
            <a:r>
              <a:rPr lang="en-US" sz="2800" b="1" baseline="30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2-</a:t>
            </a:r>
          </a:p>
        </p:txBody>
      </p:sp>
      <p:sp>
        <p:nvSpPr>
          <p:cNvPr id="13" name="Oval 12"/>
          <p:cNvSpPr/>
          <p:nvPr/>
        </p:nvSpPr>
        <p:spPr>
          <a:xfrm>
            <a:off x="8793702" y="2254209"/>
            <a:ext cx="1371600" cy="1371600"/>
          </a:xfrm>
          <a:prstGeom prst="ellipse">
            <a:avLst/>
          </a:prstGeom>
          <a:solidFill>
            <a:srgbClr val="FF99FF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Al</a:t>
            </a:r>
            <a:r>
              <a:rPr lang="en-US" sz="2800" b="1" baseline="30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3+</a:t>
            </a:r>
          </a:p>
        </p:txBody>
      </p:sp>
    </p:spTree>
    <p:extLst>
      <p:ext uri="{BB962C8B-B14F-4D97-AF65-F5344CB8AC3E}">
        <p14:creationId xmlns:p14="http://schemas.microsoft.com/office/powerpoint/2010/main" val="2755710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660" y="0"/>
            <a:ext cx="10269940" cy="1325563"/>
          </a:xfrm>
        </p:spPr>
        <p:txBody>
          <a:bodyPr>
            <a:normAutofit/>
          </a:bodyPr>
          <a:lstStyle/>
          <a:p>
            <a:r>
              <a:rPr lang="en-US" sz="6000" u="sng" dirty="0">
                <a:latin typeface="Arial Rounded MT Bold" panose="020F0704030504030204" pitchFamily="34" charset="0"/>
              </a:rPr>
              <a:t>Neutral Compounds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660" y="1325563"/>
            <a:ext cx="10713492" cy="48514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Write the lowest possible combo to get neutral</a:t>
            </a:r>
            <a:endParaRPr lang="en-US" sz="4400" b="1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4000" dirty="0"/>
          </a:p>
        </p:txBody>
      </p:sp>
      <p:sp>
        <p:nvSpPr>
          <p:cNvPr id="4" name="Oval 3"/>
          <p:cNvSpPr/>
          <p:nvPr/>
        </p:nvSpPr>
        <p:spPr>
          <a:xfrm>
            <a:off x="1264659" y="3284615"/>
            <a:ext cx="1371600" cy="13716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Na+</a:t>
            </a:r>
          </a:p>
        </p:txBody>
      </p:sp>
      <p:sp>
        <p:nvSpPr>
          <p:cNvPr id="5" name="Oval 4"/>
          <p:cNvSpPr/>
          <p:nvPr/>
        </p:nvSpPr>
        <p:spPr>
          <a:xfrm>
            <a:off x="2793208" y="3284615"/>
            <a:ext cx="1371600" cy="1371600"/>
          </a:xfrm>
          <a:prstGeom prst="ellipse">
            <a:avLst/>
          </a:prstGeom>
          <a:solidFill>
            <a:srgbClr val="92D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Br-</a:t>
            </a:r>
          </a:p>
        </p:txBody>
      </p:sp>
      <p:sp>
        <p:nvSpPr>
          <p:cNvPr id="14" name="Oval 13"/>
          <p:cNvSpPr/>
          <p:nvPr/>
        </p:nvSpPr>
        <p:spPr>
          <a:xfrm>
            <a:off x="7615451" y="3284615"/>
            <a:ext cx="1371600" cy="13716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Na+</a:t>
            </a:r>
          </a:p>
        </p:txBody>
      </p:sp>
      <p:sp>
        <p:nvSpPr>
          <p:cNvPr id="15" name="Oval 14"/>
          <p:cNvSpPr/>
          <p:nvPr/>
        </p:nvSpPr>
        <p:spPr>
          <a:xfrm>
            <a:off x="9144000" y="3284615"/>
            <a:ext cx="1371600" cy="1371600"/>
          </a:xfrm>
          <a:prstGeom prst="ellipse">
            <a:avLst/>
          </a:prstGeom>
          <a:solidFill>
            <a:srgbClr val="92D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Br-</a:t>
            </a:r>
          </a:p>
        </p:txBody>
      </p:sp>
      <p:sp>
        <p:nvSpPr>
          <p:cNvPr id="16" name="Oval 15"/>
          <p:cNvSpPr/>
          <p:nvPr/>
        </p:nvSpPr>
        <p:spPr>
          <a:xfrm>
            <a:off x="7615451" y="4834234"/>
            <a:ext cx="1371600" cy="13716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Na+</a:t>
            </a:r>
          </a:p>
        </p:txBody>
      </p:sp>
      <p:sp>
        <p:nvSpPr>
          <p:cNvPr id="17" name="Oval 16"/>
          <p:cNvSpPr/>
          <p:nvPr/>
        </p:nvSpPr>
        <p:spPr>
          <a:xfrm>
            <a:off x="9144000" y="4834234"/>
            <a:ext cx="1371600" cy="1371600"/>
          </a:xfrm>
          <a:prstGeom prst="ellipse">
            <a:avLst/>
          </a:prstGeom>
          <a:solidFill>
            <a:srgbClr val="92D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Br-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748618" y="2529715"/>
            <a:ext cx="156626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algn="ctr"/>
            <a:r>
              <a:rPr lang="en-US" sz="4000" b="1" dirty="0"/>
              <a:t>YES!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008642" y="2398710"/>
            <a:ext cx="149752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algn="ctr"/>
            <a:r>
              <a:rPr lang="en-US" sz="4000" b="1" dirty="0"/>
              <a:t>NO!</a:t>
            </a:r>
          </a:p>
        </p:txBody>
      </p:sp>
    </p:spTree>
    <p:extLst>
      <p:ext uri="{BB962C8B-B14F-4D97-AF65-F5344CB8AC3E}">
        <p14:creationId xmlns:p14="http://schemas.microsoft.com/office/powerpoint/2010/main" val="3341497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21" y="0"/>
            <a:ext cx="11176379" cy="1396660"/>
          </a:xfrm>
        </p:spPr>
        <p:txBody>
          <a:bodyPr anchor="t">
            <a:normAutofit/>
          </a:bodyPr>
          <a:lstStyle/>
          <a:p>
            <a:r>
              <a:rPr lang="en-US" sz="6000" u="sng" dirty="0">
                <a:latin typeface="Arial Rounded MT Bold" panose="020F0704030504030204" pitchFamily="34" charset="0"/>
              </a:rPr>
              <a:t>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21" y="890274"/>
            <a:ext cx="12014578" cy="544657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300" b="1" dirty="0">
                <a:solidFill>
                  <a:srgbClr val="FF0000"/>
                </a:solidFill>
              </a:rPr>
              <a:t>Eventually we should do this in our head! When asked to show work you will use this “crossing over” method. </a:t>
            </a:r>
          </a:p>
          <a:p>
            <a:pPr marL="1200150" lvl="1" indent="-742950">
              <a:buFont typeface="+mj-lt"/>
              <a:buAutoNum type="arabicParenR"/>
            </a:pPr>
            <a:r>
              <a:rPr lang="en-US" sz="3900" dirty="0"/>
              <a:t>Write cation first then anion</a:t>
            </a:r>
          </a:p>
          <a:p>
            <a:pPr marL="1200150" lvl="1" indent="-742950">
              <a:buFont typeface="+mj-lt"/>
              <a:buAutoNum type="arabicParenR"/>
            </a:pPr>
            <a:r>
              <a:rPr lang="en-US" sz="3900" dirty="0"/>
              <a:t>Write the charges with each symbol</a:t>
            </a:r>
          </a:p>
          <a:p>
            <a:pPr marL="1200150" lvl="1" indent="-742950">
              <a:buFont typeface="+mj-lt"/>
              <a:buAutoNum type="arabicParenR"/>
            </a:pPr>
            <a:r>
              <a:rPr lang="en-US" sz="3900" dirty="0"/>
              <a:t>The superscript of one atom, becomes the subscript of the other. Use the absolute value! This is “crossing over”</a:t>
            </a:r>
          </a:p>
          <a:p>
            <a:pPr marL="1200150" lvl="1" indent="-742950">
              <a:buFont typeface="+mj-lt"/>
              <a:buAutoNum type="arabicParenR"/>
            </a:pPr>
            <a:r>
              <a:rPr lang="en-US" sz="3900" dirty="0"/>
              <a:t>Reduce your subscripts to the lowest numbers possible while maintaining the correct ratio</a:t>
            </a:r>
          </a:p>
          <a:p>
            <a:pPr marL="1200150" lvl="1" indent="-742950">
              <a:buFont typeface="+mj-lt"/>
              <a:buAutoNum type="arabicParenR"/>
            </a:pPr>
            <a:r>
              <a:rPr lang="en-US" sz="3900" dirty="0"/>
              <a:t>You do not need to put the 1s for subscripts!</a:t>
            </a:r>
          </a:p>
          <a:p>
            <a:pPr marL="1200150" lvl="1" indent="-742950">
              <a:buFont typeface="+mj-lt"/>
              <a:buAutoNum type="arabicParenR"/>
            </a:pPr>
            <a:r>
              <a:rPr lang="en-US" sz="3900" b="1" dirty="0">
                <a:solidFill>
                  <a:srgbClr val="00B050"/>
                </a:solidFill>
              </a:rPr>
              <a:t>CAREFUL WITH POLYATOMIC IONS!</a:t>
            </a:r>
          </a:p>
        </p:txBody>
      </p:sp>
    </p:spTree>
    <p:extLst>
      <p:ext uri="{BB962C8B-B14F-4D97-AF65-F5344CB8AC3E}">
        <p14:creationId xmlns:p14="http://schemas.microsoft.com/office/powerpoint/2010/main" val="1955841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21130" y="2377440"/>
            <a:ext cx="318733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Arial Rounded MT Bold" panose="020F0704030504030204" pitchFamily="34" charset="0"/>
              </a:rPr>
              <a:t>Ba</a:t>
            </a:r>
            <a:r>
              <a:rPr lang="en-US" sz="8800" baseline="30000" dirty="0">
                <a:latin typeface="Arial Rounded MT Bold" panose="020F0704030504030204" pitchFamily="34" charset="0"/>
              </a:rPr>
              <a:t>2+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39543" y="2255762"/>
            <a:ext cx="318733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Arial Rounded MT Bold" panose="020F0704030504030204" pitchFamily="34" charset="0"/>
              </a:rPr>
              <a:t>F</a:t>
            </a:r>
            <a:r>
              <a:rPr lang="en-US" sz="8800" baseline="30000" dirty="0">
                <a:latin typeface="Arial Rounded MT Bold" panose="020F0704030504030204" pitchFamily="34" charset="0"/>
              </a:rPr>
              <a:t>-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381" y="312118"/>
            <a:ext cx="1219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u="sng" dirty="0">
                <a:latin typeface="Arial Rounded MT Bold" panose="020F0704030504030204" pitchFamily="34" charset="0"/>
              </a:rPr>
              <a:t>Barium Fluoride</a:t>
            </a:r>
            <a:endParaRPr lang="en-US" sz="8800" u="sng" baseline="30000" dirty="0">
              <a:latin typeface="Arial Rounded MT Bold" panose="020F0704030504030204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416732" y="3018911"/>
            <a:ext cx="2481943" cy="78858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676505" y="2930898"/>
            <a:ext cx="3135085" cy="78858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952206" y="3519432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00B0F0"/>
                </a:solidFill>
                <a:latin typeface="Arial Rounded MT Bold" panose="020F0704030504030204" pitchFamily="34" charset="0"/>
              </a:rPr>
              <a:t>1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48997" y="3524955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00B0F0"/>
                </a:solidFill>
                <a:latin typeface="Arial Rounded MT Bold" panose="020F0704030504030204" pitchFamily="34" charset="0"/>
              </a:rPr>
              <a:t>2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80713" y="4587139"/>
            <a:ext cx="318733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Arial Rounded MT Bold" panose="020F0704030504030204" pitchFamily="34" charset="0"/>
              </a:rPr>
              <a:t>BaF</a:t>
            </a:r>
            <a:r>
              <a:rPr lang="en-US" sz="8800" baseline="-25000" dirty="0"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0B5CE243-A742-026D-52BF-213E8ADD2C05}"/>
              </a:ext>
            </a:extLst>
          </p:cNvPr>
          <p:cNvSpPr/>
          <p:nvPr/>
        </p:nvSpPr>
        <p:spPr>
          <a:xfrm>
            <a:off x="9866578" y="4383543"/>
            <a:ext cx="1097280" cy="10972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Ba</a:t>
            </a:r>
            <a:r>
              <a:rPr lang="en-US" sz="2000" b="1" baseline="30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2+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AB03A74-98FD-BBE9-80EC-4040832D57D0}"/>
              </a:ext>
            </a:extLst>
          </p:cNvPr>
          <p:cNvSpPr/>
          <p:nvPr/>
        </p:nvSpPr>
        <p:spPr>
          <a:xfrm>
            <a:off x="10963858" y="4997054"/>
            <a:ext cx="1097280" cy="1097280"/>
          </a:xfrm>
          <a:prstGeom prst="ellipse">
            <a:avLst/>
          </a:prstGeom>
          <a:solidFill>
            <a:srgbClr val="92D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F-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682D6EC-FF1E-D76A-2379-4C1C78BCB19A}"/>
              </a:ext>
            </a:extLst>
          </p:cNvPr>
          <p:cNvSpPr/>
          <p:nvPr/>
        </p:nvSpPr>
        <p:spPr>
          <a:xfrm>
            <a:off x="9866578" y="5610565"/>
            <a:ext cx="1097280" cy="1097280"/>
          </a:xfrm>
          <a:prstGeom prst="ellipse">
            <a:avLst/>
          </a:prstGeom>
          <a:solidFill>
            <a:srgbClr val="92D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F-</a:t>
            </a:r>
          </a:p>
        </p:txBody>
      </p:sp>
    </p:spTree>
    <p:extLst>
      <p:ext uri="{BB962C8B-B14F-4D97-AF65-F5344CB8AC3E}">
        <p14:creationId xmlns:p14="http://schemas.microsoft.com/office/powerpoint/2010/main" val="3296256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4" grpId="0"/>
      <p:bldP spid="15" grpId="0"/>
      <p:bldP spid="16" grpId="0"/>
      <p:bldP spid="2" grpId="0" animBg="1"/>
      <p:bldP spid="3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21130" y="2377440"/>
            <a:ext cx="318733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Arial Rounded MT Bold" panose="020F0704030504030204" pitchFamily="34" charset="0"/>
              </a:rPr>
              <a:t>Ba</a:t>
            </a:r>
            <a:r>
              <a:rPr lang="en-US" sz="8800" baseline="30000" dirty="0">
                <a:latin typeface="Arial Rounded MT Bold" panose="020F0704030504030204" pitchFamily="34" charset="0"/>
              </a:rPr>
              <a:t>2+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39543" y="2255762"/>
            <a:ext cx="378388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Arial Rounded MT Bold" panose="020F0704030504030204" pitchFamily="34" charset="0"/>
              </a:rPr>
              <a:t>(NO</a:t>
            </a:r>
            <a:r>
              <a:rPr lang="en-US" sz="8800" baseline="-25000" dirty="0">
                <a:latin typeface="Arial Rounded MT Bold" panose="020F0704030504030204" pitchFamily="34" charset="0"/>
              </a:rPr>
              <a:t>3</a:t>
            </a:r>
            <a:r>
              <a:rPr lang="en-US" sz="8800" dirty="0">
                <a:latin typeface="Arial Rounded MT Bold" panose="020F0704030504030204" pitchFamily="34" charset="0"/>
              </a:rPr>
              <a:t>)</a:t>
            </a:r>
            <a:r>
              <a:rPr lang="en-US" sz="8800" baseline="30000" dirty="0">
                <a:latin typeface="Arial Rounded MT Bold" panose="020F0704030504030204" pitchFamily="34" charset="0"/>
              </a:rPr>
              <a:t>-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381" y="312118"/>
            <a:ext cx="1219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u="sng" dirty="0">
                <a:latin typeface="Arial Rounded MT Bold" panose="020F0704030504030204" pitchFamily="34" charset="0"/>
              </a:rPr>
              <a:t>Barium Nitrate</a:t>
            </a:r>
            <a:endParaRPr lang="en-US" sz="8800" u="sng" baseline="30000" dirty="0">
              <a:latin typeface="Arial Rounded MT Bold" panose="020F0704030504030204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416732" y="3018911"/>
            <a:ext cx="3965671" cy="96218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676506" y="3018911"/>
            <a:ext cx="4859380" cy="70057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952206" y="3519432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00B0F0"/>
                </a:solidFill>
                <a:latin typeface="Arial Rounded MT Bold" panose="020F0704030504030204" pitchFamily="34" charset="0"/>
              </a:rPr>
              <a:t>1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135987" y="3524935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00B0F0"/>
                </a:solidFill>
                <a:latin typeface="Arial Rounded MT Bold" panose="020F0704030504030204" pitchFamily="34" charset="0"/>
              </a:rPr>
              <a:t>2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4587139"/>
            <a:ext cx="1219199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Arial Rounded MT Bold" panose="020F0704030504030204" pitchFamily="34" charset="0"/>
              </a:rPr>
              <a:t>Ba(NO</a:t>
            </a:r>
            <a:r>
              <a:rPr lang="en-US" sz="8800" baseline="-25000" dirty="0">
                <a:latin typeface="Arial Rounded MT Bold" panose="020F0704030504030204" pitchFamily="34" charset="0"/>
              </a:rPr>
              <a:t>3</a:t>
            </a:r>
            <a:r>
              <a:rPr lang="en-US" sz="8800" dirty="0">
                <a:latin typeface="Arial Rounded MT Bold" panose="020F0704030504030204" pitchFamily="34" charset="0"/>
              </a:rPr>
              <a:t>)</a:t>
            </a:r>
            <a:r>
              <a:rPr lang="en-US" sz="8800" baseline="-25000" dirty="0"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D23244BF-AA20-57CC-5230-3D89EBAC4D28}"/>
              </a:ext>
            </a:extLst>
          </p:cNvPr>
          <p:cNvSpPr/>
          <p:nvPr/>
        </p:nvSpPr>
        <p:spPr>
          <a:xfrm>
            <a:off x="134030" y="4373481"/>
            <a:ext cx="1097280" cy="10972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Ba</a:t>
            </a:r>
            <a:r>
              <a:rPr lang="en-US" sz="2000" b="1" baseline="30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2+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D16CCFF-D34E-9702-E29C-2C47EE766B08}"/>
              </a:ext>
            </a:extLst>
          </p:cNvPr>
          <p:cNvSpPr/>
          <p:nvPr/>
        </p:nvSpPr>
        <p:spPr>
          <a:xfrm>
            <a:off x="1320685" y="4711218"/>
            <a:ext cx="1097280" cy="1097280"/>
          </a:xfrm>
          <a:prstGeom prst="ellipse">
            <a:avLst/>
          </a:prstGeom>
          <a:solidFill>
            <a:srgbClr val="92D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NO</a:t>
            </a:r>
            <a:r>
              <a:rPr lang="en-US" sz="2000" b="1" baseline="-25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3</a:t>
            </a:r>
            <a:r>
              <a:rPr lang="en-US" sz="2000" b="1" baseline="30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-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C632F4D-6791-E4E0-5C95-65F18A55BE4E}"/>
              </a:ext>
            </a:extLst>
          </p:cNvPr>
          <p:cNvSpPr/>
          <p:nvPr/>
        </p:nvSpPr>
        <p:spPr>
          <a:xfrm>
            <a:off x="407122" y="5597594"/>
            <a:ext cx="1097280" cy="1097280"/>
          </a:xfrm>
          <a:prstGeom prst="ellipse">
            <a:avLst/>
          </a:prstGeom>
          <a:solidFill>
            <a:srgbClr val="92D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NO</a:t>
            </a:r>
            <a:r>
              <a:rPr lang="en-US" sz="2000" b="1" baseline="-25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3</a:t>
            </a:r>
            <a:r>
              <a:rPr lang="en-US" sz="2000" b="1" baseline="30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2973057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4" grpId="0"/>
      <p:bldP spid="15" grpId="0"/>
      <p:bldP spid="16" grpId="0"/>
      <p:bldP spid="2" grpId="0" animBg="1"/>
      <p:bldP spid="3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14548" y="2377440"/>
            <a:ext cx="46939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Arial Rounded MT Bold" panose="020F0704030504030204" pitchFamily="34" charset="0"/>
              </a:rPr>
              <a:t>(NH</a:t>
            </a:r>
            <a:r>
              <a:rPr lang="en-US" sz="8800" baseline="-25000" dirty="0">
                <a:latin typeface="Arial Rounded MT Bold" panose="020F0704030504030204" pitchFamily="34" charset="0"/>
              </a:rPr>
              <a:t>4</a:t>
            </a:r>
            <a:r>
              <a:rPr lang="en-US" sz="8800" dirty="0">
                <a:latin typeface="Arial Rounded MT Bold" panose="020F0704030504030204" pitchFamily="34" charset="0"/>
              </a:rPr>
              <a:t>)</a:t>
            </a:r>
            <a:r>
              <a:rPr lang="en-US" sz="8800" baseline="30000" dirty="0">
                <a:latin typeface="Arial Rounded MT Bold" panose="020F0704030504030204" pitchFamily="34" charset="0"/>
              </a:rPr>
              <a:t>+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39543" y="2255762"/>
            <a:ext cx="378388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Arial Rounded MT Bold" panose="020F0704030504030204" pitchFamily="34" charset="0"/>
              </a:rPr>
              <a:t>(SO</a:t>
            </a:r>
            <a:r>
              <a:rPr lang="en-US" sz="8800" baseline="-25000" dirty="0">
                <a:latin typeface="Arial Rounded MT Bold" panose="020F0704030504030204" pitchFamily="34" charset="0"/>
              </a:rPr>
              <a:t>4</a:t>
            </a:r>
            <a:r>
              <a:rPr lang="en-US" sz="8800" dirty="0">
                <a:latin typeface="Arial Rounded MT Bold" panose="020F0704030504030204" pitchFamily="34" charset="0"/>
              </a:rPr>
              <a:t>)</a:t>
            </a:r>
            <a:r>
              <a:rPr lang="en-US" sz="8800" baseline="30000" dirty="0">
                <a:latin typeface="Arial Rounded MT Bold" panose="020F0704030504030204" pitchFamily="34" charset="0"/>
              </a:rPr>
              <a:t>2-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381" y="312118"/>
            <a:ext cx="1219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u="sng" dirty="0">
                <a:latin typeface="Arial Rounded MT Bold" panose="020F0704030504030204" pitchFamily="34" charset="0"/>
              </a:rPr>
              <a:t>Ammonium Sulfate</a:t>
            </a:r>
            <a:endParaRPr lang="en-US" sz="8800" u="sng" baseline="30000" dirty="0">
              <a:latin typeface="Arial Rounded MT Bold" panose="020F0704030504030204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937760" y="3188709"/>
            <a:ext cx="4036423" cy="75039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937760" y="3018911"/>
            <a:ext cx="4598126" cy="95219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030585" y="3516690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00B0F0"/>
                </a:solidFill>
                <a:latin typeface="Arial Rounded MT Bold" panose="020F0704030504030204" pitchFamily="34" charset="0"/>
              </a:rPr>
              <a:t>2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24505" y="3656563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00B0F0"/>
                </a:solidFill>
                <a:latin typeface="Arial Rounded MT Bold" panose="020F0704030504030204" pitchFamily="34" charset="0"/>
              </a:rPr>
              <a:t>1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4587139"/>
            <a:ext cx="1219199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Arial Rounded MT Bold" panose="020F0704030504030204" pitchFamily="34" charset="0"/>
              </a:rPr>
              <a:t>(NH</a:t>
            </a:r>
            <a:r>
              <a:rPr lang="en-US" sz="8800" baseline="-25000" dirty="0">
                <a:latin typeface="Arial Rounded MT Bold" panose="020F0704030504030204" pitchFamily="34" charset="0"/>
              </a:rPr>
              <a:t>4</a:t>
            </a:r>
            <a:r>
              <a:rPr lang="en-US" sz="8800" dirty="0">
                <a:latin typeface="Arial Rounded MT Bold" panose="020F0704030504030204" pitchFamily="34" charset="0"/>
              </a:rPr>
              <a:t>)</a:t>
            </a:r>
            <a:r>
              <a:rPr lang="en-US" sz="8800" baseline="-25000" dirty="0">
                <a:latin typeface="Arial Rounded MT Bold" panose="020F0704030504030204" pitchFamily="34" charset="0"/>
              </a:rPr>
              <a:t>2</a:t>
            </a:r>
            <a:r>
              <a:rPr lang="en-US" sz="8800" dirty="0">
                <a:latin typeface="Arial Rounded MT Bold" panose="020F0704030504030204" pitchFamily="34" charset="0"/>
              </a:rPr>
              <a:t>(SO</a:t>
            </a:r>
            <a:r>
              <a:rPr lang="en-US" sz="8800" baseline="-25000" dirty="0">
                <a:latin typeface="Arial Rounded MT Bold" panose="020F0704030504030204" pitchFamily="34" charset="0"/>
              </a:rPr>
              <a:t>4</a:t>
            </a:r>
            <a:r>
              <a:rPr lang="en-US" sz="8800" dirty="0">
                <a:latin typeface="Arial Rounded MT Bold" panose="020F0704030504030204" pitchFamily="34" charset="0"/>
              </a:rPr>
              <a:t>)</a:t>
            </a:r>
            <a:endParaRPr lang="en-US" sz="8800" baseline="-25000" dirty="0">
              <a:latin typeface="Arial Rounded MT Bold" panose="020F0704030504030204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86E32B4-DD61-550A-251B-135BE6F97DA9}"/>
              </a:ext>
            </a:extLst>
          </p:cNvPr>
          <p:cNvSpPr/>
          <p:nvPr/>
        </p:nvSpPr>
        <p:spPr>
          <a:xfrm>
            <a:off x="78381" y="4387769"/>
            <a:ext cx="1097280" cy="10972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NH</a:t>
            </a:r>
            <a:r>
              <a:rPr lang="en-US" sz="2000" b="1" baseline="-25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4</a:t>
            </a:r>
            <a:r>
              <a:rPr lang="en-US" sz="2000" b="1" baseline="30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+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02A1672-FC4E-1552-D44E-127E455DF1A0}"/>
              </a:ext>
            </a:extLst>
          </p:cNvPr>
          <p:cNvSpPr/>
          <p:nvPr/>
        </p:nvSpPr>
        <p:spPr>
          <a:xfrm>
            <a:off x="78381" y="5632168"/>
            <a:ext cx="1097280" cy="1097280"/>
          </a:xfrm>
          <a:prstGeom prst="ellipse">
            <a:avLst/>
          </a:prstGeom>
          <a:solidFill>
            <a:srgbClr val="92D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SO</a:t>
            </a:r>
            <a:r>
              <a:rPr lang="en-US" sz="2000" b="1" baseline="-25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4</a:t>
            </a:r>
            <a:r>
              <a:rPr lang="en-US" sz="2000" b="1" baseline="30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2-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F649149-8017-6BAF-91F9-7B16BE032BB9}"/>
              </a:ext>
            </a:extLst>
          </p:cNvPr>
          <p:cNvSpPr/>
          <p:nvPr/>
        </p:nvSpPr>
        <p:spPr>
          <a:xfrm>
            <a:off x="1175661" y="5009969"/>
            <a:ext cx="1097280" cy="10972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NH</a:t>
            </a:r>
            <a:r>
              <a:rPr lang="en-US" sz="2000" b="1" baseline="-25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4</a:t>
            </a:r>
            <a:r>
              <a:rPr lang="en-US" sz="2000" b="1" baseline="30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600300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4" grpId="0"/>
      <p:bldP spid="15" grpId="0"/>
      <p:bldP spid="16" grpId="0"/>
      <p:bldP spid="7" grpId="0" animBg="1"/>
      <p:bldP spid="9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8532" y="2413202"/>
            <a:ext cx="46939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Arial Rounded MT Bold" panose="020F0704030504030204" pitchFamily="34" charset="0"/>
              </a:rPr>
              <a:t>Fe</a:t>
            </a:r>
            <a:r>
              <a:rPr lang="en-US" sz="8800" baseline="30000" dirty="0">
                <a:latin typeface="Arial Rounded MT Bold" panose="020F0704030504030204" pitchFamily="34" charset="0"/>
              </a:rPr>
              <a:t>3+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52004" y="2401508"/>
            <a:ext cx="378388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Arial Rounded MT Bold" panose="020F0704030504030204" pitchFamily="34" charset="0"/>
              </a:rPr>
              <a:t>Cl</a:t>
            </a:r>
            <a:r>
              <a:rPr lang="en-US" sz="8800" baseline="30000" dirty="0">
                <a:latin typeface="Arial Rounded MT Bold" panose="020F0704030504030204" pitchFamily="34" charset="0"/>
              </a:rPr>
              <a:t>-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381" y="312118"/>
            <a:ext cx="1219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u="sng" dirty="0">
                <a:latin typeface="Arial Rounded MT Bold" panose="020F0704030504030204" pitchFamily="34" charset="0"/>
              </a:rPr>
              <a:t>Iron(III) Chloride</a:t>
            </a:r>
            <a:endParaRPr lang="en-US" sz="8800" u="sng" baseline="30000" dirty="0">
              <a:latin typeface="Arial Rounded MT Bold" panose="020F0704030504030204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898571" y="3108960"/>
            <a:ext cx="3006634" cy="95601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417420" y="3014797"/>
            <a:ext cx="3603174" cy="929502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564667" y="3408076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00B0F0"/>
                </a:solidFill>
                <a:latin typeface="Arial Rounded MT Bold" panose="020F0704030504030204" pitchFamily="34" charset="0"/>
              </a:rPr>
              <a:t>1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48997" y="3524955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00B0F0"/>
                </a:solidFill>
                <a:latin typeface="Arial Rounded MT Bold" panose="020F0704030504030204" pitchFamily="34" charset="0"/>
              </a:rPr>
              <a:t>3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4587139"/>
            <a:ext cx="1219199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Arial Rounded MT Bold" panose="020F0704030504030204" pitchFamily="34" charset="0"/>
              </a:rPr>
              <a:t>FeCl</a:t>
            </a:r>
            <a:r>
              <a:rPr lang="en-US" sz="8800" baseline="-25000" dirty="0"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CFF7EC99-04A9-3F2C-1706-05E194B52865}"/>
              </a:ext>
            </a:extLst>
          </p:cNvPr>
          <p:cNvSpPr/>
          <p:nvPr/>
        </p:nvSpPr>
        <p:spPr>
          <a:xfrm>
            <a:off x="9636047" y="4421806"/>
            <a:ext cx="1097280" cy="10972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Fe</a:t>
            </a:r>
            <a:r>
              <a:rPr lang="en-US" sz="2000" b="1" baseline="30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3+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7D660818-D51B-4F6A-BABB-1820666A1970}"/>
              </a:ext>
            </a:extLst>
          </p:cNvPr>
          <p:cNvSpPr/>
          <p:nvPr/>
        </p:nvSpPr>
        <p:spPr>
          <a:xfrm>
            <a:off x="10813988" y="4669143"/>
            <a:ext cx="1097280" cy="1097280"/>
          </a:xfrm>
          <a:prstGeom prst="ellipse">
            <a:avLst/>
          </a:prstGeom>
          <a:solidFill>
            <a:srgbClr val="92D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Cl</a:t>
            </a:r>
            <a:r>
              <a:rPr lang="en-US" sz="2000" b="1" baseline="30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-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96AB53C-F51F-42B3-9F16-CC21FB22C46F}"/>
              </a:ext>
            </a:extLst>
          </p:cNvPr>
          <p:cNvSpPr/>
          <p:nvPr/>
        </p:nvSpPr>
        <p:spPr>
          <a:xfrm>
            <a:off x="9984617" y="5684724"/>
            <a:ext cx="1097280" cy="1097280"/>
          </a:xfrm>
          <a:prstGeom prst="ellipse">
            <a:avLst/>
          </a:prstGeom>
          <a:solidFill>
            <a:srgbClr val="92D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Cl</a:t>
            </a:r>
            <a:r>
              <a:rPr lang="en-US" sz="2000" b="1" baseline="30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-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64AE2A8-0373-C0DF-FF55-D71522B35BDB}"/>
              </a:ext>
            </a:extLst>
          </p:cNvPr>
          <p:cNvSpPr/>
          <p:nvPr/>
        </p:nvSpPr>
        <p:spPr>
          <a:xfrm>
            <a:off x="8706131" y="5244567"/>
            <a:ext cx="1097280" cy="1097280"/>
          </a:xfrm>
          <a:prstGeom prst="ellipse">
            <a:avLst/>
          </a:prstGeom>
          <a:solidFill>
            <a:srgbClr val="92D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Cl</a:t>
            </a:r>
            <a:r>
              <a:rPr lang="en-US" sz="2000" b="1" baseline="30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13780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4" grpId="0"/>
      <p:bldP spid="15" grpId="0"/>
      <p:bldP spid="16" grpId="0"/>
      <p:bldP spid="2" grpId="0" animBg="1"/>
      <p:bldP spid="3" grpId="0" animBg="1"/>
      <p:bldP spid="7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</TotalTime>
  <Words>469</Words>
  <Application>Microsoft Office PowerPoint</Application>
  <PresentationFormat>Widescreen</PresentationFormat>
  <Paragraphs>152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Arial Rounded MT Bold</vt:lpstr>
      <vt:lpstr>Calibri</vt:lpstr>
      <vt:lpstr>Calibri Light</vt:lpstr>
      <vt:lpstr>Segoe Script</vt:lpstr>
      <vt:lpstr>Office Theme</vt:lpstr>
      <vt:lpstr>N17 - Writing Neutral Formulas     for Ionic Compounds</vt:lpstr>
      <vt:lpstr>N17 - Writing Neutral Formulas     for Ionic Compounds</vt:lpstr>
      <vt:lpstr>Neutral Compounds</vt:lpstr>
      <vt:lpstr>Neutral Compounds</vt:lpstr>
      <vt:lpstr>Steps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Neutral Formulas  for Ionic Compounds</dc:title>
  <dc:creator>Farmer, Stephanie [DH]</dc:creator>
  <cp:lastModifiedBy>Farmer, Stephanie [DH]</cp:lastModifiedBy>
  <cp:revision>28</cp:revision>
  <dcterms:created xsi:type="dcterms:W3CDTF">2018-10-15T20:36:35Z</dcterms:created>
  <dcterms:modified xsi:type="dcterms:W3CDTF">2024-10-15T16:23:43Z</dcterms:modified>
</cp:coreProperties>
</file>