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6" r:id="rId2"/>
    <p:sldMasterId id="2147483679" r:id="rId3"/>
    <p:sldMasterId id="2147483691" r:id="rId4"/>
  </p:sldMasterIdLst>
  <p:notesMasterIdLst>
    <p:notesMasterId r:id="rId33"/>
  </p:notesMasterIdLst>
  <p:handoutMasterIdLst>
    <p:handoutMasterId r:id="rId34"/>
  </p:handoutMasterIdLst>
  <p:sldIdLst>
    <p:sldId id="282" r:id="rId5"/>
    <p:sldId id="341" r:id="rId6"/>
    <p:sldId id="335" r:id="rId7"/>
    <p:sldId id="337" r:id="rId8"/>
    <p:sldId id="334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40" r:id="rId20"/>
    <p:sldId id="338" r:id="rId21"/>
    <p:sldId id="303" r:id="rId22"/>
    <p:sldId id="339" r:id="rId23"/>
    <p:sldId id="316" r:id="rId24"/>
    <p:sldId id="315" r:id="rId25"/>
    <p:sldId id="314" r:id="rId26"/>
    <p:sldId id="301" r:id="rId27"/>
    <p:sldId id="329" r:id="rId28"/>
    <p:sldId id="330" r:id="rId29"/>
    <p:sldId id="331" r:id="rId30"/>
    <p:sldId id="328" r:id="rId31"/>
    <p:sldId id="33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0000CC"/>
    <a:srgbClr val="800000"/>
    <a:srgbClr val="333399"/>
    <a:srgbClr val="000099"/>
    <a:srgbClr val="99FFCC"/>
    <a:srgbClr val="000066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1" autoAdjust="0"/>
  </p:normalViewPr>
  <p:slideViewPr>
    <p:cSldViewPr>
      <p:cViewPr varScale="1">
        <p:scale>
          <a:sx n="63" d="100"/>
          <a:sy n="63" d="100"/>
        </p:scale>
        <p:origin x="140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450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5:25:53.94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509 0,'2'83,"0"-45,-1 1,-2-1,-2 0,-13 64,9-70,2 1,-3 39,6-40,-2 0,-10 41,5-27,1 1,3-1,2 1,5 91,-3 63,-6-150,-25 95,21-104,1 2,2-1,-3 60,14 128,-5 101,-17-197,11-84,-3 62,10-91,1 23,-3-1,-1 0,-12 48,-12 30,-50 179,4-67,65-197,1 1,2 0,2 0,1 58,0 3,-15 27,10-81,-2 63,9-74,0 15,-13 95,9-117,-12 74,16-90,0 0,1 0,0-1,1 1,0 0,5 20,-5-28,0 0,1 1,-1-1,1 0,0-1,0 1,0 0,0-1,0 1,1-1,-1 1,1-1,-1 0,1 0,0 0,0-1,0 1,0-1,0 1,0-1,1 0,-1 0,0 0,1-1,-1 1,0-1,1 0,-1 0,0 0,4-1,13-1,0 0,0-2,37-12,-35 10,32-9,0 2,85-9,22 1,-96 11,94-3,-122 13,3 1,-1-2,78-12,44-21,213-48,-222 54,31-9,-126 25,2 1,0 4,83-1,-54 4,-22-3,108-26,-8 1,23-9,-13 3,19-2,-11 2,-3 2,40-7,-55 7,-115 22,103-12,131-13,10 0,-177 34,-76 5,1-2,-1-2,0-1,48-13,57-27,281-70,-358 98,-1-3,126-55,-114 41,112-31,239-72,-378 118,45-23,-74 30,0 1,1 1,0 1,0 1,38-5,-1 6,14 0,0-4,127-35,123-36,-84 24,-183 45,1 3,68-4,-1 1,-124 12,40-4,-1-1,0-3,0-2,62-23,36-15,-9 4,88-31,-60 22,-29 0,-85 33,1 2,0 2,95-21,93-8,-203 40,0-2,0-2,49-21,-49 18,1 1,0 1,38-7,-14 9,0-3,-2-2,94-36,-111 34,-5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5:25:57.7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0,'33'3,"-1"0,-1 2,1 2,43 14,-38-10,1-1,54 6,166 24,-172-24,167 11,-136-28,-56 0,0 1,98 15,-94-6,77 1,-31-3,-81-3,0 2,0 1,34 13,-36-11,0 0,1-2,40 4,171 17,54 11,-37 0,-75-24,-4 0,-104-3,-14-4,94 27,34 8,5 2,128 40,-286-74,257 71,-220-66,113 30,73 23,31 9,154 35,-402-102,-1 1,0 2,45 23,-46-19,-1-2,2-2,54 13,-93-27,48 8,-1 3,90 32,-94-27,0-2,1-1,1-3,61 6,104 25,-38-7,-12 1,-102-20,107 13,-120-23,-1 1,0 3,65 21,-50-15,2-2,108 9,12 2,130 48,-230-53,122 43,-122-37,-59-20,0 2,-1 1,1 0,-2 2,38 21,-5 3,3-2,0-2,2-3,1-2,1-4,104 24,-143-38,-1 0,0 1,29 17,35 14,-18-18,100 16,-56-14,-31 2,-46-9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5:26:05.7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2616 0,'-3'1,"0"-1,0 1,-1 0,1 0,0 1,1-1,-1 1,0-1,0 1,1 0,-1 0,1 0,-1 0,-2 5,-34 39,32-37,-27 41,2 1,-47 101,48-88,-61 95,62-113,2 0,1 2,3 2,2 0,-23 79,30-87,-2 1,-2-2,-31 50,22-40,-30 71,-135 297,156-343,-46 142,4-7,-20 44,45-86,43-123,-3-1,-38 86,31-85,2 1,2 1,3 1,-9 50,8-38,-2-5,-4-1,-1-2,-3 0,-56 86,33-56,-24 47,-104 168,-85 81,166-225,37-66,-13 17,47-70,2 0,1 1,-29 73,8-38,33-57,0 0,1 0,0 0,-6 19,5-4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5:26:08.3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0,'19'1,"-1"1,1 0,-1 1,1 2,-1-1,22 10,104 53,-123-56,42 21,12 8,2-3,1-4,84 24,-85-36,-18-4,0-2,1-3,119 9,-132-21,4 0,102 13,-7 13,1-7,162 1,-185-20,159 21,105 36,-284-42,-38-5,82 3,-88-11,0 3,0 2,87 24,-81-19,0-2,110 3,21 1,12 6,126 20,-242-24,152 6,96-19,-234-4,-37 4,85 14,58 3,109-21,299 17,-303 6,379-22,-402-18,130-3,-124 1,14 0,-297 20,7 1,-1-1,0-1,0-1,0-1,0-1,29-10,13-6,0 2,2 3,100-9,204 7,-305 17,0 2,108 19,-136-13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5:26:10.38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1882 1,'-1'9,"-1"0,0 1,0-1,0 0,-1 0,-1 0,0-1,0 1,0-1,-1 0,0 0,-1 0,-7 8,5-7,1 0,1 1,-1 0,2 0,-1 1,1-1,1 1,-5 18,3 4,-2 1,0-1,-3 0,-1-1,-30 58,11-27,2 1,-24 81,-24 54,-57 124,17-36,12-86,65-131,-54 134,25-36,-17 49,43-87,-78 161,93-232,3 1,2 1,3 2,-16 84,7-25,-2 5,18-56,-3 0,-34 92,-72 129,-32 114,151-397,0 0,-1-1,0 1,0-1,-1 0,-11 14,14-20,0 1,-1-1,1 1,-1-1,1 0,-1 0,0 0,0 0,0-1,0 1,-1-1,1 0,0 0,0 0,-1 0,1-1,-1 1,1-1,-1 0,1 0,-6-1,-14-3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19T15:26:13.27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43,'0'-1,"0"-1,1 1,-1 0,1-1,0 1,-1-1,1 1,0 0,0 0,0-1,0 1,0 0,0 0,0 0,0 0,1 0,-1 0,0 1,0-1,1 0,-1 1,1-1,-1 0,0 1,1 0,-1-1,4 1,48-8,-45 7,444-6,-251 11,-132 0,-1 3,0 3,-1 3,89 30,-155-43,260 80,-87-28,146 54,-250-81,84 20,-92-29,48 15,199 51,-205-53,120 50,-132-43,178 43,317 20,-401-81,340-10,-288-11,-167 6,91 17,-24-3,0-2,179 10,-190-25,171 22,-173 1,-63-10,102 6,-74-17,-31-1,0 2,88 15,150 35,-223-41,-1 4,119 42,-142-44,1-3,71 8,-20-4,179 45,-111-32,-122-22,0 1,72 22,-79-17,1-2,83 9,-58-8,-1 4,80 28,-39-12,-56-16,-20-5,0-1,1-2,0-1,55 3,-51-9,-3-1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notes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1806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2360E8-7CCA-814B-A492-7190BE84F106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0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79E896-C3A1-8B44-82C6-A7B462292251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07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AA42C5-54B1-5843-80C8-67C125E216F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6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A2DF48-D52A-CA44-B993-F7A958B10EB9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011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69A55-C921-1443-AFD2-3194B1A12B3F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7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127324-E900-1749-AD87-3112B2ACBE2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8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6BDDCF-FA9C-1B41-8AF0-D81AB72F1E0B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12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F8FF3-A70F-AD45-950F-487FE218A395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50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5123E2-C522-A94A-BD38-E9C118439072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58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5836D-4943-134D-A425-F90BCAB40CB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75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6CBA4-259A-4ED2-80E2-00747CA8B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8157-76CC-4E8A-A59B-47C548724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8631-B3A8-4C2D-AB88-84EDFB5E3E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451576A-8EB1-4B93-AAA3-12B5B2C920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4A3583-6F6C-415B-BB93-5F91D98FCA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CCB1AF-95E9-49F7-9735-E8B013419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E6F8-0A26-43D3-90F4-374679FE9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9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7E26C-4097-4577-8F2D-B5BECE3F4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CD5DA-227F-4A4C-A357-91AA073573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B0048-07D2-4FEB-A55F-7290B2527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496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1D7C8-7DE7-4841-96D9-6777C4451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2176-D24D-468F-95C7-DDD88ECC09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E3808-C5CF-4B39-B62F-242FA9AFF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9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9773A-30BD-437D-8B3C-4E0E73D429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6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A00796-B78D-4EF1-B515-711FD0418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3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E22FB-A69B-427E-83D8-612D05AB84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19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19C5-17F9-4B11-A482-C6F3FC52A7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38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58E1-7495-4949-94A3-8B0E1E510C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81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A122F6A-9311-42DB-B652-17C1CF7F5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58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FCE-B7D2-4590-945B-8AE8E94F5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F45A-53C2-4729-AC17-F2D6101BFB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60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DB9C-B8C9-49E4-9DAE-D42957E746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4AC89-369B-46FA-A02D-5BD392C1F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F8A3-DA88-4626-B1BE-084A3E9A8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94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913B-B12B-4B94-8F76-80AD1DCBAA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6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08C9-B745-46F6-B50A-B6964D4134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84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47B-A609-4349-BC2D-C80E4A4173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0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ABE0-91E8-4C78-8480-FA9437424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63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612A-07F5-4AE0-9410-0969B6CBA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C6B-4F97-48B5-8EF8-94CDBC8EE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47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557B-ED37-45A4-8813-F4C7CE18A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406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E242-B524-4390-90F4-055D065274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370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CFA3-653A-4DFE-BDE6-036622170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2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CCA73-EACE-4161-B847-FB7566B99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22E4-E95B-4F17-B0BE-145AFA8B4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9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AE9A-D3DB-4BC7-9936-A202AF9054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0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853C-C783-48FA-8E58-077E0B00AE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8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24D-5055-4232-A179-3D2AA446D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7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440A-6F65-4C4E-9911-C0B4BB2C27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00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0620-1FCE-4B4D-84FC-F5DF05D09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314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8CC9-0D71-4B6B-8E62-2CE911AF62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19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58F7-642C-4337-B7E6-735C3D0A71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9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D9F5-4E94-43DF-9FE4-BA95164C4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84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EF40A4-7C53-4B84-8FE8-11FFEBF5D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0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856DE-E36D-4A57-A1EB-75B22D0738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F85EC-15A9-4198-9930-9C1C1B55D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EAB6-40B6-4B08-9418-1A9CC151E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BEE97-4E5D-4387-A2DD-8DF64AB033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B3268-148D-4C91-ACE4-8D018D605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48BE0CE-6B7F-4DCD-9242-831F5DB858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70CF1131-2737-41E5-84E9-A3FB7F97F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443F24C-5D44-4734-87BD-F0F0E0059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0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D6671E-1201-4F2C-99BF-7F851CA995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4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vTSm6kT7C0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png"/><Relationship Id="rId5" Type="http://schemas.openxmlformats.org/officeDocument/2006/relationships/customXml" Target="../ink/ink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customXml" Target="../ink/ink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molecule-shapes/latest/molecule-shapes_en.html" TargetMode="External"/><Relationship Id="rId2" Type="http://schemas.openxmlformats.org/officeDocument/2006/relationships/hyperlink" Target="https://m.youtube.com/watch?feature=youtu.be&amp;v=vHXViZTxLXo" TargetMode="Externa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vTSm6kT7C0" TargetMode="External"/><Relationship Id="rId2" Type="http://schemas.openxmlformats.org/officeDocument/2006/relationships/hyperlink" Target="https://m.youtube.com/watch?feature=youtu.be&amp;v=vHXViZTxLXo" TargetMode="Externa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" y="1010920"/>
            <a:ext cx="8915400" cy="2133600"/>
          </a:xfrm>
        </p:spPr>
        <p:txBody>
          <a:bodyPr/>
          <a:lstStyle/>
          <a:p>
            <a:r>
              <a:rPr lang="en-US" sz="6000" b="0" dirty="0">
                <a:solidFill>
                  <a:srgbClr val="0033CC"/>
                </a:solidFill>
                <a:latin typeface="Impact" panose="020B0806030902050204" pitchFamily="34" charset="0"/>
              </a:rPr>
              <a:t>N19 - VSEPR and the 3D Geometry of Molecules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403600"/>
            <a:ext cx="8915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identify the 3-dimensional shape of molecules.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26662-57AD-6AB9-E0FB-1DECAB08DCAC}"/>
              </a:ext>
            </a:extLst>
          </p:cNvPr>
          <p:cNvSpPr txBox="1"/>
          <p:nvPr/>
        </p:nvSpPr>
        <p:spPr>
          <a:xfrm>
            <a:off x="228600" y="6324600"/>
            <a:ext cx="7589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YouTube Presentation: </a:t>
            </a:r>
            <a:r>
              <a:rPr lang="en-US" sz="2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https://youtu.be/zvTSm6kT7C0</a:t>
            </a:r>
            <a:r>
              <a:rPr lang="en-US" sz="2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2" descr="10_Pg429_UnFigure_1.jpg"/>
          <p:cNvSpPr>
            <a:spLocks noChangeAspect="1"/>
          </p:cNvSpPr>
          <p:nvPr/>
        </p:nvSpPr>
        <p:spPr bwMode="auto">
          <a:xfrm>
            <a:off x="290513" y="2198688"/>
            <a:ext cx="42735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dirty="0">
                <a:latin typeface="Arial" charset="0"/>
                <a:ea typeface="MS PGothic" charset="0"/>
                <a:cs typeface="Arial" charset="0"/>
              </a:rPr>
              <a:t>Trigonal </a:t>
            </a:r>
            <a:r>
              <a:rPr lang="en-US" dirty="0" err="1">
                <a:latin typeface="Arial" charset="0"/>
                <a:ea typeface="MS PGothic" charset="0"/>
                <a:cs typeface="Arial" charset="0"/>
              </a:rPr>
              <a:t>Bipyramidal</a:t>
            </a:r>
            <a:endParaRPr lang="en-US" dirty="0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245E13D-BDE4-62EB-3DDB-6D77E5FF1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54" y="4093667"/>
            <a:ext cx="3367087" cy="2523668"/>
          </a:xfrm>
          <a:prstGeom prst="rect">
            <a:avLst/>
          </a:prstGeom>
        </p:spPr>
      </p:pic>
      <p:sp>
        <p:nvSpPr>
          <p:cNvPr id="34820" name="Picture 5" descr="10_Pg429_UnFigure_2.jpg"/>
          <p:cNvSpPr>
            <a:spLocks noChangeAspect="1"/>
          </p:cNvSpPr>
          <p:nvPr/>
        </p:nvSpPr>
        <p:spPr bwMode="auto">
          <a:xfrm>
            <a:off x="4645025" y="1763713"/>
            <a:ext cx="4332288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r="40" b="2779"/>
          <a:stretch>
            <a:fillRect/>
          </a:stretch>
        </p:blipFill>
        <p:spPr bwMode="auto">
          <a:xfrm>
            <a:off x="2713166" y="1295400"/>
            <a:ext cx="3841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B88E19-FBE8-7CD3-7F10-108B8BDCB955}"/>
                  </a:ext>
                </a:extLst>
              </p14:cNvPr>
              <p14:cNvContentPartPr/>
              <p14:nvPr/>
            </p14:nvContentPartPr>
            <p14:xfrm>
              <a:off x="2939483" y="2433157"/>
              <a:ext cx="3924360" cy="16063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B88E19-FBE8-7CD3-7F10-108B8BDCB95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49843" y="2253157"/>
                <a:ext cx="4104000" cy="19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B4D8AC-9C89-9679-0D0F-0FDD3C5DD42D}"/>
                  </a:ext>
                </a:extLst>
              </p14:cNvPr>
              <p14:cNvContentPartPr/>
              <p14:nvPr/>
            </p14:nvContentPartPr>
            <p14:xfrm>
              <a:off x="3192923" y="2109877"/>
              <a:ext cx="3656880" cy="819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B4D8AC-9C89-9679-0D0F-0FDD3C5DD4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02923" y="1929877"/>
                <a:ext cx="3836520" cy="11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9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Octahedral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89000" y="823913"/>
            <a:ext cx="73406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B871A0-FEF8-6F26-EDDE-04BC7F83AA40}"/>
                  </a:ext>
                </a:extLst>
              </p14:cNvPr>
              <p14:cNvContentPartPr/>
              <p14:nvPr/>
            </p14:nvContentPartPr>
            <p14:xfrm>
              <a:off x="3967643" y="1898917"/>
              <a:ext cx="942120" cy="188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B871A0-FEF8-6F26-EDDE-04BC7F83AA4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7643" y="1718917"/>
                <a:ext cx="1121760" cy="22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D577AF5-669E-A083-7AB5-A02174B1F4FB}"/>
                  </a:ext>
                </a:extLst>
              </p14:cNvPr>
              <p14:cNvContentPartPr/>
              <p14:nvPr/>
            </p14:nvContentPartPr>
            <p14:xfrm>
              <a:off x="4065563" y="3840037"/>
              <a:ext cx="3733200" cy="30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D577AF5-669E-A083-7AB5-A02174B1F4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75563" y="3660037"/>
                <a:ext cx="3912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91B69B-1961-5B78-5327-59519E8AD33E}"/>
                  </a:ext>
                </a:extLst>
              </p14:cNvPr>
              <p14:cNvContentPartPr/>
              <p14:nvPr/>
            </p14:nvContentPartPr>
            <p14:xfrm>
              <a:off x="7721003" y="2320837"/>
              <a:ext cx="677520" cy="1656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91B69B-1961-5B78-5327-59519E8AD3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31363" y="2141197"/>
                <a:ext cx="857160" cy="20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1522E38-3BF0-6FD5-3552-44324A746E72}"/>
                  </a:ext>
                </a:extLst>
              </p14:cNvPr>
              <p14:cNvContentPartPr/>
              <p14:nvPr/>
            </p14:nvContentPartPr>
            <p14:xfrm>
              <a:off x="4880963" y="1841317"/>
              <a:ext cx="3375000" cy="564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1522E38-3BF0-6FD5-3552-44324A746E7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1323" y="1661317"/>
                <a:ext cx="3554640" cy="9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6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Octahedral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7891" name="Picture 3" descr="10_Pg429_UnFigure_3.jpg"/>
          <p:cNvSpPr>
            <a:spLocks noChangeAspect="1"/>
          </p:cNvSpPr>
          <p:nvPr/>
        </p:nvSpPr>
        <p:spPr bwMode="auto">
          <a:xfrm>
            <a:off x="304800" y="915988"/>
            <a:ext cx="85344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37892" name="Picture 1" descr="10_Pg429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4"/>
          <a:stretch>
            <a:fillRect/>
          </a:stretch>
        </p:blipFill>
        <p:spPr bwMode="auto">
          <a:xfrm>
            <a:off x="254000" y="863600"/>
            <a:ext cx="8534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40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7886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 sz="4000" u="sng" dirty="0">
                <a:effectLst/>
                <a:latin typeface="Arial" charset="0"/>
                <a:ea typeface="MS PGothic" charset="0"/>
                <a:cs typeface="Arial" charset="0"/>
              </a:rPr>
              <a:t>The Effect of Lone Pairs</a:t>
            </a:r>
            <a:endParaRPr lang="en-US" sz="4000" u="sng" dirty="0">
              <a:effectLst/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5125" y="811213"/>
            <a:ext cx="8321675" cy="52625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Lone pair = </a:t>
            </a:r>
            <a:r>
              <a:rPr lang="en-US" altLang="ja-JP" dirty="0">
                <a:latin typeface="Arial" charset="0"/>
                <a:ea typeface="MS PGothic" charset="0"/>
              </a:rPr>
              <a:t>“occupy more space” </a:t>
            </a:r>
          </a:p>
          <a:p>
            <a:r>
              <a:rPr lang="en-US" dirty="0">
                <a:latin typeface="Arial" charset="0"/>
                <a:ea typeface="MS PGothic" charset="0"/>
              </a:rPr>
              <a:t>This affects the bond angles, making the bonding pair angles smaller than expected.</a:t>
            </a:r>
          </a:p>
          <a:p>
            <a:pPr eaLnBrk="1" hangingPunct="1"/>
            <a:r>
              <a:rPr lang="en-US" altLang="ja-JP" dirty="0">
                <a:latin typeface="Arial" charset="0"/>
                <a:ea typeface="MS PGothic" charset="0"/>
              </a:rPr>
              <a:t>Pushes the atoms out of the way 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Relative sizes of repulsive force interactions is as follows:</a:t>
            </a:r>
          </a:p>
          <a:p>
            <a:pPr algn="ctr" eaLnBrk="1" hangingPunct="1">
              <a:buFontTx/>
              <a:buNone/>
            </a:pPr>
            <a:r>
              <a:rPr lang="en-US" sz="1600" dirty="0">
                <a:latin typeface="Arial" charset="0"/>
                <a:ea typeface="MS PGothic" charset="0"/>
              </a:rPr>
              <a:t> </a:t>
            </a:r>
            <a:br>
              <a:rPr lang="en-US" sz="1600" dirty="0">
                <a:latin typeface="Arial" charset="0"/>
                <a:ea typeface="MS PGothic" charset="0"/>
              </a:rPr>
            </a:br>
            <a:endParaRPr lang="en-US" sz="1600" dirty="0">
              <a:latin typeface="Arial" charset="0"/>
              <a:ea typeface="MS P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413" y="4460875"/>
            <a:ext cx="901858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u="sng" dirty="0">
                <a:solidFill>
                  <a:srgbClr val="0000CC"/>
                </a:solidFill>
                <a:latin typeface="Arial" charset="0"/>
              </a:rPr>
              <a:t>Lowest:</a:t>
            </a:r>
            <a:r>
              <a:rPr lang="en-US" sz="36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kumimoji="0" lang="en-US" sz="3600" b="1" i="0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Bonding Pair – Bonding Pair</a:t>
            </a:r>
          </a:p>
          <a:p>
            <a:pPr eaLnBrk="1" hangingPunct="1">
              <a:defRPr/>
            </a:pPr>
            <a:r>
              <a:rPr lang="en-US" sz="3600" u="sng" dirty="0">
                <a:solidFill>
                  <a:srgbClr val="00B050"/>
                </a:solidFill>
                <a:latin typeface="Arial" charset="0"/>
              </a:rPr>
              <a:t>Medium:</a:t>
            </a:r>
            <a:r>
              <a:rPr lang="en-US" sz="3600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Lone Pair – Bonding Pair </a:t>
            </a:r>
          </a:p>
          <a:p>
            <a:pPr eaLnBrk="1" hangingPunct="1">
              <a:defRPr/>
            </a:pP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Highest: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en-US" sz="3600" dirty="0">
                <a:solidFill>
                  <a:schemeClr val="tx1"/>
                </a:solidFill>
                <a:latin typeface="Arial" charset="0"/>
              </a:rPr>
              <a:t>Lone Pair – Lone Pair </a:t>
            </a:r>
          </a:p>
          <a:p>
            <a:pPr eaLnBrk="1" hangingPunct="1">
              <a:defRPr/>
            </a:pPr>
            <a:endParaRPr lang="en-US" sz="3600" dirty="0">
              <a:solidFill>
                <a:srgbClr val="0000CC"/>
              </a:solidFill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8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Bond Angle Distortion from Lone Pairs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60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6084" name="Picture 1" descr="10_Pg431_UnFigure_1.jpg"/>
          <p:cNvSpPr>
            <a:spLocks noChangeAspect="1"/>
          </p:cNvSpPr>
          <p:nvPr/>
        </p:nvSpPr>
        <p:spPr bwMode="auto">
          <a:xfrm>
            <a:off x="596900" y="850900"/>
            <a:ext cx="79375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6085" name="Picture 1" descr="10_Pg43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>
            <a:fillRect/>
          </a:stretch>
        </p:blipFill>
        <p:spPr bwMode="auto">
          <a:xfrm>
            <a:off x="431800" y="6985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64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Bond Angle Distortion from Lone Pairs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8131" name="Picture 4" descr="10_Pg431_UnFigure_1.jpg"/>
          <p:cNvSpPr>
            <a:spLocks noChangeAspect="1"/>
          </p:cNvSpPr>
          <p:nvPr/>
        </p:nvSpPr>
        <p:spPr bwMode="auto">
          <a:xfrm>
            <a:off x="596900" y="850900"/>
            <a:ext cx="79375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>
            <a:fillRect/>
          </a:stretch>
        </p:blipFill>
        <p:spPr bwMode="auto">
          <a:xfrm>
            <a:off x="304800" y="658813"/>
            <a:ext cx="853440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02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8600" y="0"/>
            <a:ext cx="9220200" cy="1143000"/>
          </a:xfrm>
          <a:noFill/>
        </p:spPr>
        <p:txBody>
          <a:bodyPr/>
          <a:lstStyle/>
          <a:p>
            <a:r>
              <a:rPr lang="en-US" sz="3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Hybridization - </a:t>
            </a:r>
            <a:r>
              <a:rPr lang="en-US" sz="4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Blending of Orbitals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3400" y="2362200"/>
            <a:ext cx="7924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>
              <a:sym typeface="MathScience" pitchFamily="2" charset="2"/>
            </a:endParaRPr>
          </a:p>
        </p:txBody>
      </p:sp>
      <p:pic>
        <p:nvPicPr>
          <p:cNvPr id="4100" name="Picture 4" descr="177B_standard-poo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1752600" cy="1752600"/>
          </a:xfrm>
          <a:prstGeom prst="rect">
            <a:avLst/>
          </a:prstGeom>
          <a:noFill/>
        </p:spPr>
      </p:pic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28663" y="2819400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Poodle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2373313" y="1570038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2362200" y="28194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+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819400" y="2819400"/>
            <a:ext cx="15183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Labrador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546725" y="157003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=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751724" y="2804154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=</a:t>
            </a: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381000" y="3352800"/>
            <a:ext cx="8382000" cy="0"/>
          </a:xfrm>
          <a:prstGeom prst="line">
            <a:avLst/>
          </a:prstGeom>
          <a:noFill/>
          <a:ln w="57150" cmpd="thickThin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7200284" y="2865438"/>
            <a:ext cx="1970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Labradoodle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396240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sz="3600" u="sng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Hybridization</a:t>
            </a: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combining of two or more orbitals of nearly equal energy within the same atom into </a:t>
            </a:r>
          </a:p>
          <a:p>
            <a:pPr lvl="0" eaLnBrk="1" hangingPunct="1"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orbitals of equal energy.</a:t>
            </a:r>
          </a:p>
        </p:txBody>
      </p:sp>
      <p:pic>
        <p:nvPicPr>
          <p:cNvPr id="1028" name="Picture 4" descr="Image result for labrad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28" y="1015567"/>
            <a:ext cx="2824163" cy="188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abradood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14" y="918291"/>
            <a:ext cx="1319064" cy="19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5133392" y="2865438"/>
            <a:ext cx="1970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Labradoodle</a:t>
            </a:r>
          </a:p>
        </p:txBody>
      </p:sp>
      <p:pic>
        <p:nvPicPr>
          <p:cNvPr id="17" name="Picture 6" descr="Image result for labradood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22" y="918291"/>
            <a:ext cx="1319064" cy="19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567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62000" y="3657600"/>
            <a:ext cx="78486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562600" y="3162633"/>
            <a:ext cx="31242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88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6667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40477" y="3276600"/>
            <a:ext cx="3048000" cy="32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67" t="51666" r="55000" b="6112"/>
          <a:stretch/>
        </p:blipFill>
        <p:spPr>
          <a:xfrm>
            <a:off x="2819400" y="3733800"/>
            <a:ext cx="3048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893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0F922B-061A-EA2D-AF8C-9E9B77CE6EB8}"/>
              </a:ext>
            </a:extLst>
          </p:cNvPr>
          <p:cNvSpPr/>
          <p:nvPr/>
        </p:nvSpPr>
        <p:spPr bwMode="auto">
          <a:xfrm>
            <a:off x="4191000" y="3429000"/>
            <a:ext cx="4114800" cy="2438400"/>
          </a:xfrm>
          <a:prstGeom prst="rect">
            <a:avLst/>
          </a:prstGeom>
          <a:solidFill>
            <a:srgbClr val="FFFF0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66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8325" y="1118175"/>
            <a:ext cx="77724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big obvious note to yourself in your notebook...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165" y="2667000"/>
            <a:ext cx="7848600" cy="2438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LOOK AT VSEPR CHART IN REFERENCE SHEET SECTION OF BINDER!!!!!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184731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9015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s orbital combines with one p orbital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 orbitals are left the same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sp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8095126" cy="40386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105400" cy="609600"/>
          </a:xfrm>
        </p:spPr>
        <p:txBody>
          <a:bodyPr/>
          <a:lstStyle/>
          <a:p>
            <a:r>
              <a:rPr lang="en-US" sz="32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Hybrid Orbitals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2133600"/>
            <a:ext cx="381000" cy="9144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04900" y="3669890"/>
            <a:ext cx="1104900" cy="143551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55486" y="4210493"/>
            <a:ext cx="3016914" cy="143551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15016" y="2578338"/>
            <a:ext cx="1328584" cy="317262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76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s orbital combines with two p orbitals </a:t>
            </a:r>
          </a:p>
        </p:txBody>
      </p:sp>
      <p:pic>
        <p:nvPicPr>
          <p:cNvPr id="17411" name="Picture 3" descr="sp2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697090"/>
            <a:ext cx="8458200" cy="4219735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562100" y="1235425"/>
            <a:ext cx="6667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orbital remains unchanged.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657600" y="304800"/>
            <a:ext cx="5486400" cy="457200"/>
          </a:xfrm>
        </p:spPr>
        <p:txBody>
          <a:bodyPr/>
          <a:lstStyle/>
          <a:p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3200" u="sng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Hybrid Orbitals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2408318"/>
            <a:ext cx="762000" cy="868282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19150" y="3987828"/>
            <a:ext cx="2228850" cy="143551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648200" y="4483773"/>
            <a:ext cx="3200400" cy="143551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2334" y="2743200"/>
            <a:ext cx="1238865" cy="3048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p3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79417"/>
            <a:ext cx="8247864" cy="4114800"/>
          </a:xfrm>
          <a:prstGeom prst="rect">
            <a:avLst/>
          </a:prstGeom>
          <a:noFill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6700" y="1026467"/>
            <a:ext cx="8153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One s orbital combines with three p orbitals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7162800" cy="609600"/>
          </a:xfrm>
        </p:spPr>
        <p:txBody>
          <a:bodyPr/>
          <a:lstStyle/>
          <a:p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4000" u="sng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Hybrid Orbitals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914400" y="2286000"/>
            <a:ext cx="1371600" cy="76200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43000" y="3754583"/>
            <a:ext cx="3276600" cy="1435510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77776" y="4038600"/>
            <a:ext cx="3985223" cy="1655616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77776" y="2497057"/>
            <a:ext cx="1470624" cy="398543"/>
          </a:xfrm>
          <a:prstGeom prst="rect">
            <a:avLst/>
          </a:prstGeom>
          <a:solidFill>
            <a:srgbClr val="FFFF00">
              <a:alpha val="40000"/>
            </a:srgb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5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685800"/>
          </a:xfrm>
        </p:spPr>
        <p:txBody>
          <a:bodyPr anchor="ctr"/>
          <a:lstStyle/>
          <a:p>
            <a:r>
              <a:rPr lang="en-US" sz="30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VSEPR – AXE Method</a:t>
            </a:r>
            <a:endParaRPr lang="en-US" sz="3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3434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central atom.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how many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bonded atoms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represents the number of lone electron pairs present on the </a:t>
            </a:r>
            <a:r>
              <a:rPr lang="en-US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atom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of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sometimes known as the </a:t>
            </a:r>
            <a:r>
              <a:rPr lang="en-US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steric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60F9C-8933-4B16-8D50-AABF7C1A4ADA}" type="slidenum">
              <a:rPr lang="en-US" smtClean="0">
                <a:solidFill>
                  <a:srgbClr val="FF0000"/>
                </a:solidFill>
              </a:rPr>
              <a:pPr/>
              <a:t>23</a:t>
            </a:fld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816"/>
          <a:stretch/>
        </p:blipFill>
        <p:spPr>
          <a:xfrm>
            <a:off x="914400" y="1585400"/>
            <a:ext cx="7506748" cy="5272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00" y="3687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Steric #</a:t>
            </a: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 bwMode="auto">
          <a:xfrm flipH="1">
            <a:off x="1447800" y="867868"/>
            <a:ext cx="0" cy="73152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638300" y="46236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X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2209800" y="990600"/>
            <a:ext cx="0" cy="64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235609" y="457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E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807109" y="985432"/>
            <a:ext cx="0" cy="64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054057" y="166725"/>
            <a:ext cx="1499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</a:rPr>
              <a:t>“generic”</a:t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rgbClr val="FF0000"/>
                </a:solidFill>
              </a:rPr>
              <a:t>shape 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810000" y="988942"/>
            <a:ext cx="0" cy="64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612376" y="193512"/>
            <a:ext cx="354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</a:rPr>
              <a:t>“specific” shape – </a:t>
            </a:r>
            <a:br>
              <a:rPr lang="en-US" b="0" dirty="0">
                <a:solidFill>
                  <a:srgbClr val="FF0000"/>
                </a:solidFill>
              </a:rPr>
            </a:br>
            <a:r>
              <a:rPr lang="en-US" b="0" dirty="0">
                <a:solidFill>
                  <a:srgbClr val="FF0000"/>
                </a:solidFill>
              </a:rPr>
              <a:t>Only looking at atoms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5152101" y="993339"/>
            <a:ext cx="0" cy="64008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616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"/>
            <a:ext cx="6310821" cy="659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81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8983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50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Hybridization Video:</a:t>
            </a:r>
            <a:endParaRPr lang="en-US" sz="4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https://m.youtube.com/watch?feature=youtu.be&amp;v=vHXViZTxLXo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429000"/>
            <a:ext cx="82664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3D Shape Simulation:</a:t>
            </a:r>
            <a:endParaRPr lang="en-US" sz="4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https://phet.colorado.edu/sims/html/molecule-shapes/latest/molecule-shapes_en.html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976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066800"/>
            <a:ext cx="822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to YouTube Presentation</a:t>
            </a:r>
          </a:p>
          <a:p>
            <a:pPr algn="ctr"/>
            <a:endParaRPr lang="en-US" sz="40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https://youtu.be/zvTSm6kT7C0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099962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A34FB-3BC2-B9A5-1DEE-96AE35E9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86062"/>
            <a:ext cx="4877341" cy="480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8F7FE-6467-784A-7455-65B0F6F2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85" y="1479554"/>
            <a:ext cx="4114259" cy="5207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E7322-B4B8-2383-1825-88C2D4608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329" y="356176"/>
            <a:ext cx="4877342" cy="11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28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89834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  <a:noFill/>
          <a:ln/>
        </p:spPr>
        <p:txBody>
          <a:bodyPr lIns="90488" tIns="44450" rIns="90488" bIns="44450"/>
          <a:lstStyle/>
          <a:p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VSEPR Model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848600" cy="2438400"/>
          </a:xfrm>
          <a:noFill/>
          <a:ln w="12700"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structure around a given atom is determined (</a:t>
            </a:r>
            <a:r>
              <a:rPr lang="en-US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mostly)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electron pair repulsions.</a:t>
            </a:r>
          </a:p>
          <a:p>
            <a:pPr>
              <a:buFontTx/>
              <a:buBlip>
                <a:blip r:embed="rId2"/>
              </a:buBlip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try to maximize the distance between electrons 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850226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alence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lectron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US" sz="32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epulsion)</a:t>
            </a:r>
          </a:p>
        </p:txBody>
      </p:sp>
    </p:spTree>
    <p:extLst>
      <p:ext uri="{BB962C8B-B14F-4D97-AF65-F5344CB8AC3E}">
        <p14:creationId xmlns:p14="http://schemas.microsoft.com/office/powerpoint/2010/main" val="89709847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10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>
            <a:fillRect/>
          </a:stretch>
        </p:blipFill>
        <p:spPr bwMode="auto">
          <a:xfrm>
            <a:off x="1295400" y="485775"/>
            <a:ext cx="6540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283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Linear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7651" name="Picture 3" descr="10_02_Figu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2593975" y="800100"/>
            <a:ext cx="39211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75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Trigonal Planar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9699" name="Picture 2" descr="10_02_Figur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>
            <a:fillRect/>
          </a:stretch>
        </p:blipFill>
        <p:spPr bwMode="auto">
          <a:xfrm>
            <a:off x="2794000" y="800100"/>
            <a:ext cx="3970338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349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Tetrahedral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8333" r="745" b="4787"/>
          <a:stretch>
            <a:fillRect/>
          </a:stretch>
        </p:blipFill>
        <p:spPr bwMode="auto">
          <a:xfrm>
            <a:off x="511175" y="2041525"/>
            <a:ext cx="250825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r="1488" b="2933"/>
          <a:stretch>
            <a:fillRect/>
          </a:stretch>
        </p:blipFill>
        <p:spPr bwMode="auto">
          <a:xfrm>
            <a:off x="3362325" y="1687513"/>
            <a:ext cx="53943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646287"/>
      </p:ext>
    </p:extLst>
  </p:cSld>
  <p:clrMapOvr>
    <a:masterClrMapping/>
  </p:clrMapOvr>
</p:sld>
</file>

<file path=ppt/theme/theme1.xml><?xml version="1.0" encoding="utf-8"?>
<a:theme xmlns:a="http://schemas.openxmlformats.org/drawingml/2006/main" name="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hemistry Format">
  <a:themeElements>
    <a:clrScheme name="Chemistry 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 Forma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Data\Microsoft\Templates\Chemistry Format.pot</Template>
  <TotalTime>3489</TotalTime>
  <Pages>25</Pages>
  <Words>405</Words>
  <Application>Microsoft Office PowerPoint</Application>
  <PresentationFormat>On-screen Show (4:3)</PresentationFormat>
  <Paragraphs>76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MS PGothic</vt:lpstr>
      <vt:lpstr>Arial</vt:lpstr>
      <vt:lpstr>Comic Sans MS</vt:lpstr>
      <vt:lpstr>Impact</vt:lpstr>
      <vt:lpstr>MathScience</vt:lpstr>
      <vt:lpstr>Times</vt:lpstr>
      <vt:lpstr>Times New Roman</vt:lpstr>
      <vt:lpstr>Chemistry Format</vt:lpstr>
      <vt:lpstr>1_Chemistry Format</vt:lpstr>
      <vt:lpstr>Default Design</vt:lpstr>
      <vt:lpstr>1_Default Design</vt:lpstr>
      <vt:lpstr>N19 - VSEPR and the 3D Geometry of Molecules</vt:lpstr>
      <vt:lpstr>Make a big obvious note to yourself in your notebook...</vt:lpstr>
      <vt:lpstr>PowerPoint Presentation</vt:lpstr>
      <vt:lpstr>PowerPoint Presentation</vt:lpstr>
      <vt:lpstr>VSEPR Model</vt:lpstr>
      <vt:lpstr>PowerPoint Presentation</vt:lpstr>
      <vt:lpstr>Linear Geometry</vt:lpstr>
      <vt:lpstr>Trigonal Planar Geometry</vt:lpstr>
      <vt:lpstr>Tetrahedral Geometry</vt:lpstr>
      <vt:lpstr>Trigonal Bipyramidal</vt:lpstr>
      <vt:lpstr>Octahedral Geometry</vt:lpstr>
      <vt:lpstr>Octahedral Geometry</vt:lpstr>
      <vt:lpstr>The Effect of Lone Pairs</vt:lpstr>
      <vt:lpstr>Bond Angle Distortion from Lone Pairs</vt:lpstr>
      <vt:lpstr>Bond Angle Distortion from Lone Pairs</vt:lpstr>
      <vt:lpstr>Hybridization - The Blending of Orbitals </vt:lpstr>
      <vt:lpstr>PowerPoint Presentation</vt:lpstr>
      <vt:lpstr>PowerPoint Presentation</vt:lpstr>
      <vt:lpstr>PowerPoint Presentation</vt:lpstr>
      <vt:lpstr>sp Hybrid Orbitals</vt:lpstr>
      <vt:lpstr>sp2 Hybrid Orbitals</vt:lpstr>
      <vt:lpstr>sp3 Hybrid Orbitals</vt:lpstr>
      <vt:lpstr>VSEPR – AXE Method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Bonds</dc:title>
  <dc:creator>Mad Doc</dc:creator>
  <cp:lastModifiedBy>Farmer, Stephanie [DH]</cp:lastModifiedBy>
  <cp:revision>477</cp:revision>
  <cp:lastPrinted>1601-01-01T00:00:00Z</cp:lastPrinted>
  <dcterms:created xsi:type="dcterms:W3CDTF">1997-02-02T21:34:34Z</dcterms:created>
  <dcterms:modified xsi:type="dcterms:W3CDTF">2024-06-16T21:19:04Z</dcterms:modified>
</cp:coreProperties>
</file>