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276" r:id="rId3"/>
    <p:sldId id="272" r:id="rId4"/>
    <p:sldId id="296" r:id="rId5"/>
    <p:sldId id="277" r:id="rId6"/>
    <p:sldId id="299" r:id="rId7"/>
    <p:sldId id="278" r:id="rId8"/>
    <p:sldId id="279" r:id="rId9"/>
    <p:sldId id="280" r:id="rId10"/>
    <p:sldId id="281" r:id="rId11"/>
    <p:sldId id="282" r:id="rId12"/>
    <p:sldId id="270" r:id="rId13"/>
    <p:sldId id="273" r:id="rId14"/>
    <p:sldId id="274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7" r:id="rId24"/>
    <p:sldId id="295" r:id="rId25"/>
    <p:sldId id="283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 autoAdjust="0"/>
    <p:restoredTop sz="94660"/>
  </p:normalViewPr>
  <p:slideViewPr>
    <p:cSldViewPr>
      <p:cViewPr varScale="1">
        <p:scale>
          <a:sx n="59" d="100"/>
          <a:sy n="59" d="100"/>
        </p:scale>
        <p:origin x="111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717F-D28E-4784-B0DE-5F2D4D71748E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AAC87-5156-4108-94B4-98BF4EA3C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8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4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D8A2-4F04-4B4D-8B2D-F2E74B2D996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7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JedE3a9LrI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eSuQm7KfaE" TargetMode="External"/><Relationship Id="rId4" Type="http://schemas.openxmlformats.org/officeDocument/2006/relationships/hyperlink" Target="https://www.youtube.com/watch?v=YeSuQm7KfaE&amp;feature=youtu.b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qQJPCdmIp8" TargetMode="External"/><Relationship Id="rId4" Type="http://schemas.openxmlformats.org/officeDocument/2006/relationships/hyperlink" Target="https://www.youtube.com/watch?v=BqQJPCdmIp8&amp;feature=youtu.b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JedE3a9LrI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Impact" panose="020B0806030902050204" pitchFamily="34" charset="0"/>
              </a:rPr>
              <a:t>N-21</a:t>
            </a:r>
            <a:br>
              <a:rPr lang="en-US" sz="8000" dirty="0">
                <a:latin typeface="Impact" panose="020B0806030902050204" pitchFamily="34" charset="0"/>
              </a:rPr>
            </a:br>
            <a:r>
              <a:rPr lang="en-US" sz="8000" dirty="0">
                <a:latin typeface="Impact" panose="020B0806030902050204" pitchFamily="34" charset="0"/>
              </a:rPr>
              <a:t>Intermolecular Forces </a:t>
            </a:r>
          </a:p>
        </p:txBody>
      </p:sp>
    </p:spTree>
    <p:extLst>
      <p:ext uri="{BB962C8B-B14F-4D97-AF65-F5344CB8AC3E}">
        <p14:creationId xmlns:p14="http://schemas.microsoft.com/office/powerpoint/2010/main" val="49843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364989"/>
            <a:ext cx="8097078" cy="83312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Hydrogen Bonding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2644" y="4059993"/>
            <a:ext cx="9031356" cy="26409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36974" y="4583213"/>
            <a:ext cx="3006539" cy="18466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Hydrogen end of an O-H, N-H, or F-H bond 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849" y="4722598"/>
            <a:ext cx="4172881" cy="156966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the partially negative </a:t>
            </a:r>
            <a:br>
              <a:rPr lang="en-US" sz="3200" b="1" dirty="0"/>
            </a:br>
            <a:r>
              <a:rPr lang="en-US" sz="3200" b="1" dirty="0"/>
              <a:t>part of a </a:t>
            </a:r>
            <a:r>
              <a:rPr lang="en-US" sz="3200" b="1" i="1" u="sng" dirty="0"/>
              <a:t>lone pair</a:t>
            </a:r>
            <a:r>
              <a:rPr lang="en-US" sz="3200" b="1" dirty="0"/>
              <a:t> on </a:t>
            </a:r>
            <a:br>
              <a:rPr lang="en-US" sz="3200" b="1" dirty="0"/>
            </a:br>
            <a:r>
              <a:rPr lang="en-US" sz="3200" b="1" dirty="0"/>
              <a:t>an N, O, or F, atom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452730" y="5340624"/>
            <a:ext cx="1484244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40019" y="5777585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7241" y="5451379"/>
            <a:ext cx="702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-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644" y="4059993"/>
            <a:ext cx="375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ATTRACTION BETWEEN: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19" y="2202972"/>
            <a:ext cx="3589786" cy="2014835"/>
          </a:xfrm>
          <a:prstGeom prst="star12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Must have:</a:t>
            </a:r>
            <a:br>
              <a:rPr lang="en-US" sz="2400" b="1" dirty="0"/>
            </a:br>
            <a:r>
              <a:rPr lang="en-US" sz="2400" b="1" dirty="0"/>
              <a:t>“H-NOF</a:t>
            </a:r>
            <a:r>
              <a:rPr lang="en-US" sz="4000" b="1" dirty="0"/>
              <a:t>:</a:t>
            </a:r>
            <a:r>
              <a:rPr lang="en-US" sz="2400" b="1" dirty="0"/>
              <a:t>”</a:t>
            </a:r>
            <a:endParaRPr lang="en-US" sz="11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26668" y="1429819"/>
            <a:ext cx="4273993" cy="2343560"/>
            <a:chOff x="4326668" y="1429819"/>
            <a:chExt cx="4273993" cy="2343560"/>
          </a:xfrm>
        </p:grpSpPr>
        <p:pic>
          <p:nvPicPr>
            <p:cNvPr id="14" name="Picture 13" descr="h2o h bonding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68" y="1429819"/>
              <a:ext cx="4273993" cy="23435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3791" t="16783" r="17243" b="16084"/>
            <a:stretch/>
          </p:blipFill>
          <p:spPr>
            <a:xfrm>
              <a:off x="4876800" y="2438399"/>
              <a:ext cx="381000" cy="30480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5440019" y="220297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592419" y="2286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0" y="2819400"/>
              <a:ext cx="410819" cy="3909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92419" y="28194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410200" y="290242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985760" y="23622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30819" y="257556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467600" y="27432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20000" y="288036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2644" y="1177504"/>
            <a:ext cx="5068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 TYPE OF DIPOLE-DIPOLE!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(Strongest Kind of IMF!)</a:t>
            </a:r>
          </a:p>
        </p:txBody>
      </p:sp>
    </p:spTree>
    <p:extLst>
      <p:ext uri="{BB962C8B-B14F-4D97-AF65-F5344CB8AC3E}">
        <p14:creationId xmlns:p14="http://schemas.microsoft.com/office/powerpoint/2010/main" val="22986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4" grpId="0" animBg="1"/>
      <p:bldP spid="8" grpId="0"/>
      <p:bldP spid="16" grpId="0"/>
      <p:bldP spid="9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92876" y="248730"/>
            <a:ext cx="4050723" cy="609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Is the molecule polar?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263736" y="1366402"/>
            <a:ext cx="4270664" cy="27483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Does the molecule have any of the following bonds:</a:t>
            </a:r>
            <a:br>
              <a:rPr lang="en-US" sz="3200" dirty="0"/>
            </a:br>
            <a:r>
              <a:rPr lang="en-US" sz="3200" dirty="0"/>
              <a:t>H-N       H-O</a:t>
            </a:r>
          </a:p>
          <a:p>
            <a:r>
              <a:rPr lang="en-US" sz="3200" dirty="0"/>
              <a:t>       H-F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59329" y="1094508"/>
            <a:ext cx="3447183" cy="15343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London Dispersion Forces</a:t>
            </a:r>
            <a:br>
              <a:rPr lang="en-US" sz="3200" b="1" u="sng" dirty="0"/>
            </a:br>
            <a:r>
              <a:rPr lang="en-US" sz="2400" dirty="0"/>
              <a:t>(ONLY)</a:t>
            </a:r>
            <a:r>
              <a:rPr lang="en-US" sz="3200" b="1" u="sng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3213" y="60483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327" y="15044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52109" y="855518"/>
            <a:ext cx="1026968" cy="4572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62000" y="458931"/>
            <a:ext cx="1103173" cy="63557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393556" y="4078432"/>
            <a:ext cx="3438523" cy="15343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Dipole-Dipole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2400" dirty="0"/>
              <a:t>(and London dispersion)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9745" y="307375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NO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743200" y="3352800"/>
            <a:ext cx="1726624" cy="761999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29400" y="4201604"/>
            <a:ext cx="118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YES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385213" y="4114799"/>
            <a:ext cx="0" cy="884959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/>
          <p:cNvSpPr/>
          <p:nvPr/>
        </p:nvSpPr>
        <p:spPr>
          <a:xfrm>
            <a:off x="5095877" y="4998027"/>
            <a:ext cx="3438523" cy="15343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Hydrogen Bonds </a:t>
            </a:r>
            <a:r>
              <a:rPr lang="en-US" sz="2400" dirty="0"/>
              <a:t>(and Dipole-Dipole </a:t>
            </a:r>
            <a:br>
              <a:rPr lang="en-US" sz="2800" dirty="0"/>
            </a:br>
            <a:r>
              <a:rPr lang="en-US" sz="2400" dirty="0"/>
              <a:t>and London dispersion)</a:t>
            </a:r>
          </a:p>
        </p:txBody>
      </p:sp>
      <p:sp>
        <p:nvSpPr>
          <p:cNvPr id="2" name="12-Point Star 1"/>
          <p:cNvSpPr/>
          <p:nvPr/>
        </p:nvSpPr>
        <p:spPr>
          <a:xfrm>
            <a:off x="6985916" y="2602812"/>
            <a:ext cx="1980141" cy="1740588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WITH LONE PAIR(S)!</a:t>
            </a:r>
          </a:p>
        </p:txBody>
      </p:sp>
    </p:spTree>
    <p:extLst>
      <p:ext uri="{BB962C8B-B14F-4D97-AF65-F5344CB8AC3E}">
        <p14:creationId xmlns:p14="http://schemas.microsoft.com/office/powerpoint/2010/main" val="1378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Impact" panose="020B0806030902050204" pitchFamily="34" charset="0"/>
              </a:rPr>
              <a:t>Properties due to Intermolecular Forces</a:t>
            </a:r>
          </a:p>
        </p:txBody>
      </p:sp>
    </p:spTree>
    <p:extLst>
      <p:ext uri="{BB962C8B-B14F-4D97-AF65-F5344CB8AC3E}">
        <p14:creationId xmlns:p14="http://schemas.microsoft.com/office/powerpoint/2010/main" val="182990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olarity hand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18" y="609600"/>
            <a:ext cx="6067089" cy="56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9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B050"/>
                </a:solidFill>
                <a:latin typeface="Impact" panose="020B0806030902050204" pitchFamily="34" charset="0"/>
              </a:rPr>
              <a:t>Some properties that relate to intermolecular forces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00200"/>
          <a:ext cx="8458200" cy="41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Boiling point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When you increase IMFs</a:t>
                      </a:r>
                    </a:p>
                    <a:p>
                      <a:pPr algn="ctr"/>
                      <a:r>
                        <a:rPr lang="en-US" sz="3600" dirty="0"/>
                        <a:t>Properties increase too!</a:t>
                      </a:r>
                    </a:p>
                    <a:p>
                      <a:pPr algn="ctr"/>
                      <a:r>
                        <a:rPr lang="en-US" sz="3600" dirty="0"/>
                        <a:t>More forces=higher props</a:t>
                      </a: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Melting point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Viscosity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Surface</a:t>
                      </a:r>
                      <a:r>
                        <a:rPr lang="en-US" sz="3600" baseline="0" dirty="0"/>
                        <a:t> tension</a:t>
                      </a:r>
                      <a:endParaRPr lang="en-US" sz="36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 rowSpan="2"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Miscibility</a:t>
                      </a:r>
                      <a:br>
                        <a:rPr lang="en-US" sz="3600" dirty="0"/>
                      </a:br>
                      <a:r>
                        <a:rPr lang="en-US" sz="3600" dirty="0"/>
                        <a:t>(Mixing)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“Like dissolves</a:t>
                      </a:r>
                      <a:r>
                        <a:rPr lang="en-US" sz="2800" baseline="0" dirty="0"/>
                        <a:t> like”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Polar 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with 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/>
                        <a:t>Non-polar 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with non-polar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2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Impact" panose="020B0806030902050204" pitchFamily="34" charset="0"/>
              </a:rPr>
              <a:t>Special Examples of IMFs</a:t>
            </a:r>
          </a:p>
        </p:txBody>
      </p:sp>
    </p:spTree>
    <p:extLst>
      <p:ext uri="{BB962C8B-B14F-4D97-AF65-F5344CB8AC3E}">
        <p14:creationId xmlns:p14="http://schemas.microsoft.com/office/powerpoint/2010/main" val="228356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o D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2293939"/>
            <a:ext cx="2622590" cy="3868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83" y="1177553"/>
            <a:ext cx="844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DNA </a:t>
            </a:r>
            <a:r>
              <a:rPr lang="en-US" sz="2000" dirty="0"/>
              <a:t>Alpha helix shape- </a:t>
            </a:r>
          </a:p>
          <a:p>
            <a:r>
              <a:rPr lang="en-US" sz="2000" dirty="0"/>
              <a:t>Nucleic acids “bond” A to T  and C to G</a:t>
            </a:r>
          </a:p>
        </p:txBody>
      </p:sp>
      <p:pic>
        <p:nvPicPr>
          <p:cNvPr id="7" name="Picture 6" descr="H bond with d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75" y="1219603"/>
            <a:ext cx="3273287" cy="5154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645" y="6143555"/>
            <a:ext cx="3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Generic DNA picture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3583" y="232469"/>
            <a:ext cx="8097078" cy="833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Important Example of H-Bonding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426" y="3796995"/>
            <a:ext cx="18818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H bonds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 bonding in nucleic acid pa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87" y="1656521"/>
            <a:ext cx="10306309" cy="37636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37328" y="2243843"/>
            <a:ext cx="6406742" cy="1943844"/>
            <a:chOff x="3513668" y="2606772"/>
            <a:chExt cx="2472857" cy="752376"/>
          </a:xfrm>
        </p:grpSpPr>
        <p:sp>
          <p:nvSpPr>
            <p:cNvPr id="5" name="Rectangle 4"/>
            <p:cNvSpPr/>
            <p:nvPr/>
          </p:nvSpPr>
          <p:spPr>
            <a:xfrm>
              <a:off x="3513668" y="2656417"/>
              <a:ext cx="515076" cy="211666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13668" y="2935816"/>
              <a:ext cx="645585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64026" y="2606772"/>
              <a:ext cx="722499" cy="192424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8821" y="2876550"/>
              <a:ext cx="637704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8821" y="3147482"/>
              <a:ext cx="591668" cy="211666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566"/>
            <a:ext cx="8229600" cy="9405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 bonding in protein shapes</a:t>
            </a:r>
          </a:p>
        </p:txBody>
      </p:sp>
      <p:pic>
        <p:nvPicPr>
          <p:cNvPr id="8" name="Picture 7" descr="hemoglob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1" y="2666865"/>
            <a:ext cx="3912092" cy="3194050"/>
          </a:xfrm>
          <a:prstGeom prst="rect">
            <a:avLst/>
          </a:prstGeom>
        </p:spPr>
      </p:pic>
      <p:pic>
        <p:nvPicPr>
          <p:cNvPr id="3" name="Picture 2" descr="h bonding in protein fol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0048"/>
            <a:ext cx="3105150" cy="3543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030" y="1569153"/>
            <a:ext cx="5528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Proteins</a:t>
            </a:r>
            <a:r>
              <a:rPr lang="en-US" sz="2400" dirty="0"/>
              <a:t> – chain of amino acids</a:t>
            </a:r>
          </a:p>
          <a:p>
            <a:r>
              <a:rPr lang="en-US" sz="2400" dirty="0"/>
              <a:t>Secondary structures:  beta sheets and alpha helix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0" y="54915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Alpha helix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2542" y="5491583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Beta sheets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4333" y="5842000"/>
            <a:ext cx="274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Hemoglobin protein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Impact" panose="020B0806030902050204" pitchFamily="34" charset="0"/>
              </a:rPr>
              <a:t>Bulk Solids</a:t>
            </a:r>
          </a:p>
        </p:txBody>
      </p:sp>
    </p:spTree>
    <p:extLst>
      <p:ext uri="{BB962C8B-B14F-4D97-AF65-F5344CB8AC3E}">
        <p14:creationId xmlns:p14="http://schemas.microsoft.com/office/powerpoint/2010/main" val="57464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338" y="2783077"/>
            <a:ext cx="8229600" cy="2363385"/>
          </a:xfrm>
        </p:spPr>
        <p:txBody>
          <a:bodyPr>
            <a:noAutofit/>
          </a:bodyPr>
          <a:lstStyle/>
          <a:p>
            <a:pPr algn="l"/>
            <a:br>
              <a:rPr lang="en-US" sz="5400" dirty="0">
                <a:latin typeface="Impact" panose="020B080603090205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Target: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the types of IMFs present in a molecule, and can use that to make predictions about the properties of a molecule. </a:t>
            </a:r>
            <a:endParaRPr lang="en-US" sz="4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E78EC-B9D0-FE9B-8B76-5D7E689858B4}"/>
              </a:ext>
            </a:extLst>
          </p:cNvPr>
          <p:cNvSpPr txBox="1">
            <a:spLocks/>
          </p:cNvSpPr>
          <p:nvPr/>
        </p:nvSpPr>
        <p:spPr>
          <a:xfrm>
            <a:off x="323538" y="1563285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Impact" panose="020B0806030902050204" pitchFamily="34" charset="0"/>
              </a:rPr>
              <a:t>N-21</a:t>
            </a:r>
            <a:br>
              <a:rPr lang="en-US" sz="6600" dirty="0">
                <a:latin typeface="Impact" panose="020B0806030902050204" pitchFamily="34" charset="0"/>
              </a:rPr>
            </a:br>
            <a:r>
              <a:rPr lang="en-US" sz="6600" dirty="0">
                <a:latin typeface="Impact" panose="020B0806030902050204" pitchFamily="34" charset="0"/>
              </a:rPr>
              <a:t>Intermolecular Forces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CBD8D-D1BB-D82C-1AA3-E28329A1F712}"/>
              </a:ext>
            </a:extLst>
          </p:cNvPr>
          <p:cNvSpPr txBox="1"/>
          <p:nvPr/>
        </p:nvSpPr>
        <p:spPr>
          <a:xfrm>
            <a:off x="619281" y="5947888"/>
            <a:ext cx="7905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Link to YouTube Presentation: </a:t>
            </a:r>
            <a:r>
              <a:rPr lang="en-US" sz="2000" dirty="0">
                <a:hlinkClick r:id="rId2"/>
              </a:rPr>
              <a:t>https://youtu.be/6JedE3a9LrI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83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Interactions in solids</a:t>
            </a:r>
          </a:p>
        </p:txBody>
      </p:sp>
      <p:sp>
        <p:nvSpPr>
          <p:cNvPr id="5" name="Hexagon 4"/>
          <p:cNvSpPr/>
          <p:nvPr/>
        </p:nvSpPr>
        <p:spPr>
          <a:xfrm>
            <a:off x="225136" y="3657599"/>
            <a:ext cx="4419600" cy="284783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b"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3 TYPES</a:t>
            </a:r>
          </a:p>
          <a:p>
            <a:pPr algn="ctr"/>
            <a:r>
              <a:rPr lang="en-US" sz="2800" b="1" dirty="0"/>
              <a:t>Metallic </a:t>
            </a:r>
            <a:r>
              <a:rPr lang="en-US" sz="2800" i="1" dirty="0"/>
              <a:t>(weakest)</a:t>
            </a:r>
            <a:br>
              <a:rPr lang="en-US" sz="2800" b="1" dirty="0"/>
            </a:br>
            <a:r>
              <a:rPr lang="en-US" sz="2800" b="1" dirty="0"/>
              <a:t>Ionic Lattice </a:t>
            </a:r>
            <a:r>
              <a:rPr lang="en-US" sz="2800" i="1" dirty="0"/>
              <a:t>(middle)</a:t>
            </a:r>
          </a:p>
          <a:p>
            <a:pPr algn="ctr"/>
            <a:r>
              <a:rPr lang="en-US" sz="2800" b="1" dirty="0"/>
              <a:t>Network covalent </a:t>
            </a:r>
            <a:r>
              <a:rPr lang="en-US" sz="2800" i="1" dirty="0"/>
              <a:t>(strongest)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20</a:t>
            </a:fld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533400" y="1313522"/>
            <a:ext cx="8153400" cy="196307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600" b="1" u="sng" dirty="0">
                <a:solidFill>
                  <a:srgbClr val="00B050"/>
                </a:solidFill>
              </a:rPr>
              <a:t>COMBINATION OF: </a:t>
            </a:r>
            <a:br>
              <a:rPr lang="en-US" sz="3600" b="1" u="sng" dirty="0">
                <a:solidFill>
                  <a:srgbClr val="00B050"/>
                </a:solidFill>
              </a:rPr>
            </a:br>
            <a:r>
              <a:rPr lang="en-US" sz="3600" b="1" dirty="0"/>
              <a:t>intramolecular AND intermolecular forces in a “large” or “bulk” scale</a:t>
            </a:r>
          </a:p>
          <a:p>
            <a:pPr algn="ctr"/>
            <a:endParaRPr lang="en-US" sz="2400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4953000" y="3463025"/>
            <a:ext cx="3962400" cy="306565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0" y="3657600"/>
            <a:ext cx="4000500" cy="284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Bulk solids have very high melting/boiling points because there are so many inter and intra molecular forces holding the atoms close together</a:t>
            </a:r>
          </a:p>
        </p:txBody>
      </p:sp>
    </p:spTree>
    <p:extLst>
      <p:ext uri="{BB962C8B-B14F-4D97-AF65-F5344CB8AC3E}">
        <p14:creationId xmlns:p14="http://schemas.microsoft.com/office/powerpoint/2010/main" val="485514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37670" y="3242356"/>
            <a:ext cx="8853929" cy="30060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37671" y="381000"/>
            <a:ext cx="8853929" cy="2514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9136" y="404926"/>
            <a:ext cx="38322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IONIC LATTICE </a:t>
            </a:r>
            <a:br>
              <a:rPr lang="en-US" sz="2800" b="1" u="sng" dirty="0"/>
            </a:br>
            <a:r>
              <a:rPr lang="en-US" sz="2800" dirty="0"/>
              <a:t>ions stack in an ordered </a:t>
            </a:r>
            <a:br>
              <a:rPr lang="en-US" sz="2800" dirty="0"/>
            </a:br>
            <a:r>
              <a:rPr lang="en-US" sz="2800" dirty="0"/>
              <a:t>fashion to form crystals</a:t>
            </a:r>
          </a:p>
        </p:txBody>
      </p:sp>
      <p:pic>
        <p:nvPicPr>
          <p:cNvPr id="5" name="Picture 4" descr="salt crystal with char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762000"/>
            <a:ext cx="1997298" cy="1747636"/>
          </a:xfrm>
          <a:prstGeom prst="rect">
            <a:avLst/>
          </a:prstGeom>
        </p:spPr>
      </p:pic>
      <p:pic>
        <p:nvPicPr>
          <p:cNvPr id="6" name="Picture 5" descr="salt crys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68" y="762000"/>
            <a:ext cx="1896098" cy="169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2766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METALLIC </a:t>
            </a:r>
          </a:p>
          <a:p>
            <a:r>
              <a:rPr lang="en-US" sz="2800" dirty="0"/>
              <a:t>Metal ions stack in an </a:t>
            </a:r>
          </a:p>
          <a:p>
            <a:r>
              <a:rPr lang="en-US" sz="2800" dirty="0"/>
              <a:t>ordered fashion held together </a:t>
            </a:r>
          </a:p>
          <a:p>
            <a:r>
              <a:rPr lang="en-US" sz="2800" dirty="0"/>
              <a:t>by the “sea of electrons” and </a:t>
            </a:r>
          </a:p>
          <a:p>
            <a:r>
              <a:rPr lang="en-US" sz="2800" dirty="0"/>
              <a:t>the positive metal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1979044"/>
            <a:ext cx="240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  </a:t>
            </a:r>
            <a:r>
              <a:rPr lang="en-US" sz="2800" b="1" dirty="0" err="1">
                <a:solidFill>
                  <a:srgbClr val="FF0000"/>
                </a:solidFill>
              </a:rPr>
              <a:t>NaCl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molecular iron crys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22" y="3993341"/>
            <a:ext cx="1523821" cy="1561727"/>
          </a:xfrm>
          <a:prstGeom prst="rect">
            <a:avLst/>
          </a:prstGeom>
        </p:spPr>
      </p:pic>
      <p:pic>
        <p:nvPicPr>
          <p:cNvPr id="10" name="Picture 9" descr="iron crys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82" y="3962400"/>
            <a:ext cx="1787515" cy="1592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4354" y="5555068"/>
            <a:ext cx="205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  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671" y="381000"/>
            <a:ext cx="8853929" cy="57064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72405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NETWORK COVALENT </a:t>
            </a:r>
          </a:p>
          <a:p>
            <a:r>
              <a:rPr lang="en-US" sz="2800" dirty="0"/>
              <a:t>covalently bonded atoms in a continuous network</a:t>
            </a:r>
          </a:p>
        </p:txBody>
      </p:sp>
      <p:pic>
        <p:nvPicPr>
          <p:cNvPr id="4" name="Picture 3" descr="molecular graphite and diam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4761"/>
            <a:ext cx="8354098" cy="3341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626512"/>
            <a:ext cx="278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  Carbon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9443" y="5496580"/>
            <a:ext cx="699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DIAMONDS 		           		GRAPHITE		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671" y="457200"/>
            <a:ext cx="8853929" cy="57064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72405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Overall Ranking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010333"/>
            <a:ext cx="137159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Nonpolar </a:t>
            </a:r>
            <a:br>
              <a:rPr lang="en-US" sz="2400" b="1" dirty="0"/>
            </a:br>
            <a:r>
              <a:rPr lang="en-US" sz="2400" b="1" dirty="0"/>
              <a:t>Covalent</a:t>
            </a:r>
          </a:p>
          <a:p>
            <a:pPr algn="ctr"/>
            <a:r>
              <a:rPr lang="en-US" sz="2400" b="1" dirty="0"/>
              <a:t>LDF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3743" y="2003406"/>
            <a:ext cx="13334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Polar </a:t>
            </a:r>
            <a:br>
              <a:rPr lang="en-US" sz="2400" b="1" dirty="0"/>
            </a:br>
            <a:r>
              <a:rPr lang="en-US" sz="2400" b="1" dirty="0"/>
              <a:t>Covalent</a:t>
            </a:r>
          </a:p>
          <a:p>
            <a:pPr algn="ctr"/>
            <a:r>
              <a:rPr lang="en-US" sz="2400" b="1" dirty="0"/>
              <a:t>DP-DP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4586" y="2002265"/>
            <a:ext cx="131876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Polar </a:t>
            </a:r>
            <a:br>
              <a:rPr lang="en-US" sz="2400" b="1" dirty="0"/>
            </a:br>
            <a:r>
              <a:rPr lang="en-US" sz="2400" b="1" dirty="0"/>
              <a:t>Covalent</a:t>
            </a:r>
          </a:p>
          <a:p>
            <a:pPr algn="ctr"/>
            <a:r>
              <a:rPr lang="en-US" sz="2400" b="1" dirty="0"/>
              <a:t>H-Bond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0699" y="2011680"/>
            <a:ext cx="124862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Metallic Bond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663" y="2010333"/>
            <a:ext cx="1248620" cy="1188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Ionic Bond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2628" y="2017260"/>
            <a:ext cx="1326572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/>
              <a:t>Network Covalent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671" y="3352800"/>
            <a:ext cx="8853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Weakest                                                             Strongest</a:t>
            </a:r>
            <a:br>
              <a:rPr lang="en-US" sz="3200" b="1" dirty="0"/>
            </a:br>
            <a:r>
              <a:rPr lang="en-US" sz="3200" b="1" dirty="0"/>
              <a:t>Least                                                                           Most  </a:t>
            </a:r>
          </a:p>
          <a:p>
            <a:pPr algn="ctr"/>
            <a:r>
              <a:rPr lang="en-US" sz="3200" b="1" dirty="0"/>
              <a:t>IMFs                                                                            </a:t>
            </a:r>
            <a:r>
              <a:rPr lang="en-US" sz="3200" b="1" dirty="0" err="1"/>
              <a:t>IMFs</a:t>
            </a:r>
            <a:endParaRPr lang="en-US" sz="3200" b="1" dirty="0"/>
          </a:p>
          <a:p>
            <a:pPr algn="ctr"/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92281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78437"/>
            <a:ext cx="8229600" cy="471488"/>
          </a:xfrm>
        </p:spPr>
        <p:txBody>
          <a:bodyPr>
            <a:normAutofit fontScale="90000"/>
          </a:bodyPr>
          <a:lstStyle/>
          <a:p>
            <a:r>
              <a:rPr lang="en-US" dirty="0"/>
              <a:t>Geckos</a:t>
            </a:r>
          </a:p>
        </p:txBody>
      </p:sp>
      <p:pic>
        <p:nvPicPr>
          <p:cNvPr id="5" name="YeSuQm7Kfa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89503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hlinkClick r:id="rId4"/>
              </a:rPr>
              <a:t>https://www.youtube.com/watch?v=YeSuQm7KfaE&amp;feature=youtu.be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176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22" y="5334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Crash Course - Liquids</a:t>
            </a:r>
          </a:p>
        </p:txBody>
      </p:sp>
      <p:pic>
        <p:nvPicPr>
          <p:cNvPr id="4" name="BqQJPCdmIp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2467" cy="51482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293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https://www.youtube.com/watch?v=BqQJPCdmIp8&amp;feature=youtu.be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7048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Link to YouTube of this Presentation</a:t>
            </a:r>
          </a:p>
        </p:txBody>
      </p:sp>
      <p:sp>
        <p:nvSpPr>
          <p:cNvPr id="5" name="Hexagon 4"/>
          <p:cNvSpPr/>
          <p:nvPr/>
        </p:nvSpPr>
        <p:spPr>
          <a:xfrm>
            <a:off x="457200" y="1981201"/>
            <a:ext cx="7924800" cy="167640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000" b="1" i="1" dirty="0">
                <a:hlinkClick r:id="rId2"/>
              </a:rPr>
              <a:t>https://youtu.be/6JedE3a9LrI</a:t>
            </a:r>
            <a:r>
              <a:rPr lang="en-US" sz="4000" b="1" i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7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836" y="-152400"/>
            <a:ext cx="8229600" cy="1143000"/>
          </a:xfrm>
        </p:spPr>
        <p:txBody>
          <a:bodyPr/>
          <a:lstStyle/>
          <a:p>
            <a:r>
              <a:rPr lang="en-US" sz="4800" dirty="0">
                <a:solidFill>
                  <a:srgbClr val="00B050"/>
                </a:solidFill>
                <a:latin typeface="Impact" panose="020B0806030902050204" pitchFamily="34" charset="0"/>
              </a:rPr>
              <a:t>Vocabulary</a:t>
            </a:r>
            <a:endParaRPr lang="en-US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940" y="3289026"/>
            <a:ext cx="8740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Attractions or repulsions which act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 neighboring molecules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93" y="1342601"/>
            <a:ext cx="8503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Forces holding together the atoms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molecule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compound.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Types: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Ionic forces, covalent forces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93" y="853571"/>
            <a:ext cx="4182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molecular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940" y="2805190"/>
            <a:ext cx="4134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molecular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940" y="758273"/>
            <a:ext cx="8695709" cy="204834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940" y="2805190"/>
            <a:ext cx="8740356" cy="153810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6" descr="Image result for INTERMOLECULAR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18" y="4419600"/>
            <a:ext cx="5791200" cy="22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Impact" panose="020B0806030902050204" pitchFamily="34" charset="0"/>
              </a:rPr>
              <a:t>Types of IMFs</a:t>
            </a:r>
          </a:p>
        </p:txBody>
      </p:sp>
    </p:spTree>
    <p:extLst>
      <p:ext uri="{BB962C8B-B14F-4D97-AF65-F5344CB8AC3E}">
        <p14:creationId xmlns:p14="http://schemas.microsoft.com/office/powerpoint/2010/main" val="1119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INTER molecular forces (forces between neighboring molecules)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43" y="1584344"/>
            <a:ext cx="8746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London       &lt;  Dipole-dipole   &lt;    Hydrogen</a:t>
            </a:r>
            <a:br>
              <a:rPr lang="en-US" sz="3600" b="1" dirty="0"/>
            </a:br>
            <a:r>
              <a:rPr lang="en-US" sz="3600" b="1" dirty="0"/>
              <a:t>Dispersion                                           bonding 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sp>
        <p:nvSpPr>
          <p:cNvPr id="5" name="Up Arrow 4"/>
          <p:cNvSpPr/>
          <p:nvPr/>
        </p:nvSpPr>
        <p:spPr>
          <a:xfrm rot="5400000">
            <a:off x="4459608" y="396862"/>
            <a:ext cx="484632" cy="639650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340" y="3657600"/>
            <a:ext cx="1814664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WEAKEST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1680" y="3810909"/>
            <a:ext cx="2204321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STRONGEST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966" y="2057400"/>
            <a:ext cx="2491409" cy="1219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2057400"/>
            <a:ext cx="2710069" cy="7726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4796" y="2057400"/>
            <a:ext cx="2300059" cy="1219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5029200"/>
            <a:ext cx="7239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“Van der Waals Forces” are </a:t>
            </a:r>
            <a:br>
              <a:rPr lang="en-US" sz="3200" b="1" dirty="0"/>
            </a:br>
            <a:r>
              <a:rPr lang="en-US" sz="3200" b="1" dirty="0"/>
              <a:t>London Dispersion Forces and Dipole-Dipole Forces added together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338" y="4953000"/>
            <a:ext cx="7709460" cy="167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INTER molecular forces (forces between neighboring molecules)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43" y="1584344"/>
            <a:ext cx="8746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London       &lt;  Dipole-dipole   &lt;    Hydrogen</a:t>
            </a:r>
            <a:br>
              <a:rPr lang="en-US" sz="3600" b="1" dirty="0"/>
            </a:br>
            <a:r>
              <a:rPr lang="en-US" sz="3600" b="1" dirty="0"/>
              <a:t>Dispersion                                           bonding 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</p:txBody>
      </p:sp>
      <p:sp>
        <p:nvSpPr>
          <p:cNvPr id="5" name="Up Arrow 4"/>
          <p:cNvSpPr/>
          <p:nvPr/>
        </p:nvSpPr>
        <p:spPr>
          <a:xfrm rot="5400000">
            <a:off x="4459608" y="396862"/>
            <a:ext cx="484632" cy="639650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340" y="3657600"/>
            <a:ext cx="1814664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WEAKEST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1680" y="3810909"/>
            <a:ext cx="2204321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STRONGEST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029200"/>
            <a:ext cx="72390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“Van der Waals Forces” are </a:t>
            </a:r>
            <a:br>
              <a:rPr lang="en-US" sz="3200" b="1" dirty="0"/>
            </a:br>
            <a:r>
              <a:rPr lang="en-US" sz="3200" b="1" dirty="0"/>
              <a:t>London Dispersion Forces and Dipole-Dipole Forces added together</a:t>
            </a:r>
          </a:p>
        </p:txBody>
      </p:sp>
    </p:spTree>
    <p:extLst>
      <p:ext uri="{BB962C8B-B14F-4D97-AF65-F5344CB8AC3E}">
        <p14:creationId xmlns:p14="http://schemas.microsoft.com/office/powerpoint/2010/main" val="161803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ndon forces iod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72" y="4532185"/>
            <a:ext cx="5874947" cy="2325815"/>
          </a:xfrm>
          <a:prstGeom prst="rect">
            <a:avLst/>
          </a:prstGeom>
        </p:spPr>
      </p:pic>
      <p:pic>
        <p:nvPicPr>
          <p:cNvPr id="7" name="Picture 6" descr="london for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75" y="2892525"/>
            <a:ext cx="4957844" cy="188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553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London Dispersion Forces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04799" y="1384420"/>
            <a:ext cx="8458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VERY WEAK and TEMPORARY!!!!</a:t>
            </a:r>
          </a:p>
          <a:p>
            <a:pPr algn="ctr"/>
            <a:r>
              <a:rPr lang="en-US" sz="2400" dirty="0"/>
              <a:t>Caused by </a:t>
            </a:r>
            <a:r>
              <a:rPr lang="en-US" sz="2400" b="1" u="sng" dirty="0"/>
              <a:t>temporary </a:t>
            </a:r>
            <a:r>
              <a:rPr lang="en-US" sz="2400" b="1" dirty="0"/>
              <a:t>unequal</a:t>
            </a:r>
            <a:r>
              <a:rPr lang="en-US" sz="2400" dirty="0"/>
              <a:t> electron distribution that makes weak and </a:t>
            </a:r>
            <a:r>
              <a:rPr lang="en-US" sz="2400" u="sng" dirty="0"/>
              <a:t>temporary dipoles.  Also called “instantaneous dipole”</a:t>
            </a:r>
          </a:p>
        </p:txBody>
      </p:sp>
      <p:pic>
        <p:nvPicPr>
          <p:cNvPr id="6" name="Picture 5" descr="electron clou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7"/>
          <a:stretch/>
        </p:blipFill>
        <p:spPr>
          <a:xfrm>
            <a:off x="164392" y="3280495"/>
            <a:ext cx="1457819" cy="131457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782577" y="3576820"/>
            <a:ext cx="1280169" cy="484632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9083" y="4819868"/>
            <a:ext cx="149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I</a:t>
            </a:r>
            <a:r>
              <a:rPr lang="en-US" sz="2400" baseline="-25000" dirty="0"/>
              <a:t>2</a:t>
            </a:r>
          </a:p>
        </p:txBody>
      </p:sp>
      <p:pic>
        <p:nvPicPr>
          <p:cNvPr id="10" name="Picture 9" descr="electron clou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7"/>
          <a:stretch/>
        </p:blipFill>
        <p:spPr>
          <a:xfrm>
            <a:off x="1710417" y="3643080"/>
            <a:ext cx="1457819" cy="1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 London Dispersion Forces Continued…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270165" y="1600200"/>
            <a:ext cx="3539836" cy="337113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EVERYTHING HAS LONDON DISPERSION FORCES BECAUSE EVERYTHING HAS ELECTRONS!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4246418" y="1600200"/>
            <a:ext cx="4572000" cy="282630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dirty="0"/>
              <a:t>“Bigger” molecules will have more LDFs – more surface area/volume to get temporary unequal electrons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4246418" y="4609068"/>
            <a:ext cx="4177145" cy="119181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aseline="-25000" dirty="0"/>
              <a:t>8</a:t>
            </a:r>
            <a:r>
              <a:rPr lang="en-US" sz="3200" dirty="0"/>
              <a:t>H</a:t>
            </a:r>
            <a:r>
              <a:rPr lang="en-US" sz="3200" baseline="-25000" dirty="0"/>
              <a:t>18</a:t>
            </a:r>
            <a:r>
              <a:rPr lang="en-US" sz="3200" dirty="0"/>
              <a:t> will have more LDFs than C</a:t>
            </a:r>
            <a:r>
              <a:rPr lang="en-US" sz="3200" baseline="-25000" dirty="0"/>
              <a:t>3</a:t>
            </a:r>
            <a:r>
              <a:rPr lang="en-US" sz="3200" dirty="0"/>
              <a:t>H</a:t>
            </a:r>
            <a:r>
              <a:rPr lang="en-US" sz="32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86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457199" y="1395357"/>
            <a:ext cx="84350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ONLY OCCURS IN POLAR MOLECULES</a:t>
            </a:r>
            <a:endParaRPr lang="en-US" sz="3200" b="1" dirty="0">
              <a:solidFill>
                <a:srgbClr val="00B050"/>
              </a:solidFill>
              <a:latin typeface="Comic Sans MS" charset="0"/>
            </a:endParaRPr>
          </a:p>
          <a:p>
            <a:pPr algn="ctr"/>
            <a:r>
              <a:rPr lang="en-US" sz="2800" b="1" dirty="0"/>
              <a:t>Partially negative portion </a:t>
            </a:r>
            <a:r>
              <a:rPr lang="en-US" sz="2800" dirty="0"/>
              <a:t>of one polar molecule </a:t>
            </a:r>
            <a:br>
              <a:rPr lang="en-US" sz="2800" dirty="0"/>
            </a:br>
            <a:r>
              <a:rPr lang="en-US" sz="2800" u="sng" dirty="0"/>
              <a:t>attracted to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1" dirty="0"/>
              <a:t>Partially positive portion </a:t>
            </a:r>
            <a:r>
              <a:rPr lang="en-US" sz="2800" dirty="0"/>
              <a:t>of the second polar molecule</a:t>
            </a:r>
          </a:p>
        </p:txBody>
      </p:sp>
      <p:pic>
        <p:nvPicPr>
          <p:cNvPr id="5" name="Picture 4" descr="dipole dipole in 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15" y="3125144"/>
            <a:ext cx="6345375" cy="2471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185" y="4889539"/>
            <a:ext cx="2016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Example:  </a:t>
            </a:r>
            <a:br>
              <a:rPr lang="en-US" sz="2000" b="1" dirty="0">
                <a:solidFill>
                  <a:srgbClr val="00B050"/>
                </a:solidFill>
              </a:rPr>
            </a:br>
            <a:r>
              <a:rPr lang="en-US" sz="2000" b="1" dirty="0">
                <a:solidFill>
                  <a:srgbClr val="00B050"/>
                </a:solidFill>
              </a:rPr>
              <a:t>2 molecules of HI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5528"/>
            <a:ext cx="8229600" cy="90867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Dipole - Dipole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97359" y="4374181"/>
            <a:ext cx="1444484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1086</TotalTime>
  <Words>693</Words>
  <Application>Microsoft Office PowerPoint</Application>
  <PresentationFormat>On-screen Show (4:3)</PresentationFormat>
  <Paragraphs>125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Impact</vt:lpstr>
      <vt:lpstr>Office Theme</vt:lpstr>
      <vt:lpstr>N-21 Intermolecular Forces </vt:lpstr>
      <vt:lpstr> Target: I can identify the types of IMFs present in a molecule, and can use that to make predictions about the properties of a molecule. </vt:lpstr>
      <vt:lpstr>Vocabulary</vt:lpstr>
      <vt:lpstr>Types of IMFs</vt:lpstr>
      <vt:lpstr>INTER molecular forces (forces between neighboring molecules)</vt:lpstr>
      <vt:lpstr>INTER molecular forces (forces between neighboring molecules)</vt:lpstr>
      <vt:lpstr>London Dispersion Forces</vt:lpstr>
      <vt:lpstr> London Dispersion Forces Continued…</vt:lpstr>
      <vt:lpstr>Dipole - Dipole</vt:lpstr>
      <vt:lpstr>Hydrogen Bonding</vt:lpstr>
      <vt:lpstr>PowerPoint Presentation</vt:lpstr>
      <vt:lpstr>Properties due to Intermolecular Forces</vt:lpstr>
      <vt:lpstr>PowerPoint Presentation</vt:lpstr>
      <vt:lpstr>Some properties that relate to intermolecular forces</vt:lpstr>
      <vt:lpstr>Special Examples of IMFs</vt:lpstr>
      <vt:lpstr>PowerPoint Presentation</vt:lpstr>
      <vt:lpstr>PowerPoint Presentation</vt:lpstr>
      <vt:lpstr>H bonding in protein shapes</vt:lpstr>
      <vt:lpstr>Bulk Solids</vt:lpstr>
      <vt:lpstr>Interactions in solids</vt:lpstr>
      <vt:lpstr>PowerPoint Presentation</vt:lpstr>
      <vt:lpstr>PowerPoint Presentation</vt:lpstr>
      <vt:lpstr>PowerPoint Presentation</vt:lpstr>
      <vt:lpstr>Geckos</vt:lpstr>
      <vt:lpstr>Crash Course - Liquids</vt:lpstr>
      <vt:lpstr>Link to YouTube of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OF SECOND SEMESTER</dc:title>
  <dc:creator>Danny Farmer</dc:creator>
  <cp:lastModifiedBy>Farmer, Stephanie [DH]</cp:lastModifiedBy>
  <cp:revision>24</cp:revision>
  <dcterms:created xsi:type="dcterms:W3CDTF">2017-01-03T02:40:11Z</dcterms:created>
  <dcterms:modified xsi:type="dcterms:W3CDTF">2024-06-16T21:23:29Z</dcterms:modified>
</cp:coreProperties>
</file>