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8" r:id="rId2"/>
    <p:sldId id="256" r:id="rId3"/>
    <p:sldId id="287" r:id="rId4"/>
    <p:sldId id="288" r:id="rId5"/>
    <p:sldId id="265" r:id="rId6"/>
    <p:sldId id="259" r:id="rId7"/>
    <p:sldId id="260" r:id="rId8"/>
    <p:sldId id="261" r:id="rId9"/>
    <p:sldId id="266" r:id="rId10"/>
    <p:sldId id="274" r:id="rId11"/>
    <p:sldId id="263" r:id="rId12"/>
    <p:sldId id="295" r:id="rId13"/>
    <p:sldId id="275" r:id="rId14"/>
    <p:sldId id="264" r:id="rId15"/>
    <p:sldId id="290" r:id="rId16"/>
    <p:sldId id="267" r:id="rId17"/>
    <p:sldId id="289" r:id="rId18"/>
    <p:sldId id="296" r:id="rId19"/>
    <p:sldId id="291" r:id="rId20"/>
    <p:sldId id="262" r:id="rId21"/>
    <p:sldId id="268" r:id="rId22"/>
    <p:sldId id="269" r:id="rId23"/>
    <p:sldId id="278" r:id="rId24"/>
    <p:sldId id="270" r:id="rId25"/>
    <p:sldId id="292" r:id="rId26"/>
    <p:sldId id="271" r:id="rId27"/>
    <p:sldId id="272" r:id="rId28"/>
    <p:sldId id="273" r:id="rId29"/>
    <p:sldId id="279" r:id="rId30"/>
    <p:sldId id="276" r:id="rId31"/>
    <p:sldId id="277" r:id="rId32"/>
    <p:sldId id="280" r:id="rId33"/>
    <p:sldId id="281" r:id="rId34"/>
    <p:sldId id="282" r:id="rId35"/>
    <p:sldId id="283" r:id="rId36"/>
    <p:sldId id="294" r:id="rId37"/>
    <p:sldId id="284" r:id="rId38"/>
    <p:sldId id="293" r:id="rId39"/>
    <p:sldId id="285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242" y="417095"/>
            <a:ext cx="9737558" cy="1736317"/>
          </a:xfrm>
        </p:spPr>
        <p:txBody>
          <a:bodyPr>
            <a:normAutofit/>
          </a:bodyPr>
          <a:lstStyle/>
          <a:p>
            <a:r>
              <a:rPr lang="en-US" sz="6000" dirty="0"/>
              <a:t>Question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06CD4-B7F7-414C-A5D9-71A8AF3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337" y="2823410"/>
            <a:ext cx="8935451" cy="3352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139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43" y="417095"/>
            <a:ext cx="11226019" cy="3240505"/>
          </a:xfrm>
        </p:spPr>
        <p:txBody>
          <a:bodyPr>
            <a:noAutofit/>
          </a:bodyPr>
          <a:lstStyle/>
          <a:p>
            <a:r>
              <a:rPr lang="en-US" sz="6000" dirty="0"/>
              <a:t>Draw the Lewis dot structure for carbon dioxide and how many lone pairs does it have?</a:t>
            </a:r>
          </a:p>
        </p:txBody>
      </p:sp>
    </p:spTree>
    <p:extLst>
      <p:ext uri="{BB962C8B-B14F-4D97-AF65-F5344CB8AC3E}">
        <p14:creationId xmlns:p14="http://schemas.microsoft.com/office/powerpoint/2010/main" val="7810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86" y="417095"/>
            <a:ext cx="11924714" cy="2720000"/>
          </a:xfrm>
        </p:spPr>
        <p:txBody>
          <a:bodyPr>
            <a:noAutofit/>
          </a:bodyPr>
          <a:lstStyle/>
          <a:p>
            <a:r>
              <a:rPr lang="en-US" sz="6000" dirty="0"/>
              <a:t>What is the electron configuration for Strontium?</a:t>
            </a:r>
          </a:p>
        </p:txBody>
      </p:sp>
    </p:spTree>
    <p:extLst>
      <p:ext uri="{BB962C8B-B14F-4D97-AF65-F5344CB8AC3E}">
        <p14:creationId xmlns:p14="http://schemas.microsoft.com/office/powerpoint/2010/main" val="362982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86" y="417095"/>
            <a:ext cx="11924714" cy="2720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What is the name of the following compound:</a:t>
            </a:r>
            <a:br>
              <a:rPr lang="en-US" sz="6000" dirty="0" smtClean="0"/>
            </a:br>
            <a:r>
              <a:rPr lang="en-US" sz="6000" dirty="0" smtClean="0"/>
              <a:t>C</a:t>
            </a:r>
            <a:r>
              <a:rPr lang="en-US" sz="6000" cap="none" dirty="0" smtClean="0"/>
              <a:t>u</a:t>
            </a:r>
            <a:r>
              <a:rPr lang="en-US" sz="6000" dirty="0" smtClean="0"/>
              <a:t>(SO</a:t>
            </a:r>
            <a:r>
              <a:rPr lang="en-US" sz="6000" baseline="-25000" dirty="0" smtClean="0"/>
              <a:t>4</a:t>
            </a:r>
            <a:r>
              <a:rPr lang="en-US" sz="6000" dirty="0" smtClean="0"/>
              <a:t>)</a:t>
            </a:r>
            <a:r>
              <a:rPr lang="en-US" sz="6000" baseline="-25000" dirty="0" smtClean="0"/>
              <a:t>2</a:t>
            </a:r>
            <a:endParaRPr lang="en-US" sz="6000" baseline="-25000" dirty="0"/>
          </a:p>
        </p:txBody>
      </p:sp>
    </p:spTree>
    <p:extLst>
      <p:ext uri="{BB962C8B-B14F-4D97-AF65-F5344CB8AC3E}">
        <p14:creationId xmlns:p14="http://schemas.microsoft.com/office/powerpoint/2010/main" val="223818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417095"/>
            <a:ext cx="11310424" cy="1736317"/>
          </a:xfrm>
        </p:spPr>
        <p:txBody>
          <a:bodyPr>
            <a:noAutofit/>
          </a:bodyPr>
          <a:lstStyle/>
          <a:p>
            <a:r>
              <a:rPr lang="en-US" sz="6000" dirty="0"/>
              <a:t>Draw the Lewis dot structure for peroxide</a:t>
            </a:r>
          </a:p>
        </p:txBody>
      </p:sp>
    </p:spTree>
    <p:extLst>
      <p:ext uri="{BB962C8B-B14F-4D97-AF65-F5344CB8AC3E}">
        <p14:creationId xmlns:p14="http://schemas.microsoft.com/office/powerpoint/2010/main" val="134191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3" y="417095"/>
            <a:ext cx="11352626" cy="2720000"/>
          </a:xfrm>
        </p:spPr>
        <p:txBody>
          <a:bodyPr>
            <a:noAutofit/>
          </a:bodyPr>
          <a:lstStyle/>
          <a:p>
            <a:r>
              <a:rPr lang="en-US" sz="6000" dirty="0"/>
              <a:t>What is the charge on the compound sodium sulfide?</a:t>
            </a:r>
          </a:p>
        </p:txBody>
      </p:sp>
    </p:spTree>
    <p:extLst>
      <p:ext uri="{BB962C8B-B14F-4D97-AF65-F5344CB8AC3E}">
        <p14:creationId xmlns:p14="http://schemas.microsoft.com/office/powerpoint/2010/main" val="2748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3" y="417095"/>
            <a:ext cx="11352626" cy="2720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Which is more electronegative – Oxygen or carbon?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067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17095"/>
            <a:ext cx="11352628" cy="2677797"/>
          </a:xfrm>
        </p:spPr>
        <p:txBody>
          <a:bodyPr>
            <a:noAutofit/>
          </a:bodyPr>
          <a:lstStyle/>
          <a:p>
            <a:r>
              <a:rPr lang="en-US" sz="6000" dirty="0"/>
              <a:t>What kind of elements do you </a:t>
            </a:r>
            <a:r>
              <a:rPr lang="en-US" sz="3600" dirty="0" smtClean="0"/>
              <a:t>(</a:t>
            </a:r>
            <a:r>
              <a:rPr lang="en-US" sz="2400" dirty="0" smtClean="0"/>
              <a:t>usually</a:t>
            </a:r>
            <a:r>
              <a:rPr lang="en-US" sz="3600" dirty="0" smtClean="0"/>
              <a:t>)</a:t>
            </a:r>
            <a:r>
              <a:rPr lang="en-US" sz="6000" dirty="0" smtClean="0"/>
              <a:t> need </a:t>
            </a:r>
            <a:r>
              <a:rPr lang="en-US" sz="6000" dirty="0"/>
              <a:t>to form an ionic compound?</a:t>
            </a:r>
          </a:p>
        </p:txBody>
      </p:sp>
    </p:spTree>
    <p:extLst>
      <p:ext uri="{BB962C8B-B14F-4D97-AF65-F5344CB8AC3E}">
        <p14:creationId xmlns:p14="http://schemas.microsoft.com/office/powerpoint/2010/main" val="18795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17095"/>
            <a:ext cx="11352628" cy="2677797"/>
          </a:xfrm>
        </p:spPr>
        <p:txBody>
          <a:bodyPr>
            <a:noAutofit/>
          </a:bodyPr>
          <a:lstStyle/>
          <a:p>
            <a:r>
              <a:rPr lang="en-US" sz="6000" dirty="0" smtClean="0"/>
              <a:t>When can you form an ionic bond without having a metal present?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625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17095"/>
            <a:ext cx="11352628" cy="2677797"/>
          </a:xfrm>
        </p:spPr>
        <p:txBody>
          <a:bodyPr>
            <a:noAutofit/>
          </a:bodyPr>
          <a:lstStyle/>
          <a:p>
            <a:r>
              <a:rPr lang="en-US" sz="6000" dirty="0" smtClean="0"/>
              <a:t>What is wrong with the following formula?</a:t>
            </a:r>
            <a:br>
              <a:rPr lang="en-US" sz="6000" dirty="0" smtClean="0"/>
            </a:br>
            <a:r>
              <a:rPr lang="en-US" sz="6000" dirty="0" smtClean="0"/>
              <a:t>C</a:t>
            </a:r>
            <a:r>
              <a:rPr lang="en-US" sz="6000" cap="none" dirty="0" smtClean="0"/>
              <a:t>u</a:t>
            </a:r>
            <a:r>
              <a:rPr lang="en-US" sz="6000" baseline="-25000" dirty="0" smtClean="0"/>
              <a:t>2</a:t>
            </a:r>
            <a:r>
              <a:rPr lang="en-US" sz="6000" dirty="0" smtClean="0"/>
              <a:t>o</a:t>
            </a:r>
            <a:r>
              <a:rPr lang="en-US" sz="6000" baseline="-25000" dirty="0" smtClean="0"/>
              <a:t>4</a:t>
            </a:r>
            <a:endParaRPr lang="en-US" sz="6000" baseline="-25000" dirty="0"/>
          </a:p>
        </p:txBody>
      </p:sp>
    </p:spTree>
    <p:extLst>
      <p:ext uri="{BB962C8B-B14F-4D97-AF65-F5344CB8AC3E}">
        <p14:creationId xmlns:p14="http://schemas.microsoft.com/office/powerpoint/2010/main" val="12444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17095"/>
            <a:ext cx="11352628" cy="4084567"/>
          </a:xfrm>
        </p:spPr>
        <p:txBody>
          <a:bodyPr>
            <a:noAutofit/>
          </a:bodyPr>
          <a:lstStyle/>
          <a:p>
            <a:r>
              <a:rPr lang="en-US" sz="6000" dirty="0" smtClean="0"/>
              <a:t>fill in the blanks: </a:t>
            </a:r>
            <a:r>
              <a:rPr lang="en-US" sz="6000" dirty="0" smtClean="0"/>
              <a:t>ionic bonds form when one atom has ____ electron affinity and one has ____ ionization energy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5223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D4D73-84F4-485F-8066-83C97FC82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3929" y="1181686"/>
            <a:ext cx="8991600" cy="2147593"/>
          </a:xfrm>
        </p:spPr>
        <p:txBody>
          <a:bodyPr>
            <a:noAutofit/>
          </a:bodyPr>
          <a:lstStyle/>
          <a:p>
            <a:r>
              <a:rPr lang="en-US" sz="6000" dirty="0" smtClean="0"/>
              <a:t>Bing-Bing-toe </a:t>
            </a:r>
            <a:r>
              <a:rPr lang="en-US" sz="6000" dirty="0"/>
              <a:t>Review Game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F4767-11DE-4CDE-968F-3A2110481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178" y="3649159"/>
            <a:ext cx="9100351" cy="1239894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Honors Chemistry: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Naming</a:t>
            </a:r>
            <a:r>
              <a:rPr lang="en-US" sz="3200" dirty="0"/>
              <a:t>, Neutral Compounds, and Lewis Dot Structures </a:t>
            </a:r>
          </a:p>
        </p:txBody>
      </p:sp>
    </p:spTree>
    <p:extLst>
      <p:ext uri="{BB962C8B-B14F-4D97-AF65-F5344CB8AC3E}">
        <p14:creationId xmlns:p14="http://schemas.microsoft.com/office/powerpoint/2010/main" val="1306668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57" y="417094"/>
            <a:ext cx="11605846" cy="4168973"/>
          </a:xfrm>
        </p:spPr>
        <p:txBody>
          <a:bodyPr>
            <a:noAutofit/>
          </a:bodyPr>
          <a:lstStyle/>
          <a:p>
            <a:r>
              <a:rPr lang="en-US" sz="6000" dirty="0"/>
              <a:t>How </a:t>
            </a:r>
            <a:r>
              <a:rPr lang="en-US" sz="6000" dirty="0" smtClean="0"/>
              <a:t>many </a:t>
            </a:r>
            <a:r>
              <a:rPr lang="en-US" sz="6000" cap="none" dirty="0" smtClean="0"/>
              <a:t>e-</a:t>
            </a:r>
            <a:r>
              <a:rPr lang="en-US" sz="6000" dirty="0" smtClean="0"/>
              <a:t> does </a:t>
            </a:r>
            <a:r>
              <a:rPr lang="en-US" sz="6000" dirty="0"/>
              <a:t>Barium give up to achieve a noble gas </a:t>
            </a:r>
            <a:r>
              <a:rPr lang="en-US" sz="6000" dirty="0" err="1" smtClean="0"/>
              <a:t>config</a:t>
            </a:r>
            <a:r>
              <a:rPr lang="en-US" sz="6000" dirty="0" smtClean="0"/>
              <a:t>.? What </a:t>
            </a:r>
            <a:r>
              <a:rPr lang="en-US" sz="6000" dirty="0"/>
              <a:t>is that </a:t>
            </a:r>
            <a:r>
              <a:rPr lang="en-US" sz="6000" dirty="0" err="1" smtClean="0"/>
              <a:t>config</a:t>
            </a:r>
            <a:r>
              <a:rPr lang="en-US" sz="6000" dirty="0" smtClean="0"/>
              <a:t>. In noble gas </a:t>
            </a:r>
            <a:r>
              <a:rPr lang="en-US" sz="6000" dirty="0" err="1" smtClean="0"/>
              <a:t>config</a:t>
            </a:r>
            <a:r>
              <a:rPr lang="en-US" sz="6000" dirty="0" smtClean="0"/>
              <a:t> format?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6173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417095"/>
            <a:ext cx="11169747" cy="2406315"/>
          </a:xfrm>
        </p:spPr>
        <p:txBody>
          <a:bodyPr>
            <a:noAutofit/>
          </a:bodyPr>
          <a:lstStyle/>
          <a:p>
            <a:r>
              <a:rPr lang="en-US" sz="6000" dirty="0"/>
              <a:t>What type of elements do you need to form a covalent bond?</a:t>
            </a:r>
          </a:p>
        </p:txBody>
      </p:sp>
    </p:spTree>
    <p:extLst>
      <p:ext uri="{BB962C8B-B14F-4D97-AF65-F5344CB8AC3E}">
        <p14:creationId xmlns:p14="http://schemas.microsoft.com/office/powerpoint/2010/main" val="322906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57" y="417095"/>
            <a:ext cx="11493305" cy="3564062"/>
          </a:xfrm>
        </p:spPr>
        <p:txBody>
          <a:bodyPr>
            <a:noAutofit/>
          </a:bodyPr>
          <a:lstStyle/>
          <a:p>
            <a:r>
              <a:rPr lang="en-US" sz="6000" dirty="0"/>
              <a:t>What type of bond is in copper  and describe how the electrons behave in this type of bond?</a:t>
            </a:r>
          </a:p>
        </p:txBody>
      </p:sp>
    </p:spTree>
    <p:extLst>
      <p:ext uri="{BB962C8B-B14F-4D97-AF65-F5344CB8AC3E}">
        <p14:creationId xmlns:p14="http://schemas.microsoft.com/office/powerpoint/2010/main" val="17786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417095"/>
            <a:ext cx="11254154" cy="2790339"/>
          </a:xfrm>
        </p:spPr>
        <p:txBody>
          <a:bodyPr>
            <a:noAutofit/>
          </a:bodyPr>
          <a:lstStyle/>
          <a:p>
            <a:r>
              <a:rPr lang="en-US" sz="6000" dirty="0"/>
              <a:t>What is the name of the following compound? </a:t>
            </a:r>
            <a:br>
              <a:rPr lang="en-US" sz="6000" dirty="0"/>
            </a:br>
            <a:r>
              <a:rPr lang="en-US" sz="6000" dirty="0"/>
              <a:t>C</a:t>
            </a:r>
            <a:r>
              <a:rPr lang="en-US" sz="6000" cap="none" dirty="0"/>
              <a:t>r</a:t>
            </a:r>
            <a:r>
              <a:rPr lang="en-US" sz="6000" baseline="-25000" dirty="0"/>
              <a:t>3</a:t>
            </a:r>
            <a:r>
              <a:rPr lang="en-US" sz="6000" dirty="0"/>
              <a:t>(PO</a:t>
            </a:r>
            <a:r>
              <a:rPr lang="en-US" sz="6000" baseline="-25000" dirty="0"/>
              <a:t>4</a:t>
            </a:r>
            <a:r>
              <a:rPr lang="en-US" sz="6000" dirty="0"/>
              <a:t>)</a:t>
            </a:r>
            <a:r>
              <a:rPr lang="en-US" sz="60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542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409A200-B32B-49A3-AF24-015AE8DB485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22031" y="417095"/>
                <a:ext cx="11394831" cy="2926819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sz="6000" dirty="0" smtClean="0"/>
                  <a:t>Complete the following </a:t>
                </a:r>
                <a:r>
                  <a:rPr lang="en-US" sz="6000" dirty="0" err="1" smtClean="0"/>
                  <a:t>rxn</a:t>
                </a:r>
                <a:r>
                  <a:rPr lang="en-US" sz="6000" dirty="0" smtClean="0"/>
                  <a:t> </a:t>
                </a:r>
                <a:r>
                  <a:rPr lang="en-US" sz="6000" dirty="0"/>
                  <a:t>and name the type of </a:t>
                </a:r>
                <a:r>
                  <a:rPr lang="en-US" sz="6000" dirty="0" err="1" smtClean="0"/>
                  <a:t>rxn</a:t>
                </a:r>
                <a:r>
                  <a:rPr lang="en-US" sz="6000" dirty="0" smtClean="0"/>
                  <a:t>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sub>
                      <m:sup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sup>
                      <m:e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 </m:t>
                        </m:r>
                        <m:sPre>
                          <m:sPrePr>
                            <m:ctrlP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 + ?</m:t>
                            </m:r>
                          </m:e>
                        </m:sPre>
                      </m:e>
                    </m:sPre>
                  </m:oMath>
                </a14:m>
                <a:endParaRPr 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409A200-B32B-49A3-AF24-015AE8DB48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22031" y="417095"/>
                <a:ext cx="11394831" cy="2926819"/>
              </a:xfrm>
              <a:blipFill>
                <a:blip r:embed="rId2"/>
                <a:stretch>
                  <a:fillRect l="-2295" t="-2675" r="-2561" b="-69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8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1" y="417095"/>
            <a:ext cx="11394831" cy="37891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DO COVALENT BONDS EXIBIT HIGH OR LOW ELECTRONEGATIVITY DIFFERENCES?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5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5" y="417095"/>
            <a:ext cx="11535507" cy="1736317"/>
          </a:xfrm>
        </p:spPr>
        <p:txBody>
          <a:bodyPr>
            <a:noAutofit/>
          </a:bodyPr>
          <a:lstStyle/>
          <a:p>
            <a:r>
              <a:rPr lang="en-US" sz="6000" dirty="0"/>
              <a:t>Name the Diatomic </a:t>
            </a:r>
            <a:r>
              <a:rPr lang="en-US" sz="6000" dirty="0" smtClean="0"/>
              <a:t>elements.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9588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417095"/>
            <a:ext cx="10916529" cy="1736317"/>
          </a:xfrm>
        </p:spPr>
        <p:txBody>
          <a:bodyPr>
            <a:noAutofit/>
          </a:bodyPr>
          <a:lstStyle/>
          <a:p>
            <a:r>
              <a:rPr lang="en-US" sz="6000" dirty="0"/>
              <a:t>Write the formula for potassium nitrate.</a:t>
            </a:r>
          </a:p>
        </p:txBody>
      </p:sp>
    </p:spTree>
    <p:extLst>
      <p:ext uri="{BB962C8B-B14F-4D97-AF65-F5344CB8AC3E}">
        <p14:creationId xmlns:p14="http://schemas.microsoft.com/office/powerpoint/2010/main" val="370476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75" y="417095"/>
            <a:ext cx="11197883" cy="2677797"/>
          </a:xfrm>
        </p:spPr>
        <p:txBody>
          <a:bodyPr>
            <a:noAutofit/>
          </a:bodyPr>
          <a:lstStyle/>
          <a:p>
            <a:r>
              <a:rPr lang="en-US" sz="6000" dirty="0"/>
              <a:t>Draw the Lewis dot structure for beryllium fluoride.</a:t>
            </a:r>
          </a:p>
        </p:txBody>
      </p:sp>
    </p:spTree>
    <p:extLst>
      <p:ext uri="{BB962C8B-B14F-4D97-AF65-F5344CB8AC3E}">
        <p14:creationId xmlns:p14="http://schemas.microsoft.com/office/powerpoint/2010/main" val="255336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242" y="417095"/>
            <a:ext cx="9737558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for CH</a:t>
            </a:r>
            <a:r>
              <a:rPr lang="en-US" sz="6000" baseline="-25000" dirty="0"/>
              <a:t>4</a:t>
            </a:r>
            <a:r>
              <a:rPr lang="en-US" sz="60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7375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205292"/>
              </p:ext>
            </p:extLst>
          </p:nvPr>
        </p:nvGraphicFramePr>
        <p:xfrm>
          <a:off x="2895600" y="1447800"/>
          <a:ext cx="6172200" cy="5029200"/>
        </p:xfrm>
        <a:graphic>
          <a:graphicData uri="http://schemas.openxmlformats.org/drawingml/2006/table">
            <a:tbl>
              <a:tblPr/>
              <a:tblGrid>
                <a:gridCol w="123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</a:rPr>
                        <a:t>FREE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</a:rPr>
                        <a:t>Space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/>
                        <a:ea typeface="SimSun"/>
                      </a:endParaRPr>
                    </a:p>
                  </a:txBody>
                  <a:tcPr marL="60960" marR="6096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SimSun"/>
                      </a:endParaRPr>
                    </a:p>
                  </a:txBody>
                  <a:tcPr marL="60960" marR="6096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 txBox="1">
            <a:spLocks/>
          </p:cNvSpPr>
          <p:nvPr/>
        </p:nvSpPr>
        <p:spPr bwMode="blackWhite">
          <a:xfrm>
            <a:off x="1303421" y="248285"/>
            <a:ext cx="9737558" cy="96154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Bing-</a:t>
            </a:r>
            <a:r>
              <a:rPr lang="en-US" sz="3600" b="1" dirty="0" err="1" smtClean="0"/>
              <a:t>bing</a:t>
            </a:r>
            <a:r>
              <a:rPr lang="en-US" sz="3600" b="1" dirty="0" smtClean="0"/>
              <a:t>-toe game rules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5607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234" y="417095"/>
            <a:ext cx="11324492" cy="1922452"/>
          </a:xfrm>
        </p:spPr>
        <p:txBody>
          <a:bodyPr>
            <a:noAutofit/>
          </a:bodyPr>
          <a:lstStyle/>
          <a:p>
            <a:r>
              <a:rPr lang="en-US" sz="6000" dirty="0"/>
              <a:t>Draw the Lewis </a:t>
            </a:r>
            <a:r>
              <a:rPr lang="en-US" sz="6000" dirty="0" smtClean="0"/>
              <a:t>str. </a:t>
            </a:r>
            <a:r>
              <a:rPr lang="en-US" sz="6000" dirty="0"/>
              <a:t>for sulfur hexaiodide.</a:t>
            </a:r>
          </a:p>
        </p:txBody>
      </p:sp>
    </p:spTree>
    <p:extLst>
      <p:ext uri="{BB962C8B-B14F-4D97-AF65-F5344CB8AC3E}">
        <p14:creationId xmlns:p14="http://schemas.microsoft.com/office/powerpoint/2010/main" val="362353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242" y="417095"/>
            <a:ext cx="9737558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name of the compound S</a:t>
            </a:r>
            <a:r>
              <a:rPr lang="en-US" sz="6000" cap="none" dirty="0"/>
              <a:t>i</a:t>
            </a:r>
            <a:r>
              <a:rPr lang="en-US" sz="6000" baseline="-25000" dirty="0"/>
              <a:t>2</a:t>
            </a:r>
            <a:r>
              <a:rPr lang="en-US" sz="6000" dirty="0"/>
              <a:t>B</a:t>
            </a:r>
            <a:r>
              <a:rPr lang="en-US" sz="6000" cap="none" dirty="0"/>
              <a:t>r</a:t>
            </a:r>
            <a:r>
              <a:rPr lang="en-US" sz="6000" baseline="-25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596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8" y="417095"/>
            <a:ext cx="11437034" cy="2691865"/>
          </a:xfrm>
        </p:spPr>
        <p:txBody>
          <a:bodyPr>
            <a:noAutofit/>
          </a:bodyPr>
          <a:lstStyle/>
          <a:p>
            <a:r>
              <a:rPr lang="en-US" sz="6000" dirty="0"/>
              <a:t>What is the name for the following compound?</a:t>
            </a:r>
            <a:br>
              <a:rPr lang="en-US" sz="6000" dirty="0"/>
            </a:br>
            <a:r>
              <a:rPr lang="en-US" sz="6000" dirty="0"/>
              <a:t>P</a:t>
            </a:r>
            <a:r>
              <a:rPr lang="en-US" sz="6000" baseline="-25000" dirty="0"/>
              <a:t>4</a:t>
            </a:r>
            <a:r>
              <a:rPr lang="en-US" sz="6000" dirty="0"/>
              <a:t>O</a:t>
            </a:r>
            <a:r>
              <a:rPr lang="en-US" sz="6000" baseline="-25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71544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242" y="417095"/>
            <a:ext cx="9737558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for silver nitrate?</a:t>
            </a:r>
          </a:p>
        </p:txBody>
      </p:sp>
    </p:spTree>
    <p:extLst>
      <p:ext uri="{BB962C8B-B14F-4D97-AF65-F5344CB8AC3E}">
        <p14:creationId xmlns:p14="http://schemas.microsoft.com/office/powerpoint/2010/main" val="4776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57" y="417095"/>
            <a:ext cx="11535508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for potassium chlorite? </a:t>
            </a:r>
          </a:p>
        </p:txBody>
      </p:sp>
    </p:spTree>
    <p:extLst>
      <p:ext uri="{BB962C8B-B14F-4D97-AF65-F5344CB8AC3E}">
        <p14:creationId xmlns:p14="http://schemas.microsoft.com/office/powerpoint/2010/main" val="143913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98" y="417095"/>
            <a:ext cx="11282290" cy="2551188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of the compound strontium phosphite?</a:t>
            </a:r>
          </a:p>
        </p:txBody>
      </p:sp>
    </p:spTree>
    <p:extLst>
      <p:ext uri="{BB962C8B-B14F-4D97-AF65-F5344CB8AC3E}">
        <p14:creationId xmlns:p14="http://schemas.microsoft.com/office/powerpoint/2010/main" val="410328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98" y="417095"/>
            <a:ext cx="11282290" cy="2551188"/>
          </a:xfrm>
        </p:spPr>
        <p:txBody>
          <a:bodyPr>
            <a:noAutofit/>
          </a:bodyPr>
          <a:lstStyle/>
          <a:p>
            <a:r>
              <a:rPr lang="en-US" sz="6000" dirty="0" smtClean="0"/>
              <a:t>Why is a water molecule bent? Draw me a picture!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599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1" y="417095"/>
            <a:ext cx="11141613" cy="2705933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of the compound strontium phosphide?</a:t>
            </a:r>
          </a:p>
        </p:txBody>
      </p:sp>
    </p:spTree>
    <p:extLst>
      <p:ext uri="{BB962C8B-B14F-4D97-AF65-F5344CB8AC3E}">
        <p14:creationId xmlns:p14="http://schemas.microsoft.com/office/powerpoint/2010/main" val="377790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1" y="417095"/>
            <a:ext cx="11141613" cy="2705933"/>
          </a:xfrm>
        </p:spPr>
        <p:txBody>
          <a:bodyPr>
            <a:noAutofit/>
          </a:bodyPr>
          <a:lstStyle/>
          <a:p>
            <a:r>
              <a:rPr lang="en-US" sz="6000" dirty="0" smtClean="0"/>
              <a:t>How many items are in a mole?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641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17095"/>
            <a:ext cx="11366695" cy="1736317"/>
          </a:xfrm>
        </p:spPr>
        <p:txBody>
          <a:bodyPr>
            <a:noAutofit/>
          </a:bodyPr>
          <a:lstStyle/>
          <a:p>
            <a:r>
              <a:rPr lang="en-US" sz="6000" dirty="0" smtClean="0"/>
              <a:t>What is the name of the polyatomic ion NH4</a:t>
            </a:r>
            <a:r>
              <a:rPr lang="en-US" sz="6000" baseline="30000" dirty="0" smtClean="0"/>
              <a:t>+</a:t>
            </a:r>
            <a:r>
              <a:rPr lang="en-US" sz="6000" dirty="0" smtClean="0"/>
              <a:t>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478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19" y="1392702"/>
            <a:ext cx="11774658" cy="5219113"/>
          </a:xfrm>
        </p:spPr>
        <p:txBody>
          <a:bodyPr>
            <a:normAutofit fontScale="925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Right side of room – X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Left side of room – O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2 players from each team go head to head (standing by opposite team)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Team may not help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First team to hold up board with correct answer gets to play a square.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Teams lose points for trying to distract the other team or help their team with answers.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/>
              <a:t>Each BING-TOE = 1 point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421" y="135741"/>
            <a:ext cx="9737558" cy="9615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Bing-</a:t>
            </a:r>
            <a:r>
              <a:rPr lang="en-US" sz="3600" dirty="0" err="1" smtClean="0"/>
              <a:t>bing</a:t>
            </a:r>
            <a:r>
              <a:rPr lang="en-US" sz="3600" dirty="0" smtClean="0"/>
              <a:t>-toe </a:t>
            </a:r>
            <a:r>
              <a:rPr lang="en-US" sz="3600" dirty="0" smtClean="0"/>
              <a:t>game rules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39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75" y="417095"/>
            <a:ext cx="11183816" cy="2565256"/>
          </a:xfrm>
        </p:spPr>
        <p:txBody>
          <a:bodyPr>
            <a:noAutofit/>
          </a:bodyPr>
          <a:lstStyle/>
          <a:p>
            <a:r>
              <a:rPr lang="en-US" sz="6000" dirty="0"/>
              <a:t>How many valence electrons does Aluminum have?</a:t>
            </a:r>
          </a:p>
        </p:txBody>
      </p:sp>
    </p:spTree>
    <p:extLst>
      <p:ext uri="{BB962C8B-B14F-4D97-AF65-F5344CB8AC3E}">
        <p14:creationId xmlns:p14="http://schemas.microsoft.com/office/powerpoint/2010/main" val="164444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368" y="433137"/>
            <a:ext cx="9641306" cy="1720275"/>
          </a:xfrm>
        </p:spPr>
        <p:txBody>
          <a:bodyPr>
            <a:noAutofit/>
          </a:bodyPr>
          <a:lstStyle/>
          <a:p>
            <a:r>
              <a:rPr lang="en-US" sz="6000" dirty="0"/>
              <a:t>How is a covalent bond formed?</a:t>
            </a:r>
          </a:p>
        </p:txBody>
      </p:sp>
    </p:spTree>
    <p:extLst>
      <p:ext uri="{BB962C8B-B14F-4D97-AF65-F5344CB8AC3E}">
        <p14:creationId xmlns:p14="http://schemas.microsoft.com/office/powerpoint/2010/main" val="279296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3" y="417095"/>
            <a:ext cx="11788726" cy="3451520"/>
          </a:xfrm>
        </p:spPr>
        <p:txBody>
          <a:bodyPr>
            <a:noAutofit/>
          </a:bodyPr>
          <a:lstStyle/>
          <a:p>
            <a:r>
              <a:rPr lang="en-US" sz="6000" dirty="0"/>
              <a:t>What is the name given to the electrons in the highest occupied energy level of an atom?</a:t>
            </a:r>
          </a:p>
        </p:txBody>
      </p:sp>
    </p:spTree>
    <p:extLst>
      <p:ext uri="{BB962C8B-B14F-4D97-AF65-F5344CB8AC3E}">
        <p14:creationId xmlns:p14="http://schemas.microsoft.com/office/powerpoint/2010/main" val="9508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17095"/>
            <a:ext cx="11408899" cy="3015422"/>
          </a:xfrm>
        </p:spPr>
        <p:txBody>
          <a:bodyPr>
            <a:noAutofit/>
          </a:bodyPr>
          <a:lstStyle/>
          <a:p>
            <a:r>
              <a:rPr lang="en-US" sz="6000" dirty="0" smtClean="0"/>
              <a:t>What does calcium do in order to form an ionic bond?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734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A200-B32B-49A3-AF24-015AE8DB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242" y="417095"/>
            <a:ext cx="9737558" cy="1736317"/>
          </a:xfrm>
        </p:spPr>
        <p:txBody>
          <a:bodyPr>
            <a:noAutofit/>
          </a:bodyPr>
          <a:lstStyle/>
          <a:p>
            <a:r>
              <a:rPr lang="en-US" sz="6000" dirty="0"/>
              <a:t>What is the formula for sodium sulfate?</a:t>
            </a:r>
          </a:p>
        </p:txBody>
      </p:sp>
    </p:spTree>
    <p:extLst>
      <p:ext uri="{BB962C8B-B14F-4D97-AF65-F5344CB8AC3E}">
        <p14:creationId xmlns:p14="http://schemas.microsoft.com/office/powerpoint/2010/main" val="102983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99</TotalTime>
  <Words>463</Words>
  <Application>Microsoft Office PowerPoint</Application>
  <PresentationFormat>Widescreen</PresentationFormat>
  <Paragraphs>50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SimSun</vt:lpstr>
      <vt:lpstr>Arial</vt:lpstr>
      <vt:lpstr>Cambria Math</vt:lpstr>
      <vt:lpstr>Gill Sans MT</vt:lpstr>
      <vt:lpstr>Times New Roman</vt:lpstr>
      <vt:lpstr>Wingdings 2</vt:lpstr>
      <vt:lpstr>Parcel</vt:lpstr>
      <vt:lpstr>Question Template</vt:lpstr>
      <vt:lpstr>Bing-Bing-toe Review Game</vt:lpstr>
      <vt:lpstr>PowerPoint Presentation</vt:lpstr>
      <vt:lpstr>Bing-bing-toe game rules</vt:lpstr>
      <vt:lpstr>How many valence electrons does Aluminum have?</vt:lpstr>
      <vt:lpstr>How is a covalent bond formed?</vt:lpstr>
      <vt:lpstr>What is the name given to the electrons in the highest occupied energy level of an atom?</vt:lpstr>
      <vt:lpstr>What does calcium do in order to form an ionic bond?</vt:lpstr>
      <vt:lpstr>What is the formula for sodium sulfate?</vt:lpstr>
      <vt:lpstr>Draw the Lewis dot structure for carbon dioxide and how many lone pairs does it have?</vt:lpstr>
      <vt:lpstr>What is the electron configuration for Strontium?</vt:lpstr>
      <vt:lpstr>What is the name of the following compound: Cu(SO4)2</vt:lpstr>
      <vt:lpstr>Draw the Lewis dot structure for peroxide</vt:lpstr>
      <vt:lpstr>What is the charge on the compound sodium sulfide?</vt:lpstr>
      <vt:lpstr>Which is more electronegative – Oxygen or carbon?</vt:lpstr>
      <vt:lpstr>What kind of elements do you (usually) need to form an ionic compound?</vt:lpstr>
      <vt:lpstr>When can you form an ionic bond without having a metal present?</vt:lpstr>
      <vt:lpstr>What is wrong with the following formula? Cu2o4</vt:lpstr>
      <vt:lpstr>fill in the blanks: ionic bonds form when one atom has ____ electron affinity and one has ____ ionization energy</vt:lpstr>
      <vt:lpstr>How many e- does Barium give up to achieve a noble gas config.? What is that config. In noble gas config format?</vt:lpstr>
      <vt:lpstr>What type of elements do you need to form a covalent bond?</vt:lpstr>
      <vt:lpstr>What type of bond is in copper  and describe how the electrons behave in this type of bond?</vt:lpstr>
      <vt:lpstr>What is the name of the following compound?  Cr3(PO4)2</vt:lpstr>
      <vt:lpstr>Complete the following rxn and name the type of rxn. (_19^42)K→ (_-1^0)e + ? </vt:lpstr>
      <vt:lpstr>DO COVALENT BONDS EXIBIT HIGH OR LOW ELECTRONEGATIVITY DIFFERENCES?</vt:lpstr>
      <vt:lpstr>Name the Diatomic elements.</vt:lpstr>
      <vt:lpstr>Write the formula for potassium nitrate.</vt:lpstr>
      <vt:lpstr>Draw the Lewis dot structure for beryllium fluoride.</vt:lpstr>
      <vt:lpstr>What is the formula for CH4? </vt:lpstr>
      <vt:lpstr>Draw the Lewis str. for sulfur hexaiodide.</vt:lpstr>
      <vt:lpstr>What is the name of the compound Si2Br6</vt:lpstr>
      <vt:lpstr>What is the name for the following compound? P4O10</vt:lpstr>
      <vt:lpstr>What is the formula for silver nitrate?</vt:lpstr>
      <vt:lpstr>What is the formula for potassium chlorite? </vt:lpstr>
      <vt:lpstr>What is the formula of the compound strontium phosphite?</vt:lpstr>
      <vt:lpstr>Why is a water molecule bent? Draw me a picture!</vt:lpstr>
      <vt:lpstr>What is the formula of the compound strontium phosphide?</vt:lpstr>
      <vt:lpstr>How many items are in a mole?</vt:lpstr>
      <vt:lpstr>What is the name of the polyatomic ion NH4+?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Bing Bing toe Review Game</dc:title>
  <dc:creator>casey kerr</dc:creator>
  <cp:lastModifiedBy>Farmer, Stephanie [DH]</cp:lastModifiedBy>
  <cp:revision>28</cp:revision>
  <dcterms:created xsi:type="dcterms:W3CDTF">2018-10-21T19:19:46Z</dcterms:created>
  <dcterms:modified xsi:type="dcterms:W3CDTF">2018-10-22T01:59:48Z</dcterms:modified>
</cp:coreProperties>
</file>