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76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72" r:id="rId12"/>
    <p:sldId id="265" r:id="rId13"/>
    <p:sldId id="274" r:id="rId14"/>
    <p:sldId id="266" r:id="rId15"/>
    <p:sldId id="267" r:id="rId16"/>
    <p:sldId id="268" r:id="rId17"/>
    <p:sldId id="269" r:id="rId18"/>
    <p:sldId id="270" r:id="rId19"/>
    <p:sldId id="273" r:id="rId20"/>
    <p:sldId id="271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8728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526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8535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0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7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6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48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0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00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0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1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0646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68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91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89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054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776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57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10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68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45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83224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5DE1B-4472-4FB6-BF62-FFB38959FB1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E5CC0-EF73-4119-B6C2-D86BBC48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QUGb7hspU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QUGb7hspU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070"/>
            <a:ext cx="9144000" cy="1628958"/>
          </a:xfrm>
        </p:spPr>
        <p:txBody>
          <a:bodyPr/>
          <a:lstStyle/>
          <a:p>
            <a: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N-22</a:t>
            </a:r>
            <a:b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</a:br>
            <a: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Balancing Chemical Equations</a:t>
            </a:r>
          </a:p>
        </p:txBody>
      </p:sp>
      <p:pic>
        <p:nvPicPr>
          <p:cNvPr id="1026" name="Picture 2" descr="Image result for balance sca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9389" r="6250" b="15737"/>
          <a:stretch/>
        </p:blipFill>
        <p:spPr bwMode="auto">
          <a:xfrm>
            <a:off x="4106537" y="2362200"/>
            <a:ext cx="4055131" cy="37490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024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055" y="0"/>
            <a:ext cx="10962167" cy="893135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Tips for Balancing  that </a:t>
            </a:r>
            <a:r>
              <a:rPr lang="en-US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(sometimes) </a:t>
            </a:r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Help!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815" y="893135"/>
            <a:ext cx="11674548" cy="5677786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Stuck? Erase and start over!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balance atoms that appear in the fewest number of places first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leave any </a:t>
            </a:r>
            <a:r>
              <a:rPr lang="en-US" alt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diatomics</a:t>
            </a: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until the end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Oxygens</a:t>
            </a:r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often the hardest to balance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 to balance polyatomic ions as a “chunk”</a:t>
            </a:r>
          </a:p>
          <a:p>
            <a:endParaRPr lang="en-US" alt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Combustion reactions – put a “2” in front of the hydrocarbon and THEN count &amp; balance (may need to reduce your coefficients at the end, but it makes it easier!)</a:t>
            </a:r>
          </a:p>
        </p:txBody>
      </p:sp>
    </p:spTree>
    <p:extLst>
      <p:ext uri="{BB962C8B-B14F-4D97-AF65-F5344CB8AC3E}">
        <p14:creationId xmlns:p14="http://schemas.microsoft.com/office/powerpoint/2010/main" val="382093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 your work in your notes the way I do!</a:t>
            </a: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endParaRPr lang="en-US" alt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eventually you should be able to do these mostly in your head. </a:t>
            </a: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endParaRPr lang="en-US" alt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0"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you need to be able to show your work when asked, or when you get a hard problem. SO PRACTICE </a:t>
            </a:r>
            <a:b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SHOWING YOUR </a:t>
            </a:r>
            <a:b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WORK!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3200" y="4570274"/>
            <a:ext cx="3416320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USE </a:t>
            </a:r>
            <a:b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</a:b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PENCIL!!!</a:t>
            </a:r>
          </a:p>
        </p:txBody>
      </p:sp>
    </p:spTree>
    <p:extLst>
      <p:ext uri="{BB962C8B-B14F-4D97-AF65-F5344CB8AC3E}">
        <p14:creationId xmlns:p14="http://schemas.microsoft.com/office/powerpoint/2010/main" val="76047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ace yourself It is going to get worse before it gets better - Brace  Yourself - Game of Thrones Meme | Make a M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75" y="1143000"/>
            <a:ext cx="5974650" cy="5466806"/>
          </a:xfrm>
          <a:prstGeom prst="rect">
            <a:avLst/>
          </a:prstGeom>
          <a:noFill/>
          <a:ln w="7620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>
            <a:normAutofit/>
          </a:bodyPr>
          <a:lstStyle/>
          <a:p>
            <a:r>
              <a:rPr lang="en-US" sz="4800" b="0" u="sng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USE PENCIL ! ! ! ! ! </a:t>
            </a:r>
          </a:p>
        </p:txBody>
      </p:sp>
    </p:spTree>
    <p:extLst>
      <p:ext uri="{BB962C8B-B14F-4D97-AF65-F5344CB8AC3E}">
        <p14:creationId xmlns:p14="http://schemas.microsoft.com/office/powerpoint/2010/main" val="875716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212651"/>
            <a:ext cx="11738344" cy="6432697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ZnS (aq) + ______ O</a:t>
            </a:r>
            <a:r>
              <a:rPr lang="pt-BR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(g)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______ ZnO (aq) + _____ S (s)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1187302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8894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4579" y="298066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84579" y="36762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84578" y="441211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84869" y="1617834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7584578" y="4497569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417466" y="44262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7566853" y="305508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8399741" y="298380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1482" y="162230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1584238" y="306966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417126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049538" y="1661496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1552346" y="374411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385234" y="36728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7584578" y="372557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417466" y="365429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9454771" y="3101440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834001" y="452999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825513" y="449950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828135" y="306805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796243" y="374250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1" name="Smiley Face 40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9" grpId="0"/>
      <p:bldP spid="21" grpId="0"/>
      <p:bldP spid="22" grpId="0"/>
      <p:bldP spid="24" grpId="0"/>
      <p:bldP spid="25" grpId="0"/>
      <p:bldP spid="27" grpId="0"/>
      <p:bldP spid="29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Cu + ______ AgNO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 Ag + ______ Cu(NO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91404" y="2783145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84579" y="298066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84579" y="36762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84578" y="441211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45709" y="173093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552346" y="447563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345709" y="3069664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13829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13830" y="295139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0788" y="36441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Smiley Face 2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16906" y="515530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81840" y="515530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35032" y="442097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534927" y="373975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217613" y="368510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1534928" y="517667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217614" y="512202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99500" y="173093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7597361" y="372111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8280047" y="366645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9245767" y="3033950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713829" y="509969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722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30" grpId="0"/>
      <p:bldP spid="32" grpId="0"/>
      <p:bldP spid="35" grpId="0"/>
      <p:bldP spid="40" grpId="0"/>
      <p:bldP spid="44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 Na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 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8261" y="2796362"/>
            <a:ext cx="914401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2" y="51673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9995" y="298096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5" y="367654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4" y="441242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3" y="51499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33537" y="163949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1547990" y="449740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30676" y="444275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1534927" y="520279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17613" y="514814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1534927" y="307354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17613" y="30188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47103" y="1639491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572572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255258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7553955" y="521134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236641" y="515668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345709" y="3069664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13829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13830" y="295139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00788" y="36441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Smiley Face 3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9245767" y="3033950"/>
            <a:ext cx="0" cy="2682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13829" y="509969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340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9" grpId="0"/>
      <p:bldP spid="21" grpId="0"/>
      <p:bldP spid="22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Ca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H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______ CaSO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H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06363" y="2796362"/>
            <a:ext cx="914401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2" y="51673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1" y="58944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9993" y="51792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07595" y="58437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68626" y="1456610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7520764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203450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7594786" y="588332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8277472" y="582867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7555597" y="4485602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8238283" y="4430949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38192" y="146125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1560811" y="59664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43497" y="59117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1544085" y="521650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26771" y="516184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577082" y="4525466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259768" y="447081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842306" y="1447880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7552741" y="380155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8235427" y="374690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flipH="1">
            <a:off x="7562781" y="525652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8245467" y="520187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8349406" y="451414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9032092" y="445949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3345709" y="3069663"/>
            <a:ext cx="0" cy="33832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810991" y="453471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36623" y="309853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04731" y="3772985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239091" y="383231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10990" y="593073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226050" y="304659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7" name="Smiley Face 46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9781345" y="3033949"/>
            <a:ext cx="0" cy="338328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836622" y="52091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39091" y="450216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237908" y="519703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226049" y="586203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44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23" grpId="0"/>
      <p:bldP spid="24" grpId="0"/>
      <p:bldP spid="26" grpId="0"/>
      <p:bldP spid="28" grpId="0"/>
      <p:bldP spid="30" grpId="0"/>
      <p:bldP spid="33" grpId="0"/>
      <p:bldP spid="35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9" grpId="0"/>
      <p:bldP spid="50" grpId="0"/>
      <p:bldP spid="53" grpId="0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CH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______ H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+ ______ CO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1935" y="2796363"/>
            <a:ext cx="914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3586" y="1514189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7585514" y="378577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268200" y="373112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28352" y="819834"/>
            <a:ext cx="983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*Tip! Combustion reaction! Hydrocarbon reacting with oxygen to make carbon dioxide and water. Put a 2 in front of hydrocarbon and THEN count and start the problem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69706" y="1537255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7569993" y="3053040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245738" y="298319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48129" y="1524557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7563052" y="4519809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245738" y="446515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8247361" y="303612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8930047" y="298147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9012" y="1506124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1552779" y="3046343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235465" y="299169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9663779" y="3062251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34001" y="446467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36623" y="30332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04731" y="370767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34521" y="44603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037143" y="302886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05251" y="37033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2" name="Smiley Face 41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5144382" y="3703314"/>
            <a:ext cx="888274" cy="81649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04731" y="5535171"/>
            <a:ext cx="3892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REDUCE!!!!!!!!!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1544839" y="169569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4050568" y="172352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6761356" y="1744188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9569706" y="1733662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4849" y="1514188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12650" y="1529555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49056" y="1528087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65572" y="1565741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5982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22" grpId="0"/>
      <p:bldP spid="24" grpId="0"/>
      <p:bldP spid="26" grpId="0"/>
      <p:bldP spid="28" grpId="0"/>
      <p:bldP spid="30" grpId="0"/>
      <p:bldP spid="31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4" grpId="0" animBg="1"/>
      <p:bldP spid="45" grpId="0"/>
      <p:bldP spid="50" grpId="0"/>
      <p:bldP spid="51" grpId="0"/>
      <p:bldP spid="52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4" y="159489"/>
            <a:ext cx="11738344" cy="648586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______ Cl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NaBr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______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______ Br</a:t>
            </a:r>
            <a:r>
              <a:rPr lang="en-US" sz="3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84" y="0"/>
            <a:ext cx="910856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#6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3620" y="287079"/>
            <a:ext cx="9558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each atom – BEFORE, DURING, and AFTER!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9219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2954" y="2796363"/>
            <a:ext cx="914401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354" y="299838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2354" y="3693967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2353" y="4429843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9995" y="297115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9994" y="370702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993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7585514" y="302419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268200" y="296953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11528" y="174932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7564675" y="3783434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47361" y="3728781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50408" y="1749322"/>
            <a:ext cx="6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1547035" y="3744625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229721" y="3689972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1547035" y="4499171"/>
            <a:ext cx="496166" cy="4308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229721" y="4444518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3345709" y="3069664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9663779" y="3062251"/>
            <a:ext cx="0" cy="194140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834001" y="4464676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36623" y="30332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04731" y="370767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034521" y="4460320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37143" y="302886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005251" y="3703314"/>
            <a:ext cx="698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Smiley Face 33"/>
          <p:cNvSpPr/>
          <p:nvPr/>
        </p:nvSpPr>
        <p:spPr bwMode="auto">
          <a:xfrm>
            <a:off x="4999650" y="3445409"/>
            <a:ext cx="1164846" cy="1178961"/>
          </a:xfrm>
          <a:prstGeom prst="smileyFace">
            <a:avLst/>
          </a:prstGeom>
          <a:solidFill>
            <a:schemeClr val="tx1"/>
          </a:solidFill>
          <a:ln w="762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07616" y="797958"/>
            <a:ext cx="8090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turn it into a multiple choice question?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3539" y="5272869"/>
            <a:ext cx="6397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SUM of the coefficients?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11528" y="517293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12035" y="174611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799521" y="176736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9812" y="5895183"/>
            <a:ext cx="3684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coefficients: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26913" y="5806612"/>
            <a:ext cx="3040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1, 2, 2, 1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81528" y="5854541"/>
            <a:ext cx="4746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Can’t forget that there are 1’s when you don’t have a # for a coefficient!</a:t>
            </a:r>
          </a:p>
        </p:txBody>
      </p:sp>
    </p:spTree>
    <p:extLst>
      <p:ext uri="{BB962C8B-B14F-4D97-AF65-F5344CB8AC3E}">
        <p14:creationId xmlns:p14="http://schemas.microsoft.com/office/powerpoint/2010/main" val="68257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20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EP CALM AND USE A PENCIL Poster | | Keep Calm-o-Ma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825" y="591183"/>
            <a:ext cx="4819262" cy="5622472"/>
          </a:xfrm>
          <a:prstGeom prst="rect">
            <a:avLst/>
          </a:prstGeom>
          <a:ln w="762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25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070"/>
            <a:ext cx="9144000" cy="1628958"/>
          </a:xfrm>
        </p:spPr>
        <p:txBody>
          <a:bodyPr/>
          <a:lstStyle/>
          <a:p>
            <a: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N-22</a:t>
            </a:r>
            <a:b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</a:br>
            <a:r>
              <a:rPr lang="en-US" sz="54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Balancing Chemical Equations</a:t>
            </a:r>
          </a:p>
        </p:txBody>
      </p:sp>
      <p:pic>
        <p:nvPicPr>
          <p:cNvPr id="1026" name="Picture 2" descr="Image result for balance scal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9389" r="6250" b="15737"/>
          <a:stretch/>
        </p:blipFill>
        <p:spPr bwMode="auto">
          <a:xfrm>
            <a:off x="4798563" y="3683534"/>
            <a:ext cx="3027514" cy="27989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BA96A8-1180-069C-6201-ECFEA383DB04}"/>
              </a:ext>
            </a:extLst>
          </p:cNvPr>
          <p:cNvSpPr txBox="1"/>
          <p:nvPr/>
        </p:nvSpPr>
        <p:spPr>
          <a:xfrm>
            <a:off x="432640" y="1851028"/>
            <a:ext cx="11759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Target: I can balance chemical equations to ensure conservation of mass.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9460C-B7B2-67B1-398C-F53CF34239AD}"/>
              </a:ext>
            </a:extLst>
          </p:cNvPr>
          <p:cNvSpPr/>
          <p:nvPr/>
        </p:nvSpPr>
        <p:spPr>
          <a:xfrm>
            <a:off x="199721" y="6019484"/>
            <a:ext cx="38988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</a:t>
            </a:r>
            <a:endParaRPr lang="en-US" sz="2000" b="1" dirty="0">
              <a:solidFill>
                <a:srgbClr val="CCCCFF"/>
              </a:solidFill>
              <a:latin typeface="Arial" panose="020B0604020202020204" pitchFamily="34" charset="0"/>
              <a:cs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https://youtu.be/1QUGb7hspUM</a:t>
            </a: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6457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1058" y="2274838"/>
            <a:ext cx="807625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</a:t>
            </a: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https://youtu.be/1QUGb7hspUM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01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Reminder: Signs of a Chemical </a:t>
            </a:r>
            <a:r>
              <a:rPr lang="en-US" sz="4800" b="0" dirty="0" err="1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Rxn</a:t>
            </a:r>
            <a:endParaRPr lang="en-US" sz="4800" b="0" dirty="0">
              <a:solidFill>
                <a:srgbClr val="000000"/>
              </a:solidFill>
              <a:effectLst/>
              <a:latin typeface="Impact" panose="020B0806030902050204" pitchFamily="34" charset="0"/>
            </a:endParaRPr>
          </a:p>
        </p:txBody>
      </p:sp>
      <p:pic>
        <p:nvPicPr>
          <p:cNvPr id="1026" name="Picture 2" descr="https://www.cinchlearning.com/clarity/cinch/glencoe_science_2012_texas/images/ebooks/sci8/334_1/sci_334_1_fig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99" y="1143001"/>
            <a:ext cx="6780803" cy="5300329"/>
          </a:xfrm>
          <a:prstGeom prst="rect">
            <a:avLst/>
          </a:prstGeom>
          <a:noFill/>
          <a:ln w="57150"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934789" y="1606731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 Change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210595" y="1606731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a Gas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934789" y="3120427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Odor Change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210594" y="3120427"/>
            <a:ext cx="1789611" cy="13977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a Precipitate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34788" y="4920709"/>
            <a:ext cx="1789611" cy="121883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Absorbing/Releasing Heat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10594" y="4920709"/>
            <a:ext cx="1635830" cy="121883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Releasing Light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05599" y="1143001"/>
            <a:ext cx="6780803" cy="4637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Properties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705599" y="4456979"/>
            <a:ext cx="6780803" cy="4637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Energy</a:t>
            </a:r>
          </a:p>
        </p:txBody>
      </p:sp>
    </p:spTree>
    <p:extLst>
      <p:ext uri="{BB962C8B-B14F-4D97-AF65-F5344CB8AC3E}">
        <p14:creationId xmlns:p14="http://schemas.microsoft.com/office/powerpoint/2010/main" val="27001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Law of Conservation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3"/>
            <a:ext cx="8229600" cy="4754563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r>
              <a:rPr lang="en-US" sz="3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normal chemical reactions </a:t>
            </a:r>
            <a:r>
              <a:rPr lang="en-US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(not nuclear </a:t>
            </a:r>
            <a:r>
              <a:rPr lang="en-US" b="0" i="1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rxns</a:t>
            </a:r>
            <a:r>
              <a:rPr lang="en-US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en-US" i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mass of reactants is equal to </a:t>
            </a:r>
            <a:b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mass of products</a:t>
            </a: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can magically appear</a:t>
            </a:r>
          </a:p>
          <a:p>
            <a:pPr lvl="1"/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can magically disappear </a:t>
            </a:r>
          </a:p>
          <a:p>
            <a:pPr marL="457200" lvl="1" indent="0">
              <a:buNone/>
            </a:pPr>
            <a:endParaRPr lang="en-US" sz="3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en-US" sz="6600" b="0" dirty="0">
                <a:solidFill>
                  <a:srgbClr val="000000"/>
                </a:solidFill>
                <a:effectLst/>
                <a:latin typeface="Freestyle Script" panose="030804020302050B0404" pitchFamily="66" charset="0"/>
                <a:cs typeface="Arial" panose="020B0604020202020204" pitchFamily="34" charset="0"/>
              </a:rPr>
              <a:t>Science not Magic!</a:t>
            </a:r>
          </a:p>
        </p:txBody>
      </p:sp>
    </p:spTree>
    <p:extLst>
      <p:ext uri="{BB962C8B-B14F-4D97-AF65-F5344CB8AC3E}">
        <p14:creationId xmlns:p14="http://schemas.microsoft.com/office/powerpoint/2010/main" val="234483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Ways to Write Equations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en-US" sz="40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Word Equations </a:t>
            </a:r>
            <a:b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Written with the names of the compounds</a:t>
            </a:r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hydrogen gas and chlorine gas </a:t>
            </a:r>
            <a:b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combine to form hydrogen chloride gas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400" i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40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Skeleton Equations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Written with formulas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aseline="-250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+ Cl</a:t>
            </a:r>
            <a:r>
              <a:rPr lang="en-US" sz="2400" baseline="-250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--&gt; 2HCl (g)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3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Parts of Equations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3"/>
            <a:ext cx="8229600" cy="3200401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8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+ B  </a:t>
            </a:r>
            <a:r>
              <a:rPr lang="en-US" altLang="en-US" sz="8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 C + D</a:t>
            </a: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Reactants 		                 Products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(starting materials) 	             (ending materials)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2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48006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altLang="en-US" sz="4800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alt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D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altLang="en-US" sz="4800" i="1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aq</a:t>
            </a:r>
            <a: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br>
              <a:rPr lang="en-US" altLang="en-US" sz="48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en-US" sz="4800" baseline="-25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gas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solid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liquid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US" alt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“aqueous” – ions in water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1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Diatomic Gases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45720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br>
              <a:rPr lang="en-US" alt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09800" y="1447800"/>
            <a:ext cx="990600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5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5400" b="0" kern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5400" b="0" kern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00400" y="1524000"/>
            <a:ext cx="121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Cl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Br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54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I</a:t>
            </a:r>
            <a:r>
              <a:rPr lang="en-US" sz="5400" baseline="-25000" dirty="0">
                <a:solidFill>
                  <a:prstClr val="black"/>
                </a:solidFill>
                <a:latin typeface="Constantia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43500" y="1698699"/>
            <a:ext cx="4343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dirty="0">
                <a:solidFill>
                  <a:srgbClr val="FF0000"/>
                </a:solidFill>
              </a:rPr>
              <a:t>H</a:t>
            </a:r>
            <a:r>
              <a:rPr lang="en-US" altLang="en-US" sz="4800" dirty="0">
                <a:solidFill>
                  <a:prstClr val="black"/>
                </a:solidFill>
              </a:rPr>
              <a:t>orses </a:t>
            </a:r>
            <a:r>
              <a:rPr lang="en-US" altLang="en-US" sz="4800" dirty="0">
                <a:solidFill>
                  <a:srgbClr val="FF0000"/>
                </a:solidFill>
              </a:rPr>
              <a:t>N</a:t>
            </a:r>
            <a:r>
              <a:rPr lang="en-US" altLang="en-US" sz="4800" dirty="0">
                <a:solidFill>
                  <a:prstClr val="black"/>
                </a:solidFill>
              </a:rPr>
              <a:t>eed </a:t>
            </a:r>
            <a:r>
              <a:rPr lang="en-US" altLang="en-US" sz="4800" dirty="0">
                <a:solidFill>
                  <a:srgbClr val="FF0000"/>
                </a:solidFill>
              </a:rPr>
              <a:t>O</a:t>
            </a:r>
            <a:r>
              <a:rPr lang="en-US" altLang="en-US" sz="4800" dirty="0">
                <a:solidFill>
                  <a:prstClr val="black"/>
                </a:solidFill>
              </a:rPr>
              <a:t>ats </a:t>
            </a:r>
            <a:r>
              <a:rPr lang="en-US" altLang="en-US" sz="4800" dirty="0">
                <a:solidFill>
                  <a:srgbClr val="FF0000"/>
                </a:solidFill>
              </a:rPr>
              <a:t>F</a:t>
            </a:r>
            <a:r>
              <a:rPr lang="en-US" altLang="en-US" sz="4800" dirty="0">
                <a:solidFill>
                  <a:prstClr val="black"/>
                </a:solidFill>
              </a:rPr>
              <a:t>or </a:t>
            </a:r>
            <a:r>
              <a:rPr lang="en-US" altLang="en-US" sz="4800" dirty="0">
                <a:solidFill>
                  <a:srgbClr val="FF0000"/>
                </a:solidFill>
              </a:rPr>
              <a:t>Cl</a:t>
            </a:r>
            <a:r>
              <a:rPr lang="en-US" altLang="en-US" sz="4800" dirty="0">
                <a:solidFill>
                  <a:prstClr val="black"/>
                </a:solidFill>
              </a:rPr>
              <a:t>ear </a:t>
            </a:r>
            <a:r>
              <a:rPr lang="en-US" altLang="en-US" sz="4800" dirty="0">
                <a:solidFill>
                  <a:srgbClr val="FF0000"/>
                </a:solidFill>
              </a:rPr>
              <a:t>Br</a:t>
            </a:r>
            <a:r>
              <a:rPr lang="en-US" altLang="en-US" sz="4800" dirty="0">
                <a:solidFill>
                  <a:prstClr val="black"/>
                </a:solidFill>
              </a:rPr>
              <a:t>own “</a:t>
            </a:r>
            <a:r>
              <a:rPr lang="en-US" altLang="en-US" sz="4800" dirty="0">
                <a:solidFill>
                  <a:srgbClr val="FF0000"/>
                </a:solidFill>
              </a:rPr>
              <a:t>Ey</a:t>
            </a:r>
            <a:r>
              <a:rPr lang="en-US" altLang="en-US" sz="4800" dirty="0">
                <a:solidFill>
                  <a:prstClr val="black"/>
                </a:solidFill>
              </a:rPr>
              <a:t>es”</a:t>
            </a:r>
          </a:p>
        </p:txBody>
      </p:sp>
      <p:pic>
        <p:nvPicPr>
          <p:cNvPr id="7" name="Picture 2" descr="C:\Users\SBosse\AppData\Local\Microsoft\Windows\Temporary Internet Files\Content.IE5\MW74OCRP\MC90023519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731" y="4331232"/>
            <a:ext cx="1338943" cy="1084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SBosse\AppData\Local\Microsoft\Windows\Temporary Internet Files\Content.IE5\690DYGJ9\MC9003313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807" y="4411553"/>
            <a:ext cx="984969" cy="923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http://www.sweetclipart.com/multisite/sweetclipart/files/people_symbols_eye_br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910" y="4508219"/>
            <a:ext cx="1251411" cy="73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17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0" dirty="0"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Rules for Balancing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5105400"/>
          </a:xfrm>
          <a:solidFill>
            <a:schemeClr val="tx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Write the skeleton equation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Count atoms on each side of arrow </a:t>
            </a:r>
            <a:b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(look at the subscripts &amp; the coefficients!)</a:t>
            </a:r>
            <a:b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80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Change </a:t>
            </a:r>
            <a:r>
              <a:rPr lang="en-US" altLang="en-US" sz="2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coefficients</a:t>
            </a: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 the atoms are balanced; </a:t>
            </a:r>
            <a:r>
              <a:rPr lang="en-US" altLang="en-US" sz="280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change subscripts!</a:t>
            </a:r>
            <a:br>
              <a:rPr lang="en-US" altLang="en-US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200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4) Make sure coefficients are in lowest ratio possible</a:t>
            </a:r>
          </a:p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5) Check your work!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3200" y="4570274"/>
            <a:ext cx="3416320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USE </a:t>
            </a:r>
            <a:b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</a:br>
            <a:r>
              <a:rPr lang="en-US" sz="5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  <a:ea typeface="ＭＳ Ｐゴシック" pitchFamily="28" charset="-128"/>
              </a:rPr>
              <a:t>PENCIL!!!</a:t>
            </a:r>
          </a:p>
        </p:txBody>
      </p:sp>
    </p:spTree>
    <p:extLst>
      <p:ext uri="{BB962C8B-B14F-4D97-AF65-F5344CB8AC3E}">
        <p14:creationId xmlns:p14="http://schemas.microsoft.com/office/powerpoint/2010/main" val="34976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940</Words>
  <Application>Microsoft Office PowerPoint</Application>
  <PresentationFormat>Widescreen</PresentationFormat>
  <Paragraphs>305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Constantia</vt:lpstr>
      <vt:lpstr>Freestyle Script</vt:lpstr>
      <vt:lpstr>Impact</vt:lpstr>
      <vt:lpstr>Times New Roman</vt:lpstr>
      <vt:lpstr>Wingdings 2</vt:lpstr>
      <vt:lpstr>chemistry</vt:lpstr>
      <vt:lpstr>Office Theme</vt:lpstr>
      <vt:lpstr>N-22 Balancing Chemical Equations</vt:lpstr>
      <vt:lpstr>N-22 Balancing Chemical Equations</vt:lpstr>
      <vt:lpstr>Reminder: Signs of a Chemical Rxn</vt:lpstr>
      <vt:lpstr>Law of Conservation of Mass</vt:lpstr>
      <vt:lpstr>Ways to Write Equations </vt:lpstr>
      <vt:lpstr>Parts of Equations </vt:lpstr>
      <vt:lpstr>Phases</vt:lpstr>
      <vt:lpstr>Diatomic Gases </vt:lpstr>
      <vt:lpstr>Rules for Balancing </vt:lpstr>
      <vt:lpstr>Tips for Balancing  that (sometimes) Help!</vt:lpstr>
      <vt:lpstr>Practice Problems</vt:lpstr>
      <vt:lpstr>USE PENCIL ! ! ! ! ! </vt:lpstr>
      <vt:lpstr>#1</vt:lpstr>
      <vt:lpstr>#2</vt:lpstr>
      <vt:lpstr>#3</vt:lpstr>
      <vt:lpstr>#4</vt:lpstr>
      <vt:lpstr>#5</vt:lpstr>
      <vt:lpstr>#6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Chemical Equations</dc:title>
  <dc:creator>Farmer, Stephanie [DH]</dc:creator>
  <cp:lastModifiedBy>Farmer, Stephanie [DH]</cp:lastModifiedBy>
  <cp:revision>21</cp:revision>
  <dcterms:created xsi:type="dcterms:W3CDTF">2018-11-02T17:09:55Z</dcterms:created>
  <dcterms:modified xsi:type="dcterms:W3CDTF">2024-06-16T21:25:26Z</dcterms:modified>
</cp:coreProperties>
</file>