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57" r:id="rId3"/>
    <p:sldId id="258" r:id="rId4"/>
    <p:sldId id="265" r:id="rId5"/>
    <p:sldId id="266" r:id="rId6"/>
    <p:sldId id="270" r:id="rId7"/>
    <p:sldId id="267" r:id="rId8"/>
    <p:sldId id="274" r:id="rId9"/>
    <p:sldId id="269" r:id="rId10"/>
    <p:sldId id="268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6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8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0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4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9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4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5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7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3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E216-544D-4B66-9D3C-0F785BB80C6F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6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qJkxyaOdwQ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qJkxyaOdw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8094"/>
          </a:xfrm>
        </p:spPr>
        <p:txBody>
          <a:bodyPr anchor="ctr">
            <a:normAutofit fontScale="90000"/>
          </a:bodyPr>
          <a:lstStyle/>
          <a:p>
            <a:r>
              <a:rPr lang="en-US" sz="7200" dirty="0">
                <a:latin typeface="Impact" panose="020B0806030902050204" pitchFamily="34" charset="0"/>
              </a:rPr>
              <a:t>N23 - Types of Reactions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3147452" y="2877518"/>
            <a:ext cx="2849097" cy="26264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59212" y="2393640"/>
            <a:ext cx="1825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0162" y="3654071"/>
            <a:ext cx="2710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Decomposition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31940" y="4788118"/>
            <a:ext cx="2616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Single Replacement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5435" y="4756810"/>
            <a:ext cx="2616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Double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5153" y="3630466"/>
            <a:ext cx="2080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E7165B-63E6-ED9D-3CD3-60CA0ABABDC4}"/>
              </a:ext>
            </a:extLst>
          </p:cNvPr>
          <p:cNvSpPr txBox="1"/>
          <p:nvPr/>
        </p:nvSpPr>
        <p:spPr>
          <a:xfrm>
            <a:off x="342900" y="1204197"/>
            <a:ext cx="8458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Target: I can identify the common types of reactions.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1B078C-43C4-D012-E562-B540D484B0B0}"/>
              </a:ext>
            </a:extLst>
          </p:cNvPr>
          <p:cNvSpPr/>
          <p:nvPr/>
        </p:nvSpPr>
        <p:spPr>
          <a:xfrm>
            <a:off x="152400" y="6375125"/>
            <a:ext cx="81999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YouTube Link to Presentation: </a:t>
            </a:r>
            <a:r>
              <a:rPr lang="en-US" sz="2400" dirty="0">
                <a:hlinkClick r:id="rId2"/>
              </a:rPr>
              <a:t>https://youtu.be/5qJkxyaOdwQ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7387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2743201"/>
          </a:xfrm>
        </p:spPr>
        <p:txBody>
          <a:bodyPr>
            <a:noAutofit/>
          </a:bodyPr>
          <a:lstStyle/>
          <a:p>
            <a:r>
              <a:rPr lang="en-US" sz="3200" b="1" i="1" dirty="0"/>
              <a:t>If element is a cation, replace it with the other cation.  If it is an anion, replace it with the other anion.</a:t>
            </a:r>
            <a:br>
              <a:rPr lang="en-US" sz="3200" b="1" i="1" dirty="0"/>
            </a:br>
            <a:endParaRPr lang="en-US" sz="1600" b="1" i="1" dirty="0"/>
          </a:p>
          <a:p>
            <a:r>
              <a:rPr lang="en-US" sz="3200" b="1" i="1" dirty="0"/>
              <a:t>All neutral compounds need to have a cation and anion when finished (IN THAT ORDER).</a:t>
            </a:r>
            <a:br>
              <a:rPr lang="en-US" sz="3200" b="1" i="1" dirty="0"/>
            </a:br>
            <a:endParaRPr lang="en-US" sz="1600" b="1" i="1" dirty="0"/>
          </a:p>
          <a:p>
            <a:r>
              <a:rPr lang="en-US" sz="3200" b="1" i="1" dirty="0">
                <a:solidFill>
                  <a:srgbClr val="FF0000"/>
                </a:solidFill>
              </a:rPr>
              <a:t>You need NEW subscripts – cross over FROM SCRATCH! No stealing subscripts from the reactants!!!!!!!!!!!! </a:t>
            </a:r>
            <a:br>
              <a:rPr lang="en-US" sz="3200" b="1" i="1" dirty="0"/>
            </a:br>
            <a:endParaRPr lang="en-US" sz="1600" b="1" i="1" dirty="0"/>
          </a:p>
          <a:p>
            <a:r>
              <a:rPr lang="en-US" sz="3200" b="1" i="1" dirty="0"/>
              <a:t>Careful about diatomic elements in single replacements – they need to be diatomic!</a:t>
            </a:r>
            <a:endParaRPr lang="en-US" sz="32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For Replacement </a:t>
            </a:r>
            <a:r>
              <a:rPr lang="en-US" sz="7200" dirty="0" err="1">
                <a:latin typeface="Impact" panose="020B0806030902050204" pitchFamily="34" charset="0"/>
              </a:rPr>
              <a:t>Rxns</a:t>
            </a:r>
            <a:endParaRPr lang="en-US" sz="72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92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154" y="147179"/>
            <a:ext cx="4953691" cy="656364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41570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981200"/>
            <a:ext cx="64542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/>
              <a:t>YouTube Link to Presentation:</a:t>
            </a:r>
            <a:br>
              <a:rPr lang="en-US" sz="3600" b="1" dirty="0">
                <a:hlinkClick r:id="rId2"/>
              </a:rPr>
            </a:br>
            <a:r>
              <a:rPr lang="en-US" sz="3600" b="1" dirty="0">
                <a:hlinkClick r:id="rId2"/>
              </a:rPr>
              <a:t>https://youtu.be/5qJkxyaOdwQ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749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8094"/>
            <a:ext cx="8534400" cy="4598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Helps us predict things about the reactions</a:t>
            </a:r>
          </a:p>
          <a:p>
            <a:pPr marL="0" indent="0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the reactants? 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	You can predict the products</a:t>
            </a: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the products? 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	You can predict the reactants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5 Main Categories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Two things combining into one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3581400" cy="2068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/>
              <a:t>Example:</a:t>
            </a:r>
            <a:endParaRPr lang="en-US" sz="4400" u="sng" dirty="0"/>
          </a:p>
          <a:p>
            <a:pPr marL="0" indent="0">
              <a:buNone/>
            </a:pPr>
            <a:r>
              <a:rPr lang="en-US" sz="4800" dirty="0"/>
              <a:t>X + Y </a:t>
            </a:r>
            <a:r>
              <a:rPr lang="en-US" sz="4800" dirty="0">
                <a:sym typeface="Symbol"/>
              </a:rPr>
              <a:t></a:t>
            </a:r>
            <a:r>
              <a:rPr lang="en-US" sz="4800" dirty="0"/>
              <a:t>  XY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Synthesis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583054"/>
            <a:ext cx="80789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4400" dirty="0"/>
              <a:t>More reactants than products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471149"/>
            <a:ext cx="4363316" cy="942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dirty="0"/>
              <a:t>O</a:t>
            </a:r>
            <a:r>
              <a:rPr lang="en-US" sz="4800" baseline="-25000" dirty="0"/>
              <a:t>2</a:t>
            </a:r>
            <a:r>
              <a:rPr lang="en-US" sz="4800" dirty="0"/>
              <a:t> + C   </a:t>
            </a:r>
            <a:r>
              <a:rPr lang="en-US" sz="4800" dirty="0">
                <a:sym typeface="Symbol"/>
              </a:rPr>
              <a:t></a:t>
            </a:r>
            <a:r>
              <a:rPr lang="en-US" sz="4800" dirty="0"/>
              <a:t>  CO</a:t>
            </a:r>
            <a:r>
              <a:rPr lang="en-US" sz="4800" baseline="-25000" dirty="0"/>
              <a:t>2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One thing falling apart into two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3581400" cy="2068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/>
              <a:t>Example:</a:t>
            </a:r>
            <a:endParaRPr lang="en-US" sz="4400" u="sng" dirty="0"/>
          </a:p>
          <a:p>
            <a:pPr marL="0" indent="0">
              <a:buNone/>
            </a:pPr>
            <a:r>
              <a:rPr lang="en-US" sz="4800" dirty="0"/>
              <a:t>XY </a:t>
            </a:r>
            <a:r>
              <a:rPr lang="en-US" sz="4800" dirty="0">
                <a:sym typeface="Symbol"/>
              </a:rPr>
              <a:t></a:t>
            </a:r>
            <a:r>
              <a:rPr lang="en-US" sz="4800" dirty="0"/>
              <a:t> X + 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Decomposition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583054"/>
            <a:ext cx="80789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4400" dirty="0"/>
              <a:t>More products than reactants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406594"/>
            <a:ext cx="5257800" cy="942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/>
              <a:t>CaCO</a:t>
            </a:r>
            <a:r>
              <a:rPr lang="en-US" sz="4800" baseline="-25000" dirty="0"/>
              <a:t>3</a:t>
            </a:r>
            <a:r>
              <a:rPr lang="en-US" sz="4800" dirty="0"/>
              <a:t> </a:t>
            </a:r>
            <a:r>
              <a:rPr lang="en-US" sz="4800" dirty="0">
                <a:sym typeface="Symbol"/>
              </a:rPr>
              <a:t></a:t>
            </a:r>
            <a:r>
              <a:rPr lang="en-US" sz="4800" dirty="0"/>
              <a:t> </a:t>
            </a:r>
            <a:r>
              <a:rPr lang="en-US" sz="4800" dirty="0" err="1"/>
              <a:t>CaO</a:t>
            </a:r>
            <a:r>
              <a:rPr lang="en-US" sz="4800" dirty="0"/>
              <a:t> + CO</a:t>
            </a:r>
            <a:r>
              <a:rPr lang="en-US" sz="4800" baseline="-25000" dirty="0"/>
              <a:t>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305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Burning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229705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400" b="1" u="sng" dirty="0"/>
              <a:t>Example: </a:t>
            </a:r>
          </a:p>
          <a:p>
            <a:pPr>
              <a:buNone/>
            </a:pPr>
            <a:r>
              <a:rPr lang="en-US" sz="4300" b="1" i="1" dirty="0"/>
              <a:t>(almost always a hydrocarbon)</a:t>
            </a:r>
            <a:endParaRPr lang="en-US" sz="4300" dirty="0"/>
          </a:p>
          <a:p>
            <a:pPr marL="0" indent="0">
              <a:buNone/>
            </a:pPr>
            <a:r>
              <a:rPr lang="en-US" sz="4800" dirty="0"/>
              <a:t>Hydrocarbon + O</a:t>
            </a:r>
            <a:r>
              <a:rPr lang="en-US" sz="4800" baseline="-25000" dirty="0"/>
              <a:t>2</a:t>
            </a:r>
            <a:r>
              <a:rPr lang="en-US" sz="4800" dirty="0"/>
              <a:t>   </a:t>
            </a:r>
            <a:r>
              <a:rPr lang="en-US" sz="4800" dirty="0">
                <a:sym typeface="Symbol"/>
              </a:rPr>
              <a:t></a:t>
            </a:r>
            <a:r>
              <a:rPr lang="en-US" sz="4800" dirty="0"/>
              <a:t> CO</a:t>
            </a:r>
            <a:r>
              <a:rPr lang="en-US" sz="4800" baseline="-25000" dirty="0"/>
              <a:t>2</a:t>
            </a:r>
            <a:r>
              <a:rPr lang="en-US" sz="4800" dirty="0"/>
              <a:t> + H</a:t>
            </a:r>
            <a:r>
              <a:rPr lang="en-US" sz="4800" baseline="-25000" dirty="0"/>
              <a:t>2</a:t>
            </a:r>
            <a:r>
              <a:rPr lang="en-US" sz="4800" dirty="0"/>
              <a:t>O</a:t>
            </a:r>
          </a:p>
          <a:p>
            <a:pPr marL="0" indent="0">
              <a:buNone/>
            </a:pPr>
            <a:r>
              <a:rPr lang="en-US" sz="4800" dirty="0"/>
              <a:t>CH</a:t>
            </a:r>
            <a:r>
              <a:rPr lang="en-US" sz="4800" baseline="-25000" dirty="0"/>
              <a:t>4</a:t>
            </a:r>
            <a:r>
              <a:rPr lang="en-US" sz="4800" dirty="0"/>
              <a:t> + 2O</a:t>
            </a:r>
            <a:r>
              <a:rPr lang="en-US" sz="4800" baseline="-25000" dirty="0"/>
              <a:t>2</a:t>
            </a:r>
            <a:r>
              <a:rPr lang="en-US" sz="4800" dirty="0"/>
              <a:t>   </a:t>
            </a:r>
            <a:r>
              <a:rPr lang="en-US" sz="4800" dirty="0">
                <a:sym typeface="Symbol"/>
              </a:rPr>
              <a:t></a:t>
            </a:r>
            <a:r>
              <a:rPr lang="en-US" sz="4800" dirty="0"/>
              <a:t>   CO</a:t>
            </a:r>
            <a:r>
              <a:rPr lang="en-US" sz="4800" baseline="-25000" dirty="0"/>
              <a:t>2</a:t>
            </a:r>
            <a:r>
              <a:rPr lang="en-US" sz="4800" dirty="0"/>
              <a:t> + 2H</a:t>
            </a:r>
            <a:r>
              <a:rPr lang="en-US" sz="4800" baseline="-25000" dirty="0"/>
              <a:t>2</a:t>
            </a:r>
            <a:r>
              <a:rPr lang="en-US" sz="4800" dirty="0"/>
              <a:t>O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Combustion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125853"/>
            <a:ext cx="80789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 </a:t>
            </a:r>
            <a:r>
              <a:rPr lang="en-US" sz="4000" b="1" i="1" dirty="0"/>
              <a:t>(Usually)</a:t>
            </a:r>
            <a:endParaRPr lang="en-US" sz="4000" u="sng" dirty="0"/>
          </a:p>
          <a:p>
            <a:pPr lvl="0"/>
            <a:r>
              <a:rPr lang="en-US" sz="4400" dirty="0"/>
              <a:t>Reactants = Hydrocarbon and O</a:t>
            </a:r>
            <a:r>
              <a:rPr lang="en-US" sz="4400" baseline="-25000" dirty="0"/>
              <a:t>2</a:t>
            </a:r>
            <a:endParaRPr lang="en-US" sz="4400" dirty="0"/>
          </a:p>
          <a:p>
            <a:r>
              <a:rPr lang="en-US" sz="4400" dirty="0"/>
              <a:t> Products = CO</a:t>
            </a:r>
            <a:r>
              <a:rPr lang="en-US" sz="4400" baseline="-25000" dirty="0"/>
              <a:t>2</a:t>
            </a:r>
            <a:r>
              <a:rPr lang="en-US" sz="4400" dirty="0"/>
              <a:t> and H</a:t>
            </a:r>
            <a:r>
              <a:rPr lang="en-US" sz="4400" baseline="-25000" dirty="0"/>
              <a:t>2</a:t>
            </a:r>
            <a:r>
              <a:rPr lang="en-US" sz="44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506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Burning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22970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/>
              <a:t>OTHER Type of Example: </a:t>
            </a:r>
          </a:p>
          <a:p>
            <a:pPr marL="0" indent="0" eaLnBrk="0" hangingPunct="0">
              <a:buNone/>
            </a:pPr>
            <a:r>
              <a:rPr lang="en-US" sz="4400" dirty="0"/>
              <a:t>P</a:t>
            </a:r>
            <a:r>
              <a:rPr lang="en-US" sz="4400" baseline="-25000" dirty="0"/>
              <a:t>4</a:t>
            </a:r>
            <a:r>
              <a:rPr lang="en-US" sz="4400" dirty="0"/>
              <a:t>(s) + 5O</a:t>
            </a:r>
            <a:r>
              <a:rPr lang="en-US" sz="4400" baseline="-25000" dirty="0"/>
              <a:t>2</a:t>
            </a:r>
            <a:r>
              <a:rPr lang="en-US" sz="4400" dirty="0"/>
              <a:t>(g) </a:t>
            </a:r>
            <a:r>
              <a:rPr lang="en-US" sz="4400" dirty="0">
                <a:sym typeface="Wingdings" pitchFamily="2" charset="2"/>
              </a:rPr>
              <a:t> P</a:t>
            </a:r>
            <a:r>
              <a:rPr lang="en-US" sz="4400" baseline="-25000" dirty="0">
                <a:sym typeface="Wingdings" pitchFamily="2" charset="2"/>
              </a:rPr>
              <a:t>4</a:t>
            </a:r>
            <a:r>
              <a:rPr lang="en-US" sz="4400" dirty="0">
                <a:sym typeface="Wingdings" pitchFamily="2" charset="2"/>
              </a:rPr>
              <a:t>O</a:t>
            </a:r>
            <a:r>
              <a:rPr lang="en-US" sz="4400" baseline="-25000" dirty="0">
                <a:sym typeface="Wingdings" pitchFamily="2" charset="2"/>
              </a:rPr>
              <a:t>10</a:t>
            </a:r>
            <a:r>
              <a:rPr lang="en-US" sz="4400" dirty="0">
                <a:sym typeface="Wingdings" pitchFamily="2" charset="2"/>
              </a:rPr>
              <a:t>(s)</a:t>
            </a:r>
            <a:endParaRPr lang="en-US" sz="4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Combustion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3429000"/>
            <a:ext cx="86868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 </a:t>
            </a:r>
            <a:br>
              <a:rPr lang="en-US" sz="4400" b="1" u="sng" dirty="0"/>
            </a:br>
            <a:r>
              <a:rPr lang="en-US" sz="4000" dirty="0"/>
              <a:t>Reactants = Something reacting w/O</a:t>
            </a:r>
            <a:r>
              <a:rPr lang="en-US" sz="4000" baseline="-25000" dirty="0"/>
              <a:t>2</a:t>
            </a:r>
            <a:endParaRPr lang="en-US" sz="4000" dirty="0"/>
          </a:p>
          <a:p>
            <a:r>
              <a:rPr lang="en-US" sz="4000" dirty="0"/>
              <a:t>Products = </a:t>
            </a:r>
            <a:r>
              <a:rPr lang="en-US" sz="4000" i="1" dirty="0"/>
              <a:t>You would not be expected to </a:t>
            </a:r>
            <a:br>
              <a:rPr lang="en-US" sz="4000" i="1" dirty="0"/>
            </a:br>
            <a:r>
              <a:rPr lang="en-US" sz="4000" i="1" dirty="0"/>
              <a:t>                     know what the products are.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400800" y="1295400"/>
            <a:ext cx="2514600" cy="28304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Careful not to say it’s synthesis! That isn’t specific enough!</a:t>
            </a:r>
          </a:p>
        </p:txBody>
      </p:sp>
    </p:spTree>
    <p:extLst>
      <p:ext uri="{BB962C8B-B14F-4D97-AF65-F5344CB8AC3E}">
        <p14:creationId xmlns:p14="http://schemas.microsoft.com/office/powerpoint/2010/main" val="348615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Swapping one element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8305800" cy="206845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4400" b="1" u="sng" dirty="0"/>
              <a:t>Example:</a:t>
            </a:r>
            <a:endParaRPr lang="en-US" sz="4400" u="sng" dirty="0"/>
          </a:p>
          <a:p>
            <a:pPr marL="0" indent="0">
              <a:buNone/>
            </a:pPr>
            <a:r>
              <a:rPr lang="en-US" sz="4800" b="1" dirty="0"/>
              <a:t>A + BC  </a:t>
            </a:r>
            <a:r>
              <a:rPr lang="en-US" sz="4800" b="1" dirty="0">
                <a:sym typeface="Symbol"/>
              </a:rPr>
              <a:t></a:t>
            </a:r>
            <a:r>
              <a:rPr lang="en-US" sz="4800" b="1" dirty="0"/>
              <a:t>   AC +  B</a:t>
            </a:r>
            <a:endParaRPr lang="en-US" sz="4800" dirty="0"/>
          </a:p>
          <a:p>
            <a:pPr marL="0" indent="0">
              <a:buNone/>
            </a:pPr>
            <a:r>
              <a:rPr lang="en-US" sz="4800" b="1" dirty="0"/>
              <a:t>2</a:t>
            </a:r>
            <a:r>
              <a:rPr lang="en-US" sz="4800" b="1" dirty="0">
                <a:solidFill>
                  <a:srgbClr val="FF0000"/>
                </a:solidFill>
              </a:rPr>
              <a:t>Al</a:t>
            </a:r>
            <a:r>
              <a:rPr lang="en-US" sz="4800" b="1" dirty="0"/>
              <a:t> + 3</a:t>
            </a:r>
            <a:r>
              <a:rPr lang="en-US" sz="4800" b="1" dirty="0">
                <a:solidFill>
                  <a:srgbClr val="0070C0"/>
                </a:solidFill>
              </a:rPr>
              <a:t>Pb</a:t>
            </a:r>
            <a:r>
              <a:rPr lang="en-US" sz="4800" b="1" dirty="0"/>
              <a:t>(NO</a:t>
            </a:r>
            <a:r>
              <a:rPr lang="en-US" sz="4800" b="1" baseline="-25000" dirty="0"/>
              <a:t>3</a:t>
            </a:r>
            <a:r>
              <a:rPr lang="en-US" sz="4800" b="1" dirty="0"/>
              <a:t>)</a:t>
            </a:r>
            <a:r>
              <a:rPr lang="en-US" sz="4800" b="1" baseline="-25000" dirty="0"/>
              <a:t>2</a:t>
            </a:r>
            <a:r>
              <a:rPr lang="en-US" sz="4800" b="1" dirty="0"/>
              <a:t>  </a:t>
            </a:r>
            <a:r>
              <a:rPr lang="en-US" sz="4800" b="1" dirty="0">
                <a:sym typeface="Symbol"/>
              </a:rPr>
              <a:t></a:t>
            </a:r>
            <a:r>
              <a:rPr lang="en-US" sz="4800" b="1" dirty="0"/>
              <a:t>   2</a:t>
            </a:r>
            <a:r>
              <a:rPr lang="en-US" sz="4800" b="1" dirty="0">
                <a:solidFill>
                  <a:srgbClr val="FF0000"/>
                </a:solidFill>
              </a:rPr>
              <a:t>Al</a:t>
            </a:r>
            <a:r>
              <a:rPr lang="en-US" sz="4800" b="1" dirty="0"/>
              <a:t>(NO</a:t>
            </a:r>
            <a:r>
              <a:rPr lang="en-US" sz="4800" b="1" baseline="-25000" dirty="0"/>
              <a:t>3</a:t>
            </a:r>
            <a:r>
              <a:rPr lang="en-US" sz="4800" b="1" dirty="0"/>
              <a:t>)</a:t>
            </a:r>
            <a:r>
              <a:rPr lang="en-US" sz="4800" b="1" baseline="-25000" dirty="0"/>
              <a:t>3</a:t>
            </a:r>
            <a:r>
              <a:rPr lang="en-US" sz="4800" b="1" dirty="0"/>
              <a:t> + 3</a:t>
            </a:r>
            <a:r>
              <a:rPr lang="en-US" sz="4800" b="1" dirty="0">
                <a:solidFill>
                  <a:srgbClr val="0070C0"/>
                </a:solidFill>
              </a:rPr>
              <a:t>Pb</a:t>
            </a:r>
            <a:endParaRPr lang="en-US" sz="4800" b="1" baseline="-25000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Single Replacement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343400"/>
            <a:ext cx="8991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3600" dirty="0"/>
              <a:t>Reactants =1 element and 1 compound</a:t>
            </a:r>
          </a:p>
          <a:p>
            <a:r>
              <a:rPr lang="en-US" sz="3600" dirty="0"/>
              <a:t>Products = 1 element and 1 compound, </a:t>
            </a:r>
            <a:br>
              <a:rPr lang="en-US" sz="3600" dirty="0"/>
            </a:br>
            <a:r>
              <a:rPr lang="en-US" sz="3600" dirty="0"/>
              <a:t>                    but different ones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39858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Swapping one element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94071"/>
            <a:ext cx="8534400" cy="471152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5400" b="1" u="sng" dirty="0"/>
              <a:t>Careful!</a:t>
            </a:r>
          </a:p>
          <a:p>
            <a:pPr>
              <a:buNone/>
            </a:pPr>
            <a:endParaRPr lang="en-US" sz="3600" u="sng" dirty="0"/>
          </a:p>
          <a:p>
            <a:pPr marL="0" indent="0">
              <a:buNone/>
            </a:pPr>
            <a:r>
              <a:rPr lang="en-US" sz="5200" b="1" dirty="0"/>
              <a:t>Metallic elements replace the cations.</a:t>
            </a:r>
          </a:p>
          <a:p>
            <a:pPr marL="0" indent="0">
              <a:buNone/>
            </a:pPr>
            <a:endParaRPr lang="en-US" sz="2600" b="1" dirty="0"/>
          </a:p>
          <a:p>
            <a:pPr marL="0" indent="0" algn="ctr">
              <a:buNone/>
            </a:pPr>
            <a:r>
              <a:rPr lang="en-US" sz="5200" b="1" dirty="0">
                <a:solidFill>
                  <a:srgbClr val="00B050"/>
                </a:solidFill>
              </a:rPr>
              <a:t>BUT!</a:t>
            </a:r>
          </a:p>
          <a:p>
            <a:pPr marL="0" indent="0">
              <a:buNone/>
            </a:pPr>
            <a:endParaRPr lang="en-US" sz="2300" b="1" dirty="0"/>
          </a:p>
          <a:p>
            <a:pPr marL="0" indent="0">
              <a:buNone/>
            </a:pPr>
            <a:r>
              <a:rPr lang="en-US" sz="5200" b="1" dirty="0"/>
              <a:t>Nonmetal elements replace the anions.</a:t>
            </a:r>
          </a:p>
          <a:p>
            <a:pPr marL="0" indent="0">
              <a:buNone/>
            </a:pPr>
            <a:endParaRPr lang="en-US" sz="4800" b="1" baseline="-25000" dirty="0"/>
          </a:p>
          <a:p>
            <a:pPr marL="0" indent="0">
              <a:buNone/>
            </a:pPr>
            <a:r>
              <a:rPr lang="en-US" sz="4800" b="1" dirty="0"/>
              <a:t>2Na</a:t>
            </a:r>
            <a:r>
              <a:rPr lang="en-US" sz="4800" b="1" dirty="0">
                <a:solidFill>
                  <a:srgbClr val="FF0000"/>
                </a:solidFill>
              </a:rPr>
              <a:t>F</a:t>
            </a:r>
            <a:r>
              <a:rPr lang="en-US" sz="4800" b="1" dirty="0"/>
              <a:t>  + </a:t>
            </a:r>
            <a:r>
              <a:rPr lang="en-US" sz="4800" b="1" dirty="0">
                <a:solidFill>
                  <a:srgbClr val="0070C0"/>
                </a:solidFill>
              </a:rPr>
              <a:t>Cl</a:t>
            </a:r>
            <a:r>
              <a:rPr lang="en-US" sz="4800" b="1" baseline="-25000" dirty="0"/>
              <a:t>2</a:t>
            </a:r>
            <a:r>
              <a:rPr lang="en-US" sz="4800" b="1" dirty="0"/>
              <a:t> </a:t>
            </a:r>
            <a:r>
              <a:rPr lang="en-US" sz="4800" b="1" dirty="0">
                <a:sym typeface="Wingdings" panose="05000000000000000000" pitchFamily="2" charset="2"/>
              </a:rPr>
              <a:t> 2Na</a:t>
            </a:r>
            <a:r>
              <a:rPr lang="en-US" sz="4800" b="1" dirty="0">
                <a:solidFill>
                  <a:srgbClr val="0070C0"/>
                </a:solidFill>
                <a:sym typeface="Wingdings" panose="05000000000000000000" pitchFamily="2" charset="2"/>
              </a:rPr>
              <a:t>Cl</a:t>
            </a:r>
            <a:r>
              <a:rPr lang="en-US" sz="4800" b="1" dirty="0">
                <a:sym typeface="Wingdings" panose="05000000000000000000" pitchFamily="2" charset="2"/>
              </a:rPr>
              <a:t> + </a:t>
            </a:r>
            <a:r>
              <a:rPr lang="en-US" sz="4800" b="1" dirty="0">
                <a:solidFill>
                  <a:srgbClr val="FF0000"/>
                </a:solidFill>
                <a:sym typeface="Wingdings" panose="05000000000000000000" pitchFamily="2" charset="2"/>
              </a:rPr>
              <a:t>F</a:t>
            </a:r>
            <a:r>
              <a:rPr lang="en-US" sz="4800" b="1" baseline="-25000" dirty="0">
                <a:sym typeface="Wingdings" panose="05000000000000000000" pitchFamily="2" charset="2"/>
              </a:rPr>
              <a:t>2</a:t>
            </a:r>
            <a:endParaRPr lang="en-US" sz="4800" b="1" baseline="-25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Single Replacement</a:t>
            </a:r>
          </a:p>
        </p:txBody>
      </p:sp>
    </p:spTree>
    <p:extLst>
      <p:ext uri="{BB962C8B-B14F-4D97-AF65-F5344CB8AC3E}">
        <p14:creationId xmlns:p14="http://schemas.microsoft.com/office/powerpoint/2010/main" val="348762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947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Swapping two elements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347"/>
            <a:ext cx="8305800" cy="20684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b="1" u="sng" dirty="0"/>
              <a:t>Example:</a:t>
            </a:r>
            <a:endParaRPr lang="en-US" sz="4400" u="sng" dirty="0"/>
          </a:p>
          <a:p>
            <a:pPr marL="0" indent="0">
              <a:buNone/>
            </a:pPr>
            <a:r>
              <a:rPr lang="en-US" sz="4400" b="1" dirty="0"/>
              <a:t>AB + CD   </a:t>
            </a:r>
            <a:r>
              <a:rPr lang="en-US" sz="4400" b="1" dirty="0">
                <a:sym typeface="Symbol"/>
              </a:rPr>
              <a:t></a:t>
            </a:r>
            <a:r>
              <a:rPr lang="en-US" sz="4400" b="1" dirty="0"/>
              <a:t>   AD + CB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AgNO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r>
              <a:rPr lang="en-US" sz="4400" b="1" dirty="0"/>
              <a:t> + </a:t>
            </a:r>
            <a:r>
              <a:rPr lang="en-US" sz="4400" b="1" dirty="0" err="1">
                <a:solidFill>
                  <a:srgbClr val="0070C0"/>
                </a:solidFill>
              </a:rPr>
              <a:t>KCl</a:t>
            </a:r>
            <a:r>
              <a:rPr lang="en-US" sz="4400" b="1" dirty="0"/>
              <a:t>  </a:t>
            </a:r>
            <a:r>
              <a:rPr lang="en-US" sz="4400" b="1" dirty="0">
                <a:sym typeface="Symbol"/>
              </a:rPr>
              <a:t></a:t>
            </a:r>
            <a:r>
              <a:rPr lang="en-US" sz="4400" b="1" dirty="0"/>
              <a:t>  </a:t>
            </a:r>
            <a:r>
              <a:rPr lang="en-US" sz="4400" b="1" dirty="0" err="1">
                <a:solidFill>
                  <a:srgbClr val="FF0000"/>
                </a:solidFill>
              </a:rPr>
              <a:t>Ag</a:t>
            </a:r>
            <a:r>
              <a:rPr lang="en-US" sz="4400" b="1" dirty="0" err="1">
                <a:solidFill>
                  <a:srgbClr val="0070C0"/>
                </a:solidFill>
              </a:rPr>
              <a:t>Cl</a:t>
            </a:r>
            <a:r>
              <a:rPr lang="en-US" sz="4400" b="1" dirty="0"/>
              <a:t> + </a:t>
            </a:r>
            <a:r>
              <a:rPr lang="en-US" sz="4400" b="1" dirty="0">
                <a:solidFill>
                  <a:srgbClr val="0070C0"/>
                </a:solidFill>
              </a:rPr>
              <a:t>K</a:t>
            </a:r>
            <a:r>
              <a:rPr lang="en-US" sz="4400" b="1" dirty="0">
                <a:solidFill>
                  <a:srgbClr val="FF0000"/>
                </a:solidFill>
              </a:rPr>
              <a:t>NO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Impact" panose="020B0806030902050204" pitchFamily="34" charset="0"/>
              </a:rPr>
              <a:t>Double Replacement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343400"/>
            <a:ext cx="8991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b="1" u="sng" dirty="0"/>
              <a:t>What to look for:</a:t>
            </a:r>
            <a:endParaRPr lang="en-US" sz="4400" u="sng" dirty="0"/>
          </a:p>
          <a:p>
            <a:pPr lvl="0"/>
            <a:r>
              <a:rPr lang="en-US" sz="3600" dirty="0"/>
              <a:t>Reactants = 2 Compounds</a:t>
            </a:r>
          </a:p>
          <a:p>
            <a:pPr lvl="0"/>
            <a:r>
              <a:rPr lang="en-US" sz="3600" dirty="0"/>
              <a:t>Products =  2 Compounds but different ones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63728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435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Impact</vt:lpstr>
      <vt:lpstr>Symbol</vt:lpstr>
      <vt:lpstr>Wingdings</vt:lpstr>
      <vt:lpstr>Office Theme</vt:lpstr>
      <vt:lpstr>N23 - Types of Reactions</vt:lpstr>
      <vt:lpstr>PowerPoint Presentation</vt:lpstr>
      <vt:lpstr>Two things combining into one</vt:lpstr>
      <vt:lpstr>One thing falling apart into two</vt:lpstr>
      <vt:lpstr>Burning</vt:lpstr>
      <vt:lpstr>Burning</vt:lpstr>
      <vt:lpstr>Swapping one element </vt:lpstr>
      <vt:lpstr>Swapping one element </vt:lpstr>
      <vt:lpstr>Swapping two elements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home</dc:creator>
  <cp:lastModifiedBy>Farmer, Stephanie [DH]</cp:lastModifiedBy>
  <cp:revision>46</cp:revision>
  <dcterms:created xsi:type="dcterms:W3CDTF">2009-12-08T18:15:04Z</dcterms:created>
  <dcterms:modified xsi:type="dcterms:W3CDTF">2024-06-16T21:28:34Z</dcterms:modified>
</cp:coreProperties>
</file>