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4" r:id="rId3"/>
    <p:sldId id="257" r:id="rId4"/>
    <p:sldId id="267" r:id="rId5"/>
    <p:sldId id="268" r:id="rId6"/>
    <p:sldId id="269" r:id="rId7"/>
    <p:sldId id="271" r:id="rId8"/>
    <p:sldId id="272" r:id="rId9"/>
    <p:sldId id="273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6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8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04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87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7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17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21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47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16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48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605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1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7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9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4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7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3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E216-544D-4B66-9D3C-0F785BB80C6F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6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152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8094"/>
          </a:xfrm>
        </p:spPr>
        <p:txBody>
          <a:bodyPr anchor="ctr">
            <a:normAutofit fontScale="90000"/>
          </a:bodyPr>
          <a:lstStyle/>
          <a:p>
            <a:r>
              <a:rPr lang="en-US" sz="7200" smtClean="0">
                <a:latin typeface="Impact" panose="020B0806030902050204" pitchFamily="34" charset="0"/>
              </a:rPr>
              <a:t>N24- Predicting </a:t>
            </a:r>
            <a:r>
              <a:rPr lang="en-US" sz="7200" dirty="0" smtClean="0">
                <a:latin typeface="Impact" panose="020B0806030902050204" pitchFamily="34" charset="0"/>
              </a:rPr>
              <a:t>Products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514600" y="2286000"/>
            <a:ext cx="4114800" cy="3733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29000" y="182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3505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Decomposition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5914751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Single Replacement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589396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Double Replacement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505199"/>
            <a:ext cx="2098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#4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5899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(NO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+ KI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723097"/>
            <a:ext cx="4443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17982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Double Replacement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576264" y="2783449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(NO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+ KI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PbI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K(NO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NO!!!</a:t>
            </a:r>
            <a:endParaRPr kumimoji="0" 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138986" y="2433101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Ionic so cross over!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287" y="3451085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 + KI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PbI</a:t>
            </a:r>
            <a:r>
              <a:rPr lang="en-US" sz="3000" b="1" baseline="-250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 K(NO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 </a:t>
            </a:r>
            <a:endParaRPr lang="en-US" sz="30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138985" y="3535527"/>
            <a:ext cx="1828799" cy="45281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Balance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1790698" y="5785160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686" y="4284304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30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</a:rPr>
              <a:t>KI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PbI</a:t>
            </a:r>
            <a:r>
              <a:rPr lang="en-US" sz="30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 </a:t>
            </a:r>
            <a:r>
              <a:rPr lang="en-US" sz="3000" b="1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K(NO</a:t>
            </a:r>
            <a:r>
              <a:rPr lang="en-US" sz="30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 </a:t>
            </a:r>
            <a:endParaRPr lang="en-US" sz="30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029200" y="723097"/>
            <a:ext cx="4114800" cy="107513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1904999" y="5686545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1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9" grpId="0" animBg="1"/>
      <p:bldP spid="20" grpId="0"/>
      <p:bldP spid="21" grpId="0" animBg="1"/>
      <p:bldP spid="22" grpId="0" animBg="1"/>
      <p:bldP spid="23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#4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143000" y="1952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+ 2KI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+ 2K(NO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 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223833" y="3743474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Complete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223833" y="492625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Net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223835" y="2547592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Overall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542926" y="2913993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(NO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+ 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2KI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PbI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(s)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+ 2K(NO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394" y="4291723"/>
            <a:ext cx="91440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Pb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2+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+2NO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+2K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2 I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2(s)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+2K</a:t>
            </a:r>
            <a:r>
              <a:rPr lang="en-US" sz="2800" b="1" baseline="30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							    +2NO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-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08" y="55335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Pb</a:t>
            </a:r>
            <a:r>
              <a:rPr lang="en-US" sz="3600" b="1" baseline="30000" dirty="0">
                <a:solidFill>
                  <a:schemeClr val="accent6"/>
                </a:solidFill>
                <a:latin typeface="Comic Sans MS" pitchFamily="66" charset="0"/>
              </a:rPr>
              <a:t>2+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+ 2 I</a:t>
            </a:r>
            <a:r>
              <a:rPr lang="en-US" sz="3600" b="1" baseline="30000" dirty="0">
                <a:solidFill>
                  <a:schemeClr val="accent6"/>
                </a:solidFill>
                <a:latin typeface="Comic Sans MS" pitchFamily="66" charset="0"/>
              </a:rPr>
              <a:t>-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 PbI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2(s)</a:t>
            </a:r>
            <a:endParaRPr lang="en-US" sz="3600" b="1" baseline="-250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093244" y="420995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329489" y="424748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7491410" y="5419265"/>
            <a:ext cx="1447802" cy="7606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Spectator Ions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797850" y="424748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7879555" y="464651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152394" y="1963232"/>
            <a:ext cx="6705606" cy="42083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79892" y="2985956"/>
            <a:ext cx="8202107" cy="52565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32292" y="3138356"/>
            <a:ext cx="8202107" cy="52565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49936" y="4162652"/>
            <a:ext cx="8841664" cy="74565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995032" y="4654961"/>
            <a:ext cx="2068007" cy="174583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00337" y="5560185"/>
            <a:ext cx="8202107" cy="83042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4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#5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58994"/>
            <a:ext cx="4700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solution of Silver Nitrate with a solution of potassium chloride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723097"/>
            <a:ext cx="4443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17982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Double Replacement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576264" y="2783449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>
                <a:solidFill>
                  <a:srgbClr val="000000"/>
                </a:solidFill>
              </a:rPr>
              <a:t>AgNO</a:t>
            </a:r>
            <a:r>
              <a:rPr lang="en-US" sz="3000" b="1" baseline="-25000" dirty="0">
                <a:solidFill>
                  <a:srgbClr val="000000"/>
                </a:solidFill>
              </a:rPr>
              <a:t>3</a:t>
            </a:r>
            <a:r>
              <a:rPr lang="en-US" sz="3000" b="1" dirty="0">
                <a:solidFill>
                  <a:srgbClr val="000000"/>
                </a:solidFill>
              </a:rPr>
              <a:t> + </a:t>
            </a:r>
            <a:r>
              <a:rPr lang="en-US" sz="3000" b="1" dirty="0" err="1">
                <a:solidFill>
                  <a:srgbClr val="000000"/>
                </a:solidFill>
              </a:rPr>
              <a:t>KCl</a:t>
            </a:r>
            <a:r>
              <a:rPr lang="en-US" sz="3000" b="1" dirty="0">
                <a:solidFill>
                  <a:srgbClr val="000000"/>
                </a:solidFill>
              </a:rPr>
              <a:t> </a:t>
            </a:r>
            <a:r>
              <a:rPr lang="en-US" sz="3000" b="1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3000" b="1" dirty="0" err="1" smtClean="0">
                <a:solidFill>
                  <a:srgbClr val="000000"/>
                </a:solidFill>
                <a:sym typeface="Wingdings" pitchFamily="2" charset="2"/>
              </a:rPr>
              <a:t>AgCl</a:t>
            </a:r>
            <a:r>
              <a:rPr lang="en-US" sz="3000" b="1" dirty="0" smtClean="0">
                <a:solidFill>
                  <a:srgbClr val="000000"/>
                </a:solidFill>
                <a:sym typeface="Wingdings" pitchFamily="2" charset="2"/>
              </a:rPr>
              <a:t> + KNO</a:t>
            </a:r>
            <a:r>
              <a:rPr lang="en-US" sz="3000" b="1" baseline="-25000" dirty="0" smtClean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3000" b="1" baseline="-250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138986" y="2433101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Already neutral!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138984" y="3535526"/>
            <a:ext cx="1828799" cy="81583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Already Balanced!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1790698" y="5785160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686" y="3847123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</a:rPr>
              <a:t>AgNO</a:t>
            </a:r>
            <a:r>
              <a:rPr lang="en-US" sz="30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</a:rPr>
              <a:t>+ </a:t>
            </a:r>
            <a:r>
              <a:rPr lang="en-US" sz="3000" b="1" dirty="0" err="1" smtClean="0">
                <a:solidFill>
                  <a:srgbClr val="000000"/>
                </a:solidFill>
                <a:latin typeface="Comic Sans MS" pitchFamily="66" charset="0"/>
              </a:rPr>
              <a:t>KCl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000" b="1" dirty="0" err="1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 </a:t>
            </a:r>
            <a:r>
              <a:rPr lang="en-US" sz="30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KNO</a:t>
            </a:r>
            <a:r>
              <a:rPr lang="en-US" sz="30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endParaRPr lang="en-US" sz="30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35974" y="2383010"/>
            <a:ext cx="8908026" cy="302718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948619" y="697546"/>
            <a:ext cx="4142993" cy="1767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9" grpId="0" animBg="1"/>
      <p:bldP spid="21" grpId="0" animBg="1"/>
      <p:bldP spid="22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</a:t>
            </a:r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#5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08" y="1909270"/>
            <a:ext cx="534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AgNO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KCl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KNO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223833" y="3743474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Complete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223833" y="492625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Net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223835" y="2547592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Overall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542926" y="2913993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AgNO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+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</a:rPr>
              <a:t>KCl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b="1" dirty="0" err="1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(s)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 + KNO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28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394" y="4291723"/>
            <a:ext cx="91440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Ag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+NO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3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+ </a:t>
            </a:r>
            <a:r>
              <a:rPr lang="en-US" sz="2800" b="1" dirty="0">
                <a:solidFill>
                  <a:srgbClr val="000000"/>
                </a:solidFill>
                <a:latin typeface="Comic Sans MS" pitchFamily="66" charset="0"/>
              </a:rPr>
              <a:t>K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</a:rPr>
              <a:t>+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+Cl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</a:rPr>
              <a:t>-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2800" b="1" dirty="0" err="1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(s)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+K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+NO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-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2800" b="1" baseline="-25000" dirty="0">
              <a:solidFill>
                <a:srgbClr val="000000"/>
              </a:solidFill>
              <a:latin typeface="Comic Sans MS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08" y="55335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accent6"/>
                </a:solidFill>
                <a:latin typeface="Comic Sans MS" pitchFamily="66" charset="0"/>
              </a:rPr>
              <a:t>Ag</a:t>
            </a:r>
            <a:r>
              <a:rPr lang="en-US" sz="3600" b="1" baseline="30000" dirty="0" smtClean="0">
                <a:solidFill>
                  <a:schemeClr val="accent6"/>
                </a:solidFill>
                <a:latin typeface="Comic Sans MS" pitchFamily="66" charset="0"/>
              </a:rPr>
              <a:t>+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+ </a:t>
            </a:r>
            <a:r>
              <a:rPr lang="en-US" sz="3600" b="1" dirty="0" smtClean="0">
                <a:solidFill>
                  <a:schemeClr val="accent6"/>
                </a:solidFill>
                <a:latin typeface="Comic Sans MS" pitchFamily="66" charset="0"/>
              </a:rPr>
              <a:t>Cl</a:t>
            </a:r>
            <a:r>
              <a:rPr lang="en-US" sz="3600" b="1" baseline="30000" dirty="0" smtClean="0">
                <a:solidFill>
                  <a:schemeClr val="accent6"/>
                </a:solidFill>
                <a:latin typeface="Comic Sans MS" pitchFamily="66" charset="0"/>
              </a:rPr>
              <a:t>-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600" b="1" dirty="0" err="1" smtClean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AgCl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(s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US" sz="3600" b="1" baseline="-250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093244" y="420995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6798471" y="414364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7491409" y="5015287"/>
            <a:ext cx="1447802" cy="810274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Spectator Ions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797850" y="424748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7879555" y="4267158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76986" y="1869988"/>
            <a:ext cx="8202107" cy="52565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48959" y="2960648"/>
            <a:ext cx="8202107" cy="52565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400" y="4160777"/>
            <a:ext cx="8934608" cy="74827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23833" y="5587458"/>
            <a:ext cx="8202107" cy="81879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88871" y="4597240"/>
            <a:ext cx="2760952" cy="196384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75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8094"/>
            <a:ext cx="8534400" cy="459886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Given words? Turn into formulas</a:t>
            </a:r>
          </a:p>
          <a:p>
            <a:pPr marL="342900" lvl="1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- Neutral compounds! Cross over!</a:t>
            </a:r>
          </a:p>
          <a:p>
            <a:pPr marL="342900" lvl="1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Diatomics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type of reaction </a:t>
            </a:r>
          </a:p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Use flow chart to help!</a:t>
            </a:r>
          </a:p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Write products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Neutral compounds! Cross over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from scratch!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Diatomics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Balance Equation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Steps</a:t>
            </a:r>
            <a:endParaRPr lang="en-US" sz="7200" dirty="0">
              <a:latin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8094"/>
            <a:ext cx="8534400" cy="45988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reactions happen in real life!</a:t>
            </a:r>
            <a:b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b="1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 many things factor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into if it happens in real life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this class we will only care about: 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Series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Solubility Rules 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57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Impact" panose="020B0806030902050204" pitchFamily="34" charset="0"/>
              </a:rPr>
              <a:t>Does it happen?</a:t>
            </a:r>
            <a:endParaRPr lang="en-US" sz="72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71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371600"/>
            <a:ext cx="5701145" cy="5051306"/>
          </a:xfrm>
        </p:spPr>
        <p:txBody>
          <a:bodyPr>
            <a:normAutofit fontScale="92500" lnSpcReduction="20000"/>
          </a:bodyPr>
          <a:lstStyle/>
          <a:p>
            <a:pPr eaLnBrk="0" hangingPunct="0"/>
            <a:r>
              <a:rPr lang="en-US" sz="3900" dirty="0" smtClean="0">
                <a:solidFill>
                  <a:srgbClr val="000000"/>
                </a:solidFill>
              </a:rPr>
              <a:t>Metals </a:t>
            </a:r>
            <a:r>
              <a:rPr lang="en-US" sz="3900" dirty="0">
                <a:solidFill>
                  <a:srgbClr val="000000"/>
                </a:solidFill>
              </a:rPr>
              <a:t>can replace other metals </a:t>
            </a:r>
            <a:r>
              <a:rPr lang="en-US" sz="3900" b="1" u="sng" dirty="0" smtClean="0">
                <a:solidFill>
                  <a:srgbClr val="000000"/>
                </a:solidFill>
              </a:rPr>
              <a:t>IF</a:t>
            </a:r>
            <a:r>
              <a:rPr lang="en-US" sz="3900" b="1" dirty="0" smtClean="0">
                <a:solidFill>
                  <a:srgbClr val="000000"/>
                </a:solidFill>
              </a:rPr>
              <a:t> </a:t>
            </a:r>
            <a:r>
              <a:rPr lang="en-US" sz="3900" dirty="0" smtClean="0">
                <a:solidFill>
                  <a:srgbClr val="000000"/>
                </a:solidFill>
              </a:rPr>
              <a:t>they </a:t>
            </a:r>
            <a:r>
              <a:rPr lang="en-US" sz="3900" dirty="0">
                <a:solidFill>
                  <a:srgbClr val="000000"/>
                </a:solidFill>
              </a:rPr>
              <a:t>are </a:t>
            </a:r>
            <a:r>
              <a:rPr lang="en-US" sz="3900" b="1" u="sng" dirty="0" smtClean="0">
                <a:solidFill>
                  <a:srgbClr val="000000"/>
                </a:solidFill>
              </a:rPr>
              <a:t>ABOVE</a:t>
            </a:r>
            <a:r>
              <a:rPr lang="en-US" sz="3900" dirty="0" smtClean="0">
                <a:solidFill>
                  <a:srgbClr val="000000"/>
                </a:solidFill>
              </a:rPr>
              <a:t> </a:t>
            </a:r>
            <a:r>
              <a:rPr lang="en-US" sz="3900" dirty="0">
                <a:solidFill>
                  <a:srgbClr val="000000"/>
                </a:solidFill>
              </a:rPr>
              <a:t>the metal that they are trying to replace</a:t>
            </a:r>
          </a:p>
          <a:p>
            <a:pPr eaLnBrk="0" hangingPunct="0"/>
            <a:endParaRPr lang="en-US" sz="39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3900" dirty="0" smtClean="0">
                <a:solidFill>
                  <a:srgbClr val="000000"/>
                </a:solidFill>
              </a:rPr>
              <a:t>Metals </a:t>
            </a:r>
            <a:r>
              <a:rPr lang="en-US" sz="3900" dirty="0">
                <a:solidFill>
                  <a:srgbClr val="000000"/>
                </a:solidFill>
              </a:rPr>
              <a:t>above hydrogen can replace hydrogen in acids.</a:t>
            </a:r>
          </a:p>
          <a:p>
            <a:pPr eaLnBrk="0" hangingPunct="0"/>
            <a:endParaRPr lang="en-US" sz="39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3900" dirty="0" smtClean="0">
                <a:solidFill>
                  <a:srgbClr val="000000"/>
                </a:solidFill>
              </a:rPr>
              <a:t>Metals </a:t>
            </a:r>
            <a:r>
              <a:rPr lang="en-US" sz="3900" dirty="0">
                <a:solidFill>
                  <a:srgbClr val="000000"/>
                </a:solidFill>
              </a:rPr>
              <a:t>from sodium upward can replace hydrogen in water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1" y="374073"/>
            <a:ext cx="646314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smtClean="0">
                <a:latin typeface="Impact" panose="020B0806030902050204" pitchFamily="34" charset="0"/>
              </a:rPr>
              <a:t>Activity Series  of Metals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2590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Lithium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Potassium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Calcium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Sodium</a:t>
            </a:r>
            <a:endParaRPr lang="en-US" sz="2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Magnesium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Aluminum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Zinc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Chromium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Iron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Nickel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Lead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Hydrogen</a:t>
            </a:r>
            <a:endParaRPr lang="en-US" sz="220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Bismuth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Copper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Mercury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Silver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Platinum</a:t>
            </a:r>
            <a:endParaRPr lang="en-US" sz="2200" dirty="0"/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n-US" sz="2200" dirty="0" smtClean="0"/>
              <a:t>Gold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80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371600"/>
            <a:ext cx="5701145" cy="5051306"/>
          </a:xfrm>
        </p:spPr>
        <p:txBody>
          <a:bodyPr>
            <a:normAutofit/>
          </a:bodyPr>
          <a:lstStyle/>
          <a:p>
            <a:pPr eaLnBrk="0" hangingPunct="0"/>
            <a:r>
              <a:rPr lang="en-US" sz="4000" dirty="0">
                <a:solidFill>
                  <a:srgbClr val="000000"/>
                </a:solidFill>
              </a:rPr>
              <a:t>Halogens can replace other halogens in </a:t>
            </a:r>
            <a:r>
              <a:rPr lang="en-US" sz="4000" dirty="0" smtClean="0">
                <a:solidFill>
                  <a:srgbClr val="000000"/>
                </a:solidFill>
              </a:rPr>
              <a:t>compounds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u="sng" dirty="0" smtClean="0">
                <a:solidFill>
                  <a:srgbClr val="000000"/>
                </a:solidFill>
              </a:rPr>
              <a:t>IF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dirty="0" smtClean="0">
                <a:solidFill>
                  <a:srgbClr val="000000"/>
                </a:solidFill>
              </a:rPr>
              <a:t>they </a:t>
            </a:r>
            <a:r>
              <a:rPr lang="en-US" sz="4000" dirty="0">
                <a:solidFill>
                  <a:srgbClr val="000000"/>
                </a:solidFill>
              </a:rPr>
              <a:t>are </a:t>
            </a:r>
            <a:r>
              <a:rPr lang="en-US" sz="4000" b="1" u="sng" dirty="0" smtClean="0">
                <a:solidFill>
                  <a:srgbClr val="000000"/>
                </a:solidFill>
              </a:rPr>
              <a:t>ABOVE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>
                <a:solidFill>
                  <a:srgbClr val="000000"/>
                </a:solidFill>
              </a:rPr>
              <a:t>the halogen that they are trying to replace.</a:t>
            </a: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3727" y="398403"/>
            <a:ext cx="699654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 smtClean="0">
                <a:latin typeface="Impact" panose="020B0806030902050204" pitchFamily="34" charset="0"/>
              </a:rPr>
              <a:t>Activity Series  of Halogens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1835150"/>
            <a:ext cx="20647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 smtClean="0"/>
              <a:t>Fluorine</a:t>
            </a:r>
            <a:endParaRPr lang="en-US" sz="3200" dirty="0"/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 smtClean="0"/>
              <a:t>Chlorine</a:t>
            </a:r>
            <a:endParaRPr lang="en-US" sz="3200" dirty="0"/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 smtClean="0"/>
              <a:t>Bromine</a:t>
            </a:r>
            <a:endParaRPr lang="en-US" sz="3200" dirty="0"/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3200" dirty="0" smtClean="0"/>
              <a:t>Iodine</a:t>
            </a:r>
            <a:endParaRPr lang="en-US" sz="32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4343400"/>
            <a:ext cx="32724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2NaCl(s) + F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(g) </a:t>
            </a:r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648200" y="4343400"/>
            <a:ext cx="27771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2NaF(s) + Cl</a:t>
            </a:r>
            <a:r>
              <a:rPr lang="en-US" sz="3200" b="1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(g)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09600" y="5105400"/>
            <a:ext cx="34712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MgCl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(s) + Br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(g) </a:t>
            </a:r>
            <a:r>
              <a:rPr lang="en-US" sz="3200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724400" y="5105400"/>
            <a:ext cx="756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???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800600" y="5105400"/>
            <a:ext cx="22593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No Reaction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572000" y="4343400"/>
            <a:ext cx="756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70C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93895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#1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95571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Sodium plus Oxygen yields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28971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Na + O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818" y="2044360"/>
            <a:ext cx="4211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57639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Synthesis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295400" y="3276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 + O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NaO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NO!!!</a:t>
            </a:r>
            <a:endParaRPr kumimoji="0" lang="en-US" sz="3200" b="1" i="0" u="none" strike="noStrike" kern="120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52600" y="521943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 + O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Na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O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562600" y="3044063"/>
            <a:ext cx="3186545" cy="118650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Ionic so cross over! Don’t steal subscripts!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905000" y="424801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 + O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Na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O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562600" y="4540402"/>
            <a:ext cx="2362200" cy="8826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Fix numbers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 with balancing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3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 animBg="1"/>
      <p:bldP spid="11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#2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744" y="1082814"/>
            <a:ext cx="892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Sodium chloride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breaks into its components  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744" y="1598712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NaCl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71981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2518202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Decomposition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442580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NaCl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Wingdings" pitchFamily="2" charset="2"/>
              </a:rPr>
              <a:t> Na + Cl</a:t>
            </a:r>
            <a:r>
              <a:rPr lang="en-US" sz="2800" b="1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sym typeface="Wingdings" pitchFamily="2" charset="2"/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NO</a:t>
            </a:r>
            <a:r>
              <a:rPr lang="en-US" sz="2800" b="1" dirty="0">
                <a:solidFill>
                  <a:srgbClr val="FF0000"/>
                </a:solidFill>
                <a:sym typeface="Wingdings" pitchFamily="2" charset="2"/>
              </a:rPr>
              <a:t>!!!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28600" y="4129087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NaCl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Na + Cl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837124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NaCl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Na + Cl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010400" y="3482121"/>
            <a:ext cx="1676400" cy="51938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Diatomic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4406086"/>
            <a:ext cx="1676400" cy="47798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Balance</a:t>
            </a:r>
          </a:p>
        </p:txBody>
      </p:sp>
    </p:spTree>
    <p:extLst>
      <p:ext uri="{BB962C8B-B14F-4D97-AF65-F5344CB8AC3E}">
        <p14:creationId xmlns:p14="http://schemas.microsoft.com/office/powerpoint/2010/main" val="191729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#3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75" y="603901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Aluminum is added Lead(II) Nitrate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027756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Al +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(NO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n-US" sz="4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1492706"/>
            <a:ext cx="4443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567844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Single Replacement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552451" y="3743965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 +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(NO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Al(NO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NO!!!</a:t>
            </a:r>
            <a:endParaRPr kumimoji="0" 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" y="5105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 +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Pb(NO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 +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Al(NO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H="1">
            <a:off x="228600" y="1805702"/>
            <a:ext cx="3048000" cy="79444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Is Al above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Pb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on Activity Series?</a:t>
            </a: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3581400" y="1994486"/>
            <a:ext cx="914400" cy="45449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Yes!</a:t>
            </a: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209550" y="2722089"/>
            <a:ext cx="3048000" cy="86106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Does Al make cation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or anion?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 flipH="1">
            <a:off x="3452812" y="2928174"/>
            <a:ext cx="1171575" cy="45449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Cation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162799" y="3393617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Ionic so cross over!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552451" y="4411601"/>
            <a:ext cx="73342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 +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Pb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(NO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Pb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+ Al(NO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endParaRPr kumimoji="0" lang="en-US" sz="30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162798" y="4496043"/>
            <a:ext cx="1828799" cy="45281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Balance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1790698" y="5785160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02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7" grpId="0" animBg="1"/>
      <p:bldP spid="14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39"/>
            <a:ext cx="8763000" cy="803062"/>
          </a:xfrm>
        </p:spPr>
        <p:txBody>
          <a:bodyPr/>
          <a:lstStyle/>
          <a:p>
            <a:r>
              <a:rPr lang="en-US" sz="40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Prediction Products Practice #3</a:t>
            </a:r>
            <a:endParaRPr lang="en-US" sz="40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143000" y="1952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2Al + 3Pb(NO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 3Pb + 2Al(NO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23900" y="815101"/>
            <a:ext cx="7772399" cy="46601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NOT DONE!!!! NEED TO THINK ABOUT PHASES!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223837" y="1497601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Balanced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223833" y="3743474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Complete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223833" y="492625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Net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 Ionic Equation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223835" y="2547592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The Overall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Equation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542926" y="2913993"/>
            <a:ext cx="937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2Al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(s)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3Pb(NO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aq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3Pb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(s)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+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2Al(NO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394" y="429172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2Al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(s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+3Pb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2+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+6NO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-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3Pb</a:t>
            </a:r>
            <a:r>
              <a:rPr lang="en-US" sz="2800" b="1" baseline="-25000" dirty="0">
                <a:solidFill>
                  <a:srgbClr val="000000"/>
                </a:solidFill>
                <a:latin typeface="Comic Sans MS" pitchFamily="66" charset="0"/>
              </a:rPr>
              <a:t>(s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+2Al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3+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+6NO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3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-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Comic Sans MS" pitchFamily="66" charset="0"/>
              </a:rPr>
              <a:t>aq</a:t>
            </a:r>
            <a:r>
              <a:rPr lang="en-US" sz="2800" b="1" baseline="-250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08" y="55335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</a:rPr>
              <a:t>2Al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(s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</a:rPr>
              <a:t>+3Pb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</a:rPr>
              <a:t>2+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 smtClean="0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3Pb</a:t>
            </a:r>
            <a:r>
              <a:rPr lang="en-US" sz="3600" b="1" baseline="-25000" dirty="0">
                <a:solidFill>
                  <a:schemeClr val="accent6"/>
                </a:solidFill>
                <a:latin typeface="Comic Sans MS" pitchFamily="66" charset="0"/>
              </a:rPr>
              <a:t>(s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+2Al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3+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(</a:t>
            </a:r>
            <a:r>
              <a:rPr lang="en-US" sz="3600" b="1" baseline="-25000" dirty="0" err="1" smtClean="0">
                <a:solidFill>
                  <a:schemeClr val="accent6"/>
                </a:solidFill>
                <a:latin typeface="Comic Sans MS" pitchFamily="66" charset="0"/>
              </a:rPr>
              <a:t>aq</a:t>
            </a:r>
            <a:r>
              <a:rPr lang="en-US" sz="3600" b="1" baseline="-25000" dirty="0" smtClean="0">
                <a:solidFill>
                  <a:schemeClr val="accent6"/>
                </a:solidFill>
                <a:latin typeface="Comic Sans MS" pitchFamily="66" charset="0"/>
              </a:rPr>
              <a:t>)</a:t>
            </a:r>
            <a:r>
              <a:rPr lang="en-US" sz="3600" b="1" dirty="0" smtClean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 </a:t>
            </a:r>
            <a:endParaRPr kumimoji="0" lang="en-US" sz="3600" b="1" i="0" u="none" strike="noStrike" kern="1200" cap="none" spc="0" normalizeH="0" baseline="3000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093244" y="4257254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543800" y="4166119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7491410" y="4964181"/>
            <a:ext cx="1447802" cy="7606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Spectator Ions</a:t>
            </a:r>
          </a:p>
        </p:txBody>
      </p:sp>
    </p:spTree>
    <p:extLst>
      <p:ext uri="{BB962C8B-B14F-4D97-AF65-F5344CB8AC3E}">
        <p14:creationId xmlns:p14="http://schemas.microsoft.com/office/powerpoint/2010/main" val="73132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708</Words>
  <Application>Microsoft Office PowerPoint</Application>
  <PresentationFormat>On-screen Show (4:3)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Impact</vt:lpstr>
      <vt:lpstr>Wingdings</vt:lpstr>
      <vt:lpstr>Office Theme</vt:lpstr>
      <vt:lpstr>chemistry</vt:lpstr>
      <vt:lpstr>N24- Predicting Products</vt:lpstr>
      <vt:lpstr>PowerPoint Presentation</vt:lpstr>
      <vt:lpstr>PowerPoint Presentation</vt:lpstr>
      <vt:lpstr>PowerPoint Presentation</vt:lpstr>
      <vt:lpstr>PowerPoint Presentation</vt:lpstr>
      <vt:lpstr>Prediction Products Practice #1</vt:lpstr>
      <vt:lpstr>Prediction Products Practice #2</vt:lpstr>
      <vt:lpstr>Prediction Products Practice #3</vt:lpstr>
      <vt:lpstr>Prediction Products Practice #3</vt:lpstr>
      <vt:lpstr>Prediction Products Practice #4</vt:lpstr>
      <vt:lpstr>Prediction Products Practice #4</vt:lpstr>
      <vt:lpstr>Prediction Products Practice #5</vt:lpstr>
      <vt:lpstr>Prediction Products Practice #5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home</dc:creator>
  <cp:lastModifiedBy>Farmer, Stephanie [DH]</cp:lastModifiedBy>
  <cp:revision>62</cp:revision>
  <dcterms:created xsi:type="dcterms:W3CDTF">2009-12-08T18:15:04Z</dcterms:created>
  <dcterms:modified xsi:type="dcterms:W3CDTF">2019-11-08T22:13:26Z</dcterms:modified>
</cp:coreProperties>
</file>