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64" r:id="rId3"/>
    <p:sldId id="257" r:id="rId4"/>
    <p:sldId id="267" r:id="rId5"/>
    <p:sldId id="289" r:id="rId6"/>
    <p:sldId id="268" r:id="rId7"/>
    <p:sldId id="282" r:id="rId8"/>
    <p:sldId id="290" r:id="rId9"/>
    <p:sldId id="269" r:id="rId10"/>
    <p:sldId id="271" r:id="rId11"/>
    <p:sldId id="272" r:id="rId12"/>
    <p:sldId id="273" r:id="rId13"/>
    <p:sldId id="277" r:id="rId14"/>
    <p:sldId id="278" r:id="rId15"/>
    <p:sldId id="279" r:id="rId16"/>
    <p:sldId id="280" r:id="rId17"/>
    <p:sldId id="281" r:id="rId18"/>
    <p:sldId id="287" r:id="rId19"/>
    <p:sldId id="284" r:id="rId20"/>
    <p:sldId id="285" r:id="rId21"/>
    <p:sldId id="283" r:id="rId22"/>
    <p:sldId id="286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08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87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573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2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59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33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54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47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9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7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0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187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13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1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7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17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472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9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66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16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60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152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7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w0uwkF568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8094"/>
          </a:xfrm>
        </p:spPr>
        <p:txBody>
          <a:bodyPr anchor="ctr">
            <a:normAutofit fontScale="90000"/>
          </a:bodyPr>
          <a:lstStyle/>
          <a:p>
            <a:r>
              <a:rPr lang="en-US" sz="7200">
                <a:latin typeface="Impact" panose="020B0806030902050204" pitchFamily="34" charset="0"/>
              </a:rPr>
              <a:t>N24- Predicting </a:t>
            </a:r>
            <a:r>
              <a:rPr lang="en-US" sz="7200" dirty="0">
                <a:latin typeface="Impact" panose="020B0806030902050204" pitchFamily="34" charset="0"/>
              </a:rPr>
              <a:t>Products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2857500" y="3367640"/>
            <a:ext cx="3429000" cy="3124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38993" y="284684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9850" y="43685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Decomposition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0" y="63201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Single Replacement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629935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536" y="4368501"/>
            <a:ext cx="2098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93DE3E-018C-0922-3C9C-A9D6FE57A54E}"/>
              </a:ext>
            </a:extLst>
          </p:cNvPr>
          <p:cNvSpPr txBox="1"/>
          <p:nvPr/>
        </p:nvSpPr>
        <p:spPr>
          <a:xfrm>
            <a:off x="381000" y="1255176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Target: I can predict products based on patterns of reaction types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744" y="1082814"/>
            <a:ext cx="892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Sodium chloride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breaks into its components 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44" y="1598712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NaCl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71981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518202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Decomposition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442580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 + Cl</a:t>
            </a:r>
            <a:r>
              <a:rPr lang="en-US" sz="2800" b="1" dirty="0">
                <a:solidFill>
                  <a:srgbClr val="000000"/>
                </a:solidFill>
                <a:sym typeface="Wingdings" pitchFamily="2" charset="2"/>
              </a:rPr>
              <a:t>    </a:t>
            </a:r>
            <a:r>
              <a:rPr lang="en-US" sz="2800" b="1" dirty="0">
                <a:solidFill>
                  <a:srgbClr val="FF0000"/>
                </a:solidFill>
                <a:sym typeface="Wingdings" pitchFamily="2" charset="2"/>
              </a:rPr>
              <a:t>NO!!!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28600" y="4129087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Na + Cl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837124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Na + Cl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10400" y="3482121"/>
            <a:ext cx="1676400" cy="51938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Diatomic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4406086"/>
            <a:ext cx="1676400" cy="47798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19172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675" y="515662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Aluminum is added Lead(II) Nitrate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39517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Al +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1404467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247960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Single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52451" y="3655726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Pb + Al(NO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" y="520016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 +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 +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Al(NO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H="1">
            <a:off x="228600" y="1717463"/>
            <a:ext cx="3048000" cy="79444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Is Al above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Pb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on Activity Series?</a:t>
            </a: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3415258" y="1694870"/>
            <a:ext cx="1600200" cy="94763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Yes! So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</a:t>
            </a:r>
            <a:r>
              <a:rPr kumimoji="0" lang="en-US" sz="20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rxn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will happen!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209550" y="2633850"/>
            <a:ext cx="3048000" cy="86106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Does Al make cation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or anion?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 flipH="1">
            <a:off x="3452812" y="2839935"/>
            <a:ext cx="1171575" cy="45449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62799" y="3305378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Ionic so cross over!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552451" y="4506370"/>
            <a:ext cx="73342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 +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Al(NO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62798" y="4590812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Balance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879929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DBD381-CD65-BA37-228F-2CF8F556D724}"/>
              </a:ext>
            </a:extLst>
          </p:cNvPr>
          <p:cNvSpPr txBox="1"/>
          <p:nvPr/>
        </p:nvSpPr>
        <p:spPr>
          <a:xfrm>
            <a:off x="4484555" y="427803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+3     -1</a:t>
            </a:r>
          </a:p>
        </p:txBody>
      </p:sp>
    </p:spTree>
    <p:extLst>
      <p:ext uri="{BB962C8B-B14F-4D97-AF65-F5344CB8AC3E}">
        <p14:creationId xmlns:p14="http://schemas.microsoft.com/office/powerpoint/2010/main" val="21550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7" grpId="0" animBg="1"/>
      <p:bldP spid="14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 + 3Pb(NO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3Pb + 2Al(NO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3Pb(NO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aq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3Pb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2Al(NO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+3Pb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+6NO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3Pb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+2Al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+6NO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2Al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(s)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+3Pb</a:t>
            </a:r>
            <a:r>
              <a:rPr kumimoji="0" lang="en-US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2+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3Pb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(s)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+2Al</a:t>
            </a:r>
            <a:r>
              <a:rPr kumimoji="0" lang="en-US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3+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kumimoji="0" lang="en-US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 </a:t>
            </a:r>
            <a:endParaRPr kumimoji="0" lang="en-US" sz="3600" b="1" i="0" u="none" strike="noStrike" kern="1200" cap="none" spc="0" normalizeH="0" baseline="3000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57254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543800" y="416611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10" y="4964181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</p:spTree>
    <p:extLst>
      <p:ext uri="{BB962C8B-B14F-4D97-AF65-F5344CB8AC3E}">
        <p14:creationId xmlns:p14="http://schemas.microsoft.com/office/powerpoint/2010/main" val="73132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5899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+ KI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723097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7982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76264" y="2783449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KI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K(NO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38986" y="2433101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Ionic so cross over!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87" y="3451085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+ KI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30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38985" y="3535527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Balance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785160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686" y="4284304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KI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K(NO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0" grpId="0"/>
      <p:bldP spid="21" grpId="0" animBg="1"/>
      <p:bldP spid="22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+ 2KI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+ 2K(NO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+ 2KI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+ 2K(NO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2+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+2NO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+2K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+2 I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2(s)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+2K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							    +2NO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Pb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2+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+ 2 I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-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2(s)</a:t>
            </a:r>
            <a:endParaRPr lang="en-US" sz="3600" b="1" baseline="-250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0995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329489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10" y="5419265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797850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7879555" y="464651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7834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58994"/>
            <a:ext cx="4700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solution of Silver Nitrate with a solution of potassium chloride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723097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7982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76264" y="2783449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>
                <a:solidFill>
                  <a:srgbClr val="000000"/>
                </a:solidFill>
              </a:rPr>
              <a:t>AgNO</a:t>
            </a:r>
            <a:r>
              <a:rPr lang="en-US" sz="3000" b="1" baseline="-25000" dirty="0">
                <a:solidFill>
                  <a:srgbClr val="000000"/>
                </a:solidFill>
              </a:rPr>
              <a:t>3</a:t>
            </a:r>
            <a:r>
              <a:rPr lang="en-US" sz="3000" b="1" dirty="0">
                <a:solidFill>
                  <a:srgbClr val="000000"/>
                </a:solidFill>
              </a:rPr>
              <a:t> + </a:t>
            </a:r>
            <a:r>
              <a:rPr lang="en-US" sz="3000" b="1" dirty="0" err="1">
                <a:solidFill>
                  <a:srgbClr val="000000"/>
                </a:solidFill>
              </a:rPr>
              <a:t>KCl</a:t>
            </a:r>
            <a:r>
              <a:rPr lang="en-US" sz="3000" b="1" dirty="0">
                <a:solidFill>
                  <a:srgbClr val="000000"/>
                </a:solidFill>
              </a:rPr>
              <a:t> </a:t>
            </a:r>
            <a:r>
              <a:rPr lang="en-US" sz="3000" b="1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b="1" dirty="0" err="1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3000" b="1" dirty="0">
                <a:solidFill>
                  <a:srgbClr val="000000"/>
                </a:solidFill>
                <a:sym typeface="Wingdings" pitchFamily="2" charset="2"/>
              </a:rPr>
              <a:t> + KNO</a:t>
            </a:r>
            <a:r>
              <a:rPr lang="en-US" sz="3000" b="1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3000" b="1" baseline="-250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38986" y="2433101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Already neutral!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38984" y="3535526"/>
            <a:ext cx="1828799" cy="81583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Already Balanced!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785160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686" y="3847123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1" grpId="0" animBg="1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08" y="1909270"/>
            <a:ext cx="534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 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+Cl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Ag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+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+ Cl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-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(s)</a:t>
            </a:r>
            <a:endParaRPr lang="en-US" sz="3600" b="1" baseline="-250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0995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6798471" y="414364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09" y="5015287"/>
            <a:ext cx="1447802" cy="810274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797850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7879555" y="426715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1175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Particulate Diagrams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877" y="1472155"/>
            <a:ext cx="44859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Use little color coded (or labeled) circles to represent particles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“particle” can be an atom, an ion, a polyatomic ion, compound or molecule.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Use the right number of circles! Draw them to represent phases too!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Particulate Diagrams help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our brains!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438400"/>
            <a:ext cx="4099196" cy="4199176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 bwMode="auto">
          <a:xfrm>
            <a:off x="7447848" y="4499743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296241" y="6035040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5738842" y="3379430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8039101" y="3803416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132686" y="3562401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818120" y="5183864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5978562" y="4592050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6818423" y="5040705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635240" y="6021682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234541" y="1646873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98311" y="2150880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129733" y="1504684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198553" y="2042637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5042" y="5867400"/>
            <a:ext cx="1359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2D050"/>
                </a:solidFill>
              </a:rPr>
              <a:t>SOLID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87054" y="3866634"/>
            <a:ext cx="180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LIQUID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06323" y="1557739"/>
            <a:ext cx="1032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GAS</a:t>
            </a:r>
          </a:p>
        </p:txBody>
      </p:sp>
    </p:spTree>
    <p:extLst>
      <p:ext uri="{BB962C8B-B14F-4D97-AF65-F5344CB8AC3E}">
        <p14:creationId xmlns:p14="http://schemas.microsoft.com/office/powerpoint/2010/main" val="649019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Particulate Diagrams help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our brains!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 Balanced Equation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438400"/>
            <a:ext cx="4099196" cy="4199176"/>
          </a:xfrm>
          <a:prstGeom prst="rect">
            <a:avLst/>
          </a:prstGeom>
        </p:spPr>
      </p:pic>
      <p:pic>
        <p:nvPicPr>
          <p:cNvPr id="16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3" y="2453480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oney clipart black and white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04" y="2453480"/>
            <a:ext cx="1487096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00087" y="4036008"/>
            <a:ext cx="232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Jars of chemicals in stock room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6003397" y="4103645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057443" y="4720324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662304" y="6022026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5738842" y="3379430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7638" y="2709877"/>
            <a:ext cx="23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Dump into beaker…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0085" y="3085901"/>
            <a:ext cx="98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Al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34778" y="3085901"/>
            <a:ext cx="116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Pb</a:t>
            </a:r>
            <a:r>
              <a:rPr lang="en-US" dirty="0">
                <a:solidFill>
                  <a:srgbClr val="000000"/>
                </a:solidFill>
              </a:rPr>
              <a:t>(NO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7646199" y="4305118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8039101" y="3803416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06323" y="3607092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818120" y="5183864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5968732" y="4857825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6640563" y="4185930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001303" y="6008668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6812875" y="5714853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564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3337" r="5576"/>
          <a:stretch/>
        </p:blipFill>
        <p:spPr>
          <a:xfrm>
            <a:off x="5257800" y="2354024"/>
            <a:ext cx="3733800" cy="4199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 </a:t>
            </a:r>
            <a:endParaRPr kumimoji="0" lang="en-US" sz="2800" b="1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Particulate Diagrams help our brains!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 Balanced Equation</a:t>
            </a:r>
          </a:p>
        </p:txBody>
      </p:sp>
      <p:pic>
        <p:nvPicPr>
          <p:cNvPr id="18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3" y="2453480"/>
            <a:ext cx="149366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00086" y="3085901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Pb</a:t>
            </a:r>
            <a:r>
              <a:rPr lang="en-US" dirty="0">
                <a:solidFill>
                  <a:srgbClr val="000000"/>
                </a:solidFill>
              </a:rPr>
              <a:t>(NO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</a:p>
        </p:txBody>
      </p:sp>
      <p:pic>
        <p:nvPicPr>
          <p:cNvPr id="20" name="Picture 4" descr="honey clipart black and white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53480"/>
            <a:ext cx="1308684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737157" y="3085901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KI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0087" y="4036008"/>
            <a:ext cx="232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Jars of chemicals in stock room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17638" y="2709877"/>
            <a:ext cx="23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Dump into beaker…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7586768" y="5745199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853915" y="4170755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232933" y="3495302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5830646" y="3295054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727347" y="5732283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022907" y="3848367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716230" y="4672011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124700" y="5745199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415368-C79B-766D-BE98-08543824E562}"/>
              </a:ext>
            </a:extLst>
          </p:cNvPr>
          <p:cNvSpPr/>
          <p:nvPr/>
        </p:nvSpPr>
        <p:spPr bwMode="auto">
          <a:xfrm>
            <a:off x="223833" y="2453480"/>
            <a:ext cx="8696334" cy="409972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8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257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words? Turn into formulas</a:t>
            </a:r>
          </a:p>
          <a:p>
            <a:pPr marL="342900" lvl="1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- Neutral compounds! Cross over!</a:t>
            </a:r>
          </a:p>
          <a:p>
            <a:pPr marL="342900" lvl="1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type of reaction 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	- Use flow chart to help if needed!</a:t>
            </a:r>
          </a:p>
          <a:p>
            <a:pPr marL="0" indent="0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Write products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- Neutral compounds! Cross over from scratch!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Balance Equation 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end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fix the numbers!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Steps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481" y="2170880"/>
            <a:ext cx="4099196" cy="4199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08" y="1909270"/>
            <a:ext cx="534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Ag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NO</a:t>
            </a:r>
            <a:r>
              <a:rPr lang="en-US" sz="2800" b="1" baseline="-25000" dirty="0">
                <a:solidFill>
                  <a:srgbClr val="7030A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2800" b="1" dirty="0" err="1">
                <a:solidFill>
                  <a:srgbClr val="92D050"/>
                </a:solidFill>
                <a:latin typeface="Comic Sans MS" pitchFamily="66" charset="0"/>
              </a:rPr>
              <a:t>K</a:t>
            </a:r>
            <a:r>
              <a:rPr lang="en-US" sz="2800" b="1" dirty="0" err="1">
                <a:solidFill>
                  <a:schemeClr val="bg1"/>
                </a:solidFill>
                <a:latin typeface="Comic Sans MS" pitchFamily="66" charset="0"/>
              </a:rPr>
              <a:t>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Ag</a:t>
            </a:r>
            <a:r>
              <a:rPr lang="en-US" sz="2800" b="1" dirty="0" err="1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</a:t>
            </a:r>
            <a:r>
              <a:rPr lang="en-US" sz="2800" b="1" dirty="0">
                <a:solidFill>
                  <a:srgbClr val="92D050"/>
                </a:solidFill>
                <a:latin typeface="Comic Sans MS" pitchFamily="66" charset="0"/>
                <a:sym typeface="Wingdings" pitchFamily="2" charset="2"/>
              </a:rPr>
              <a:t>K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  <a:sym typeface="Wingdings" pitchFamily="2" charset="2"/>
              </a:rPr>
              <a:t>NO</a:t>
            </a:r>
            <a:r>
              <a:rPr lang="en-US" sz="2800" b="1" baseline="-25000" dirty="0">
                <a:solidFill>
                  <a:srgbClr val="7030A0"/>
                </a:solidFill>
                <a:latin typeface="Comic Sans MS" pitchFamily="66" charset="0"/>
                <a:sym typeface="Wingdings" pitchFamily="2" charset="2"/>
              </a:rPr>
              <a:t>3</a:t>
            </a:r>
            <a:endParaRPr lang="en-US" sz="2800" b="1" baseline="-250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Particulate Diagrams help our brains!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pic>
        <p:nvPicPr>
          <p:cNvPr id="1028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3" y="2453480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0086" y="3085901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AgNO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21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04" y="2453480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737157" y="3085901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KCl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0087" y="4036008"/>
            <a:ext cx="232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Jars of chemicals in stock room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17638" y="2709877"/>
            <a:ext cx="23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Dump into beaker…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6500285" y="5599327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006236" y="5599327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508780" y="4163411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005938" y="3633719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5737123" y="3111910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14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337" r="5576"/>
          <a:stretch/>
        </p:blipFill>
        <p:spPr>
          <a:xfrm>
            <a:off x="5334000" y="2506424"/>
            <a:ext cx="3733800" cy="4199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You Try One!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08" y="1909270"/>
            <a:ext cx="7156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Ag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NO</a:t>
            </a:r>
            <a:r>
              <a:rPr lang="en-US" sz="2800" b="1" baseline="-25000" dirty="0">
                <a:solidFill>
                  <a:srgbClr val="7030A0"/>
                </a:solidFill>
                <a:latin typeface="Comic Sans MS" pitchFamily="66" charset="0"/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en-US" sz="2800" b="1" dirty="0">
                <a:solidFill>
                  <a:srgbClr val="92D050"/>
                </a:solidFill>
                <a:latin typeface="Comic Sans MS" pitchFamily="66" charset="0"/>
              </a:rPr>
              <a:t>Ca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Br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Ag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  <a:sym typeface="Wingdings" panose="05000000000000000000" pitchFamily="2" charset="2"/>
              </a:rPr>
              <a:t>Br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+ </a:t>
            </a:r>
            <a:r>
              <a:rPr lang="en-US" sz="2800" b="1" dirty="0">
                <a:solidFill>
                  <a:srgbClr val="92D050"/>
                </a:solidFill>
                <a:latin typeface="Comic Sans MS" pitchFamily="66" charset="0"/>
                <a:sym typeface="Wingdings" panose="05000000000000000000" pitchFamily="2" charset="2"/>
              </a:rPr>
              <a:t>Ca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  <a:sym typeface="Wingdings" panose="05000000000000000000" pitchFamily="2" charset="2"/>
              </a:rPr>
              <a:t>(NO</a:t>
            </a:r>
            <a:r>
              <a:rPr lang="en-US" sz="2800" b="1" baseline="-25000" dirty="0">
                <a:solidFill>
                  <a:srgbClr val="7030A0"/>
                </a:solidFill>
                <a:latin typeface="Comic Sans MS" pitchFamily="66" charset="0"/>
                <a:sym typeface="Wingdings" panose="05000000000000000000" pitchFamily="2" charset="2"/>
              </a:rPr>
              <a:t>3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  <a:sym typeface="Wingdings" panose="05000000000000000000" pitchFamily="2" charset="2"/>
              </a:rPr>
              <a:t>)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anose="05000000000000000000" pitchFamily="2" charset="2"/>
              </a:rPr>
              <a:t>2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Particulate Diagrams help our brains!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pic>
        <p:nvPicPr>
          <p:cNvPr id="1028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3" y="2453480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0086" y="3085901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AgNO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21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04" y="2453480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737157" y="3085901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CaBr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0087" y="4036008"/>
            <a:ext cx="232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Jars of chemicals in stock room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17638" y="2709877"/>
            <a:ext cx="23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Dump into beaker…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6130782" y="5913664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636733" y="5913664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088093" y="3906129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5867400" y="3447454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993604" y="4542883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939013" y="4550716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487653" y="5913664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993604" y="5913664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3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7" grpId="0" animBg="1"/>
      <p:bldP spid="39" grpId="0" animBg="1"/>
      <p:bldP spid="20" grpId="0" animBg="1"/>
      <p:bldP spid="24" grpId="0" animBg="1"/>
      <p:bldP spid="26" grpId="0" animBg="1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8"/>
            <a:ext cx="8763000" cy="4712361"/>
          </a:xfrm>
        </p:spPr>
        <p:txBody>
          <a:bodyPr/>
          <a:lstStyle/>
          <a:p>
            <a:pPr algn="ctr"/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YouTube Link to Presentation</a:t>
            </a:r>
            <a:b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</a:br>
            <a:b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</a:br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  <a:hlinkClick r:id="rId2"/>
              </a:rPr>
              <a:t>https://youtu.be/Jw0uwkF568s</a:t>
            </a:r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699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8094"/>
            <a:ext cx="8534400" cy="45988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reactions happen in real life!</a:t>
            </a:r>
            <a:b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So many things factor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into if it happens in real life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 this class we will only care about: 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Activity Series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Solubility Rules 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Does it happen?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18ACD1-CAAD-9497-D7E5-547775C8EECC}"/>
              </a:ext>
            </a:extLst>
          </p:cNvPr>
          <p:cNvSpPr txBox="1"/>
          <p:nvPr/>
        </p:nvSpPr>
        <p:spPr>
          <a:xfrm>
            <a:off x="304800" y="6176963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R-6 in your notebook</a:t>
            </a:r>
          </a:p>
        </p:txBody>
      </p:sp>
    </p:spTree>
    <p:extLst>
      <p:ext uri="{BB962C8B-B14F-4D97-AF65-F5344CB8AC3E}">
        <p14:creationId xmlns:p14="http://schemas.microsoft.com/office/powerpoint/2010/main" val="389671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598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 NOT have to memorize them! Only worry about them if you are told to. </a:t>
            </a:r>
          </a:p>
          <a:p>
            <a:pPr marL="0" indent="0" algn="ctr">
              <a:buNone/>
            </a:pP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be given the chart. 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Don’t worry!</a:t>
            </a:r>
          </a:p>
        </p:txBody>
      </p:sp>
    </p:spTree>
    <p:extLst>
      <p:ext uri="{BB962C8B-B14F-4D97-AF65-F5344CB8AC3E}">
        <p14:creationId xmlns:p14="http://schemas.microsoft.com/office/powerpoint/2010/main" val="1457831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371600"/>
            <a:ext cx="5701145" cy="5051306"/>
          </a:xfrm>
        </p:spPr>
        <p:txBody>
          <a:bodyPr>
            <a:normAutofit fontScale="92500" lnSpcReduction="20000"/>
          </a:bodyPr>
          <a:lstStyle/>
          <a:p>
            <a:pPr eaLnBrk="0" hangingPunct="0"/>
            <a:r>
              <a:rPr lang="en-US" sz="3900" dirty="0">
                <a:solidFill>
                  <a:srgbClr val="000000"/>
                </a:solidFill>
              </a:rPr>
              <a:t>Metals can replace other metals </a:t>
            </a:r>
            <a:r>
              <a:rPr lang="en-US" sz="3900" b="1" u="sng" dirty="0">
                <a:solidFill>
                  <a:srgbClr val="000000"/>
                </a:solidFill>
              </a:rPr>
              <a:t>IF</a:t>
            </a:r>
            <a:r>
              <a:rPr lang="en-US" sz="3900" b="1" dirty="0">
                <a:solidFill>
                  <a:srgbClr val="000000"/>
                </a:solidFill>
              </a:rPr>
              <a:t> </a:t>
            </a:r>
            <a:r>
              <a:rPr lang="en-US" sz="3900" dirty="0">
                <a:solidFill>
                  <a:srgbClr val="000000"/>
                </a:solidFill>
              </a:rPr>
              <a:t>they are </a:t>
            </a:r>
            <a:r>
              <a:rPr lang="en-US" sz="3900" b="1" u="sng" dirty="0">
                <a:solidFill>
                  <a:srgbClr val="000000"/>
                </a:solidFill>
              </a:rPr>
              <a:t>ABOVE</a:t>
            </a:r>
            <a:r>
              <a:rPr lang="en-US" sz="3900" dirty="0">
                <a:solidFill>
                  <a:srgbClr val="000000"/>
                </a:solidFill>
              </a:rPr>
              <a:t> the metal that they are trying to replace</a:t>
            </a:r>
          </a:p>
          <a:p>
            <a:pPr eaLnBrk="0" hangingPunct="0"/>
            <a:endParaRPr lang="en-US" sz="39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3900" dirty="0">
                <a:solidFill>
                  <a:srgbClr val="000000"/>
                </a:solidFill>
              </a:rPr>
              <a:t>Metals above hydrogen can replace hydrogen in acids.</a:t>
            </a:r>
          </a:p>
          <a:p>
            <a:pPr eaLnBrk="0" hangingPunct="0"/>
            <a:endParaRPr lang="en-US" sz="39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3900" dirty="0">
                <a:solidFill>
                  <a:srgbClr val="000000"/>
                </a:solidFill>
              </a:rPr>
              <a:t>Metals from sodium upward can replace hydrogen in water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1" y="374073"/>
            <a:ext cx="646314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Impact" panose="020B0806030902050204" pitchFamily="34" charset="0"/>
              </a:rPr>
              <a:t>Activity Series  of Metals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2590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Lithium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Potassium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Calcium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Magnesium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Aluminum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Zinc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Chromium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Iron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Nickel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Lead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Hydrogen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Bismuth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Copper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Mercury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Silver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Platinum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/>
              <a:t>Gold</a:t>
            </a:r>
          </a:p>
        </p:txBody>
      </p:sp>
    </p:spTree>
    <p:extLst>
      <p:ext uri="{BB962C8B-B14F-4D97-AF65-F5344CB8AC3E}">
        <p14:creationId xmlns:p14="http://schemas.microsoft.com/office/powerpoint/2010/main" val="29680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371600"/>
            <a:ext cx="5929745" cy="5051306"/>
          </a:xfrm>
        </p:spPr>
        <p:txBody>
          <a:bodyPr>
            <a:normAutofit/>
          </a:bodyPr>
          <a:lstStyle/>
          <a:p>
            <a:pPr eaLnBrk="0" hangingPunct="0"/>
            <a:r>
              <a:rPr lang="en-US" sz="4000" dirty="0">
                <a:solidFill>
                  <a:srgbClr val="000000"/>
                </a:solidFill>
              </a:rPr>
              <a:t>Halogens can replace other halogens in compounds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u="sng" dirty="0">
                <a:solidFill>
                  <a:srgbClr val="000000"/>
                </a:solidFill>
              </a:rPr>
              <a:t>IF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dirty="0">
                <a:solidFill>
                  <a:srgbClr val="000000"/>
                </a:solidFill>
              </a:rPr>
              <a:t>they are </a:t>
            </a:r>
            <a:r>
              <a:rPr lang="en-US" sz="4000" b="1" u="sng" dirty="0">
                <a:solidFill>
                  <a:srgbClr val="000000"/>
                </a:solidFill>
              </a:rPr>
              <a:t>ABOVE</a:t>
            </a:r>
            <a:r>
              <a:rPr lang="en-US" sz="4000" dirty="0">
                <a:solidFill>
                  <a:srgbClr val="000000"/>
                </a:solidFill>
              </a:rPr>
              <a:t> the halogen that they are trying to replace.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3727" y="398403"/>
            <a:ext cx="699654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Impact" panose="020B0806030902050204" pitchFamily="34" charset="0"/>
              </a:rPr>
              <a:t>Activity Series  of Halogens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1835150"/>
            <a:ext cx="20647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/>
              <a:t>Fluorine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/>
              <a:t>Chlorine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/>
              <a:t>Bromine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/>
              <a:t>Iodine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4343400"/>
            <a:ext cx="32724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2NaCl(s) + F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(g) 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648200" y="4343400"/>
            <a:ext cx="2777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2NaF(s) + Cl</a:t>
            </a:r>
            <a:r>
              <a:rPr lang="en-US" sz="3200" b="1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(g)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09600" y="5105400"/>
            <a:ext cx="34712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MgCl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(s) + Br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(g) 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724400" y="5105400"/>
            <a:ext cx="756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???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800600" y="5105400"/>
            <a:ext cx="22593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No Reaction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572000" y="4343400"/>
            <a:ext cx="756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96609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" y="533400"/>
            <a:ext cx="273627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Impact" panose="020B0806030902050204" pitchFamily="34" charset="0"/>
              </a:rPr>
              <a:t>Solubility Chart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04800"/>
            <a:ext cx="5563376" cy="64588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2573" y="1780298"/>
            <a:ext cx="30514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Soluble means it dissolves in water. </a:t>
            </a:r>
          </a:p>
          <a:p>
            <a:endParaRPr lang="en-US" sz="2400" b="1" dirty="0"/>
          </a:p>
          <a:p>
            <a:r>
              <a:rPr lang="en-US" sz="2400" b="1" dirty="0"/>
              <a:t>The right hand column are some acronyms to help you remember the rules. We don’t memorize, but might speed up your homework!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E0489C-55D1-95E7-B12F-EDF90E8D8DEF}"/>
              </a:ext>
            </a:extLst>
          </p:cNvPr>
          <p:cNvSpPr txBox="1"/>
          <p:nvPr/>
        </p:nvSpPr>
        <p:spPr>
          <a:xfrm>
            <a:off x="116314" y="6173185"/>
            <a:ext cx="3446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Copy in your notebook!</a:t>
            </a:r>
          </a:p>
        </p:txBody>
      </p:sp>
    </p:spTree>
    <p:extLst>
      <p:ext uri="{BB962C8B-B14F-4D97-AF65-F5344CB8AC3E}">
        <p14:creationId xmlns:p14="http://schemas.microsoft.com/office/powerpoint/2010/main" val="164355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" y="533400"/>
            <a:ext cx="273627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Impact" panose="020B0806030902050204" pitchFamily="34" charset="0"/>
              </a:rPr>
              <a:t>Solubility Chart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04800"/>
            <a:ext cx="5563376" cy="64588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1336" y="1676400"/>
            <a:ext cx="30514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u="sng" dirty="0"/>
              <a:t>Na</a:t>
            </a:r>
            <a:r>
              <a:rPr lang="en-US" sz="3200" b="1" u="sng" baseline="-25000" dirty="0"/>
              <a:t>2</a:t>
            </a:r>
            <a:r>
              <a:rPr lang="en-US" sz="3200" b="1" u="sng" dirty="0"/>
              <a:t>O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>
                <a:solidFill>
                  <a:srgbClr val="92D050"/>
                </a:solidFill>
              </a:rPr>
              <a:t>SOLUBLE</a:t>
            </a:r>
            <a:r>
              <a:rPr lang="en-US" sz="3200" b="1" dirty="0"/>
              <a:t> b/c it has Na</a:t>
            </a:r>
            <a:r>
              <a:rPr lang="en-US" sz="3200" b="1" baseline="30000" dirty="0"/>
              <a:t>+</a:t>
            </a:r>
            <a:r>
              <a:rPr lang="en-US" sz="3200" b="1" dirty="0"/>
              <a:t> in it!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u="sng" dirty="0"/>
              <a:t>Mg(OH</a:t>
            </a:r>
            <a:r>
              <a:rPr lang="en-US" sz="3200" b="1" dirty="0"/>
              <a:t>)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INSOLUBLE</a:t>
            </a:r>
            <a:r>
              <a:rPr lang="en-US" sz="3200" b="1" dirty="0"/>
              <a:t> b/c OH</a:t>
            </a:r>
            <a:r>
              <a:rPr lang="en-US" sz="3200" b="1" baseline="30000" dirty="0"/>
              <a:t>-</a:t>
            </a:r>
            <a:r>
              <a:rPr lang="en-US" sz="3200" b="1" dirty="0"/>
              <a:t> insoluble and Mg</a:t>
            </a:r>
            <a:r>
              <a:rPr lang="en-US" sz="3200" b="1" baseline="30000" dirty="0"/>
              <a:t>2+ </a:t>
            </a:r>
            <a:r>
              <a:rPr lang="en-US" sz="3200" b="1" dirty="0"/>
              <a:t>not one of the exceptions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F76705-C055-67A4-1F4C-12A9900B3876}"/>
              </a:ext>
            </a:extLst>
          </p:cNvPr>
          <p:cNvSpPr/>
          <p:nvPr/>
        </p:nvSpPr>
        <p:spPr>
          <a:xfrm>
            <a:off x="3581400" y="990600"/>
            <a:ext cx="3124200" cy="228600"/>
          </a:xfrm>
          <a:prstGeom prst="rect">
            <a:avLst/>
          </a:prstGeom>
          <a:solidFill>
            <a:srgbClr val="FFFF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3AD4B8-0397-C014-78AA-D4ABDC93F121}"/>
              </a:ext>
            </a:extLst>
          </p:cNvPr>
          <p:cNvSpPr/>
          <p:nvPr/>
        </p:nvSpPr>
        <p:spPr>
          <a:xfrm>
            <a:off x="3585148" y="4648200"/>
            <a:ext cx="4339652" cy="228600"/>
          </a:xfrm>
          <a:prstGeom prst="rect">
            <a:avLst/>
          </a:prstGeom>
          <a:solidFill>
            <a:srgbClr val="FFFF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5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95571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Sodium plus Oxygen yields ???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52897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 + O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818" y="2044360"/>
            <a:ext cx="4211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2257639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Synthesis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295400" y="3276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 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2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52600" y="521943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Na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62600" y="3044063"/>
            <a:ext cx="3186545" cy="118650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Ionic so cross over! Don’t steal subscripts!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905000" y="424801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4540402"/>
            <a:ext cx="2362200" cy="8826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Fix numbers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 with balancing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8B4461-F8ED-0343-6315-006BFF4A4732}"/>
              </a:ext>
            </a:extLst>
          </p:cNvPr>
          <p:cNvSpPr txBox="1"/>
          <p:nvPr/>
        </p:nvSpPr>
        <p:spPr>
          <a:xfrm>
            <a:off x="2705100" y="397665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+1      -2</a:t>
            </a:r>
          </a:p>
        </p:txBody>
      </p:sp>
    </p:spTree>
    <p:extLst>
      <p:ext uri="{BB962C8B-B14F-4D97-AF65-F5344CB8AC3E}">
        <p14:creationId xmlns:p14="http://schemas.microsoft.com/office/powerpoint/2010/main" val="390453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 animBg="1"/>
      <p:bldP spid="11" grpId="0"/>
      <p:bldP spid="13" grpId="0" animBg="1"/>
      <p:bldP spid="7" grpId="0"/>
    </p:bld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</TotalTime>
  <Words>1228</Words>
  <Application>Microsoft Office PowerPoint</Application>
  <PresentationFormat>On-screen Show (4:3)</PresentationFormat>
  <Paragraphs>212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Impact</vt:lpstr>
      <vt:lpstr>Wingdings</vt:lpstr>
      <vt:lpstr>chemistry</vt:lpstr>
      <vt:lpstr>Office Theme</vt:lpstr>
      <vt:lpstr>N24- Predicting Products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Prediction Products Practice #1</vt:lpstr>
      <vt:lpstr>Prediction Products Practice #2</vt:lpstr>
      <vt:lpstr>Prediction Products Practice #3</vt:lpstr>
      <vt:lpstr>Prediction Products Practice #3</vt:lpstr>
      <vt:lpstr>Prediction Products Practice #4</vt:lpstr>
      <vt:lpstr>Prediction Products Practice #4</vt:lpstr>
      <vt:lpstr>Prediction Products Practice #5</vt:lpstr>
      <vt:lpstr>Prediction Products Practice #5</vt:lpstr>
      <vt:lpstr>Particulate Diagrams</vt:lpstr>
      <vt:lpstr>Prediction Products Practice #3</vt:lpstr>
      <vt:lpstr>Prediction Products Practice #4</vt:lpstr>
      <vt:lpstr>Prediction Products Practice #5</vt:lpstr>
      <vt:lpstr>You Try One!</vt:lpstr>
      <vt:lpstr>YouTube Link to Presentation  https://youtu.be/Jw0uwkF568s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home</dc:creator>
  <cp:lastModifiedBy>Farmer, Stephanie [DH]</cp:lastModifiedBy>
  <cp:revision>75</cp:revision>
  <dcterms:created xsi:type="dcterms:W3CDTF">2009-12-08T18:15:04Z</dcterms:created>
  <dcterms:modified xsi:type="dcterms:W3CDTF">2023-12-07T19:58:03Z</dcterms:modified>
</cp:coreProperties>
</file>