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</p:sldMasterIdLst>
  <p:sldIdLst>
    <p:sldId id="264" r:id="rId3"/>
    <p:sldId id="257" r:id="rId4"/>
    <p:sldId id="267" r:id="rId5"/>
    <p:sldId id="289" r:id="rId6"/>
    <p:sldId id="268" r:id="rId7"/>
    <p:sldId id="282" r:id="rId8"/>
    <p:sldId id="290" r:id="rId9"/>
    <p:sldId id="269" r:id="rId10"/>
    <p:sldId id="271" r:id="rId11"/>
    <p:sldId id="272" r:id="rId12"/>
    <p:sldId id="273" r:id="rId13"/>
    <p:sldId id="277" r:id="rId14"/>
    <p:sldId id="278" r:id="rId15"/>
    <p:sldId id="279" r:id="rId16"/>
    <p:sldId id="280" r:id="rId17"/>
    <p:sldId id="281" r:id="rId18"/>
    <p:sldId id="287" r:id="rId19"/>
    <p:sldId id="284" r:id="rId20"/>
    <p:sldId id="285" r:id="rId21"/>
    <p:sldId id="283" r:id="rId22"/>
    <p:sldId id="286" r:id="rId23"/>
    <p:sldId id="28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1508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087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2573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2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59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33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54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47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9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79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0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1871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13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41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73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517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472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98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66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4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16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560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51529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17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w0uwkF568s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78094"/>
          </a:xfrm>
        </p:spPr>
        <p:txBody>
          <a:bodyPr anchor="ctr">
            <a:normAutofit fontScale="90000"/>
          </a:bodyPr>
          <a:lstStyle/>
          <a:p>
            <a:r>
              <a:rPr lang="en-US" sz="7200">
                <a:latin typeface="Impact" panose="020B0806030902050204" pitchFamily="34" charset="0"/>
              </a:rPr>
              <a:t>N24- Predicting </a:t>
            </a:r>
            <a:r>
              <a:rPr lang="en-US" sz="7200" dirty="0">
                <a:latin typeface="Impact" panose="020B0806030902050204" pitchFamily="34" charset="0"/>
              </a:rPr>
              <a:t>Products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2857500" y="3367640"/>
            <a:ext cx="3429000" cy="3124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38993" y="2846847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Synthesis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19850" y="43685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Decomposition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5000" y="6320135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Single Replacement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6299353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Double Replacement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8536" y="4368501"/>
            <a:ext cx="2098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Combustion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93DE3E-018C-0922-3C9C-A9D6FE57A54E}"/>
              </a:ext>
            </a:extLst>
          </p:cNvPr>
          <p:cNvSpPr txBox="1"/>
          <p:nvPr/>
        </p:nvSpPr>
        <p:spPr>
          <a:xfrm>
            <a:off x="381000" y="1255176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Target: I can predict products based on patterns of reaction types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/>
          <a:lstStyle/>
          <a:p>
            <a:r>
              <a:rPr lang="en-US" sz="40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Prediction Products Practice #2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744" y="1082814"/>
            <a:ext cx="8929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Sodium chloride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breaks into its components 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744" y="1598712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NaCl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???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71981"/>
            <a:ext cx="411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What type of reaction does this look like?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2518202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Decomposition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3442580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NaCl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 Na + Cl</a:t>
            </a:r>
            <a:r>
              <a:rPr lang="en-US" sz="2800" b="1" dirty="0">
                <a:solidFill>
                  <a:srgbClr val="000000"/>
                </a:solidFill>
                <a:sym typeface="Wingdings" pitchFamily="2" charset="2"/>
              </a:rPr>
              <a:t>    </a:t>
            </a:r>
            <a:r>
              <a:rPr lang="en-US" sz="2800" b="1" dirty="0">
                <a:solidFill>
                  <a:srgbClr val="FF0000"/>
                </a:solidFill>
                <a:sym typeface="Wingdings" pitchFamily="2" charset="2"/>
              </a:rPr>
              <a:t>NO!!!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28600" y="4129087"/>
            <a:ext cx="830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NaCl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 Na + Cl</a:t>
            </a:r>
            <a:r>
              <a:rPr kumimoji="0" lang="en-US" sz="3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2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837124"/>
            <a:ext cx="830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NaCl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2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Na + Cl</a:t>
            </a:r>
            <a:r>
              <a:rPr kumimoji="0" lang="en-US" sz="30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2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010400" y="3482121"/>
            <a:ext cx="1676400" cy="51938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Diatomic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629400" y="4406086"/>
            <a:ext cx="1676400" cy="47798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Balance</a:t>
            </a:r>
          </a:p>
        </p:txBody>
      </p:sp>
    </p:spTree>
    <p:extLst>
      <p:ext uri="{BB962C8B-B14F-4D97-AF65-F5344CB8AC3E}">
        <p14:creationId xmlns:p14="http://schemas.microsoft.com/office/powerpoint/2010/main" val="191729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  <p:bldP spid="7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763000" cy="803062"/>
          </a:xfrm>
        </p:spPr>
        <p:txBody>
          <a:bodyPr/>
          <a:lstStyle/>
          <a:p>
            <a:r>
              <a:rPr lang="en-US" sz="40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Prediction Products Practice #3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675" y="515662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Aluminum is added Lead(II) Nitrate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939517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Al +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Pb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(NO</a:t>
            </a:r>
            <a:r>
              <a:rPr kumimoji="0" lang="en-US" sz="4000" b="1" i="0" u="none" strike="noStrike" kern="1200" cap="none" spc="0" normalizeH="0" baseline="-2500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kumimoji="0" lang="en-US" sz="4000" b="1" i="0" u="none" strike="noStrike" kern="1200" cap="none" spc="0" normalizeH="0" baseline="-2500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???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1404467"/>
            <a:ext cx="44434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What type of reaction does this look like?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2479605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Single Replacement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552451" y="3655726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+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Pb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(NO</a:t>
            </a:r>
            <a:r>
              <a:rPr kumimoji="0" lang="en-US" sz="30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  <a:r>
              <a:rPr kumimoji="0" lang="en-US" sz="30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 Pb + Al(NO</a:t>
            </a:r>
            <a:r>
              <a:rPr kumimoji="0" lang="en-US" sz="30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)</a:t>
            </a:r>
            <a:r>
              <a:rPr kumimoji="0" lang="en-US" sz="30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2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NO!!!</a:t>
            </a:r>
            <a:endParaRPr kumimoji="0" lang="en-US" sz="3000" b="1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" y="520016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 +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Pb(NO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Pb +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Al(NO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)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auto">
          <a:xfrm flipH="1">
            <a:off x="228600" y="1717463"/>
            <a:ext cx="3048000" cy="79444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Is Al above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Pb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 on Activity Series?</a:t>
            </a:r>
          </a:p>
        </p:txBody>
      </p:sp>
      <p:sp>
        <p:nvSpPr>
          <p:cNvPr id="14" name="Rectangle 13"/>
          <p:cNvSpPr/>
          <p:nvPr/>
        </p:nvSpPr>
        <p:spPr bwMode="auto">
          <a:xfrm flipH="1">
            <a:off x="3415258" y="1694870"/>
            <a:ext cx="1600200" cy="94763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Yes! So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 </a:t>
            </a:r>
            <a:r>
              <a:rPr kumimoji="0" lang="en-US" sz="2000" b="1" i="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rxn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 will happen!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 flipH="1">
            <a:off x="209550" y="2633850"/>
            <a:ext cx="3048000" cy="861061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Does Al make cation</a:t>
            </a:r>
            <a:r>
              <a:rPr kumimoji="0" lang="en-US" sz="24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 or anion?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 flipH="1">
            <a:off x="3452812" y="2839935"/>
            <a:ext cx="1171575" cy="45449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002060"/>
                </a:solidFill>
                <a:latin typeface="Comic Sans MS" pitchFamily="66" charset="0"/>
              </a:rPr>
              <a:t>Cation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 flipH="1">
            <a:off x="7162799" y="3305378"/>
            <a:ext cx="1828799" cy="834139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002060"/>
                </a:solidFill>
                <a:latin typeface="Comic Sans MS" pitchFamily="66" charset="0"/>
              </a:rPr>
              <a:t>Ionic so cross over!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552451" y="4506370"/>
            <a:ext cx="73342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 +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Pb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(NO</a:t>
            </a:r>
            <a:r>
              <a:rPr kumimoji="0" lang="en-US" sz="30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  <a:r>
              <a:rPr kumimoji="0" lang="en-US" sz="30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Pb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+ Al(NO</a:t>
            </a:r>
            <a:r>
              <a:rPr kumimoji="0" lang="en-US" sz="30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)</a:t>
            </a:r>
            <a:r>
              <a:rPr kumimoji="0" lang="en-US" sz="3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</a:t>
            </a:r>
            <a:endParaRPr kumimoji="0" lang="en-US" sz="3000" b="1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 bwMode="auto">
          <a:xfrm flipH="1">
            <a:off x="7162798" y="4590812"/>
            <a:ext cx="1828799" cy="452816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002060"/>
                </a:solidFill>
                <a:latin typeface="Comic Sans MS" pitchFamily="66" charset="0"/>
              </a:rPr>
              <a:t>Balance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 flipH="1">
            <a:off x="1790698" y="5879929"/>
            <a:ext cx="5410201" cy="978071"/>
          </a:xfrm>
          <a:prstGeom prst="rect">
            <a:avLst/>
          </a:prstGeom>
          <a:solidFill>
            <a:schemeClr val="tx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NOT DONE!!!! NEED TO THINK ABOUT PHASES!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DBD381-CD65-BA37-228F-2CF8F556D724}"/>
              </a:ext>
            </a:extLst>
          </p:cNvPr>
          <p:cNvSpPr txBox="1"/>
          <p:nvPr/>
        </p:nvSpPr>
        <p:spPr>
          <a:xfrm>
            <a:off x="4484555" y="427803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+3     -1</a:t>
            </a:r>
          </a:p>
        </p:txBody>
      </p:sp>
    </p:spTree>
    <p:extLst>
      <p:ext uri="{BB962C8B-B14F-4D97-AF65-F5344CB8AC3E}">
        <p14:creationId xmlns:p14="http://schemas.microsoft.com/office/powerpoint/2010/main" val="215502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7" grpId="0" animBg="1"/>
      <p:bldP spid="14" grpId="0" animBg="1"/>
      <p:bldP spid="17" grpId="0" animBg="1"/>
      <p:bldP spid="18" grpId="0" animBg="1"/>
      <p:bldP spid="19" grpId="0" animBg="1"/>
      <p:bldP spid="20" grpId="0"/>
      <p:bldP spid="21" grpId="0" animBg="1"/>
      <p:bldP spid="22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039"/>
            <a:ext cx="8763000" cy="803062"/>
          </a:xfrm>
        </p:spPr>
        <p:txBody>
          <a:bodyPr/>
          <a:lstStyle/>
          <a:p>
            <a:r>
              <a:rPr lang="en-US" sz="40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Prediction Products Practice #3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143000" y="195240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2Al + 3Pb(NO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 3Pb + 2Al(NO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)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 bwMode="auto">
          <a:xfrm flipH="1">
            <a:off x="723900" y="815101"/>
            <a:ext cx="7772399" cy="466012"/>
          </a:xfrm>
          <a:prstGeom prst="rect">
            <a:avLst/>
          </a:prstGeom>
          <a:solidFill>
            <a:schemeClr val="tx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NOT DONE!!!! NEED TO THINK ABOUT PHASES!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 flipH="1">
            <a:off x="223837" y="1497601"/>
            <a:ext cx="3419474" cy="3207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Balanced 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Equation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 flipH="1">
            <a:off x="223833" y="3743474"/>
            <a:ext cx="3738565" cy="384721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Complete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 Ionic Equation 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 flipH="1">
            <a:off x="223833" y="4926257"/>
            <a:ext cx="3724274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Net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 Ionic Equation 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 flipH="1">
            <a:off x="223835" y="2547592"/>
            <a:ext cx="2824163" cy="366401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Overall 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Equation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542926" y="2913993"/>
            <a:ext cx="9372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2Al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(s)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+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3Pb(NO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aq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3Pb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(s)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+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2Al(NO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)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</a:t>
            </a:r>
            <a:r>
              <a:rPr kumimoji="0" lang="en-US" sz="2800" b="1" i="0" u="none" strike="noStrike" kern="120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aq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394" y="429172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2Al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(s)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+3Pb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2+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>
                <a:solidFill>
                  <a:srgbClr val="00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+6NO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-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>
                <a:solidFill>
                  <a:srgbClr val="00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3Pb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(s)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+2Al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3+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>
                <a:solidFill>
                  <a:srgbClr val="00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+6NO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-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>
                <a:solidFill>
                  <a:srgbClr val="00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</a:t>
            </a: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4308" y="55335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 pitchFamily="66" charset="0"/>
              </a:rPr>
              <a:t>2Al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</a:rPr>
              <a:t>(s)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 pitchFamily="66" charset="0"/>
              </a:rPr>
              <a:t>+3Pb</a:t>
            </a:r>
            <a:r>
              <a:rPr kumimoji="0" lang="en-US" sz="3600" b="1" i="0" u="none" strike="noStrike" kern="1200" cap="none" spc="0" normalizeH="0" baseline="30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 pitchFamily="66" charset="0"/>
              </a:rPr>
              <a:t>2+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</a:rPr>
              <a:t>(</a:t>
            </a:r>
            <a:r>
              <a:rPr lang="en-US" sz="3600" b="1" baseline="-25000" dirty="0" err="1">
                <a:solidFill>
                  <a:schemeClr val="accent6"/>
                </a:solidFill>
                <a:latin typeface="Comic Sans MS" pitchFamily="66" charset="0"/>
              </a:rPr>
              <a:t>aq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</a:rPr>
              <a:t>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 pitchFamily="66" charset="0"/>
                <a:sym typeface="Wingdings" pitchFamily="2" charset="2"/>
              </a:rPr>
              <a:t>3Pb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</a:rPr>
              <a:t>(s)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 pitchFamily="66" charset="0"/>
                <a:sym typeface="Wingdings" pitchFamily="2" charset="2"/>
              </a:rPr>
              <a:t>+2Al</a:t>
            </a:r>
            <a:r>
              <a:rPr kumimoji="0" lang="en-US" sz="3600" b="1" i="0" u="none" strike="noStrike" kern="1200" cap="none" spc="0" normalizeH="0" baseline="30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 pitchFamily="66" charset="0"/>
                <a:sym typeface="Wingdings" pitchFamily="2" charset="2"/>
              </a:rPr>
              <a:t>3+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</a:rPr>
              <a:t>(</a:t>
            </a:r>
            <a:r>
              <a:rPr lang="en-US" sz="3600" b="1" baseline="-25000" dirty="0" err="1">
                <a:solidFill>
                  <a:schemeClr val="accent6"/>
                </a:solidFill>
                <a:latin typeface="Comic Sans MS" pitchFamily="66" charset="0"/>
              </a:rPr>
              <a:t>aq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</a:rPr>
              <a:t>)</a:t>
            </a:r>
            <a:r>
              <a:rPr lang="en-US" sz="3600" b="1" dirty="0">
                <a:solidFill>
                  <a:schemeClr val="accent6"/>
                </a:solidFill>
                <a:latin typeface="Comic Sans MS" pitchFamily="66" charset="0"/>
              </a:rPr>
              <a:t> </a:t>
            </a:r>
            <a:r>
              <a:rPr kumimoji="0" lang="en-US" sz="3600" b="1" i="0" u="none" strike="noStrike" kern="1200" cap="none" spc="0" normalizeH="0" baseline="3000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mic Sans MS" pitchFamily="66" charset="0"/>
                <a:sym typeface="Wingdings" pitchFamily="2" charset="2"/>
              </a:rPr>
              <a:t> </a:t>
            </a:r>
            <a:endParaRPr kumimoji="0" lang="en-US" sz="3600" b="1" i="0" u="none" strike="noStrike" kern="1200" cap="none" spc="0" normalizeH="0" baseline="3000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093244" y="4257254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7543800" y="4166119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 flipH="1">
            <a:off x="7491410" y="4964181"/>
            <a:ext cx="1447802" cy="760657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Spectator Ions</a:t>
            </a:r>
          </a:p>
        </p:txBody>
      </p:sp>
    </p:spTree>
    <p:extLst>
      <p:ext uri="{BB962C8B-B14F-4D97-AF65-F5344CB8AC3E}">
        <p14:creationId xmlns:p14="http://schemas.microsoft.com/office/powerpoint/2010/main" val="73132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/>
      <p:bldP spid="29" grpId="0"/>
      <p:bldP spid="30" grpId="0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039"/>
            <a:ext cx="8763000" cy="803062"/>
          </a:xfrm>
        </p:spPr>
        <p:txBody>
          <a:bodyPr/>
          <a:lstStyle/>
          <a:p>
            <a:r>
              <a:rPr lang="en-US" sz="40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Prediction Products Practice #4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658994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Pb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(NO</a:t>
            </a:r>
            <a:r>
              <a:rPr kumimoji="0" lang="en-US" sz="4000" b="1" i="0" u="none" strike="noStrike" kern="1200" cap="none" spc="0" normalizeH="0" baseline="-2500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kumimoji="0" lang="en-US" sz="4000" b="1" i="0" u="none" strike="noStrike" kern="1200" cap="none" spc="0" normalizeH="0" baseline="-2500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+ KI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???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723097"/>
            <a:ext cx="44434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What type of reaction does this look like?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1798235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Double Replacement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576264" y="2783449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Pb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(NO</a:t>
            </a:r>
            <a:r>
              <a:rPr kumimoji="0" lang="en-US" sz="30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  <a:r>
              <a:rPr kumimoji="0" lang="en-US" sz="30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+ KI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PbI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+ K(NO</a:t>
            </a:r>
            <a:r>
              <a:rPr kumimoji="0" lang="en-US" sz="30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)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NO!!!</a:t>
            </a:r>
            <a:endParaRPr kumimoji="0" lang="en-US" sz="3000" b="1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 bwMode="auto">
          <a:xfrm flipH="1">
            <a:off x="7138986" y="2433101"/>
            <a:ext cx="1828799" cy="834139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002060"/>
                </a:solidFill>
                <a:latin typeface="Comic Sans MS" pitchFamily="66" charset="0"/>
              </a:rPr>
              <a:t>Ionic so cross over!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287" y="3451085"/>
            <a:ext cx="6743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000" b="1" dirty="0" err="1">
                <a:solidFill>
                  <a:srgbClr val="000000"/>
                </a:solidFill>
                <a:latin typeface="Comic Sans MS" pitchFamily="66" charset="0"/>
              </a:rPr>
              <a:t>Pb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</a:rPr>
              <a:t>(NO</a:t>
            </a:r>
            <a:r>
              <a:rPr lang="en-US" sz="3000" b="1" baseline="-25000" dirty="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3000" b="1" baseline="-250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</a:rPr>
              <a:t> + KI 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 PbI</a:t>
            </a:r>
            <a:r>
              <a:rPr lang="en-US" sz="3000" b="1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 + K(NO</a:t>
            </a:r>
            <a:r>
              <a:rPr lang="en-US" sz="30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3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) </a:t>
            </a:r>
            <a:endParaRPr lang="en-US" sz="3000" b="1" baseline="-25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 flipH="1">
            <a:off x="7138985" y="3535527"/>
            <a:ext cx="1828799" cy="452816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002060"/>
                </a:solidFill>
                <a:latin typeface="Comic Sans MS" pitchFamily="66" charset="0"/>
              </a:rPr>
              <a:t>Balance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 flipH="1">
            <a:off x="1790698" y="5785160"/>
            <a:ext cx="5410201" cy="978071"/>
          </a:xfrm>
          <a:prstGeom prst="rect">
            <a:avLst/>
          </a:prstGeom>
          <a:solidFill>
            <a:schemeClr val="tx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NOT DONE!!!! NEED TO THINK ABOUT PHASES!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6686" y="4284304"/>
            <a:ext cx="6743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000" b="1" dirty="0" err="1">
                <a:solidFill>
                  <a:srgbClr val="000000"/>
                </a:solidFill>
                <a:latin typeface="Comic Sans MS" pitchFamily="66" charset="0"/>
              </a:rPr>
              <a:t>Pb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</a:rPr>
              <a:t>(NO</a:t>
            </a:r>
            <a:r>
              <a:rPr lang="en-US" sz="3000" b="1" baseline="-25000" dirty="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3000" b="1" baseline="-250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</a:rPr>
              <a:t> + </a:t>
            </a:r>
            <a:r>
              <a:rPr lang="en-US" sz="3000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</a:rPr>
              <a:t>KI 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 PbI</a:t>
            </a:r>
            <a:r>
              <a:rPr lang="en-US" sz="30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 + </a:t>
            </a:r>
            <a:r>
              <a:rPr lang="en-US" sz="3000" b="1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K(NO</a:t>
            </a:r>
            <a:r>
              <a:rPr lang="en-US" sz="30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3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) </a:t>
            </a:r>
            <a:endParaRPr lang="en-US" sz="3000" b="1" baseline="-25000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71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9" grpId="0" animBg="1"/>
      <p:bldP spid="20" grpId="0"/>
      <p:bldP spid="21" grpId="0" animBg="1"/>
      <p:bldP spid="22" grpId="0" animBg="1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039"/>
            <a:ext cx="8763000" cy="803062"/>
          </a:xfrm>
        </p:spPr>
        <p:txBody>
          <a:bodyPr/>
          <a:lstStyle/>
          <a:p>
            <a:r>
              <a:rPr lang="en-US" sz="40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Prediction Products Practice #4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143000" y="195240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err="1">
                <a:solidFill>
                  <a:srgbClr val="000000"/>
                </a:solidFill>
                <a:latin typeface="Comic Sans MS" pitchFamily="66" charset="0"/>
              </a:rPr>
              <a:t>Pb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(NO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 + 2KI 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 PbI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 + 2K(NO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3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) </a:t>
            </a:r>
            <a:endParaRPr lang="en-US" sz="2800" b="1" baseline="-25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 flipH="1">
            <a:off x="723900" y="815101"/>
            <a:ext cx="7772399" cy="466012"/>
          </a:xfrm>
          <a:prstGeom prst="rect">
            <a:avLst/>
          </a:prstGeom>
          <a:solidFill>
            <a:schemeClr val="tx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NOT DONE!!!! NEED TO THINK ABOUT PHASES!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 flipH="1">
            <a:off x="223837" y="1497601"/>
            <a:ext cx="3419474" cy="3207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Balanced 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Equation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 flipH="1">
            <a:off x="223833" y="3743474"/>
            <a:ext cx="3738565" cy="384721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Complete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 Ionic Equation 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 flipH="1">
            <a:off x="223833" y="4926257"/>
            <a:ext cx="3724274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Net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 Ionic Equation 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 flipH="1">
            <a:off x="223835" y="2547592"/>
            <a:ext cx="2824163" cy="366401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Overall 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Equation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542926" y="2913993"/>
            <a:ext cx="937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err="1">
                <a:solidFill>
                  <a:srgbClr val="000000"/>
                </a:solidFill>
                <a:latin typeface="Comic Sans MS" pitchFamily="66" charset="0"/>
              </a:rPr>
              <a:t>Pb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(NO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sz="2800" b="1" baseline="-25000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>
                <a:solidFill>
                  <a:srgbClr val="FF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 + 2KI</a:t>
            </a:r>
            <a:r>
              <a:rPr lang="en-US" sz="2800" b="1" baseline="-25000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>
                <a:solidFill>
                  <a:srgbClr val="FF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 PbI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800" b="1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(s)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 + 2K(NO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3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)</a:t>
            </a:r>
            <a:r>
              <a:rPr lang="en-US" sz="2800" b="1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800" b="1" baseline="-250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aq</a:t>
            </a:r>
            <a:r>
              <a:rPr lang="en-US" sz="2800" b="1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 </a:t>
            </a:r>
            <a:endParaRPr lang="en-US" sz="2800" b="1" baseline="-25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394" y="4291723"/>
            <a:ext cx="9144000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Pb</a:t>
            </a:r>
            <a:r>
              <a:rPr lang="en-US" sz="2800" b="1" baseline="30000" dirty="0">
                <a:solidFill>
                  <a:srgbClr val="000000"/>
                </a:solidFill>
                <a:latin typeface="Comic Sans MS" pitchFamily="66" charset="0"/>
              </a:rPr>
              <a:t>2+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>
                <a:solidFill>
                  <a:srgbClr val="00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+2NO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lang="en-US" sz="2800" b="1" baseline="30000" dirty="0">
                <a:solidFill>
                  <a:srgbClr val="000000"/>
                </a:solidFill>
                <a:latin typeface="Comic Sans MS" pitchFamily="66" charset="0"/>
              </a:rPr>
              <a:t>-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>
                <a:solidFill>
                  <a:srgbClr val="00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+2K</a:t>
            </a:r>
            <a:r>
              <a:rPr lang="en-US" sz="2800" b="1" baseline="30000" dirty="0">
                <a:solidFill>
                  <a:srgbClr val="000000"/>
                </a:solidFill>
                <a:latin typeface="Comic Sans MS" pitchFamily="66" charset="0"/>
              </a:rPr>
              <a:t>+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>
                <a:solidFill>
                  <a:srgbClr val="00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+2 I</a:t>
            </a:r>
            <a:r>
              <a:rPr lang="en-US" sz="2800" b="1" baseline="30000" dirty="0">
                <a:solidFill>
                  <a:srgbClr val="000000"/>
                </a:solidFill>
                <a:latin typeface="Comic Sans MS" pitchFamily="66" charset="0"/>
              </a:rPr>
              <a:t>-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>
                <a:solidFill>
                  <a:srgbClr val="00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 PbI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2(s)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+2K</a:t>
            </a:r>
            <a:r>
              <a:rPr lang="en-US" sz="2800" b="1" baseline="30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+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800" b="1" baseline="-25000" dirty="0" err="1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aq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 							    +2NO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3</a:t>
            </a:r>
            <a:r>
              <a:rPr lang="en-US" sz="2800" b="1" baseline="30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-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800" b="1" baseline="-25000" dirty="0" err="1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aq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)</a:t>
            </a:r>
            <a:endParaRPr lang="en-US" sz="2800" b="1" baseline="-25000" dirty="0">
              <a:solidFill>
                <a:srgbClr val="000000"/>
              </a:solidFill>
              <a:latin typeface="Comic Sans MS" pitchFamily="66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4308" y="55335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accent6"/>
                </a:solidFill>
                <a:latin typeface="Comic Sans MS" pitchFamily="66" charset="0"/>
              </a:rPr>
              <a:t>Pb</a:t>
            </a:r>
            <a:r>
              <a:rPr lang="en-US" sz="3600" b="1" baseline="30000" dirty="0">
                <a:solidFill>
                  <a:schemeClr val="accent6"/>
                </a:solidFill>
                <a:latin typeface="Comic Sans MS" pitchFamily="66" charset="0"/>
              </a:rPr>
              <a:t>2+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</a:rPr>
              <a:t>(</a:t>
            </a:r>
            <a:r>
              <a:rPr lang="en-US" sz="3600" b="1" baseline="-25000" dirty="0" err="1">
                <a:solidFill>
                  <a:schemeClr val="accent6"/>
                </a:solidFill>
                <a:latin typeface="Comic Sans MS" pitchFamily="66" charset="0"/>
              </a:rPr>
              <a:t>aq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</a:rPr>
              <a:t>)</a:t>
            </a:r>
            <a:r>
              <a:rPr lang="en-US" sz="3600" b="1" dirty="0">
                <a:solidFill>
                  <a:schemeClr val="accent6"/>
                </a:solidFill>
                <a:latin typeface="Comic Sans MS" pitchFamily="66" charset="0"/>
              </a:rPr>
              <a:t> + 2 I</a:t>
            </a:r>
            <a:r>
              <a:rPr lang="en-US" sz="3600" b="1" baseline="30000" dirty="0">
                <a:solidFill>
                  <a:schemeClr val="accent6"/>
                </a:solidFill>
                <a:latin typeface="Comic Sans MS" pitchFamily="66" charset="0"/>
              </a:rPr>
              <a:t>-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</a:rPr>
              <a:t>(</a:t>
            </a:r>
            <a:r>
              <a:rPr lang="en-US" sz="3600" b="1" baseline="-25000" dirty="0" err="1">
                <a:solidFill>
                  <a:schemeClr val="accent6"/>
                </a:solidFill>
                <a:latin typeface="Comic Sans MS" pitchFamily="66" charset="0"/>
              </a:rPr>
              <a:t>aq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</a:rPr>
              <a:t>)</a:t>
            </a:r>
            <a:r>
              <a:rPr lang="en-US" sz="3600" b="1" dirty="0">
                <a:solidFill>
                  <a:schemeClr val="accent6"/>
                </a:solidFill>
                <a:latin typeface="Comic Sans MS" pitchFamily="66" charset="0"/>
              </a:rPr>
              <a:t> </a:t>
            </a:r>
            <a:r>
              <a:rPr lang="en-US" sz="3600" b="1" dirty="0">
                <a:solidFill>
                  <a:schemeClr val="accent6"/>
                </a:solidFill>
                <a:latin typeface="Comic Sans MS" pitchFamily="66" charset="0"/>
                <a:sym typeface="Wingdings" pitchFamily="2" charset="2"/>
              </a:rPr>
              <a:t> PbI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  <a:sym typeface="Wingdings" pitchFamily="2" charset="2"/>
              </a:rPr>
              <a:t>2(s)</a:t>
            </a:r>
            <a:endParaRPr lang="en-US" sz="3600" b="1" baseline="-25000" dirty="0">
              <a:solidFill>
                <a:schemeClr val="accent6"/>
              </a:solidFill>
              <a:latin typeface="Comic Sans MS" pitchFamily="66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093244" y="4209959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7329489" y="4247488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 flipH="1">
            <a:off x="7491410" y="5419265"/>
            <a:ext cx="1447802" cy="760657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Spectator Ions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 flipH="1">
            <a:off x="1797850" y="4247488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7879555" y="4646519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7834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/>
      <p:bldP spid="29" grpId="0"/>
      <p:bldP spid="30" grpId="0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039"/>
            <a:ext cx="8763000" cy="803062"/>
          </a:xfrm>
        </p:spPr>
        <p:txBody>
          <a:bodyPr/>
          <a:lstStyle/>
          <a:p>
            <a:r>
              <a:rPr lang="en-US" sz="40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Prediction Products Practice #5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658994"/>
            <a:ext cx="47005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solution of Silver Nitrate with a solution of potassium chloride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0600" y="723097"/>
            <a:ext cx="44434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What type of reaction does this look like?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1798235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Double Replacement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576264" y="2783449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000" b="1" dirty="0">
                <a:solidFill>
                  <a:srgbClr val="000000"/>
                </a:solidFill>
              </a:rPr>
              <a:t>AgNO</a:t>
            </a:r>
            <a:r>
              <a:rPr lang="en-US" sz="3000" b="1" baseline="-25000" dirty="0">
                <a:solidFill>
                  <a:srgbClr val="000000"/>
                </a:solidFill>
              </a:rPr>
              <a:t>3</a:t>
            </a:r>
            <a:r>
              <a:rPr lang="en-US" sz="3000" b="1" dirty="0">
                <a:solidFill>
                  <a:srgbClr val="000000"/>
                </a:solidFill>
              </a:rPr>
              <a:t> + </a:t>
            </a:r>
            <a:r>
              <a:rPr lang="en-US" sz="3000" b="1" dirty="0" err="1">
                <a:solidFill>
                  <a:srgbClr val="000000"/>
                </a:solidFill>
              </a:rPr>
              <a:t>KCl</a:t>
            </a:r>
            <a:r>
              <a:rPr lang="en-US" sz="3000" b="1" dirty="0">
                <a:solidFill>
                  <a:srgbClr val="000000"/>
                </a:solidFill>
              </a:rPr>
              <a:t> </a:t>
            </a:r>
            <a:r>
              <a:rPr lang="en-US" sz="3000" b="1" dirty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sz="3000" b="1" dirty="0" err="1">
                <a:solidFill>
                  <a:srgbClr val="000000"/>
                </a:solidFill>
                <a:sym typeface="Wingdings" pitchFamily="2" charset="2"/>
              </a:rPr>
              <a:t>AgCl</a:t>
            </a:r>
            <a:r>
              <a:rPr lang="en-US" sz="3000" b="1" dirty="0">
                <a:solidFill>
                  <a:srgbClr val="000000"/>
                </a:solidFill>
                <a:sym typeface="Wingdings" pitchFamily="2" charset="2"/>
              </a:rPr>
              <a:t> + KNO</a:t>
            </a:r>
            <a:r>
              <a:rPr lang="en-US" sz="3000" b="1" baseline="-25000" dirty="0">
                <a:solidFill>
                  <a:srgbClr val="000000"/>
                </a:solidFill>
                <a:sym typeface="Wingdings" pitchFamily="2" charset="2"/>
              </a:rPr>
              <a:t>3</a:t>
            </a:r>
            <a:endParaRPr lang="en-US" sz="3000" b="1" baseline="-25000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 flipH="1">
            <a:off x="7138986" y="2433101"/>
            <a:ext cx="1828799" cy="834139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002060"/>
                </a:solidFill>
                <a:latin typeface="Comic Sans MS" pitchFamily="66" charset="0"/>
              </a:rPr>
              <a:t>Already neutral!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 flipH="1">
            <a:off x="7138984" y="3535526"/>
            <a:ext cx="1828799" cy="815831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002060"/>
                </a:solidFill>
                <a:latin typeface="Comic Sans MS" pitchFamily="66" charset="0"/>
              </a:rPr>
              <a:t>Already Balanced!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 flipH="1">
            <a:off x="1790698" y="5785160"/>
            <a:ext cx="5410201" cy="978071"/>
          </a:xfrm>
          <a:prstGeom prst="rect">
            <a:avLst/>
          </a:prstGeom>
          <a:solidFill>
            <a:schemeClr val="tx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NOT DONE!!!! NEED TO THINK ABOUT PHASES!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6686" y="3847123"/>
            <a:ext cx="6743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</a:rPr>
              <a:t>AgNO</a:t>
            </a:r>
            <a:r>
              <a:rPr lang="en-US" sz="3000" b="1" baseline="-25000" dirty="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</a:rPr>
              <a:t> + </a:t>
            </a:r>
            <a:r>
              <a:rPr lang="en-US" sz="3000" b="1" dirty="0" err="1">
                <a:solidFill>
                  <a:srgbClr val="000000"/>
                </a:solidFill>
                <a:latin typeface="Comic Sans MS" pitchFamily="66" charset="0"/>
              </a:rPr>
              <a:t>KCl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3000" b="1" dirty="0" err="1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AgCl</a:t>
            </a:r>
            <a:r>
              <a:rPr lang="en-US" sz="30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 + KNO</a:t>
            </a:r>
            <a:r>
              <a:rPr lang="en-US" sz="30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3</a:t>
            </a:r>
            <a:endParaRPr lang="en-US" sz="3000" b="1" baseline="-25000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78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9" grpId="0" animBg="1"/>
      <p:bldP spid="21" grpId="0" animBg="1"/>
      <p:bldP spid="22" grpId="0" animBg="1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039"/>
            <a:ext cx="8763000" cy="803062"/>
          </a:xfrm>
        </p:spPr>
        <p:txBody>
          <a:bodyPr/>
          <a:lstStyle/>
          <a:p>
            <a:r>
              <a:rPr lang="en-US" sz="40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Prediction Products Practice #5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308" y="1909270"/>
            <a:ext cx="5348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AgNO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 + </a:t>
            </a:r>
            <a:r>
              <a:rPr lang="en-US" sz="2800" b="1" dirty="0" err="1">
                <a:solidFill>
                  <a:srgbClr val="000000"/>
                </a:solidFill>
                <a:latin typeface="Comic Sans MS" pitchFamily="66" charset="0"/>
              </a:rPr>
              <a:t>KCl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2800" b="1" dirty="0" err="1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AgCl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 + KNO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3</a:t>
            </a:r>
            <a:endParaRPr lang="en-US" sz="2800" b="1" baseline="-25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 flipH="1">
            <a:off x="723900" y="815101"/>
            <a:ext cx="7772399" cy="466012"/>
          </a:xfrm>
          <a:prstGeom prst="rect">
            <a:avLst/>
          </a:prstGeom>
          <a:solidFill>
            <a:schemeClr val="tx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NOT DONE!!!! NEED TO THINK ABOUT PHASES!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 flipH="1">
            <a:off x="223837" y="1497601"/>
            <a:ext cx="3419474" cy="3207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Balanced 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Equation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 flipH="1">
            <a:off x="223833" y="3743474"/>
            <a:ext cx="3738565" cy="384721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Complete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 Ionic Equation 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 flipH="1">
            <a:off x="223833" y="4926257"/>
            <a:ext cx="3724274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Net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 Ionic Equation 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 flipH="1">
            <a:off x="223835" y="2547592"/>
            <a:ext cx="2824163" cy="366401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Overall 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Equation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542926" y="2913993"/>
            <a:ext cx="937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AgNO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lang="en-US" sz="2800" b="1" baseline="-25000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>
                <a:solidFill>
                  <a:srgbClr val="FF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 + </a:t>
            </a:r>
            <a:r>
              <a:rPr lang="en-US" sz="2800" b="1" dirty="0" err="1">
                <a:solidFill>
                  <a:srgbClr val="000000"/>
                </a:solidFill>
                <a:latin typeface="Comic Sans MS" pitchFamily="66" charset="0"/>
              </a:rPr>
              <a:t>KCl</a:t>
            </a:r>
            <a:r>
              <a:rPr lang="en-US" sz="2800" b="1" baseline="-25000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>
                <a:solidFill>
                  <a:srgbClr val="FF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2800" b="1" dirty="0" err="1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AgCl</a:t>
            </a:r>
            <a:r>
              <a:rPr lang="en-US" sz="2800" b="1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(s)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 + KNO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3</a:t>
            </a:r>
            <a:r>
              <a:rPr lang="en-US" sz="2800" b="1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800" b="1" baseline="-250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aq</a:t>
            </a:r>
            <a:r>
              <a:rPr lang="en-US" sz="2800" b="1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)</a:t>
            </a:r>
            <a:endParaRPr lang="en-US" sz="28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394" y="4291723"/>
            <a:ext cx="914400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Ag</a:t>
            </a:r>
            <a:r>
              <a:rPr lang="en-US" sz="2800" b="1" baseline="30000" dirty="0">
                <a:solidFill>
                  <a:srgbClr val="000000"/>
                </a:solidFill>
                <a:latin typeface="Comic Sans MS" pitchFamily="66" charset="0"/>
              </a:rPr>
              <a:t>+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>
                <a:solidFill>
                  <a:srgbClr val="00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+NO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3</a:t>
            </a:r>
            <a:r>
              <a:rPr lang="en-US" sz="2800" b="1" baseline="30000" dirty="0">
                <a:solidFill>
                  <a:srgbClr val="000000"/>
                </a:solidFill>
                <a:latin typeface="Comic Sans MS" pitchFamily="66" charset="0"/>
              </a:rPr>
              <a:t>-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>
                <a:solidFill>
                  <a:srgbClr val="00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+ K</a:t>
            </a:r>
            <a:r>
              <a:rPr lang="en-US" sz="2800" b="1" baseline="30000" dirty="0">
                <a:solidFill>
                  <a:srgbClr val="000000"/>
                </a:solidFill>
                <a:latin typeface="Comic Sans MS" pitchFamily="66" charset="0"/>
              </a:rPr>
              <a:t>+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>
                <a:solidFill>
                  <a:srgbClr val="00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+Cl</a:t>
            </a:r>
            <a:r>
              <a:rPr lang="en-US" sz="2800" b="1" baseline="30000" dirty="0">
                <a:solidFill>
                  <a:srgbClr val="000000"/>
                </a:solidFill>
                <a:latin typeface="Comic Sans MS" pitchFamily="66" charset="0"/>
              </a:rPr>
              <a:t>-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sz="2800" b="1" baseline="-25000" dirty="0" err="1">
                <a:solidFill>
                  <a:srgbClr val="000000"/>
                </a:solidFill>
                <a:latin typeface="Comic Sans MS" pitchFamily="66" charset="0"/>
              </a:rPr>
              <a:t>aq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2800" b="1" dirty="0" err="1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AgCl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(s)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+K</a:t>
            </a:r>
            <a:r>
              <a:rPr lang="en-US" sz="2800" b="1" baseline="30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+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800" b="1" baseline="-25000" dirty="0" err="1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aq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+NO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3</a:t>
            </a:r>
            <a:r>
              <a:rPr lang="en-US" sz="2800" b="1" baseline="30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-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800" b="1" baseline="-25000" dirty="0" err="1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aq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)</a:t>
            </a:r>
            <a:endParaRPr lang="en-US" sz="2800" b="1" baseline="-25000" dirty="0">
              <a:solidFill>
                <a:srgbClr val="000000"/>
              </a:solidFill>
              <a:latin typeface="Comic Sans MS" pitchFamily="66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4308" y="55335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accent6"/>
                </a:solidFill>
                <a:latin typeface="Comic Sans MS" pitchFamily="66" charset="0"/>
              </a:rPr>
              <a:t>Ag</a:t>
            </a:r>
            <a:r>
              <a:rPr lang="en-US" sz="3600" b="1" baseline="30000" dirty="0">
                <a:solidFill>
                  <a:schemeClr val="accent6"/>
                </a:solidFill>
                <a:latin typeface="Comic Sans MS" pitchFamily="66" charset="0"/>
              </a:rPr>
              <a:t>+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</a:rPr>
              <a:t>(</a:t>
            </a:r>
            <a:r>
              <a:rPr lang="en-US" sz="3600" b="1" baseline="-25000" dirty="0" err="1">
                <a:solidFill>
                  <a:schemeClr val="accent6"/>
                </a:solidFill>
                <a:latin typeface="Comic Sans MS" pitchFamily="66" charset="0"/>
              </a:rPr>
              <a:t>aq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</a:rPr>
              <a:t>)</a:t>
            </a:r>
            <a:r>
              <a:rPr lang="en-US" sz="3600" b="1" dirty="0">
                <a:solidFill>
                  <a:schemeClr val="accent6"/>
                </a:solidFill>
                <a:latin typeface="Comic Sans MS" pitchFamily="66" charset="0"/>
              </a:rPr>
              <a:t> + Cl</a:t>
            </a:r>
            <a:r>
              <a:rPr lang="en-US" sz="3600" b="1" baseline="30000" dirty="0">
                <a:solidFill>
                  <a:schemeClr val="accent6"/>
                </a:solidFill>
                <a:latin typeface="Comic Sans MS" pitchFamily="66" charset="0"/>
              </a:rPr>
              <a:t>-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</a:rPr>
              <a:t>(</a:t>
            </a:r>
            <a:r>
              <a:rPr lang="en-US" sz="3600" b="1" baseline="-25000" dirty="0" err="1">
                <a:solidFill>
                  <a:schemeClr val="accent6"/>
                </a:solidFill>
                <a:latin typeface="Comic Sans MS" pitchFamily="66" charset="0"/>
              </a:rPr>
              <a:t>aq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</a:rPr>
              <a:t>)</a:t>
            </a:r>
            <a:r>
              <a:rPr lang="en-US" sz="3600" b="1" dirty="0">
                <a:solidFill>
                  <a:schemeClr val="accent6"/>
                </a:solidFill>
                <a:latin typeface="Comic Sans MS" pitchFamily="66" charset="0"/>
              </a:rPr>
              <a:t> </a:t>
            </a:r>
            <a:r>
              <a:rPr lang="en-US" sz="3600" b="1" dirty="0">
                <a:solidFill>
                  <a:schemeClr val="accent6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3600" b="1" dirty="0" err="1">
                <a:solidFill>
                  <a:schemeClr val="accent6"/>
                </a:solidFill>
                <a:latin typeface="Comic Sans MS" pitchFamily="66" charset="0"/>
                <a:sym typeface="Wingdings" pitchFamily="2" charset="2"/>
              </a:rPr>
              <a:t>AgCl</a:t>
            </a:r>
            <a:r>
              <a:rPr lang="en-US" sz="3600" b="1" baseline="-25000" dirty="0">
                <a:solidFill>
                  <a:schemeClr val="accent6"/>
                </a:solidFill>
                <a:latin typeface="Comic Sans MS" pitchFamily="66" charset="0"/>
                <a:sym typeface="Wingdings" pitchFamily="2" charset="2"/>
              </a:rPr>
              <a:t>(s)</a:t>
            </a:r>
            <a:endParaRPr lang="en-US" sz="3600" b="1" baseline="-25000" dirty="0">
              <a:solidFill>
                <a:schemeClr val="accent6"/>
              </a:solidFill>
              <a:latin typeface="Comic Sans MS" pitchFamily="66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093244" y="4209959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6798471" y="4143649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 flipH="1">
            <a:off x="7491409" y="5015287"/>
            <a:ext cx="1447802" cy="810274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Spectator Ions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 flipH="1">
            <a:off x="1797850" y="4247488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7879555" y="4267158"/>
            <a:ext cx="671511" cy="63453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1175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/>
      <p:bldP spid="29" grpId="0"/>
      <p:bldP spid="30" grpId="0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039"/>
            <a:ext cx="8763000" cy="803062"/>
          </a:xfrm>
        </p:spPr>
        <p:txBody>
          <a:bodyPr/>
          <a:lstStyle/>
          <a:p>
            <a:r>
              <a:rPr lang="en-US" sz="40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Particulate Diagrams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4877" y="1472155"/>
            <a:ext cx="44859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Use little color coded (or labeled) circles to represent particles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>
              <a:solidFill>
                <a:srgbClr val="000000"/>
              </a:solidFill>
              <a:latin typeface="Comic Sans MS" pitchFamily="66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“particle” can be an atom, an ion, a polyatomic ion, compound or molecule.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>
              <a:solidFill>
                <a:srgbClr val="000000"/>
              </a:solidFill>
              <a:latin typeface="Comic Sans MS" pitchFamily="66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Use the right number of circles! Draw them to represent phases too! 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 bwMode="auto">
          <a:xfrm flipH="1">
            <a:off x="723900" y="815101"/>
            <a:ext cx="7772399" cy="466012"/>
          </a:xfrm>
          <a:prstGeom prst="rect">
            <a:avLst/>
          </a:prstGeom>
          <a:solidFill>
            <a:schemeClr val="tx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Particulate Diagrams help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our brains!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438400"/>
            <a:ext cx="4099196" cy="4199176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 bwMode="auto">
          <a:xfrm>
            <a:off x="7447848" y="4499743"/>
            <a:ext cx="365760" cy="365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7296241" y="6035040"/>
            <a:ext cx="365760" cy="36576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5738842" y="3379430"/>
            <a:ext cx="2890683" cy="162232"/>
          </a:xfrm>
          <a:custGeom>
            <a:avLst/>
            <a:gdLst>
              <a:gd name="connsiteX0" fmla="*/ 0 w 2890683"/>
              <a:gd name="connsiteY0" fmla="*/ 147484 h 162232"/>
              <a:gd name="connsiteX1" fmla="*/ 73742 w 2890683"/>
              <a:gd name="connsiteY1" fmla="*/ 88490 h 162232"/>
              <a:gd name="connsiteX2" fmla="*/ 250722 w 2890683"/>
              <a:gd name="connsiteY2" fmla="*/ 88490 h 162232"/>
              <a:gd name="connsiteX3" fmla="*/ 339212 w 2890683"/>
              <a:gd name="connsiteY3" fmla="*/ 117987 h 162232"/>
              <a:gd name="connsiteX4" fmla="*/ 383458 w 2890683"/>
              <a:gd name="connsiteY4" fmla="*/ 132735 h 162232"/>
              <a:gd name="connsiteX5" fmla="*/ 501445 w 2890683"/>
              <a:gd name="connsiteY5" fmla="*/ 162232 h 162232"/>
              <a:gd name="connsiteX6" fmla="*/ 752167 w 2890683"/>
              <a:gd name="connsiteY6" fmla="*/ 147484 h 162232"/>
              <a:gd name="connsiteX7" fmla="*/ 899651 w 2890683"/>
              <a:gd name="connsiteY7" fmla="*/ 132735 h 162232"/>
              <a:gd name="connsiteX8" fmla="*/ 988142 w 2890683"/>
              <a:gd name="connsiteY8" fmla="*/ 73742 h 162232"/>
              <a:gd name="connsiteX9" fmla="*/ 1032387 w 2890683"/>
              <a:gd name="connsiteY9" fmla="*/ 44245 h 162232"/>
              <a:gd name="connsiteX10" fmla="*/ 1091380 w 2890683"/>
              <a:gd name="connsiteY10" fmla="*/ 29496 h 162232"/>
              <a:gd name="connsiteX11" fmla="*/ 1179871 w 2890683"/>
              <a:gd name="connsiteY11" fmla="*/ 0 h 162232"/>
              <a:gd name="connsiteX12" fmla="*/ 1637071 w 2890683"/>
              <a:gd name="connsiteY12" fmla="*/ 14748 h 162232"/>
              <a:gd name="connsiteX13" fmla="*/ 1828800 w 2890683"/>
              <a:gd name="connsiteY13" fmla="*/ 58993 h 162232"/>
              <a:gd name="connsiteX14" fmla="*/ 1917290 w 2890683"/>
              <a:gd name="connsiteY14" fmla="*/ 73742 h 162232"/>
              <a:gd name="connsiteX15" fmla="*/ 1991032 w 2890683"/>
              <a:gd name="connsiteY15" fmla="*/ 88490 h 162232"/>
              <a:gd name="connsiteX16" fmla="*/ 2182761 w 2890683"/>
              <a:gd name="connsiteY16" fmla="*/ 103238 h 162232"/>
              <a:gd name="connsiteX17" fmla="*/ 2743200 w 2890683"/>
              <a:gd name="connsiteY17" fmla="*/ 88490 h 162232"/>
              <a:gd name="connsiteX18" fmla="*/ 2831690 w 2890683"/>
              <a:gd name="connsiteY18" fmla="*/ 58993 h 162232"/>
              <a:gd name="connsiteX19" fmla="*/ 2890683 w 2890683"/>
              <a:gd name="connsiteY19" fmla="*/ 29496 h 16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890683" h="162232">
                <a:moveTo>
                  <a:pt x="0" y="147484"/>
                </a:moveTo>
                <a:cubicBezTo>
                  <a:pt x="24581" y="127819"/>
                  <a:pt x="46225" y="103777"/>
                  <a:pt x="73742" y="88490"/>
                </a:cubicBezTo>
                <a:cubicBezTo>
                  <a:pt x="127435" y="58660"/>
                  <a:pt x="198174" y="81922"/>
                  <a:pt x="250722" y="88490"/>
                </a:cubicBezTo>
                <a:lnTo>
                  <a:pt x="339212" y="117987"/>
                </a:lnTo>
                <a:cubicBezTo>
                  <a:pt x="353961" y="122903"/>
                  <a:pt x="368214" y="129686"/>
                  <a:pt x="383458" y="132735"/>
                </a:cubicBezTo>
                <a:cubicBezTo>
                  <a:pt x="472444" y="150533"/>
                  <a:pt x="433419" y="139557"/>
                  <a:pt x="501445" y="162232"/>
                </a:cubicBezTo>
                <a:lnTo>
                  <a:pt x="752167" y="147484"/>
                </a:lnTo>
                <a:cubicBezTo>
                  <a:pt x="801439" y="143834"/>
                  <a:pt x="852493" y="147472"/>
                  <a:pt x="899651" y="132735"/>
                </a:cubicBezTo>
                <a:cubicBezTo>
                  <a:pt x="933488" y="122161"/>
                  <a:pt x="958645" y="93406"/>
                  <a:pt x="988142" y="73742"/>
                </a:cubicBezTo>
                <a:cubicBezTo>
                  <a:pt x="1002890" y="63910"/>
                  <a:pt x="1015191" y="48544"/>
                  <a:pt x="1032387" y="44245"/>
                </a:cubicBezTo>
                <a:cubicBezTo>
                  <a:pt x="1052051" y="39329"/>
                  <a:pt x="1071965" y="35320"/>
                  <a:pt x="1091380" y="29496"/>
                </a:cubicBezTo>
                <a:cubicBezTo>
                  <a:pt x="1121161" y="20562"/>
                  <a:pt x="1179871" y="0"/>
                  <a:pt x="1179871" y="0"/>
                </a:cubicBezTo>
                <a:cubicBezTo>
                  <a:pt x="1332271" y="4916"/>
                  <a:pt x="1484826" y="6290"/>
                  <a:pt x="1637071" y="14748"/>
                </a:cubicBezTo>
                <a:cubicBezTo>
                  <a:pt x="1669020" y="16523"/>
                  <a:pt x="1818372" y="57255"/>
                  <a:pt x="1828800" y="58993"/>
                </a:cubicBezTo>
                <a:lnTo>
                  <a:pt x="1917290" y="73742"/>
                </a:lnTo>
                <a:cubicBezTo>
                  <a:pt x="1941953" y="78226"/>
                  <a:pt x="1966118" y="85722"/>
                  <a:pt x="1991032" y="88490"/>
                </a:cubicBezTo>
                <a:cubicBezTo>
                  <a:pt x="2054738" y="95568"/>
                  <a:pt x="2118851" y="98322"/>
                  <a:pt x="2182761" y="103238"/>
                </a:cubicBezTo>
                <a:cubicBezTo>
                  <a:pt x="2369574" y="98322"/>
                  <a:pt x="2556755" y="101202"/>
                  <a:pt x="2743200" y="88490"/>
                </a:cubicBezTo>
                <a:cubicBezTo>
                  <a:pt x="2774220" y="86375"/>
                  <a:pt x="2802193" y="68825"/>
                  <a:pt x="2831690" y="58993"/>
                </a:cubicBezTo>
                <a:cubicBezTo>
                  <a:pt x="2882531" y="42046"/>
                  <a:pt x="2864942" y="55238"/>
                  <a:pt x="2890683" y="29496"/>
                </a:cubicBez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8039101" y="3803416"/>
            <a:ext cx="365760" cy="365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7132686" y="3562401"/>
            <a:ext cx="365760" cy="365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818120" y="5183864"/>
            <a:ext cx="365760" cy="365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978562" y="4592050"/>
            <a:ext cx="365760" cy="365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818423" y="5040705"/>
            <a:ext cx="365760" cy="365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635240" y="6021682"/>
            <a:ext cx="365760" cy="36576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8234541" y="1646873"/>
            <a:ext cx="365760" cy="36576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098311" y="2150880"/>
            <a:ext cx="365760" cy="36576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6129733" y="1504684"/>
            <a:ext cx="365760" cy="36576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198553" y="2042637"/>
            <a:ext cx="365760" cy="36576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15042" y="5867400"/>
            <a:ext cx="1359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2D050"/>
                </a:solidFill>
              </a:rPr>
              <a:t>SOLID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87054" y="3866634"/>
            <a:ext cx="1802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LIQUID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006323" y="1557739"/>
            <a:ext cx="1032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GAS</a:t>
            </a:r>
          </a:p>
        </p:txBody>
      </p:sp>
    </p:spTree>
    <p:extLst>
      <p:ext uri="{BB962C8B-B14F-4D97-AF65-F5344CB8AC3E}">
        <p14:creationId xmlns:p14="http://schemas.microsoft.com/office/powerpoint/2010/main" val="649019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039"/>
            <a:ext cx="8763000" cy="803062"/>
          </a:xfrm>
        </p:spPr>
        <p:txBody>
          <a:bodyPr/>
          <a:lstStyle/>
          <a:p>
            <a:r>
              <a:rPr lang="en-US" sz="40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Prediction Products Practice #3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143000" y="195240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+ 3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NO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 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Pb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+ 2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NO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)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 bwMode="auto">
          <a:xfrm flipH="1">
            <a:off x="723900" y="815101"/>
            <a:ext cx="7772399" cy="466012"/>
          </a:xfrm>
          <a:prstGeom prst="rect">
            <a:avLst/>
          </a:prstGeom>
          <a:solidFill>
            <a:schemeClr val="tx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Particulate Diagrams help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our brains!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 bwMode="auto">
          <a:xfrm flipH="1">
            <a:off x="223837" y="1497601"/>
            <a:ext cx="3419474" cy="3207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 Balanced Equation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438400"/>
            <a:ext cx="4099196" cy="4199176"/>
          </a:xfrm>
          <a:prstGeom prst="rect">
            <a:avLst/>
          </a:prstGeom>
        </p:spPr>
      </p:pic>
      <p:pic>
        <p:nvPicPr>
          <p:cNvPr id="16" name="Picture 4" descr="honey clipart black and white&#10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3" y="2453480"/>
            <a:ext cx="1337073" cy="147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oney clipart black and white&#10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904" y="2453480"/>
            <a:ext cx="1487096" cy="147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00087" y="4036008"/>
            <a:ext cx="232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Jars of chemicals in stock room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6003397" y="4103645"/>
            <a:ext cx="365760" cy="36576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057443" y="4720324"/>
            <a:ext cx="365760" cy="365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662304" y="6022026"/>
            <a:ext cx="365760" cy="36576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5738842" y="3379430"/>
            <a:ext cx="2890683" cy="162232"/>
          </a:xfrm>
          <a:custGeom>
            <a:avLst/>
            <a:gdLst>
              <a:gd name="connsiteX0" fmla="*/ 0 w 2890683"/>
              <a:gd name="connsiteY0" fmla="*/ 147484 h 162232"/>
              <a:gd name="connsiteX1" fmla="*/ 73742 w 2890683"/>
              <a:gd name="connsiteY1" fmla="*/ 88490 h 162232"/>
              <a:gd name="connsiteX2" fmla="*/ 250722 w 2890683"/>
              <a:gd name="connsiteY2" fmla="*/ 88490 h 162232"/>
              <a:gd name="connsiteX3" fmla="*/ 339212 w 2890683"/>
              <a:gd name="connsiteY3" fmla="*/ 117987 h 162232"/>
              <a:gd name="connsiteX4" fmla="*/ 383458 w 2890683"/>
              <a:gd name="connsiteY4" fmla="*/ 132735 h 162232"/>
              <a:gd name="connsiteX5" fmla="*/ 501445 w 2890683"/>
              <a:gd name="connsiteY5" fmla="*/ 162232 h 162232"/>
              <a:gd name="connsiteX6" fmla="*/ 752167 w 2890683"/>
              <a:gd name="connsiteY6" fmla="*/ 147484 h 162232"/>
              <a:gd name="connsiteX7" fmla="*/ 899651 w 2890683"/>
              <a:gd name="connsiteY7" fmla="*/ 132735 h 162232"/>
              <a:gd name="connsiteX8" fmla="*/ 988142 w 2890683"/>
              <a:gd name="connsiteY8" fmla="*/ 73742 h 162232"/>
              <a:gd name="connsiteX9" fmla="*/ 1032387 w 2890683"/>
              <a:gd name="connsiteY9" fmla="*/ 44245 h 162232"/>
              <a:gd name="connsiteX10" fmla="*/ 1091380 w 2890683"/>
              <a:gd name="connsiteY10" fmla="*/ 29496 h 162232"/>
              <a:gd name="connsiteX11" fmla="*/ 1179871 w 2890683"/>
              <a:gd name="connsiteY11" fmla="*/ 0 h 162232"/>
              <a:gd name="connsiteX12" fmla="*/ 1637071 w 2890683"/>
              <a:gd name="connsiteY12" fmla="*/ 14748 h 162232"/>
              <a:gd name="connsiteX13" fmla="*/ 1828800 w 2890683"/>
              <a:gd name="connsiteY13" fmla="*/ 58993 h 162232"/>
              <a:gd name="connsiteX14" fmla="*/ 1917290 w 2890683"/>
              <a:gd name="connsiteY14" fmla="*/ 73742 h 162232"/>
              <a:gd name="connsiteX15" fmla="*/ 1991032 w 2890683"/>
              <a:gd name="connsiteY15" fmla="*/ 88490 h 162232"/>
              <a:gd name="connsiteX16" fmla="*/ 2182761 w 2890683"/>
              <a:gd name="connsiteY16" fmla="*/ 103238 h 162232"/>
              <a:gd name="connsiteX17" fmla="*/ 2743200 w 2890683"/>
              <a:gd name="connsiteY17" fmla="*/ 88490 h 162232"/>
              <a:gd name="connsiteX18" fmla="*/ 2831690 w 2890683"/>
              <a:gd name="connsiteY18" fmla="*/ 58993 h 162232"/>
              <a:gd name="connsiteX19" fmla="*/ 2890683 w 2890683"/>
              <a:gd name="connsiteY19" fmla="*/ 29496 h 16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890683" h="162232">
                <a:moveTo>
                  <a:pt x="0" y="147484"/>
                </a:moveTo>
                <a:cubicBezTo>
                  <a:pt x="24581" y="127819"/>
                  <a:pt x="46225" y="103777"/>
                  <a:pt x="73742" y="88490"/>
                </a:cubicBezTo>
                <a:cubicBezTo>
                  <a:pt x="127435" y="58660"/>
                  <a:pt x="198174" y="81922"/>
                  <a:pt x="250722" y="88490"/>
                </a:cubicBezTo>
                <a:lnTo>
                  <a:pt x="339212" y="117987"/>
                </a:lnTo>
                <a:cubicBezTo>
                  <a:pt x="353961" y="122903"/>
                  <a:pt x="368214" y="129686"/>
                  <a:pt x="383458" y="132735"/>
                </a:cubicBezTo>
                <a:cubicBezTo>
                  <a:pt x="472444" y="150533"/>
                  <a:pt x="433419" y="139557"/>
                  <a:pt x="501445" y="162232"/>
                </a:cubicBezTo>
                <a:lnTo>
                  <a:pt x="752167" y="147484"/>
                </a:lnTo>
                <a:cubicBezTo>
                  <a:pt x="801439" y="143834"/>
                  <a:pt x="852493" y="147472"/>
                  <a:pt x="899651" y="132735"/>
                </a:cubicBezTo>
                <a:cubicBezTo>
                  <a:pt x="933488" y="122161"/>
                  <a:pt x="958645" y="93406"/>
                  <a:pt x="988142" y="73742"/>
                </a:cubicBezTo>
                <a:cubicBezTo>
                  <a:pt x="1002890" y="63910"/>
                  <a:pt x="1015191" y="48544"/>
                  <a:pt x="1032387" y="44245"/>
                </a:cubicBezTo>
                <a:cubicBezTo>
                  <a:pt x="1052051" y="39329"/>
                  <a:pt x="1071965" y="35320"/>
                  <a:pt x="1091380" y="29496"/>
                </a:cubicBezTo>
                <a:cubicBezTo>
                  <a:pt x="1121161" y="20562"/>
                  <a:pt x="1179871" y="0"/>
                  <a:pt x="1179871" y="0"/>
                </a:cubicBezTo>
                <a:cubicBezTo>
                  <a:pt x="1332271" y="4916"/>
                  <a:pt x="1484826" y="6290"/>
                  <a:pt x="1637071" y="14748"/>
                </a:cubicBezTo>
                <a:cubicBezTo>
                  <a:pt x="1669020" y="16523"/>
                  <a:pt x="1818372" y="57255"/>
                  <a:pt x="1828800" y="58993"/>
                </a:cubicBezTo>
                <a:lnTo>
                  <a:pt x="1917290" y="73742"/>
                </a:lnTo>
                <a:cubicBezTo>
                  <a:pt x="1941953" y="78226"/>
                  <a:pt x="1966118" y="85722"/>
                  <a:pt x="1991032" y="88490"/>
                </a:cubicBezTo>
                <a:cubicBezTo>
                  <a:pt x="2054738" y="95568"/>
                  <a:pt x="2118851" y="98322"/>
                  <a:pt x="2182761" y="103238"/>
                </a:cubicBezTo>
                <a:cubicBezTo>
                  <a:pt x="2369574" y="98322"/>
                  <a:pt x="2556755" y="101202"/>
                  <a:pt x="2743200" y="88490"/>
                </a:cubicBezTo>
                <a:cubicBezTo>
                  <a:pt x="2774220" y="86375"/>
                  <a:pt x="2802193" y="68825"/>
                  <a:pt x="2831690" y="58993"/>
                </a:cubicBezTo>
                <a:cubicBezTo>
                  <a:pt x="2882531" y="42046"/>
                  <a:pt x="2864942" y="55238"/>
                  <a:pt x="2890683" y="29496"/>
                </a:cubicBez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17638" y="2709877"/>
            <a:ext cx="232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Dump into beaker…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0085" y="3085901"/>
            <a:ext cx="984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Al</a:t>
            </a:r>
            <a:endParaRPr lang="en-US" baseline="-25000" dirty="0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34778" y="3085901"/>
            <a:ext cx="1160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Pb</a:t>
            </a:r>
            <a:r>
              <a:rPr lang="en-US" dirty="0">
                <a:solidFill>
                  <a:srgbClr val="000000"/>
                </a:solidFill>
              </a:rPr>
              <a:t>(NO</a:t>
            </a:r>
            <a:r>
              <a:rPr lang="en-US" baseline="-25000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)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7646199" y="4305118"/>
            <a:ext cx="365760" cy="36576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8039101" y="3803416"/>
            <a:ext cx="365760" cy="365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7006323" y="3607092"/>
            <a:ext cx="365760" cy="365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818120" y="5183864"/>
            <a:ext cx="365760" cy="365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968732" y="4857825"/>
            <a:ext cx="365760" cy="365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640563" y="4185930"/>
            <a:ext cx="365760" cy="365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001303" y="6008668"/>
            <a:ext cx="365760" cy="36576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6812875" y="5714853"/>
            <a:ext cx="365760" cy="36576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564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l="3337" r="5576"/>
          <a:stretch/>
        </p:blipFill>
        <p:spPr>
          <a:xfrm>
            <a:off x="5257800" y="2354024"/>
            <a:ext cx="3733800" cy="4199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039"/>
            <a:ext cx="8763000" cy="803062"/>
          </a:xfrm>
        </p:spPr>
        <p:txBody>
          <a:bodyPr/>
          <a:lstStyle/>
          <a:p>
            <a:r>
              <a:rPr lang="en-US" sz="40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Prediction Products Practice #4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143000" y="195240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NO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+ 2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Pb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I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 + 2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(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NO</a:t>
            </a:r>
            <a:r>
              <a:rPr kumimoji="0" 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) </a:t>
            </a:r>
            <a:endParaRPr kumimoji="0" lang="en-US" sz="2800" b="1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 bwMode="auto">
          <a:xfrm flipH="1">
            <a:off x="723900" y="815101"/>
            <a:ext cx="7772399" cy="466012"/>
          </a:xfrm>
          <a:prstGeom prst="rect">
            <a:avLst/>
          </a:prstGeom>
          <a:solidFill>
            <a:schemeClr val="tx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Particulate Diagrams help our brains!</a:t>
            </a:r>
          </a:p>
        </p:txBody>
      </p:sp>
      <p:sp>
        <p:nvSpPr>
          <p:cNvPr id="23" name="Rectangle 22"/>
          <p:cNvSpPr/>
          <p:nvPr/>
        </p:nvSpPr>
        <p:spPr bwMode="auto">
          <a:xfrm flipH="1">
            <a:off x="223837" y="1497601"/>
            <a:ext cx="3419474" cy="3207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The Balanced Equation</a:t>
            </a:r>
          </a:p>
        </p:txBody>
      </p:sp>
      <p:pic>
        <p:nvPicPr>
          <p:cNvPr id="18" name="Picture 4" descr="honey clipart black and white&#10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3" y="2453480"/>
            <a:ext cx="1493663" cy="147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00086" y="3085901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Pb</a:t>
            </a:r>
            <a:r>
              <a:rPr lang="en-US" dirty="0">
                <a:solidFill>
                  <a:srgbClr val="000000"/>
                </a:solidFill>
              </a:rPr>
              <a:t>(NO</a:t>
            </a:r>
            <a:r>
              <a:rPr lang="en-US" baseline="-25000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)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</a:p>
        </p:txBody>
      </p:sp>
      <p:pic>
        <p:nvPicPr>
          <p:cNvPr id="20" name="Picture 4" descr="honey clipart black and white&#10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53480"/>
            <a:ext cx="1308684" cy="147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737157" y="3085901"/>
            <a:ext cx="984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KI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0087" y="4036008"/>
            <a:ext cx="232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Jars of chemicals in stock room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17638" y="2709877"/>
            <a:ext cx="232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Dump into beaker…</a:t>
            </a:r>
          </a:p>
        </p:txBody>
      </p:sp>
      <p:sp>
        <p:nvSpPr>
          <p:cNvPr id="35" name="Oval 34"/>
          <p:cNvSpPr/>
          <p:nvPr/>
        </p:nvSpPr>
        <p:spPr bwMode="auto">
          <a:xfrm>
            <a:off x="7586768" y="5745199"/>
            <a:ext cx="548640" cy="54864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7853915" y="4170755"/>
            <a:ext cx="548640" cy="54864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7232933" y="3495302"/>
            <a:ext cx="548640" cy="548640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8" name="Freeform 37"/>
          <p:cNvSpPr/>
          <p:nvPr/>
        </p:nvSpPr>
        <p:spPr bwMode="auto">
          <a:xfrm>
            <a:off x="5830646" y="3295054"/>
            <a:ext cx="2890683" cy="162232"/>
          </a:xfrm>
          <a:custGeom>
            <a:avLst/>
            <a:gdLst>
              <a:gd name="connsiteX0" fmla="*/ 0 w 2890683"/>
              <a:gd name="connsiteY0" fmla="*/ 147484 h 162232"/>
              <a:gd name="connsiteX1" fmla="*/ 73742 w 2890683"/>
              <a:gd name="connsiteY1" fmla="*/ 88490 h 162232"/>
              <a:gd name="connsiteX2" fmla="*/ 250722 w 2890683"/>
              <a:gd name="connsiteY2" fmla="*/ 88490 h 162232"/>
              <a:gd name="connsiteX3" fmla="*/ 339212 w 2890683"/>
              <a:gd name="connsiteY3" fmla="*/ 117987 h 162232"/>
              <a:gd name="connsiteX4" fmla="*/ 383458 w 2890683"/>
              <a:gd name="connsiteY4" fmla="*/ 132735 h 162232"/>
              <a:gd name="connsiteX5" fmla="*/ 501445 w 2890683"/>
              <a:gd name="connsiteY5" fmla="*/ 162232 h 162232"/>
              <a:gd name="connsiteX6" fmla="*/ 752167 w 2890683"/>
              <a:gd name="connsiteY6" fmla="*/ 147484 h 162232"/>
              <a:gd name="connsiteX7" fmla="*/ 899651 w 2890683"/>
              <a:gd name="connsiteY7" fmla="*/ 132735 h 162232"/>
              <a:gd name="connsiteX8" fmla="*/ 988142 w 2890683"/>
              <a:gd name="connsiteY8" fmla="*/ 73742 h 162232"/>
              <a:gd name="connsiteX9" fmla="*/ 1032387 w 2890683"/>
              <a:gd name="connsiteY9" fmla="*/ 44245 h 162232"/>
              <a:gd name="connsiteX10" fmla="*/ 1091380 w 2890683"/>
              <a:gd name="connsiteY10" fmla="*/ 29496 h 162232"/>
              <a:gd name="connsiteX11" fmla="*/ 1179871 w 2890683"/>
              <a:gd name="connsiteY11" fmla="*/ 0 h 162232"/>
              <a:gd name="connsiteX12" fmla="*/ 1637071 w 2890683"/>
              <a:gd name="connsiteY12" fmla="*/ 14748 h 162232"/>
              <a:gd name="connsiteX13" fmla="*/ 1828800 w 2890683"/>
              <a:gd name="connsiteY13" fmla="*/ 58993 h 162232"/>
              <a:gd name="connsiteX14" fmla="*/ 1917290 w 2890683"/>
              <a:gd name="connsiteY14" fmla="*/ 73742 h 162232"/>
              <a:gd name="connsiteX15" fmla="*/ 1991032 w 2890683"/>
              <a:gd name="connsiteY15" fmla="*/ 88490 h 162232"/>
              <a:gd name="connsiteX16" fmla="*/ 2182761 w 2890683"/>
              <a:gd name="connsiteY16" fmla="*/ 103238 h 162232"/>
              <a:gd name="connsiteX17" fmla="*/ 2743200 w 2890683"/>
              <a:gd name="connsiteY17" fmla="*/ 88490 h 162232"/>
              <a:gd name="connsiteX18" fmla="*/ 2831690 w 2890683"/>
              <a:gd name="connsiteY18" fmla="*/ 58993 h 162232"/>
              <a:gd name="connsiteX19" fmla="*/ 2890683 w 2890683"/>
              <a:gd name="connsiteY19" fmla="*/ 29496 h 16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890683" h="162232">
                <a:moveTo>
                  <a:pt x="0" y="147484"/>
                </a:moveTo>
                <a:cubicBezTo>
                  <a:pt x="24581" y="127819"/>
                  <a:pt x="46225" y="103777"/>
                  <a:pt x="73742" y="88490"/>
                </a:cubicBezTo>
                <a:cubicBezTo>
                  <a:pt x="127435" y="58660"/>
                  <a:pt x="198174" y="81922"/>
                  <a:pt x="250722" y="88490"/>
                </a:cubicBezTo>
                <a:lnTo>
                  <a:pt x="339212" y="117987"/>
                </a:lnTo>
                <a:cubicBezTo>
                  <a:pt x="353961" y="122903"/>
                  <a:pt x="368214" y="129686"/>
                  <a:pt x="383458" y="132735"/>
                </a:cubicBezTo>
                <a:cubicBezTo>
                  <a:pt x="472444" y="150533"/>
                  <a:pt x="433419" y="139557"/>
                  <a:pt x="501445" y="162232"/>
                </a:cubicBezTo>
                <a:lnTo>
                  <a:pt x="752167" y="147484"/>
                </a:lnTo>
                <a:cubicBezTo>
                  <a:pt x="801439" y="143834"/>
                  <a:pt x="852493" y="147472"/>
                  <a:pt x="899651" y="132735"/>
                </a:cubicBezTo>
                <a:cubicBezTo>
                  <a:pt x="933488" y="122161"/>
                  <a:pt x="958645" y="93406"/>
                  <a:pt x="988142" y="73742"/>
                </a:cubicBezTo>
                <a:cubicBezTo>
                  <a:pt x="1002890" y="63910"/>
                  <a:pt x="1015191" y="48544"/>
                  <a:pt x="1032387" y="44245"/>
                </a:cubicBezTo>
                <a:cubicBezTo>
                  <a:pt x="1052051" y="39329"/>
                  <a:pt x="1071965" y="35320"/>
                  <a:pt x="1091380" y="29496"/>
                </a:cubicBezTo>
                <a:cubicBezTo>
                  <a:pt x="1121161" y="20562"/>
                  <a:pt x="1179871" y="0"/>
                  <a:pt x="1179871" y="0"/>
                </a:cubicBezTo>
                <a:cubicBezTo>
                  <a:pt x="1332271" y="4916"/>
                  <a:pt x="1484826" y="6290"/>
                  <a:pt x="1637071" y="14748"/>
                </a:cubicBezTo>
                <a:cubicBezTo>
                  <a:pt x="1669020" y="16523"/>
                  <a:pt x="1818372" y="57255"/>
                  <a:pt x="1828800" y="58993"/>
                </a:cubicBezTo>
                <a:lnTo>
                  <a:pt x="1917290" y="73742"/>
                </a:lnTo>
                <a:cubicBezTo>
                  <a:pt x="1941953" y="78226"/>
                  <a:pt x="1966118" y="85722"/>
                  <a:pt x="1991032" y="88490"/>
                </a:cubicBezTo>
                <a:cubicBezTo>
                  <a:pt x="2054738" y="95568"/>
                  <a:pt x="2118851" y="98322"/>
                  <a:pt x="2182761" y="103238"/>
                </a:cubicBezTo>
                <a:cubicBezTo>
                  <a:pt x="2369574" y="98322"/>
                  <a:pt x="2556755" y="101202"/>
                  <a:pt x="2743200" y="88490"/>
                </a:cubicBezTo>
                <a:cubicBezTo>
                  <a:pt x="2774220" y="86375"/>
                  <a:pt x="2802193" y="68825"/>
                  <a:pt x="2831690" y="58993"/>
                </a:cubicBezTo>
                <a:cubicBezTo>
                  <a:pt x="2882531" y="42046"/>
                  <a:pt x="2864942" y="55238"/>
                  <a:pt x="2890683" y="29496"/>
                </a:cubicBez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6727347" y="5732283"/>
            <a:ext cx="548640" cy="54864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022907" y="3848367"/>
            <a:ext cx="548640" cy="54864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6716230" y="4672011"/>
            <a:ext cx="548640" cy="548640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7124700" y="5745199"/>
            <a:ext cx="548640" cy="5486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415368-C79B-766D-BE98-08543824E562}"/>
              </a:ext>
            </a:extLst>
          </p:cNvPr>
          <p:cNvSpPr/>
          <p:nvPr/>
        </p:nvSpPr>
        <p:spPr bwMode="auto">
          <a:xfrm>
            <a:off x="223833" y="2453480"/>
            <a:ext cx="8696334" cy="409972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58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2578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 words? Turn into formulas</a:t>
            </a:r>
          </a:p>
          <a:p>
            <a:pPr marL="342900" lvl="1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- Neutral compounds! Cross over!</a:t>
            </a:r>
          </a:p>
          <a:p>
            <a:pPr marL="342900" lvl="1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Diatomics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type of reaction </a:t>
            </a:r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	- Use flow chart to help if needed!</a:t>
            </a:r>
          </a:p>
          <a:p>
            <a:pPr marL="0" indent="0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Write products</a:t>
            </a:r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- Neutral compounds! Cross over from scratch!</a:t>
            </a:r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Diatomics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Balance Equation </a:t>
            </a:r>
            <a:r>
              <a:rPr lang="en-US" sz="3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end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fix the numbers!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578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>
                <a:latin typeface="Impact" panose="020B0806030902050204" pitchFamily="34" charset="0"/>
              </a:rPr>
              <a:t>Steps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7481" y="2170880"/>
            <a:ext cx="4099196" cy="4199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039"/>
            <a:ext cx="8763000" cy="803062"/>
          </a:xfrm>
        </p:spPr>
        <p:txBody>
          <a:bodyPr/>
          <a:lstStyle/>
          <a:p>
            <a:r>
              <a:rPr lang="en-US" sz="40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Prediction Products Practice #5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308" y="1909270"/>
            <a:ext cx="5348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Ag</a:t>
            </a:r>
            <a:r>
              <a:rPr lang="en-US" sz="2800" b="1" dirty="0">
                <a:solidFill>
                  <a:srgbClr val="7030A0"/>
                </a:solidFill>
                <a:latin typeface="Comic Sans MS" pitchFamily="66" charset="0"/>
              </a:rPr>
              <a:t>NO</a:t>
            </a:r>
            <a:r>
              <a:rPr lang="en-US" sz="2800" b="1" baseline="-25000" dirty="0">
                <a:solidFill>
                  <a:srgbClr val="7030A0"/>
                </a:solidFill>
                <a:latin typeface="Comic Sans MS" pitchFamily="66" charset="0"/>
              </a:rPr>
              <a:t>3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 + </a:t>
            </a:r>
            <a:r>
              <a:rPr lang="en-US" sz="2800" b="1" dirty="0" err="1">
                <a:solidFill>
                  <a:srgbClr val="92D050"/>
                </a:solidFill>
                <a:latin typeface="Comic Sans MS" pitchFamily="66" charset="0"/>
              </a:rPr>
              <a:t>K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</a:rPr>
              <a:t>Cl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2800" b="1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Ag</a:t>
            </a:r>
            <a:r>
              <a:rPr lang="en-US" sz="2800" b="1" dirty="0" err="1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Cl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 + </a:t>
            </a:r>
            <a:r>
              <a:rPr lang="en-US" sz="2800" b="1" dirty="0">
                <a:solidFill>
                  <a:srgbClr val="92D050"/>
                </a:solidFill>
                <a:latin typeface="Comic Sans MS" pitchFamily="66" charset="0"/>
                <a:sym typeface="Wingdings" pitchFamily="2" charset="2"/>
              </a:rPr>
              <a:t>K</a:t>
            </a:r>
            <a:r>
              <a:rPr lang="en-US" sz="2800" b="1" dirty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NO</a:t>
            </a:r>
            <a:r>
              <a:rPr lang="en-US" sz="2800" b="1" baseline="-25000" dirty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3</a:t>
            </a:r>
            <a:endParaRPr lang="en-US" sz="2800" b="1" baseline="-250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 flipH="1">
            <a:off x="723900" y="815101"/>
            <a:ext cx="7772399" cy="466012"/>
          </a:xfrm>
          <a:prstGeom prst="rect">
            <a:avLst/>
          </a:prstGeom>
          <a:solidFill>
            <a:schemeClr val="tx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Particulate Diagrams help our brains!</a:t>
            </a:r>
          </a:p>
        </p:txBody>
      </p:sp>
      <p:sp>
        <p:nvSpPr>
          <p:cNvPr id="23" name="Rectangle 22"/>
          <p:cNvSpPr/>
          <p:nvPr/>
        </p:nvSpPr>
        <p:spPr bwMode="auto">
          <a:xfrm flipH="1">
            <a:off x="223837" y="1497601"/>
            <a:ext cx="3419474" cy="3207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Balanced 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Equation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pic>
        <p:nvPicPr>
          <p:cNvPr id="1028" name="Picture 4" descr="honey clipart black and white&#10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3" y="2453480"/>
            <a:ext cx="1337073" cy="147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0086" y="3085901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AgNO</a:t>
            </a:r>
            <a:r>
              <a:rPr lang="en-US" baseline="-25000" dirty="0">
                <a:solidFill>
                  <a:srgbClr val="000000"/>
                </a:solidFill>
              </a:rPr>
              <a:t>3</a:t>
            </a:r>
          </a:p>
        </p:txBody>
      </p:sp>
      <p:pic>
        <p:nvPicPr>
          <p:cNvPr id="21" name="Picture 4" descr="honey clipart black and white&#10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904" y="2453480"/>
            <a:ext cx="1337073" cy="147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737157" y="3085901"/>
            <a:ext cx="984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KCl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0087" y="4036008"/>
            <a:ext cx="232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Jars of chemicals in stock room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917638" y="2709877"/>
            <a:ext cx="232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Dump into beaker…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6500285" y="5599327"/>
            <a:ext cx="548640" cy="5486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7006236" y="5599327"/>
            <a:ext cx="548640" cy="54864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7508780" y="4163411"/>
            <a:ext cx="548640" cy="54864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6005938" y="3633719"/>
            <a:ext cx="548640" cy="548640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3" name="Freeform 42"/>
          <p:cNvSpPr/>
          <p:nvPr/>
        </p:nvSpPr>
        <p:spPr bwMode="auto">
          <a:xfrm>
            <a:off x="5737123" y="3111910"/>
            <a:ext cx="2890683" cy="162232"/>
          </a:xfrm>
          <a:custGeom>
            <a:avLst/>
            <a:gdLst>
              <a:gd name="connsiteX0" fmla="*/ 0 w 2890683"/>
              <a:gd name="connsiteY0" fmla="*/ 147484 h 162232"/>
              <a:gd name="connsiteX1" fmla="*/ 73742 w 2890683"/>
              <a:gd name="connsiteY1" fmla="*/ 88490 h 162232"/>
              <a:gd name="connsiteX2" fmla="*/ 250722 w 2890683"/>
              <a:gd name="connsiteY2" fmla="*/ 88490 h 162232"/>
              <a:gd name="connsiteX3" fmla="*/ 339212 w 2890683"/>
              <a:gd name="connsiteY3" fmla="*/ 117987 h 162232"/>
              <a:gd name="connsiteX4" fmla="*/ 383458 w 2890683"/>
              <a:gd name="connsiteY4" fmla="*/ 132735 h 162232"/>
              <a:gd name="connsiteX5" fmla="*/ 501445 w 2890683"/>
              <a:gd name="connsiteY5" fmla="*/ 162232 h 162232"/>
              <a:gd name="connsiteX6" fmla="*/ 752167 w 2890683"/>
              <a:gd name="connsiteY6" fmla="*/ 147484 h 162232"/>
              <a:gd name="connsiteX7" fmla="*/ 899651 w 2890683"/>
              <a:gd name="connsiteY7" fmla="*/ 132735 h 162232"/>
              <a:gd name="connsiteX8" fmla="*/ 988142 w 2890683"/>
              <a:gd name="connsiteY8" fmla="*/ 73742 h 162232"/>
              <a:gd name="connsiteX9" fmla="*/ 1032387 w 2890683"/>
              <a:gd name="connsiteY9" fmla="*/ 44245 h 162232"/>
              <a:gd name="connsiteX10" fmla="*/ 1091380 w 2890683"/>
              <a:gd name="connsiteY10" fmla="*/ 29496 h 162232"/>
              <a:gd name="connsiteX11" fmla="*/ 1179871 w 2890683"/>
              <a:gd name="connsiteY11" fmla="*/ 0 h 162232"/>
              <a:gd name="connsiteX12" fmla="*/ 1637071 w 2890683"/>
              <a:gd name="connsiteY12" fmla="*/ 14748 h 162232"/>
              <a:gd name="connsiteX13" fmla="*/ 1828800 w 2890683"/>
              <a:gd name="connsiteY13" fmla="*/ 58993 h 162232"/>
              <a:gd name="connsiteX14" fmla="*/ 1917290 w 2890683"/>
              <a:gd name="connsiteY14" fmla="*/ 73742 h 162232"/>
              <a:gd name="connsiteX15" fmla="*/ 1991032 w 2890683"/>
              <a:gd name="connsiteY15" fmla="*/ 88490 h 162232"/>
              <a:gd name="connsiteX16" fmla="*/ 2182761 w 2890683"/>
              <a:gd name="connsiteY16" fmla="*/ 103238 h 162232"/>
              <a:gd name="connsiteX17" fmla="*/ 2743200 w 2890683"/>
              <a:gd name="connsiteY17" fmla="*/ 88490 h 162232"/>
              <a:gd name="connsiteX18" fmla="*/ 2831690 w 2890683"/>
              <a:gd name="connsiteY18" fmla="*/ 58993 h 162232"/>
              <a:gd name="connsiteX19" fmla="*/ 2890683 w 2890683"/>
              <a:gd name="connsiteY19" fmla="*/ 29496 h 16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890683" h="162232">
                <a:moveTo>
                  <a:pt x="0" y="147484"/>
                </a:moveTo>
                <a:cubicBezTo>
                  <a:pt x="24581" y="127819"/>
                  <a:pt x="46225" y="103777"/>
                  <a:pt x="73742" y="88490"/>
                </a:cubicBezTo>
                <a:cubicBezTo>
                  <a:pt x="127435" y="58660"/>
                  <a:pt x="198174" y="81922"/>
                  <a:pt x="250722" y="88490"/>
                </a:cubicBezTo>
                <a:lnTo>
                  <a:pt x="339212" y="117987"/>
                </a:lnTo>
                <a:cubicBezTo>
                  <a:pt x="353961" y="122903"/>
                  <a:pt x="368214" y="129686"/>
                  <a:pt x="383458" y="132735"/>
                </a:cubicBezTo>
                <a:cubicBezTo>
                  <a:pt x="472444" y="150533"/>
                  <a:pt x="433419" y="139557"/>
                  <a:pt x="501445" y="162232"/>
                </a:cubicBezTo>
                <a:lnTo>
                  <a:pt x="752167" y="147484"/>
                </a:lnTo>
                <a:cubicBezTo>
                  <a:pt x="801439" y="143834"/>
                  <a:pt x="852493" y="147472"/>
                  <a:pt x="899651" y="132735"/>
                </a:cubicBezTo>
                <a:cubicBezTo>
                  <a:pt x="933488" y="122161"/>
                  <a:pt x="958645" y="93406"/>
                  <a:pt x="988142" y="73742"/>
                </a:cubicBezTo>
                <a:cubicBezTo>
                  <a:pt x="1002890" y="63910"/>
                  <a:pt x="1015191" y="48544"/>
                  <a:pt x="1032387" y="44245"/>
                </a:cubicBezTo>
                <a:cubicBezTo>
                  <a:pt x="1052051" y="39329"/>
                  <a:pt x="1071965" y="35320"/>
                  <a:pt x="1091380" y="29496"/>
                </a:cubicBezTo>
                <a:cubicBezTo>
                  <a:pt x="1121161" y="20562"/>
                  <a:pt x="1179871" y="0"/>
                  <a:pt x="1179871" y="0"/>
                </a:cubicBezTo>
                <a:cubicBezTo>
                  <a:pt x="1332271" y="4916"/>
                  <a:pt x="1484826" y="6290"/>
                  <a:pt x="1637071" y="14748"/>
                </a:cubicBezTo>
                <a:cubicBezTo>
                  <a:pt x="1669020" y="16523"/>
                  <a:pt x="1818372" y="57255"/>
                  <a:pt x="1828800" y="58993"/>
                </a:cubicBezTo>
                <a:lnTo>
                  <a:pt x="1917290" y="73742"/>
                </a:lnTo>
                <a:cubicBezTo>
                  <a:pt x="1941953" y="78226"/>
                  <a:pt x="1966118" y="85722"/>
                  <a:pt x="1991032" y="88490"/>
                </a:cubicBezTo>
                <a:cubicBezTo>
                  <a:pt x="2054738" y="95568"/>
                  <a:pt x="2118851" y="98322"/>
                  <a:pt x="2182761" y="103238"/>
                </a:cubicBezTo>
                <a:cubicBezTo>
                  <a:pt x="2369574" y="98322"/>
                  <a:pt x="2556755" y="101202"/>
                  <a:pt x="2743200" y="88490"/>
                </a:cubicBezTo>
                <a:cubicBezTo>
                  <a:pt x="2774220" y="86375"/>
                  <a:pt x="2802193" y="68825"/>
                  <a:pt x="2831690" y="58993"/>
                </a:cubicBezTo>
                <a:cubicBezTo>
                  <a:pt x="2882531" y="42046"/>
                  <a:pt x="2864942" y="55238"/>
                  <a:pt x="2890683" y="29496"/>
                </a:cubicBez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314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337" r="5576"/>
          <a:stretch/>
        </p:blipFill>
        <p:spPr>
          <a:xfrm>
            <a:off x="5334000" y="2506424"/>
            <a:ext cx="3733800" cy="4199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039"/>
            <a:ext cx="8763000" cy="803062"/>
          </a:xfrm>
        </p:spPr>
        <p:txBody>
          <a:bodyPr/>
          <a:lstStyle/>
          <a:p>
            <a:r>
              <a:rPr lang="en-US" sz="40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You Try One!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308" y="1909270"/>
            <a:ext cx="7156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Ag</a:t>
            </a:r>
            <a:r>
              <a:rPr lang="en-US" sz="2800" b="1" dirty="0">
                <a:solidFill>
                  <a:srgbClr val="7030A0"/>
                </a:solidFill>
                <a:latin typeface="Comic Sans MS" pitchFamily="66" charset="0"/>
              </a:rPr>
              <a:t>NO</a:t>
            </a:r>
            <a:r>
              <a:rPr lang="en-US" sz="2800" b="1" baseline="-25000" dirty="0">
                <a:solidFill>
                  <a:srgbClr val="7030A0"/>
                </a:solidFill>
                <a:latin typeface="Comic Sans MS" pitchFamily="66" charset="0"/>
              </a:rPr>
              <a:t>3</a:t>
            </a:r>
            <a:r>
              <a:rPr lang="en-US" sz="2800" b="1" baseline="-250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+ </a:t>
            </a:r>
            <a:r>
              <a:rPr lang="en-US" sz="2800" b="1" dirty="0">
                <a:solidFill>
                  <a:srgbClr val="92D050"/>
                </a:solidFill>
                <a:latin typeface="Comic Sans MS" pitchFamily="66" charset="0"/>
              </a:rPr>
              <a:t>Ca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Br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Ag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  <a:sym typeface="Wingdings" panose="05000000000000000000" pitchFamily="2" charset="2"/>
              </a:rPr>
              <a:t>Br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 + </a:t>
            </a:r>
            <a:r>
              <a:rPr lang="en-US" sz="2800" b="1" dirty="0">
                <a:solidFill>
                  <a:srgbClr val="92D050"/>
                </a:solidFill>
                <a:latin typeface="Comic Sans MS" pitchFamily="66" charset="0"/>
                <a:sym typeface="Wingdings" panose="05000000000000000000" pitchFamily="2" charset="2"/>
              </a:rPr>
              <a:t>Ca</a:t>
            </a:r>
            <a:r>
              <a:rPr lang="en-US" sz="2800" b="1" dirty="0">
                <a:solidFill>
                  <a:srgbClr val="7030A0"/>
                </a:solidFill>
                <a:latin typeface="Comic Sans MS" pitchFamily="66" charset="0"/>
                <a:sym typeface="Wingdings" panose="05000000000000000000" pitchFamily="2" charset="2"/>
              </a:rPr>
              <a:t>(NO</a:t>
            </a:r>
            <a:r>
              <a:rPr lang="en-US" sz="2800" b="1" baseline="-25000" dirty="0">
                <a:solidFill>
                  <a:srgbClr val="7030A0"/>
                </a:solidFill>
                <a:latin typeface="Comic Sans MS" pitchFamily="66" charset="0"/>
                <a:sym typeface="Wingdings" panose="05000000000000000000" pitchFamily="2" charset="2"/>
              </a:rPr>
              <a:t>3</a:t>
            </a:r>
            <a:r>
              <a:rPr lang="en-US" sz="2800" b="1" dirty="0">
                <a:solidFill>
                  <a:srgbClr val="7030A0"/>
                </a:solidFill>
                <a:latin typeface="Comic Sans MS" pitchFamily="66" charset="0"/>
                <a:sym typeface="Wingdings" panose="05000000000000000000" pitchFamily="2" charset="2"/>
              </a:rPr>
              <a:t>)</a:t>
            </a:r>
            <a:r>
              <a:rPr lang="en-US" sz="2800" b="1" baseline="-25000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2</a:t>
            </a:r>
            <a:endParaRPr lang="en-US" sz="2800" b="1" baseline="-25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 flipH="1">
            <a:off x="723900" y="815101"/>
            <a:ext cx="7772399" cy="466012"/>
          </a:xfrm>
          <a:prstGeom prst="rect">
            <a:avLst/>
          </a:prstGeom>
          <a:solidFill>
            <a:schemeClr val="tx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Particulate Diagrams help our brains!</a:t>
            </a:r>
          </a:p>
        </p:txBody>
      </p:sp>
      <p:sp>
        <p:nvSpPr>
          <p:cNvPr id="23" name="Rectangle 22"/>
          <p:cNvSpPr/>
          <p:nvPr/>
        </p:nvSpPr>
        <p:spPr bwMode="auto">
          <a:xfrm flipH="1">
            <a:off x="223837" y="1497601"/>
            <a:ext cx="3419474" cy="3207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The Balanced 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</a:rPr>
              <a:t>Equation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</p:txBody>
      </p:sp>
      <p:pic>
        <p:nvPicPr>
          <p:cNvPr id="1028" name="Picture 4" descr="honey clipart black and white&#10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3" y="2453480"/>
            <a:ext cx="1337073" cy="147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0086" y="3085901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AgNO</a:t>
            </a:r>
            <a:r>
              <a:rPr lang="en-US" baseline="-25000" dirty="0">
                <a:solidFill>
                  <a:srgbClr val="000000"/>
                </a:solidFill>
              </a:rPr>
              <a:t>3</a:t>
            </a:r>
          </a:p>
        </p:txBody>
      </p:sp>
      <p:pic>
        <p:nvPicPr>
          <p:cNvPr id="21" name="Picture 4" descr="honey clipart black and white&#10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904" y="2453480"/>
            <a:ext cx="1337073" cy="147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737157" y="3085901"/>
            <a:ext cx="984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CaBr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0087" y="4036008"/>
            <a:ext cx="232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Jars of chemicals in stock room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917638" y="2709877"/>
            <a:ext cx="232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Dump into beaker…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6130782" y="5913664"/>
            <a:ext cx="548640" cy="5486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6636733" y="5913664"/>
            <a:ext cx="548640" cy="54864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6088093" y="3906129"/>
            <a:ext cx="548640" cy="548640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7030A0"/>
              </a:solidFill>
              <a:effectLst/>
              <a:latin typeface="Comic Sans MS" pitchFamily="66" charset="0"/>
            </a:endParaRPr>
          </a:p>
        </p:txBody>
      </p:sp>
      <p:sp>
        <p:nvSpPr>
          <p:cNvPr id="43" name="Freeform 42"/>
          <p:cNvSpPr/>
          <p:nvPr/>
        </p:nvSpPr>
        <p:spPr bwMode="auto">
          <a:xfrm>
            <a:off x="5867400" y="3447454"/>
            <a:ext cx="2890683" cy="162232"/>
          </a:xfrm>
          <a:custGeom>
            <a:avLst/>
            <a:gdLst>
              <a:gd name="connsiteX0" fmla="*/ 0 w 2890683"/>
              <a:gd name="connsiteY0" fmla="*/ 147484 h 162232"/>
              <a:gd name="connsiteX1" fmla="*/ 73742 w 2890683"/>
              <a:gd name="connsiteY1" fmla="*/ 88490 h 162232"/>
              <a:gd name="connsiteX2" fmla="*/ 250722 w 2890683"/>
              <a:gd name="connsiteY2" fmla="*/ 88490 h 162232"/>
              <a:gd name="connsiteX3" fmla="*/ 339212 w 2890683"/>
              <a:gd name="connsiteY3" fmla="*/ 117987 h 162232"/>
              <a:gd name="connsiteX4" fmla="*/ 383458 w 2890683"/>
              <a:gd name="connsiteY4" fmla="*/ 132735 h 162232"/>
              <a:gd name="connsiteX5" fmla="*/ 501445 w 2890683"/>
              <a:gd name="connsiteY5" fmla="*/ 162232 h 162232"/>
              <a:gd name="connsiteX6" fmla="*/ 752167 w 2890683"/>
              <a:gd name="connsiteY6" fmla="*/ 147484 h 162232"/>
              <a:gd name="connsiteX7" fmla="*/ 899651 w 2890683"/>
              <a:gd name="connsiteY7" fmla="*/ 132735 h 162232"/>
              <a:gd name="connsiteX8" fmla="*/ 988142 w 2890683"/>
              <a:gd name="connsiteY8" fmla="*/ 73742 h 162232"/>
              <a:gd name="connsiteX9" fmla="*/ 1032387 w 2890683"/>
              <a:gd name="connsiteY9" fmla="*/ 44245 h 162232"/>
              <a:gd name="connsiteX10" fmla="*/ 1091380 w 2890683"/>
              <a:gd name="connsiteY10" fmla="*/ 29496 h 162232"/>
              <a:gd name="connsiteX11" fmla="*/ 1179871 w 2890683"/>
              <a:gd name="connsiteY11" fmla="*/ 0 h 162232"/>
              <a:gd name="connsiteX12" fmla="*/ 1637071 w 2890683"/>
              <a:gd name="connsiteY12" fmla="*/ 14748 h 162232"/>
              <a:gd name="connsiteX13" fmla="*/ 1828800 w 2890683"/>
              <a:gd name="connsiteY13" fmla="*/ 58993 h 162232"/>
              <a:gd name="connsiteX14" fmla="*/ 1917290 w 2890683"/>
              <a:gd name="connsiteY14" fmla="*/ 73742 h 162232"/>
              <a:gd name="connsiteX15" fmla="*/ 1991032 w 2890683"/>
              <a:gd name="connsiteY15" fmla="*/ 88490 h 162232"/>
              <a:gd name="connsiteX16" fmla="*/ 2182761 w 2890683"/>
              <a:gd name="connsiteY16" fmla="*/ 103238 h 162232"/>
              <a:gd name="connsiteX17" fmla="*/ 2743200 w 2890683"/>
              <a:gd name="connsiteY17" fmla="*/ 88490 h 162232"/>
              <a:gd name="connsiteX18" fmla="*/ 2831690 w 2890683"/>
              <a:gd name="connsiteY18" fmla="*/ 58993 h 162232"/>
              <a:gd name="connsiteX19" fmla="*/ 2890683 w 2890683"/>
              <a:gd name="connsiteY19" fmla="*/ 29496 h 16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890683" h="162232">
                <a:moveTo>
                  <a:pt x="0" y="147484"/>
                </a:moveTo>
                <a:cubicBezTo>
                  <a:pt x="24581" y="127819"/>
                  <a:pt x="46225" y="103777"/>
                  <a:pt x="73742" y="88490"/>
                </a:cubicBezTo>
                <a:cubicBezTo>
                  <a:pt x="127435" y="58660"/>
                  <a:pt x="198174" y="81922"/>
                  <a:pt x="250722" y="88490"/>
                </a:cubicBezTo>
                <a:lnTo>
                  <a:pt x="339212" y="117987"/>
                </a:lnTo>
                <a:cubicBezTo>
                  <a:pt x="353961" y="122903"/>
                  <a:pt x="368214" y="129686"/>
                  <a:pt x="383458" y="132735"/>
                </a:cubicBezTo>
                <a:cubicBezTo>
                  <a:pt x="472444" y="150533"/>
                  <a:pt x="433419" y="139557"/>
                  <a:pt x="501445" y="162232"/>
                </a:cubicBezTo>
                <a:lnTo>
                  <a:pt x="752167" y="147484"/>
                </a:lnTo>
                <a:cubicBezTo>
                  <a:pt x="801439" y="143834"/>
                  <a:pt x="852493" y="147472"/>
                  <a:pt x="899651" y="132735"/>
                </a:cubicBezTo>
                <a:cubicBezTo>
                  <a:pt x="933488" y="122161"/>
                  <a:pt x="958645" y="93406"/>
                  <a:pt x="988142" y="73742"/>
                </a:cubicBezTo>
                <a:cubicBezTo>
                  <a:pt x="1002890" y="63910"/>
                  <a:pt x="1015191" y="48544"/>
                  <a:pt x="1032387" y="44245"/>
                </a:cubicBezTo>
                <a:cubicBezTo>
                  <a:pt x="1052051" y="39329"/>
                  <a:pt x="1071965" y="35320"/>
                  <a:pt x="1091380" y="29496"/>
                </a:cubicBezTo>
                <a:cubicBezTo>
                  <a:pt x="1121161" y="20562"/>
                  <a:pt x="1179871" y="0"/>
                  <a:pt x="1179871" y="0"/>
                </a:cubicBezTo>
                <a:cubicBezTo>
                  <a:pt x="1332271" y="4916"/>
                  <a:pt x="1484826" y="6290"/>
                  <a:pt x="1637071" y="14748"/>
                </a:cubicBezTo>
                <a:cubicBezTo>
                  <a:pt x="1669020" y="16523"/>
                  <a:pt x="1818372" y="57255"/>
                  <a:pt x="1828800" y="58993"/>
                </a:cubicBezTo>
                <a:lnTo>
                  <a:pt x="1917290" y="73742"/>
                </a:lnTo>
                <a:cubicBezTo>
                  <a:pt x="1941953" y="78226"/>
                  <a:pt x="1966118" y="85722"/>
                  <a:pt x="1991032" y="88490"/>
                </a:cubicBezTo>
                <a:cubicBezTo>
                  <a:pt x="2054738" y="95568"/>
                  <a:pt x="2118851" y="98322"/>
                  <a:pt x="2182761" y="103238"/>
                </a:cubicBezTo>
                <a:cubicBezTo>
                  <a:pt x="2369574" y="98322"/>
                  <a:pt x="2556755" y="101202"/>
                  <a:pt x="2743200" y="88490"/>
                </a:cubicBezTo>
                <a:cubicBezTo>
                  <a:pt x="2774220" y="86375"/>
                  <a:pt x="2802193" y="68825"/>
                  <a:pt x="2831690" y="58993"/>
                </a:cubicBezTo>
                <a:cubicBezTo>
                  <a:pt x="2882531" y="42046"/>
                  <a:pt x="2864942" y="55238"/>
                  <a:pt x="2890683" y="29496"/>
                </a:cubicBez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993604" y="4542883"/>
            <a:ext cx="548640" cy="548640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7030A0"/>
              </a:solidFill>
              <a:effectLst/>
              <a:latin typeface="Comic Sans MS" pitchFamily="66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6939013" y="4550716"/>
            <a:ext cx="548640" cy="54864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487653" y="5913664"/>
            <a:ext cx="548640" cy="5486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993604" y="5913664"/>
            <a:ext cx="548640" cy="54864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23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7" grpId="0" animBg="1"/>
      <p:bldP spid="39" grpId="0" animBg="1"/>
      <p:bldP spid="20" grpId="0" animBg="1"/>
      <p:bldP spid="24" grpId="0" animBg="1"/>
      <p:bldP spid="26" grpId="0" animBg="1"/>
      <p:bldP spid="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038"/>
            <a:ext cx="8763000" cy="4712361"/>
          </a:xfrm>
        </p:spPr>
        <p:txBody>
          <a:bodyPr/>
          <a:lstStyle/>
          <a:p>
            <a:pPr algn="ctr"/>
            <a:r>
              <a:rPr lang="en-US" sz="40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YouTube Link to Presentation</a:t>
            </a:r>
            <a:br>
              <a:rPr lang="en-US" sz="40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</a:br>
            <a:br>
              <a:rPr lang="en-US" sz="40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</a:br>
            <a:r>
              <a:rPr lang="en-US" sz="4000" b="0" dirty="0">
                <a:solidFill>
                  <a:srgbClr val="000000"/>
                </a:solidFill>
                <a:effectLst/>
                <a:latin typeface="Impact" panose="020B0806030902050204" pitchFamily="34" charset="0"/>
                <a:hlinkClick r:id="rId2"/>
              </a:rPr>
              <a:t>https://youtu.be/Jw0uwkF568s</a:t>
            </a:r>
            <a:r>
              <a:rPr lang="en-US" sz="40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6997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8094"/>
            <a:ext cx="8534400" cy="459886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all reactions happen in real life!</a:t>
            </a:r>
            <a:br>
              <a:rPr lang="en-US" sz="3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So many things factor 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into if it happens in real life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For this class we will only care about: </a:t>
            </a: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Activity Series</a:t>
            </a: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Solubility Rules </a:t>
            </a: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578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>
                <a:latin typeface="Impact" panose="020B0806030902050204" pitchFamily="34" charset="0"/>
              </a:rPr>
              <a:t>Does it happen?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18ACD1-CAAD-9497-D7E5-547775C8EECC}"/>
              </a:ext>
            </a:extLst>
          </p:cNvPr>
          <p:cNvSpPr txBox="1"/>
          <p:nvPr/>
        </p:nvSpPr>
        <p:spPr>
          <a:xfrm>
            <a:off x="304800" y="6176963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R-6 in your notebook</a:t>
            </a:r>
          </a:p>
        </p:txBody>
      </p:sp>
    </p:spTree>
    <p:extLst>
      <p:ext uri="{BB962C8B-B14F-4D97-AF65-F5344CB8AC3E}">
        <p14:creationId xmlns:p14="http://schemas.microsoft.com/office/powerpoint/2010/main" val="3896714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5988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do NOT have to memorize them! Only worry about them if you are told to. </a:t>
            </a:r>
          </a:p>
          <a:p>
            <a:pPr marL="0" indent="0" algn="ctr">
              <a:buNone/>
            </a:pPr>
            <a:r>
              <a:rPr lang="en-US" sz="32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will be given the chart. </a:t>
            </a: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578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>
                <a:latin typeface="Impact" panose="020B0806030902050204" pitchFamily="34" charset="0"/>
              </a:rPr>
              <a:t>Don’t worry!</a:t>
            </a:r>
          </a:p>
        </p:txBody>
      </p:sp>
    </p:spTree>
    <p:extLst>
      <p:ext uri="{BB962C8B-B14F-4D97-AF65-F5344CB8AC3E}">
        <p14:creationId xmlns:p14="http://schemas.microsoft.com/office/powerpoint/2010/main" val="1457831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371600"/>
            <a:ext cx="5701145" cy="5051306"/>
          </a:xfrm>
        </p:spPr>
        <p:txBody>
          <a:bodyPr>
            <a:normAutofit fontScale="92500" lnSpcReduction="20000"/>
          </a:bodyPr>
          <a:lstStyle/>
          <a:p>
            <a:pPr eaLnBrk="0" hangingPunct="0"/>
            <a:r>
              <a:rPr lang="en-US" sz="3900" dirty="0">
                <a:solidFill>
                  <a:srgbClr val="000000"/>
                </a:solidFill>
              </a:rPr>
              <a:t>Metals can replace other metals </a:t>
            </a:r>
            <a:r>
              <a:rPr lang="en-US" sz="3900" b="1" u="sng" dirty="0">
                <a:solidFill>
                  <a:srgbClr val="000000"/>
                </a:solidFill>
              </a:rPr>
              <a:t>IF</a:t>
            </a:r>
            <a:r>
              <a:rPr lang="en-US" sz="3900" b="1" dirty="0">
                <a:solidFill>
                  <a:srgbClr val="000000"/>
                </a:solidFill>
              </a:rPr>
              <a:t> </a:t>
            </a:r>
            <a:r>
              <a:rPr lang="en-US" sz="3900" dirty="0">
                <a:solidFill>
                  <a:srgbClr val="000000"/>
                </a:solidFill>
              </a:rPr>
              <a:t>they are </a:t>
            </a:r>
            <a:r>
              <a:rPr lang="en-US" sz="3900" b="1" u="sng" dirty="0">
                <a:solidFill>
                  <a:srgbClr val="000000"/>
                </a:solidFill>
              </a:rPr>
              <a:t>ABOVE</a:t>
            </a:r>
            <a:r>
              <a:rPr lang="en-US" sz="3900" dirty="0">
                <a:solidFill>
                  <a:srgbClr val="000000"/>
                </a:solidFill>
              </a:rPr>
              <a:t> the metal that they are trying to replace</a:t>
            </a:r>
          </a:p>
          <a:p>
            <a:pPr eaLnBrk="0" hangingPunct="0"/>
            <a:endParaRPr lang="en-US" sz="3900" dirty="0">
              <a:solidFill>
                <a:srgbClr val="000000"/>
              </a:solidFill>
            </a:endParaRPr>
          </a:p>
          <a:p>
            <a:pPr eaLnBrk="0" hangingPunct="0"/>
            <a:r>
              <a:rPr lang="en-US" sz="3900" dirty="0">
                <a:solidFill>
                  <a:srgbClr val="000000"/>
                </a:solidFill>
              </a:rPr>
              <a:t>Metals above hydrogen can replace hydrogen in acids.</a:t>
            </a:r>
          </a:p>
          <a:p>
            <a:pPr eaLnBrk="0" hangingPunct="0"/>
            <a:endParaRPr lang="en-US" sz="3900" dirty="0">
              <a:solidFill>
                <a:srgbClr val="000000"/>
              </a:solidFill>
            </a:endParaRPr>
          </a:p>
          <a:p>
            <a:pPr eaLnBrk="0" hangingPunct="0"/>
            <a:r>
              <a:rPr lang="en-US" sz="3900" dirty="0">
                <a:solidFill>
                  <a:srgbClr val="000000"/>
                </a:solidFill>
              </a:rPr>
              <a:t>Metals from sodium upward can replace hydrogen in water</a:t>
            </a: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67001" y="374073"/>
            <a:ext cx="6463144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latin typeface="Impact" panose="020B0806030902050204" pitchFamily="34" charset="0"/>
              </a:rPr>
              <a:t>Activity Series  of Metals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381000"/>
            <a:ext cx="25908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/>
              <a:t>Lithium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/>
              <a:t>Potassium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/>
              <a:t>Calcium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Sodium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/>
              <a:t>Magnesium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/>
              <a:t>Aluminum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/>
              <a:t>Zinc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/>
              <a:t>Chromium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/>
              <a:t>Iron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/>
              <a:t>Nickel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/>
              <a:t>Lead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Hydrogen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/>
              <a:t>Bismuth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/>
              <a:t>Copper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/>
              <a:t>Mercury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/>
              <a:t>Silver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/>
              <a:t>Platinum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US" sz="2200" dirty="0"/>
              <a:t>Gold</a:t>
            </a:r>
          </a:p>
        </p:txBody>
      </p:sp>
    </p:spTree>
    <p:extLst>
      <p:ext uri="{BB962C8B-B14F-4D97-AF65-F5344CB8AC3E}">
        <p14:creationId xmlns:p14="http://schemas.microsoft.com/office/powerpoint/2010/main" val="296801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371600"/>
            <a:ext cx="5929745" cy="5051306"/>
          </a:xfrm>
        </p:spPr>
        <p:txBody>
          <a:bodyPr>
            <a:normAutofit/>
          </a:bodyPr>
          <a:lstStyle/>
          <a:p>
            <a:pPr eaLnBrk="0" hangingPunct="0"/>
            <a:r>
              <a:rPr lang="en-US" sz="4000" dirty="0">
                <a:solidFill>
                  <a:srgbClr val="000000"/>
                </a:solidFill>
              </a:rPr>
              <a:t>Halogens can replace other halogens in compounds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u="sng" dirty="0">
                <a:solidFill>
                  <a:srgbClr val="000000"/>
                </a:solidFill>
              </a:rPr>
              <a:t>IF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dirty="0">
                <a:solidFill>
                  <a:srgbClr val="000000"/>
                </a:solidFill>
              </a:rPr>
              <a:t>they are </a:t>
            </a:r>
            <a:r>
              <a:rPr lang="en-US" sz="4000" b="1" u="sng" dirty="0">
                <a:solidFill>
                  <a:srgbClr val="000000"/>
                </a:solidFill>
              </a:rPr>
              <a:t>ABOVE</a:t>
            </a:r>
            <a:r>
              <a:rPr lang="en-US" sz="4000" dirty="0">
                <a:solidFill>
                  <a:srgbClr val="000000"/>
                </a:solidFill>
              </a:rPr>
              <a:t> the halogen that they are trying to replace.</a:t>
            </a: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3727" y="398403"/>
            <a:ext cx="699654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latin typeface="Impact" panose="020B0806030902050204" pitchFamily="34" charset="0"/>
              </a:rPr>
              <a:t>Activity Series  of Halogens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2400" y="1835150"/>
            <a:ext cx="206479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US" sz="3200" dirty="0"/>
              <a:t>Fluorine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US" sz="3200" dirty="0"/>
              <a:t>Chlorine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US" sz="3200" dirty="0"/>
              <a:t>Bromine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US" sz="3200" dirty="0"/>
              <a:t>Iodine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400" y="4343400"/>
            <a:ext cx="32724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0070C0"/>
                </a:solidFill>
              </a:rPr>
              <a:t>2NaCl(s) + F</a:t>
            </a:r>
            <a:r>
              <a:rPr lang="en-US" sz="3200" b="1" baseline="-25000" dirty="0">
                <a:solidFill>
                  <a:srgbClr val="0070C0"/>
                </a:solidFill>
              </a:rPr>
              <a:t>2</a:t>
            </a:r>
            <a:r>
              <a:rPr lang="en-US" sz="3200" b="1" dirty="0">
                <a:solidFill>
                  <a:srgbClr val="0070C0"/>
                </a:solidFill>
              </a:rPr>
              <a:t>(g) </a:t>
            </a:r>
            <a:r>
              <a:rPr lang="en-US" sz="3200" b="1" dirty="0">
                <a:solidFill>
                  <a:srgbClr val="0070C0"/>
                </a:solidFill>
                <a:sym typeface="Wingdings" pitchFamily="2" charset="2"/>
              </a:rPr>
              <a:t>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648200" y="4343400"/>
            <a:ext cx="27771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0070C0"/>
                </a:solidFill>
                <a:sym typeface="Wingdings" pitchFamily="2" charset="2"/>
              </a:rPr>
              <a:t>2NaF(s) + Cl</a:t>
            </a:r>
            <a:r>
              <a:rPr lang="en-US" sz="3200" b="1" baseline="-25000" dirty="0">
                <a:solidFill>
                  <a:srgbClr val="0070C0"/>
                </a:solidFill>
                <a:sym typeface="Wingdings" pitchFamily="2" charset="2"/>
              </a:rPr>
              <a:t>2</a:t>
            </a:r>
            <a:r>
              <a:rPr lang="en-US" sz="3200" b="1" dirty="0">
                <a:solidFill>
                  <a:srgbClr val="0070C0"/>
                </a:solidFill>
                <a:sym typeface="Wingdings" pitchFamily="2" charset="2"/>
              </a:rPr>
              <a:t>(g)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09600" y="5105400"/>
            <a:ext cx="34712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0070C0"/>
                </a:solidFill>
              </a:rPr>
              <a:t>MgCl</a:t>
            </a:r>
            <a:r>
              <a:rPr lang="en-US" sz="3200" b="1" baseline="-25000" dirty="0">
                <a:solidFill>
                  <a:srgbClr val="0070C0"/>
                </a:solidFill>
              </a:rPr>
              <a:t>2</a:t>
            </a:r>
            <a:r>
              <a:rPr lang="en-US" sz="3200" b="1" dirty="0">
                <a:solidFill>
                  <a:srgbClr val="0070C0"/>
                </a:solidFill>
              </a:rPr>
              <a:t>(s) + Br</a:t>
            </a:r>
            <a:r>
              <a:rPr lang="en-US" sz="3200" b="1" baseline="-25000" dirty="0">
                <a:solidFill>
                  <a:srgbClr val="0070C0"/>
                </a:solidFill>
              </a:rPr>
              <a:t>2</a:t>
            </a:r>
            <a:r>
              <a:rPr lang="en-US" sz="3200" b="1" dirty="0">
                <a:solidFill>
                  <a:srgbClr val="0070C0"/>
                </a:solidFill>
              </a:rPr>
              <a:t>(g) </a:t>
            </a:r>
            <a:r>
              <a:rPr lang="en-US" sz="3200" b="1" dirty="0">
                <a:solidFill>
                  <a:srgbClr val="0070C0"/>
                </a:solidFill>
                <a:sym typeface="Wingdings" pitchFamily="2" charset="2"/>
              </a:rPr>
              <a:t>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724400" y="5105400"/>
            <a:ext cx="7569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0070C0"/>
                </a:solidFill>
              </a:rPr>
              <a:t>???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800600" y="5105400"/>
            <a:ext cx="22593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0070C0"/>
                </a:solidFill>
              </a:rPr>
              <a:t>No Reaction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572000" y="4343400"/>
            <a:ext cx="7569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0070C0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96609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533400"/>
            <a:ext cx="2736273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latin typeface="Impact" panose="020B0806030902050204" pitchFamily="34" charset="0"/>
              </a:rPr>
              <a:t>Solubility Chart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04800"/>
            <a:ext cx="5563376" cy="645885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2573" y="1780298"/>
            <a:ext cx="30514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Soluble means it dissolves in water. </a:t>
            </a:r>
          </a:p>
          <a:p>
            <a:endParaRPr lang="en-US" sz="2400" b="1" dirty="0"/>
          </a:p>
          <a:p>
            <a:r>
              <a:rPr lang="en-US" sz="2400" b="1" dirty="0"/>
              <a:t>The right hand column are some acronyms to help you remember the rules. We don’t memorize, but might speed up your homework!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E0489C-55D1-95E7-B12F-EDF90E8D8DEF}"/>
              </a:ext>
            </a:extLst>
          </p:cNvPr>
          <p:cNvSpPr txBox="1"/>
          <p:nvPr/>
        </p:nvSpPr>
        <p:spPr>
          <a:xfrm>
            <a:off x="116314" y="6173185"/>
            <a:ext cx="3446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Copy in your notebook!</a:t>
            </a:r>
          </a:p>
        </p:txBody>
      </p:sp>
    </p:spTree>
    <p:extLst>
      <p:ext uri="{BB962C8B-B14F-4D97-AF65-F5344CB8AC3E}">
        <p14:creationId xmlns:p14="http://schemas.microsoft.com/office/powerpoint/2010/main" val="1643553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533400"/>
            <a:ext cx="2736273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latin typeface="Impact" panose="020B0806030902050204" pitchFamily="34" charset="0"/>
              </a:rPr>
              <a:t>Solubility Chart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04800"/>
            <a:ext cx="5563376" cy="645885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1336" y="1676400"/>
            <a:ext cx="30514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u="sng" dirty="0"/>
              <a:t>Na</a:t>
            </a:r>
            <a:r>
              <a:rPr lang="en-US" sz="3200" b="1" u="sng" baseline="-25000" dirty="0"/>
              <a:t>2</a:t>
            </a:r>
            <a:r>
              <a:rPr lang="en-US" sz="3200" b="1" u="sng" dirty="0"/>
              <a:t>O</a:t>
            </a:r>
            <a:r>
              <a:rPr lang="en-US" sz="3200" b="1" dirty="0"/>
              <a:t> </a:t>
            </a:r>
            <a:br>
              <a:rPr lang="en-US" sz="3200" b="1" dirty="0"/>
            </a:br>
            <a:r>
              <a:rPr lang="en-US" sz="3200" b="1" dirty="0">
                <a:solidFill>
                  <a:srgbClr val="92D050"/>
                </a:solidFill>
              </a:rPr>
              <a:t>SOLUBLE</a:t>
            </a:r>
            <a:r>
              <a:rPr lang="en-US" sz="3200" b="1" dirty="0"/>
              <a:t> b/c it has Na</a:t>
            </a:r>
            <a:r>
              <a:rPr lang="en-US" sz="3200" b="1" baseline="30000" dirty="0"/>
              <a:t>+</a:t>
            </a:r>
            <a:r>
              <a:rPr lang="en-US" sz="3200" b="1" dirty="0"/>
              <a:t> in it!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u="sng" dirty="0"/>
              <a:t>Mg(OH</a:t>
            </a:r>
            <a:r>
              <a:rPr lang="en-US" sz="3200" b="1" dirty="0"/>
              <a:t>)</a:t>
            </a:r>
            <a:r>
              <a:rPr lang="en-US" sz="3200" b="1" baseline="-25000" dirty="0"/>
              <a:t>2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INSOLUBLE</a:t>
            </a:r>
            <a:r>
              <a:rPr lang="en-US" sz="3200" b="1" dirty="0"/>
              <a:t> b/c OH</a:t>
            </a:r>
            <a:r>
              <a:rPr lang="en-US" sz="3200" b="1" baseline="30000" dirty="0"/>
              <a:t>-</a:t>
            </a:r>
            <a:r>
              <a:rPr lang="en-US" sz="3200" b="1" dirty="0"/>
              <a:t> insoluble and Mg</a:t>
            </a:r>
            <a:r>
              <a:rPr lang="en-US" sz="3200" b="1" baseline="30000" dirty="0"/>
              <a:t>2+ </a:t>
            </a:r>
            <a:r>
              <a:rPr lang="en-US" sz="3200" b="1" dirty="0"/>
              <a:t>not one of the exceptions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F76705-C055-67A4-1F4C-12A9900B3876}"/>
              </a:ext>
            </a:extLst>
          </p:cNvPr>
          <p:cNvSpPr/>
          <p:nvPr/>
        </p:nvSpPr>
        <p:spPr>
          <a:xfrm>
            <a:off x="3581400" y="990600"/>
            <a:ext cx="3124200" cy="228600"/>
          </a:xfrm>
          <a:prstGeom prst="rect">
            <a:avLst/>
          </a:prstGeom>
          <a:solidFill>
            <a:srgbClr val="FFFF00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3AD4B8-0397-C014-78AA-D4ABDC93F121}"/>
              </a:ext>
            </a:extLst>
          </p:cNvPr>
          <p:cNvSpPr/>
          <p:nvPr/>
        </p:nvSpPr>
        <p:spPr>
          <a:xfrm>
            <a:off x="3585148" y="4648200"/>
            <a:ext cx="4339652" cy="228600"/>
          </a:xfrm>
          <a:prstGeom prst="rect">
            <a:avLst/>
          </a:prstGeom>
          <a:solidFill>
            <a:srgbClr val="FFFF00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5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/>
          <a:lstStyle/>
          <a:p>
            <a:r>
              <a:rPr lang="en-US" sz="40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Prediction Products Practice #1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995571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Sodium plus Oxygen yields ???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528971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Na + O</a:t>
            </a:r>
            <a:r>
              <a:rPr kumimoji="0" lang="en-US" sz="4000" b="1" i="0" u="none" strike="noStrike" kern="1200" cap="none" spc="0" normalizeH="0" baseline="-2500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818" y="2044360"/>
            <a:ext cx="42117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What type of reaction does this look like?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5600" y="2257639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Synthesis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295400" y="32766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Na + O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 NaO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2 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NO!!!</a:t>
            </a:r>
            <a:endParaRPr kumimoji="0" lang="en-US" sz="3200" b="1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752600" y="521943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Na + O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Na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O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562600" y="3044063"/>
            <a:ext cx="3186545" cy="118650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Ionic so cross over! Don’t steal subscripts!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1905000" y="4248015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Na + O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 Na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itchFamily="2" charset="2"/>
              </a:rPr>
              <a:t>O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562600" y="4540402"/>
            <a:ext cx="2362200" cy="8826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Fix numbers</a:t>
            </a:r>
            <a:r>
              <a:rPr kumimoji="0" lang="en-US" sz="24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 with balancing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8B4461-F8ED-0343-6315-006BFF4A4732}"/>
              </a:ext>
            </a:extLst>
          </p:cNvPr>
          <p:cNvSpPr txBox="1"/>
          <p:nvPr/>
        </p:nvSpPr>
        <p:spPr>
          <a:xfrm>
            <a:off x="2705100" y="3976655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+1      -2</a:t>
            </a:r>
          </a:p>
        </p:txBody>
      </p:sp>
    </p:spTree>
    <p:extLst>
      <p:ext uri="{BB962C8B-B14F-4D97-AF65-F5344CB8AC3E}">
        <p14:creationId xmlns:p14="http://schemas.microsoft.com/office/powerpoint/2010/main" val="390453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 animBg="1"/>
      <p:bldP spid="11" grpId="0"/>
      <p:bldP spid="13" grpId="0" animBg="1"/>
      <p:bldP spid="7" grpId="0"/>
    </p:bldLst>
  </p:timing>
</p:sld>
</file>

<file path=ppt/theme/theme1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1508</TotalTime>
  <Words>1228</Words>
  <Application>Microsoft Office PowerPoint</Application>
  <PresentationFormat>On-screen Show (4:3)</PresentationFormat>
  <Paragraphs>212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Comic Sans MS</vt:lpstr>
      <vt:lpstr>Impact</vt:lpstr>
      <vt:lpstr>Wingdings</vt:lpstr>
      <vt:lpstr>chemistry</vt:lpstr>
      <vt:lpstr>Office Theme</vt:lpstr>
      <vt:lpstr>N24- Predicting Products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Prediction Products Practice #1</vt:lpstr>
      <vt:lpstr>Prediction Products Practice #2</vt:lpstr>
      <vt:lpstr>Prediction Products Practice #3</vt:lpstr>
      <vt:lpstr>Prediction Products Practice #3</vt:lpstr>
      <vt:lpstr>Prediction Products Practice #4</vt:lpstr>
      <vt:lpstr>Prediction Products Practice #4</vt:lpstr>
      <vt:lpstr>Prediction Products Practice #5</vt:lpstr>
      <vt:lpstr>Prediction Products Practice #5</vt:lpstr>
      <vt:lpstr>Particulate Diagrams</vt:lpstr>
      <vt:lpstr>Prediction Products Practice #3</vt:lpstr>
      <vt:lpstr>Prediction Products Practice #4</vt:lpstr>
      <vt:lpstr>Prediction Products Practice #5</vt:lpstr>
      <vt:lpstr>You Try One!</vt:lpstr>
      <vt:lpstr>YouTube Link to Presentation  https://youtu.be/Jw0uwkF568s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</dc:title>
  <dc:creator>home</dc:creator>
  <cp:lastModifiedBy>Farmer, Stephanie [DH]</cp:lastModifiedBy>
  <cp:revision>75</cp:revision>
  <dcterms:created xsi:type="dcterms:W3CDTF">2009-12-08T18:15:04Z</dcterms:created>
  <dcterms:modified xsi:type="dcterms:W3CDTF">2023-12-07T19:58:03Z</dcterms:modified>
</cp:coreProperties>
</file>