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9D53B-22F1-B540-8DF6-6E16D9830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39FC5-71FC-EB48-9317-EB6201C8B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A8C63-1FE4-1548-BD10-0B53AD8F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95E92-E8F1-DD44-A788-FB6C92447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B755D-3D84-FC44-9DA4-048D6D0E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4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BE87C-6051-904F-A458-7306F927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FBDA5-3E39-AE47-BD11-90BF1762D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37BD8-66D6-184A-B01D-70E0E3D8E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9B485-7586-2F44-B641-C123A24C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D5406-9395-2C4B-8D5E-2D1C2783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4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E98A1-698A-AE43-8105-DFF46FF84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0164E-7F3C-8045-9F97-00A2048C3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2FE37-130D-F54D-B880-587697EC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36A65-2BE2-A347-A39A-8B94F28E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E8B37-04F2-6547-8B7F-49AB9690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8C76-52ED-A14B-8246-EF3B00D5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B847-F7C9-7648-8B91-2FA5FD510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98A4D-C999-B146-801C-0969B5D2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7288-2DE1-6E47-A153-A4A5304A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50593-6CF5-AC4F-9C15-1A65357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1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739CD-96E9-404B-805C-A4C882E1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883D1-EB62-0A45-945F-90CF1749E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6E4B9-51D5-FD45-99D5-FFC78CDE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EC0DA-9628-E847-80AE-7A072D7B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8D112-C98E-4F4B-A6E2-53D6D439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8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31340-9B00-674A-B62C-CC564D374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17C9E-A46B-8145-8440-8BDB28FB1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78D88-7DE7-7E49-B4D4-EC92AC624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1036-7AB1-E040-A3ED-03E7EFDF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A6723-8680-3248-95B5-EA8CAA63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19F3D-47A2-FB41-A787-C31FEF9B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1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91B3-FF08-434F-AD06-1B81F67D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ECA6F-F6AA-184F-A40F-A4A9AAB0E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2CCCF-1D11-0346-820B-551E66166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9F095-CB86-6A41-98E3-E2888C8E3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E1078-331C-374A-A97D-B123B3812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BC30F-AF42-D048-AB5F-B8E45003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799A62-E255-3248-8C2B-362940B9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CC836C-FE9C-E943-AD32-745B4426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9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82EA-00CD-8548-9D93-AF4F4DDF6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824621-43FE-FB43-9F4D-BC5AF193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8A013-2DD5-1D41-A9A9-959EBFD0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6B0CA-CF2E-4443-BDD0-1EFABEEC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0FE0D-33B4-6F44-9FA4-1B194B9C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6075D4-9296-B54D-A1BB-5E7C30484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292F2-813E-044B-AB29-F1EA4E02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BAB5F-FE85-4143-959B-B0BE4A40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06E4E-656F-0A43-8F25-7D5AEF9C4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17D5E-0034-0E48-B7E9-040640F40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FFC2E-5D44-414F-BC2F-ACB6AD96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EEDE4-1592-A749-9F72-01D941D2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BE468-AE99-AB48-B474-4471C0AF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1D4A-CF6F-E54E-91BB-7C03F9D8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AF0B5-A6AE-4D43-8A79-83D03B99C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122AC-940D-F044-9CFA-8A9CC673B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D54A6-E894-4F4F-A7DF-75EA35CC5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9175B-DCB8-F047-B840-466EC5BF8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7578A-83DC-304E-84E9-57EC4462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E934C-3064-EF40-BEF4-885F45F7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4A5B8-E924-D947-BC8F-94A05E9F2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B95DA-BC9D-3745-A20A-A0E9E6689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EB2DE-E897-9948-BA33-76D377A8F6B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2612F-68F9-814B-AE99-ABFCB1A7A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42043-29AA-0743-88C2-310ACCF45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12DFE-4CD7-8646-ACBC-D3EB1C011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0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E3DF-2FA0-7645-84B1-CC9585A83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5951"/>
            <a:ext cx="12192000" cy="2387600"/>
          </a:xfrm>
        </p:spPr>
        <p:txBody>
          <a:bodyPr anchor="t">
            <a:noAutofit/>
          </a:bodyPr>
          <a:lstStyle/>
          <a:p>
            <a:r>
              <a:rPr lang="en-US" sz="8800" u="sng" dirty="0">
                <a:solidFill>
                  <a:srgbClr val="00B0F0"/>
                </a:solidFill>
                <a:latin typeface="Impact" panose="020B0806030902050204" pitchFamily="34" charset="0"/>
              </a:rPr>
              <a:t>Did you figure it out?!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97D7E-2EAB-1846-9A92-94F1415E6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696" y="1773238"/>
            <a:ext cx="11164529" cy="3786904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If not, no worries! It’s a great thing to practice.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Here </a:t>
            </a:r>
            <a:r>
              <a:rPr lang="en-US" sz="4000" b="1" dirty="0"/>
              <a:t>are the procedures we will actually be using today. You do not need to copy them down, a copy will be added to the class website. Just add a note to your lab notebook saying you will be using the teacher provided procedures.</a:t>
            </a:r>
          </a:p>
        </p:txBody>
      </p:sp>
    </p:spTree>
    <p:extLst>
      <p:ext uri="{BB962C8B-B14F-4D97-AF65-F5344CB8AC3E}">
        <p14:creationId xmlns:p14="http://schemas.microsoft.com/office/powerpoint/2010/main" val="121542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417E-E8BE-DA4F-8134-6924B18D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9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err="1">
                <a:solidFill>
                  <a:srgbClr val="00B0F0"/>
                </a:solidFill>
                <a:latin typeface="Impact" panose="020B0806030902050204" pitchFamily="34" charset="0"/>
              </a:rPr>
              <a:t>Eeeeewwww</a:t>
            </a:r>
            <a:r>
              <a:rPr lang="en-US" sz="7200" dirty="0">
                <a:solidFill>
                  <a:srgbClr val="00B0F0"/>
                </a:solidFill>
                <a:latin typeface="Impact" panose="020B0806030902050204" pitchFamily="34" charset="0"/>
              </a:rPr>
              <a:t>!!!!</a:t>
            </a:r>
            <a:r>
              <a:rPr lang="en-US" sz="7200" b="1" dirty="0">
                <a:solidFill>
                  <a:srgbClr val="00B0F0"/>
                </a:solidFill>
              </a:rPr>
              <a:t> 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544C-3684-ED48-9AC1-FD6690235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595" y="1064054"/>
            <a:ext cx="11642810" cy="5112909"/>
          </a:xfrm>
        </p:spPr>
        <p:txBody>
          <a:bodyPr>
            <a:noAutofit/>
          </a:bodyPr>
          <a:lstStyle/>
          <a:p>
            <a:r>
              <a:rPr lang="en-US" sz="4000" b="1" dirty="0"/>
              <a:t>You will weigh the gum before chewing and after chewing to figure out how much sugar dissolved in your mouth! </a:t>
            </a:r>
          </a:p>
          <a:p>
            <a:r>
              <a:rPr lang="en-US" sz="4000" b="1" u="sng" dirty="0"/>
              <a:t>Procedure: </a:t>
            </a:r>
            <a:r>
              <a:rPr lang="en-US" sz="4000" dirty="0"/>
              <a:t>Do the procedure for one of the types of gum on your station. Then repeat for the second type of gum on your station. </a:t>
            </a:r>
          </a:p>
          <a:p>
            <a:r>
              <a:rPr lang="en-US" sz="4000" b="1" u="sng" dirty="0" smtClean="0"/>
              <a:t>Collect the </a:t>
            </a:r>
            <a:r>
              <a:rPr lang="en-US" sz="4000" b="1" u="sng" dirty="0"/>
              <a:t>data from other groups </a:t>
            </a:r>
            <a:r>
              <a:rPr lang="en-US" sz="4000" dirty="0" smtClean="0"/>
              <a:t> for the last two types of gum since </a:t>
            </a:r>
            <a:r>
              <a:rPr lang="en-US" sz="4000" dirty="0"/>
              <a:t>you will not be testing every type of gum yourself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7610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417E-E8BE-DA4F-8134-6924B18D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9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u="sng" dirty="0" err="1">
                <a:solidFill>
                  <a:srgbClr val="00B0F0"/>
                </a:solidFill>
                <a:latin typeface="Impact" panose="020B0806030902050204" pitchFamily="34" charset="0"/>
              </a:rPr>
              <a:t>Eeeeewwww</a:t>
            </a:r>
            <a:r>
              <a:rPr lang="en-US" sz="7200" u="sng" dirty="0">
                <a:solidFill>
                  <a:srgbClr val="00B0F0"/>
                </a:solidFill>
                <a:latin typeface="Impact" panose="020B0806030902050204" pitchFamily="34" charset="0"/>
              </a:rPr>
              <a:t>!!!!</a:t>
            </a:r>
            <a:r>
              <a:rPr lang="en-US" sz="7200" b="1" u="sng" dirty="0">
                <a:solidFill>
                  <a:srgbClr val="00B0F0"/>
                </a:solidFill>
              </a:rPr>
              <a:t> 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544C-3684-ED48-9AC1-FD6690235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595" y="1064054"/>
            <a:ext cx="11642810" cy="511290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Use balance </a:t>
            </a:r>
            <a:r>
              <a:rPr lang="en-US" b="1" dirty="0"/>
              <a:t>to record </a:t>
            </a:r>
            <a:r>
              <a:rPr lang="en-US" b="1" dirty="0" smtClean="0"/>
              <a:t>mass </a:t>
            </a:r>
            <a:r>
              <a:rPr lang="en-US" b="1" dirty="0"/>
              <a:t>of the EMPTY CUP.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Add </a:t>
            </a:r>
            <a:r>
              <a:rPr lang="en-US" b="1" dirty="0" err="1" smtClean="0"/>
              <a:t>unchewed</a:t>
            </a:r>
            <a:r>
              <a:rPr lang="en-US" b="1" dirty="0" smtClean="0"/>
              <a:t> </a:t>
            </a:r>
            <a:r>
              <a:rPr lang="en-US" b="1" dirty="0"/>
              <a:t>pieces of </a:t>
            </a:r>
            <a:r>
              <a:rPr lang="en-US" b="1" dirty="0" smtClean="0"/>
              <a:t>gum WITHOUT WRAPPERS. </a:t>
            </a:r>
            <a:r>
              <a:rPr lang="en-US" b="1" dirty="0"/>
              <a:t>Record </a:t>
            </a:r>
            <a:r>
              <a:rPr lang="en-US" b="1" dirty="0" smtClean="0"/>
              <a:t>mass </a:t>
            </a:r>
            <a:r>
              <a:rPr lang="en-US" b="1" dirty="0"/>
              <a:t>of </a:t>
            </a:r>
            <a:r>
              <a:rPr lang="en-US" b="1" dirty="0" smtClean="0"/>
              <a:t> </a:t>
            </a:r>
            <a:r>
              <a:rPr lang="en-US" b="1" dirty="0"/>
              <a:t>CUP+UNCHEWED </a:t>
            </a:r>
            <a:r>
              <a:rPr lang="en-US" b="1" dirty="0" smtClean="0"/>
              <a:t>GUM – weigh ALL pieces of the same type at the same time! We want a large sample size!</a:t>
            </a:r>
            <a:endParaRPr lang="en-US" b="1" dirty="0"/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Chew </a:t>
            </a:r>
            <a:r>
              <a:rPr lang="en-US" b="1" dirty="0" smtClean="0"/>
              <a:t>gum </a:t>
            </a:r>
            <a:r>
              <a:rPr lang="en-US" b="1" dirty="0"/>
              <a:t>for at least 5 minutes</a:t>
            </a:r>
            <a:r>
              <a:rPr lang="en-US" b="1" dirty="0" smtClean="0"/>
              <a:t>. Chew ALL pieces of the same type at the same time! We want a large sample size!</a:t>
            </a:r>
            <a:endParaRPr lang="en-US" b="1" dirty="0"/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Spit </a:t>
            </a:r>
            <a:r>
              <a:rPr lang="en-US" b="1" dirty="0"/>
              <a:t>gum into the paper cup. </a:t>
            </a:r>
            <a:r>
              <a:rPr lang="en-US" b="1" dirty="0" smtClean="0"/>
              <a:t>Minimize amount </a:t>
            </a:r>
            <a:r>
              <a:rPr lang="en-US" b="1" dirty="0"/>
              <a:t>of </a:t>
            </a:r>
            <a:r>
              <a:rPr lang="en-US" b="1" dirty="0" smtClean="0"/>
              <a:t>saliva going into cup</a:t>
            </a:r>
            <a:r>
              <a:rPr lang="en-US" b="1" dirty="0"/>
              <a:t>!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Weigh and record the mass of the CUP+CHEWED GUM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THROW THE CUP+CHEWED GUM IN THE TRASH CAN!!!!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Repeat with the next type of </a:t>
            </a:r>
            <a:r>
              <a:rPr lang="en-US" b="1" dirty="0" smtClean="0"/>
              <a:t>gum.</a:t>
            </a:r>
            <a:endParaRPr lang="en-US" b="1" dirty="0"/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Get data from another group for the two types of gum you did not chew </a:t>
            </a:r>
          </a:p>
        </p:txBody>
      </p:sp>
    </p:spTree>
    <p:extLst>
      <p:ext uri="{BB962C8B-B14F-4D97-AF65-F5344CB8AC3E}">
        <p14:creationId xmlns:p14="http://schemas.microsoft.com/office/powerpoint/2010/main" val="143968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417E-E8BE-DA4F-8134-6924B18D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9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u="sng" dirty="0" smtClean="0">
                <a:solidFill>
                  <a:srgbClr val="00B0F0"/>
                </a:solidFill>
                <a:latin typeface="Impact" panose="020B0806030902050204" pitchFamily="34" charset="0"/>
              </a:rPr>
              <a:t>Data Tables</a:t>
            </a:r>
            <a:endParaRPr lang="en-US" sz="7200" b="1" u="sng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548"/>
          <a:stretch/>
        </p:blipFill>
        <p:spPr>
          <a:xfrm>
            <a:off x="61769" y="1531344"/>
            <a:ext cx="11892175" cy="3272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733" y="1589005"/>
            <a:ext cx="4719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Type of Gum #1: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2400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417E-E8BE-DA4F-8134-6924B18D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9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u="sng" dirty="0" smtClean="0">
                <a:solidFill>
                  <a:srgbClr val="00B0F0"/>
                </a:solidFill>
                <a:latin typeface="Impact" panose="020B0806030902050204" pitchFamily="34" charset="0"/>
              </a:rPr>
              <a:t>Calculations</a:t>
            </a:r>
            <a:endParaRPr lang="en-US" sz="7200" b="1" u="sng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544C-3684-ED48-9AC1-FD6690235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595" y="1064054"/>
            <a:ext cx="10388489" cy="511290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600" b="1" dirty="0" smtClean="0"/>
              <a:t>Make sure to be doing the math for ONE PIECE of gum – you didn’t chew one piece at a time so your data is not for one piece! You need to account for that in your calculations!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600" b="1" dirty="0" smtClean="0"/>
              <a:t>No dimensional analysis line method with units – no points!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600" b="1" dirty="0" smtClean="0"/>
              <a:t>Nutritional labels are up front – only look at the end! I will post them on the website at the end of the day too.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6685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20274" r="53764" b="14349"/>
          <a:stretch/>
        </p:blipFill>
        <p:spPr>
          <a:xfrm rot="5400000">
            <a:off x="1393945" y="-450039"/>
            <a:ext cx="3554360" cy="5958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459" y="162232"/>
            <a:ext cx="501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Impact" panose="020B0806030902050204" pitchFamily="34" charset="0"/>
              </a:rPr>
              <a:t>Juicy Fruit</a:t>
            </a:r>
            <a:endParaRPr lang="en-US" sz="4000" dirty="0">
              <a:latin typeface="Impact" panose="020B080603090205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2007" r="14804" b="30072"/>
          <a:stretch/>
        </p:blipFill>
        <p:spPr>
          <a:xfrm>
            <a:off x="6415554" y="766916"/>
            <a:ext cx="5589788" cy="3539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0036" y="162232"/>
            <a:ext cx="501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Impact" panose="020B0806030902050204" pitchFamily="34" charset="0"/>
              </a:rPr>
              <a:t>Trident</a:t>
            </a:r>
            <a:endParaRPr lang="en-US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7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459" y="162232"/>
            <a:ext cx="501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Impact" panose="020B0806030902050204" pitchFamily="34" charset="0"/>
              </a:rPr>
              <a:t>Gum Balls</a:t>
            </a:r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0036" y="162232"/>
            <a:ext cx="501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Impact" panose="020B0806030902050204" pitchFamily="34" charset="0"/>
              </a:rPr>
              <a:t>Double Bubble</a:t>
            </a:r>
            <a:endParaRPr lang="en-US" sz="4000" dirty="0"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40" t="45221" r="19356" b="18363"/>
          <a:stretch/>
        </p:blipFill>
        <p:spPr>
          <a:xfrm rot="5400000">
            <a:off x="-66054" y="2403604"/>
            <a:ext cx="5869165" cy="2802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34038" r="21291" b="16356"/>
          <a:stretch/>
        </p:blipFill>
        <p:spPr>
          <a:xfrm rot="5400000">
            <a:off x="6101135" y="2035058"/>
            <a:ext cx="5717018" cy="33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4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319</Words>
  <Application>Microsoft Office PowerPoint</Application>
  <PresentationFormat>Widescreen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Impact</vt:lpstr>
      <vt:lpstr>Office Theme</vt:lpstr>
      <vt:lpstr>Did you figure it out?!</vt:lpstr>
      <vt:lpstr>Eeeeewwww!!!! 😂</vt:lpstr>
      <vt:lpstr>Eeeeewwww!!!! 😂</vt:lpstr>
      <vt:lpstr>Data Tables</vt:lpstr>
      <vt:lpstr>Calculations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 you figure it out?!</dc:title>
  <dc:creator>Farmer, Stephanie [DH]</dc:creator>
  <cp:lastModifiedBy>Farmer, Stephanie [DH]</cp:lastModifiedBy>
  <cp:revision>6</cp:revision>
  <dcterms:created xsi:type="dcterms:W3CDTF">2019-12-01T20:03:17Z</dcterms:created>
  <dcterms:modified xsi:type="dcterms:W3CDTF">2020-12-03T05:48:34Z</dcterms:modified>
</cp:coreProperties>
</file>