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handoutMasterIdLst>
    <p:handoutMasterId r:id="rId14"/>
  </p:handoutMasterIdLst>
  <p:sldIdLst>
    <p:sldId id="256" r:id="rId2"/>
    <p:sldId id="257" r:id="rId3"/>
    <p:sldId id="258" r:id="rId4"/>
    <p:sldId id="263" r:id="rId5"/>
    <p:sldId id="259" r:id="rId6"/>
    <p:sldId id="260" r:id="rId7"/>
    <p:sldId id="264" r:id="rId8"/>
    <p:sldId id="261" r:id="rId9"/>
    <p:sldId id="262" r:id="rId10"/>
    <p:sldId id="265" r:id="rId11"/>
    <p:sldId id="266" r:id="rId12"/>
  </p:sldIdLst>
  <p:sldSz cx="12192000" cy="6858000"/>
  <p:notesSz cx="9144000" cy="6858000"/>
  <p:embeddedFontLst>
    <p:embeddedFont>
      <p:font typeface="Arial Narrow" panose="020B0606020202030204" pitchFamily="34" charset="0"/>
      <p:regular r:id="rId15"/>
      <p:bold r:id="rId16"/>
      <p:italic r:id="rId17"/>
      <p:boldItalic r:id="rId18"/>
    </p:embeddedFont>
    <p:embeddedFont>
      <p:font typeface="Impact" panose="020B0806030902050204" pitchFamily="34"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snapToGrid="0">
      <p:cViewPr varScale="1">
        <p:scale>
          <a:sx n="59" d="100"/>
          <a:sy n="59" d="100"/>
        </p:scale>
        <p:origin x="940" y="52"/>
      </p:cViewPr>
      <p:guideLst/>
    </p:cSldViewPr>
  </p:slideViewPr>
  <p:outlineViewPr>
    <p:cViewPr>
      <p:scale>
        <a:sx n="33" d="100"/>
        <a:sy n="33" d="100"/>
      </p:scale>
      <p:origin x="0" y="-19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2C51E29F-D150-42F7-9D6B-3247EB3A5F44}" type="datetimeFigureOut">
              <a:rPr lang="en-US" smtClean="0"/>
              <a:t>6/16/2024</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A747157-7D55-4EE3-A109-17D2D4C1ED18}" type="slidenum">
              <a:rPr lang="en-US" smtClean="0"/>
              <a:t>‹#›</a:t>
            </a:fld>
            <a:endParaRPr lang="en-US"/>
          </a:p>
        </p:txBody>
      </p:sp>
    </p:spTree>
    <p:extLst>
      <p:ext uri="{BB962C8B-B14F-4D97-AF65-F5344CB8AC3E}">
        <p14:creationId xmlns:p14="http://schemas.microsoft.com/office/powerpoint/2010/main" val="187244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962400" cy="344091"/>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5179484" y="0"/>
            <a:ext cx="3962400" cy="344091"/>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914400" y="3300412"/>
            <a:ext cx="7315200" cy="2700338"/>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6513910"/>
            <a:ext cx="3962400" cy="34409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139778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914400" y="3300412"/>
            <a:ext cx="7315200" cy="2700338"/>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4193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
        <p:nvSpPr>
          <p:cNvPr id="91" name="Shape 91"/>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2" name="Shape 92"/>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03868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
        <p:nvSpPr>
          <p:cNvPr id="102" name="Shape 102"/>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3" name="Shape 103"/>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3149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
        <p:nvSpPr>
          <p:cNvPr id="111" name="Shape 111"/>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2" name="Shape 112"/>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34462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
        <p:nvSpPr>
          <p:cNvPr id="120" name="Shape 120"/>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1" name="Shape 121"/>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43097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914400" y="3300413"/>
            <a:ext cx="7315200" cy="27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9" name="Shape 129"/>
          <p:cNvSpPr txBox="1">
            <a:spLocks noGrp="1"/>
          </p:cNvSpPr>
          <p:nvPr>
            <p:ph type="sldNum" idx="12"/>
          </p:nvPr>
        </p:nvSpPr>
        <p:spPr>
          <a:xfrm>
            <a:off x="5179484" y="6513910"/>
            <a:ext cx="3962400" cy="344025"/>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Tree>
    <p:extLst>
      <p:ext uri="{BB962C8B-B14F-4D97-AF65-F5344CB8AC3E}">
        <p14:creationId xmlns:p14="http://schemas.microsoft.com/office/powerpoint/2010/main" val="472415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2514600" y="857250"/>
            <a:ext cx="4114800" cy="23145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914400" y="3300413"/>
            <a:ext cx="7315200" cy="27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8" name="Shape 138"/>
          <p:cNvSpPr txBox="1">
            <a:spLocks noGrp="1"/>
          </p:cNvSpPr>
          <p:nvPr>
            <p:ph type="sldNum" idx="12"/>
          </p:nvPr>
        </p:nvSpPr>
        <p:spPr>
          <a:xfrm>
            <a:off x="5179484" y="6513910"/>
            <a:ext cx="3962400" cy="344025"/>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Tree>
    <p:extLst>
      <p:ext uri="{BB962C8B-B14F-4D97-AF65-F5344CB8AC3E}">
        <p14:creationId xmlns:p14="http://schemas.microsoft.com/office/powerpoint/2010/main" val="389448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914400" y="1122363"/>
            <a:ext cx="10363200" cy="23876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subTitle" idx="1"/>
          </p:nvPr>
        </p:nvSpPr>
        <p:spPr>
          <a:xfrm>
            <a:off x="1524000" y="3602038"/>
            <a:ext cx="9144000" cy="1655762"/>
          </a:xfrm>
          <a:prstGeom prst="rect">
            <a:avLst/>
          </a:prstGeom>
          <a:noFill/>
          <a:ln>
            <a:noFill/>
          </a:ln>
        </p:spPr>
        <p:txBody>
          <a:bodyPr spcFirstLastPara="1" wrap="square" lIns="91425" tIns="91425" rIns="91425" bIns="91425"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838200"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133430" y="1956594"/>
            <a:ext cx="5811838" cy="26289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1799430" y="-596106"/>
            <a:ext cx="5811838" cy="77343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38200"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831851" y="1709740"/>
            <a:ext cx="10515600"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831851" y="4589465"/>
            <a:ext cx="10515600"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838200"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838200" y="1825625"/>
            <a:ext cx="5181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6172200" y="1825625"/>
            <a:ext cx="5181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839788"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839789" y="1681163"/>
            <a:ext cx="5157787"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839789" y="2505075"/>
            <a:ext cx="5157787"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72201" y="1681163"/>
            <a:ext cx="5183188"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72201" y="2505075"/>
            <a:ext cx="5183188"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8200"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839788" y="457200"/>
            <a:ext cx="3932237"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5183188" y="987427"/>
            <a:ext cx="6172200" cy="4873625"/>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839788" y="2057400"/>
            <a:ext cx="3932237"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39788" y="457200"/>
            <a:ext cx="3932237"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5183188" y="987427"/>
            <a:ext cx="6172200" cy="4873625"/>
          </a:xfrm>
          <a:prstGeom prst="rect">
            <a:avLst/>
          </a:prstGeom>
          <a:noFill/>
          <a:ln>
            <a:noFill/>
          </a:ln>
        </p:spPr>
        <p:txBody>
          <a:bodyPr spcFirstLastPara="1" wrap="square" lIns="91425" tIns="91425" rIns="91425" bIns="91425"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839788" y="2057400"/>
            <a:ext cx="3932237"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7"/>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2"/>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356352"/>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DK2MEqz9fF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DK2MEqz9fF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pt/slides/slide2.x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ppt/slides/slide2.x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2209800" y="131763"/>
            <a:ext cx="7772400" cy="2387600"/>
          </a:xfrm>
          <a:prstGeom prst="rect">
            <a:avLst/>
          </a:prstGeom>
          <a:noFill/>
          <a:ln>
            <a:noFill/>
          </a:ln>
        </p:spPr>
        <p:txBody>
          <a:bodyPr spcFirstLastPara="1" wrap="square" lIns="91425" tIns="45700" rIns="91425" bIns="45700" anchor="b" anchorCtr="0">
            <a:noAutofit/>
          </a:bodyPr>
          <a:lstStyle/>
          <a:p>
            <a:r>
              <a:rPr lang="en-US" dirty="0">
                <a:latin typeface="Impact"/>
                <a:ea typeface="Impact"/>
                <a:cs typeface="Impact"/>
                <a:sym typeface="Impact"/>
              </a:rPr>
              <a:t>N27 - Real Life Stoichiometry Examples</a:t>
            </a:r>
            <a:endParaRPr dirty="0">
              <a:latin typeface="Impact"/>
              <a:ea typeface="Impact"/>
              <a:cs typeface="Impact"/>
              <a:sym typeface="Impact"/>
            </a:endParaRPr>
          </a:p>
        </p:txBody>
      </p:sp>
      <p:sp>
        <p:nvSpPr>
          <p:cNvPr id="2" name="TextBox 1">
            <a:extLst>
              <a:ext uri="{FF2B5EF4-FFF2-40B4-BE49-F238E27FC236}">
                <a16:creationId xmlns:a16="http://schemas.microsoft.com/office/drawing/2014/main" id="{3D589406-B1AB-DE1F-8208-7E35A5918BF1}"/>
              </a:ext>
            </a:extLst>
          </p:cNvPr>
          <p:cNvSpPr txBox="1"/>
          <p:nvPr/>
        </p:nvSpPr>
        <p:spPr>
          <a:xfrm>
            <a:off x="1792126" y="2620987"/>
            <a:ext cx="9603075" cy="1938992"/>
          </a:xfrm>
          <a:prstGeom prst="rect">
            <a:avLst/>
          </a:prstGeom>
          <a:noFill/>
        </p:spPr>
        <p:txBody>
          <a:bodyPr wrap="square" rtlCol="0">
            <a:spAutoFit/>
          </a:bodyPr>
          <a:lstStyle/>
          <a:p>
            <a:r>
              <a:rPr lang="en-US" sz="4000" b="1" dirty="0">
                <a:solidFill>
                  <a:srgbClr val="FF0000"/>
                </a:solidFill>
                <a:latin typeface="Arial" panose="020B0604020202020204" pitchFamily="34" charset="0"/>
                <a:cs typeface="Arial" panose="020B0604020202020204" pitchFamily="34" charset="0"/>
              </a:rPr>
              <a:t>Target: I can apply stoichiometry to real life examples that have context/stories behind them. </a:t>
            </a:r>
          </a:p>
        </p:txBody>
      </p:sp>
      <p:sp>
        <p:nvSpPr>
          <p:cNvPr id="3" name="TextBox 2">
            <a:extLst>
              <a:ext uri="{FF2B5EF4-FFF2-40B4-BE49-F238E27FC236}">
                <a16:creationId xmlns:a16="http://schemas.microsoft.com/office/drawing/2014/main" id="{89642AD8-F1DF-821A-C747-290C60A84858}"/>
              </a:ext>
            </a:extLst>
          </p:cNvPr>
          <p:cNvSpPr txBox="1"/>
          <p:nvPr/>
        </p:nvSpPr>
        <p:spPr>
          <a:xfrm>
            <a:off x="304800" y="6264572"/>
            <a:ext cx="8985152" cy="461665"/>
          </a:xfrm>
          <a:prstGeom prst="rect">
            <a:avLst/>
          </a:prstGeom>
          <a:noFill/>
        </p:spPr>
        <p:txBody>
          <a:bodyPr wrap="none" rtlCol="0">
            <a:spAutoFit/>
          </a:bodyPr>
          <a:lstStyle/>
          <a:p>
            <a:r>
              <a:rPr lang="en-US" sz="2400" b="1" dirty="0"/>
              <a:t>Link to YouTube Presentation: </a:t>
            </a:r>
            <a:r>
              <a:rPr lang="en-US" sz="2400" dirty="0">
                <a:hlinkClick r:id="rId3"/>
              </a:rPr>
              <a:t>https://youtu.be/DK2MEqz9fFs</a:t>
            </a:r>
            <a:r>
              <a:rPr lang="en-US" sz="24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2650" y="929149"/>
            <a:ext cx="7886700" cy="5247815"/>
          </a:xfrm>
        </p:spPr>
        <p:txBody>
          <a:bodyPr/>
          <a:lstStyle/>
          <a:p>
            <a:r>
              <a:rPr lang="en-US" sz="4800" b="1" dirty="0"/>
              <a:t>881.95 mL of H2O needed to use up all the </a:t>
            </a:r>
            <a:r>
              <a:rPr lang="en-US" sz="4800" b="1" dirty="0" err="1"/>
              <a:t>NaSi</a:t>
            </a:r>
            <a:r>
              <a:rPr lang="en-US" sz="4800" b="1" dirty="0"/>
              <a:t> in the battery. </a:t>
            </a:r>
            <a:endParaRPr lang="en-US" sz="4800" b="1" baseline="-25000" dirty="0"/>
          </a:p>
          <a:p>
            <a:r>
              <a:rPr lang="en-US" sz="4800" b="1" dirty="0"/>
              <a:t>NOT ENOUGH water in the water tank to use up the entire battery. </a:t>
            </a:r>
          </a:p>
        </p:txBody>
      </p:sp>
    </p:spTree>
    <p:extLst>
      <p:ext uri="{BB962C8B-B14F-4D97-AF65-F5344CB8AC3E}">
        <p14:creationId xmlns:p14="http://schemas.microsoft.com/office/powerpoint/2010/main" val="405093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YouTube Link to Presentation</a:t>
            </a:r>
          </a:p>
        </p:txBody>
      </p:sp>
      <p:sp>
        <p:nvSpPr>
          <p:cNvPr id="3" name="Text Placeholder 2"/>
          <p:cNvSpPr>
            <a:spLocks noGrp="1"/>
          </p:cNvSpPr>
          <p:nvPr>
            <p:ph type="body" idx="1"/>
          </p:nvPr>
        </p:nvSpPr>
        <p:spPr/>
        <p:txBody>
          <a:bodyPr/>
          <a:lstStyle/>
          <a:p>
            <a:r>
              <a:rPr lang="en-US" sz="4000" dirty="0">
                <a:hlinkClick r:id="rId2"/>
              </a:rPr>
              <a:t>https://youtu.be/DK2MEqz9fFs</a:t>
            </a:r>
            <a:r>
              <a:rPr lang="en-US" sz="4000" dirty="0"/>
              <a:t> </a:t>
            </a:r>
          </a:p>
        </p:txBody>
      </p:sp>
    </p:spTree>
    <p:extLst>
      <p:ext uri="{BB962C8B-B14F-4D97-AF65-F5344CB8AC3E}">
        <p14:creationId xmlns:p14="http://schemas.microsoft.com/office/powerpoint/2010/main" val="4078240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1981201" y="1184856"/>
            <a:ext cx="5724659" cy="2950582"/>
          </a:xfrm>
          <a:prstGeom prst="rect">
            <a:avLst/>
          </a:prstGeom>
          <a:noFill/>
          <a:ln>
            <a:noFill/>
          </a:ln>
        </p:spPr>
        <p:txBody>
          <a:bodyPr spcFirstLastPara="1" wrap="square" lIns="91425" tIns="45700" rIns="91425" bIns="45700" anchor="t" anchorCtr="0">
            <a:noAutofit/>
          </a:bodyPr>
          <a:lstStyle/>
          <a:p>
            <a:pPr marL="0" indent="0">
              <a:spcBef>
                <a:spcPts val="0"/>
              </a:spcBef>
              <a:buSzPts val="4000"/>
              <a:buNone/>
            </a:pPr>
            <a:r>
              <a:rPr lang="en-US" sz="4000"/>
              <a:t>Exact quantity of nitrogen gas must be produced in an instant.</a:t>
            </a:r>
            <a:endParaRPr sz="4000"/>
          </a:p>
        </p:txBody>
      </p:sp>
      <p:pic>
        <p:nvPicPr>
          <p:cNvPr id="95" name="Shape 95" descr="air bag"/>
          <p:cNvPicPr preferRelativeResize="0"/>
          <p:nvPr/>
        </p:nvPicPr>
        <p:blipFill rotWithShape="1">
          <a:blip r:embed="rId3">
            <a:alphaModFix/>
          </a:blip>
          <a:srcRect/>
          <a:stretch/>
        </p:blipFill>
        <p:spPr>
          <a:xfrm>
            <a:off x="7915276" y="133350"/>
            <a:ext cx="2398713" cy="1847850"/>
          </a:xfrm>
          <a:prstGeom prst="rect">
            <a:avLst/>
          </a:prstGeom>
          <a:noFill/>
          <a:ln>
            <a:noFill/>
          </a:ln>
        </p:spPr>
      </p:pic>
      <p:sp>
        <p:nvSpPr>
          <p:cNvPr id="96" name="Shape 96"/>
          <p:cNvSpPr txBox="1"/>
          <p:nvPr/>
        </p:nvSpPr>
        <p:spPr>
          <a:xfrm>
            <a:off x="2651125" y="2325688"/>
            <a:ext cx="184150" cy="457200"/>
          </a:xfrm>
          <a:prstGeom prst="rect">
            <a:avLst/>
          </a:prstGeom>
          <a:noFill/>
          <a:ln>
            <a:noFill/>
          </a:ln>
        </p:spPr>
        <p:txBody>
          <a:bodyPr spcFirstLastPara="1" wrap="square" lIns="91425" tIns="45700" rIns="91425" bIns="45700" anchor="t" anchorCtr="0">
            <a:noAutofit/>
          </a:bodyPr>
          <a:lstStyle/>
          <a:p>
            <a:endParaRPr sz="2400">
              <a:solidFill>
                <a:schemeClr val="dk1"/>
              </a:solidFill>
              <a:latin typeface="Calibri"/>
              <a:ea typeface="Calibri"/>
              <a:cs typeface="Calibri"/>
              <a:sym typeface="Calibri"/>
            </a:endParaRPr>
          </a:p>
        </p:txBody>
      </p:sp>
      <p:sp>
        <p:nvSpPr>
          <p:cNvPr id="97" name="Shape 97"/>
          <p:cNvSpPr txBox="1"/>
          <p:nvPr/>
        </p:nvSpPr>
        <p:spPr>
          <a:xfrm>
            <a:off x="1828801" y="3032125"/>
            <a:ext cx="8485187" cy="1600438"/>
          </a:xfrm>
          <a:prstGeom prst="rect">
            <a:avLst/>
          </a:prstGeom>
          <a:noFill/>
          <a:ln>
            <a:noFill/>
          </a:ln>
        </p:spPr>
        <p:txBody>
          <a:bodyPr spcFirstLastPara="1" wrap="square" lIns="91425" tIns="45700" rIns="91425" bIns="45700" anchor="t" anchorCtr="0">
            <a:noAutofit/>
          </a:bodyPr>
          <a:lstStyle/>
          <a:p>
            <a:pPr algn="ctr">
              <a:lnSpc>
                <a:spcPct val="90000"/>
              </a:lnSpc>
            </a:pPr>
            <a:r>
              <a:rPr lang="en-US" sz="4800">
                <a:solidFill>
                  <a:schemeClr val="dk1"/>
                </a:solidFill>
                <a:latin typeface="Calibri"/>
                <a:ea typeface="Calibri"/>
                <a:cs typeface="Calibri"/>
                <a:sym typeface="Calibri"/>
              </a:rPr>
              <a:t>__ NaN</a:t>
            </a:r>
            <a:r>
              <a:rPr lang="en-US" sz="4800" baseline="-25000">
                <a:solidFill>
                  <a:schemeClr val="dk1"/>
                </a:solidFill>
                <a:latin typeface="Calibri"/>
                <a:ea typeface="Calibri"/>
                <a:cs typeface="Calibri"/>
                <a:sym typeface="Calibri"/>
              </a:rPr>
              <a:t>3</a:t>
            </a:r>
            <a:r>
              <a:rPr lang="en-US" sz="4800">
                <a:solidFill>
                  <a:schemeClr val="dk1"/>
                </a:solidFill>
                <a:latin typeface="Calibri"/>
                <a:ea typeface="Calibri"/>
                <a:cs typeface="Calibri"/>
                <a:sym typeface="Calibri"/>
              </a:rPr>
              <a:t>(s)  →  __Na(s)  + __N</a:t>
            </a:r>
            <a:r>
              <a:rPr lang="en-US" sz="4800" baseline="-25000">
                <a:solidFill>
                  <a:schemeClr val="dk1"/>
                </a:solidFill>
                <a:latin typeface="Calibri"/>
                <a:ea typeface="Calibri"/>
                <a:cs typeface="Calibri"/>
                <a:sym typeface="Calibri"/>
              </a:rPr>
              <a:t>2</a:t>
            </a:r>
            <a:r>
              <a:rPr lang="en-US" sz="4800">
                <a:solidFill>
                  <a:schemeClr val="dk1"/>
                </a:solidFill>
                <a:latin typeface="Calibri"/>
                <a:ea typeface="Calibri"/>
                <a:cs typeface="Calibri"/>
                <a:sym typeface="Calibri"/>
              </a:rPr>
              <a:t>(g)</a:t>
            </a:r>
            <a:endParaRPr/>
          </a:p>
          <a:p>
            <a:pPr algn="ctr">
              <a:lnSpc>
                <a:spcPct val="90000"/>
              </a:lnSpc>
              <a:spcBef>
                <a:spcPts val="560"/>
              </a:spcBef>
            </a:pPr>
            <a:endParaRPr sz="2800">
              <a:solidFill>
                <a:schemeClr val="dk1"/>
              </a:solidFill>
              <a:latin typeface="Calibri"/>
              <a:ea typeface="Calibri"/>
              <a:cs typeface="Calibri"/>
              <a:sym typeface="Calibri"/>
            </a:endParaRPr>
          </a:p>
          <a:p>
            <a:pPr algn="ctr"/>
            <a:endParaRPr sz="2400">
              <a:solidFill>
                <a:schemeClr val="dk1"/>
              </a:solidFill>
              <a:latin typeface="Calibri"/>
              <a:ea typeface="Calibri"/>
              <a:cs typeface="Calibri"/>
              <a:sym typeface="Calibri"/>
            </a:endParaRPr>
          </a:p>
        </p:txBody>
      </p:sp>
      <p:sp>
        <p:nvSpPr>
          <p:cNvPr id="98" name="Shape 98">
            <a:hlinkClick r:id="rId4"/>
          </p:cNvPr>
          <p:cNvSpPr/>
          <p:nvPr/>
        </p:nvSpPr>
        <p:spPr>
          <a:xfrm>
            <a:off x="1524000" y="6119814"/>
            <a:ext cx="609600" cy="357187"/>
          </a:xfrm>
          <a:custGeom>
            <a:avLst/>
            <a:gdLst/>
            <a:ahLst/>
            <a:cxnLst/>
            <a:rect l="0" t="0" r="0" b="0"/>
            <a:pathLst>
              <a:path w="120000" h="120000" extrusionOk="0">
                <a:moveTo>
                  <a:pt x="0" y="0"/>
                </a:moveTo>
                <a:lnTo>
                  <a:pt x="120000" y="0"/>
                </a:lnTo>
                <a:lnTo>
                  <a:pt x="120000" y="120000"/>
                </a:lnTo>
                <a:lnTo>
                  <a:pt x="0" y="120000"/>
                </a:lnTo>
                <a:close/>
                <a:moveTo>
                  <a:pt x="46816" y="60000"/>
                </a:moveTo>
                <a:lnTo>
                  <a:pt x="86367" y="15000"/>
                </a:lnTo>
                <a:lnTo>
                  <a:pt x="86367" y="105000"/>
                </a:lnTo>
                <a:close/>
                <a:moveTo>
                  <a:pt x="40225" y="15000"/>
                </a:moveTo>
                <a:lnTo>
                  <a:pt x="33633" y="15000"/>
                </a:lnTo>
                <a:lnTo>
                  <a:pt x="33633" y="105000"/>
                </a:lnTo>
                <a:lnTo>
                  <a:pt x="40225" y="105000"/>
                </a:lnTo>
                <a:close/>
              </a:path>
              <a:path w="120000" h="120000" fill="darken" extrusionOk="0">
                <a:moveTo>
                  <a:pt x="46816" y="60000"/>
                </a:moveTo>
                <a:lnTo>
                  <a:pt x="86367" y="15000"/>
                </a:lnTo>
                <a:lnTo>
                  <a:pt x="86367" y="105000"/>
                </a:lnTo>
                <a:close/>
                <a:moveTo>
                  <a:pt x="40225" y="15000"/>
                </a:moveTo>
                <a:lnTo>
                  <a:pt x="33633" y="15000"/>
                </a:lnTo>
                <a:lnTo>
                  <a:pt x="33633" y="105000"/>
                </a:lnTo>
                <a:lnTo>
                  <a:pt x="40225" y="105000"/>
                </a:lnTo>
                <a:close/>
              </a:path>
              <a:path w="120000" h="120000" fill="none" extrusionOk="0">
                <a:moveTo>
                  <a:pt x="46816" y="60000"/>
                </a:moveTo>
                <a:lnTo>
                  <a:pt x="86367" y="15000"/>
                </a:lnTo>
                <a:lnTo>
                  <a:pt x="86367" y="105000"/>
                </a:lnTo>
                <a:close/>
                <a:moveTo>
                  <a:pt x="40225" y="15000"/>
                </a:moveTo>
                <a:lnTo>
                  <a:pt x="40225" y="105000"/>
                </a:lnTo>
                <a:lnTo>
                  <a:pt x="33633" y="105000"/>
                </a:lnTo>
                <a:lnTo>
                  <a:pt x="33633" y="15000"/>
                </a:lnTo>
                <a:close/>
              </a:path>
              <a:path w="120000" h="120000" fill="none" extrusionOk="0">
                <a:moveTo>
                  <a:pt x="0" y="0"/>
                </a:moveTo>
                <a:lnTo>
                  <a:pt x="120000" y="0"/>
                </a:lnTo>
                <a:lnTo>
                  <a:pt x="120000" y="120000"/>
                </a:lnTo>
                <a:lnTo>
                  <a:pt x="0" y="120000"/>
                </a:lnTo>
                <a:close/>
              </a:path>
            </a:pathLst>
          </a:custGeom>
          <a:solidFill>
            <a:schemeClr val="lt1">
              <a:alpha val="49803"/>
            </a:schemeClr>
          </a:solidFill>
          <a:ln w="952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endParaRPr sz="1800">
              <a:solidFill>
                <a:schemeClr val="dk1"/>
              </a:solidFill>
              <a:latin typeface="Calibri"/>
              <a:ea typeface="Calibri"/>
              <a:cs typeface="Calibri"/>
              <a:sym typeface="Calibri"/>
            </a:endParaRPr>
          </a:p>
        </p:txBody>
      </p:sp>
      <p:sp>
        <p:nvSpPr>
          <p:cNvPr id="99" name="Shape 99"/>
          <p:cNvSpPr txBox="1"/>
          <p:nvPr/>
        </p:nvSpPr>
        <p:spPr>
          <a:xfrm>
            <a:off x="1828800" y="130176"/>
            <a:ext cx="7772400" cy="917575"/>
          </a:xfrm>
          <a:prstGeom prst="rect">
            <a:avLst/>
          </a:prstGeom>
          <a:noFill/>
          <a:ln>
            <a:noFill/>
          </a:ln>
        </p:spPr>
        <p:txBody>
          <a:bodyPr spcFirstLastPara="1" wrap="square" lIns="91425" tIns="45700" rIns="91425" bIns="45700" anchor="ctr" anchorCtr="0">
            <a:noAutofit/>
          </a:bodyPr>
          <a:lstStyle/>
          <a:p>
            <a:pPr>
              <a:lnSpc>
                <a:spcPct val="90000"/>
              </a:lnSpc>
              <a:buClr>
                <a:schemeClr val="dk1"/>
              </a:buClr>
              <a:buSzPts val="4400"/>
            </a:pPr>
            <a:r>
              <a:rPr lang="en-US" sz="4400" u="sng">
                <a:solidFill>
                  <a:schemeClr val="dk1"/>
                </a:solidFill>
                <a:latin typeface="Impact"/>
                <a:ea typeface="Impact"/>
                <a:cs typeface="Impact"/>
                <a:sym typeface="Impact"/>
              </a:rPr>
              <a:t>Example #1 </a:t>
            </a:r>
            <a:r>
              <a:rPr lang="en-US" sz="4400">
                <a:solidFill>
                  <a:schemeClr val="dk1"/>
                </a:solidFill>
                <a:latin typeface="Impact"/>
                <a:ea typeface="Impact"/>
                <a:cs typeface="Impact"/>
                <a:sym typeface="Impact"/>
              </a:rPr>
              <a:t>– AIR BAGS</a:t>
            </a:r>
            <a:endParaRPr sz="4400">
              <a:solidFill>
                <a:schemeClr val="dk1"/>
              </a:solidFill>
              <a:latin typeface="Impact"/>
              <a:ea typeface="Impact"/>
              <a:cs typeface="Impact"/>
              <a:sym typeface="Impac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500"/>
                                        <p:tgtEl>
                                          <p:spTgt spid="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7">
                                            <p:txEl>
                                              <p:pRg st="0" end="0"/>
                                            </p:txEl>
                                          </p:spTgt>
                                        </p:tgtEl>
                                        <p:attrNameLst>
                                          <p:attrName>style.visibility</p:attrName>
                                        </p:attrNameLst>
                                      </p:cBhvr>
                                      <p:to>
                                        <p:strVal val="visible"/>
                                      </p:to>
                                    </p:set>
                                    <p:animEffect transition="in" filter="fade">
                                      <p:cBhvr>
                                        <p:cTn id="12" dur="1000"/>
                                        <p:tgtEl>
                                          <p:spTgt spid="9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p:nvPr/>
        </p:nvSpPr>
        <p:spPr>
          <a:xfrm>
            <a:off x="1795048" y="247718"/>
            <a:ext cx="7162800" cy="1194173"/>
          </a:xfrm>
          <a:prstGeom prst="rect">
            <a:avLst/>
          </a:prstGeom>
          <a:noFill/>
          <a:ln>
            <a:noFill/>
          </a:ln>
        </p:spPr>
        <p:txBody>
          <a:bodyPr spcFirstLastPara="1" wrap="square" lIns="91425" tIns="45700" rIns="91425" bIns="45700" anchor="t" anchorCtr="0">
            <a:noAutofit/>
          </a:bodyPr>
          <a:lstStyle/>
          <a:p>
            <a:pPr algn="ctr">
              <a:lnSpc>
                <a:spcPct val="90000"/>
              </a:lnSpc>
            </a:pPr>
            <a:r>
              <a:rPr lang="en-US" sz="3600" b="1">
                <a:solidFill>
                  <a:srgbClr val="0070C0"/>
                </a:solidFill>
                <a:latin typeface="Calibri"/>
                <a:ea typeface="Calibri"/>
                <a:cs typeface="Calibri"/>
                <a:sym typeface="Calibri"/>
              </a:rPr>
              <a:t>2 NaN</a:t>
            </a:r>
            <a:r>
              <a:rPr lang="en-US" sz="3600" b="1" baseline="-25000">
                <a:solidFill>
                  <a:srgbClr val="0070C0"/>
                </a:solidFill>
                <a:latin typeface="Calibri"/>
                <a:ea typeface="Calibri"/>
                <a:cs typeface="Calibri"/>
                <a:sym typeface="Calibri"/>
              </a:rPr>
              <a:t>3</a:t>
            </a:r>
            <a:r>
              <a:rPr lang="en-US" sz="3600" b="1">
                <a:solidFill>
                  <a:srgbClr val="0070C0"/>
                </a:solidFill>
                <a:latin typeface="Calibri"/>
                <a:ea typeface="Calibri"/>
                <a:cs typeface="Calibri"/>
                <a:sym typeface="Calibri"/>
              </a:rPr>
              <a:t>(s)  →  2 Na(s)  +  3 N</a:t>
            </a:r>
            <a:r>
              <a:rPr lang="en-US" sz="3600" b="1" baseline="-25000">
                <a:solidFill>
                  <a:srgbClr val="0070C0"/>
                </a:solidFill>
                <a:latin typeface="Calibri"/>
                <a:ea typeface="Calibri"/>
                <a:cs typeface="Calibri"/>
                <a:sym typeface="Calibri"/>
              </a:rPr>
              <a:t>2</a:t>
            </a:r>
            <a:r>
              <a:rPr lang="en-US" sz="3600" b="1">
                <a:solidFill>
                  <a:srgbClr val="0070C0"/>
                </a:solidFill>
                <a:latin typeface="Calibri"/>
                <a:ea typeface="Calibri"/>
                <a:cs typeface="Calibri"/>
                <a:sym typeface="Calibri"/>
              </a:rPr>
              <a:t>(g)</a:t>
            </a:r>
            <a:endParaRPr sz="3600" b="1">
              <a:solidFill>
                <a:srgbClr val="0070C0"/>
              </a:solidFill>
              <a:latin typeface="Calibri"/>
              <a:ea typeface="Calibri"/>
              <a:cs typeface="Calibri"/>
              <a:sym typeface="Calibri"/>
            </a:endParaRPr>
          </a:p>
          <a:p>
            <a:pPr>
              <a:lnSpc>
                <a:spcPct val="90000"/>
              </a:lnSpc>
              <a:spcBef>
                <a:spcPts val="1400"/>
              </a:spcBef>
            </a:pPr>
            <a:r>
              <a:rPr lang="en-US" sz="2800">
                <a:solidFill>
                  <a:schemeClr val="dk1"/>
                </a:solidFill>
                <a:latin typeface="Calibri"/>
                <a:ea typeface="Calibri"/>
                <a:cs typeface="Calibri"/>
                <a:sym typeface="Calibri"/>
              </a:rPr>
              <a:t> </a:t>
            </a:r>
            <a:endParaRPr sz="2800">
              <a:solidFill>
                <a:schemeClr val="dk1"/>
              </a:solidFill>
              <a:latin typeface="Calibri"/>
              <a:ea typeface="Calibri"/>
              <a:cs typeface="Calibri"/>
              <a:sym typeface="Calibri"/>
            </a:endParaRPr>
          </a:p>
        </p:txBody>
      </p:sp>
      <p:sp>
        <p:nvSpPr>
          <p:cNvPr id="106" name="Shape 106"/>
          <p:cNvSpPr txBox="1"/>
          <p:nvPr/>
        </p:nvSpPr>
        <p:spPr>
          <a:xfrm>
            <a:off x="1870064" y="926693"/>
            <a:ext cx="8264525" cy="5262979"/>
          </a:xfrm>
          <a:prstGeom prst="rect">
            <a:avLst/>
          </a:prstGeom>
          <a:noFill/>
          <a:ln>
            <a:noFill/>
          </a:ln>
        </p:spPr>
        <p:txBody>
          <a:bodyPr spcFirstLastPara="1" wrap="square" lIns="91425" tIns="45700" rIns="91425" bIns="45700" anchor="t" anchorCtr="0">
            <a:noAutofit/>
          </a:bodyPr>
          <a:lstStyle/>
          <a:p>
            <a:r>
              <a:rPr lang="en-US" sz="4000" b="1" dirty="0">
                <a:solidFill>
                  <a:schemeClr val="dk1"/>
                </a:solidFill>
                <a:latin typeface="Calibri"/>
                <a:ea typeface="Calibri"/>
                <a:cs typeface="Calibri"/>
                <a:sym typeface="Calibri"/>
              </a:rPr>
              <a:t>If an airbag is made with 90 grams of NaN</a:t>
            </a:r>
            <a:r>
              <a:rPr lang="en-US" sz="4000" b="1" baseline="-25000" dirty="0">
                <a:solidFill>
                  <a:schemeClr val="dk1"/>
                </a:solidFill>
                <a:latin typeface="Calibri"/>
                <a:ea typeface="Calibri"/>
                <a:cs typeface="Calibri"/>
                <a:sym typeface="Calibri"/>
              </a:rPr>
              <a:t>3</a:t>
            </a:r>
            <a:r>
              <a:rPr lang="en-US" sz="4000" b="1" dirty="0">
                <a:solidFill>
                  <a:schemeClr val="dk1"/>
                </a:solidFill>
                <a:latin typeface="Calibri"/>
                <a:ea typeface="Calibri"/>
                <a:cs typeface="Calibri"/>
                <a:sym typeface="Calibri"/>
              </a:rPr>
              <a:t> will it be safe? </a:t>
            </a:r>
            <a:br>
              <a:rPr lang="en-US" sz="400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Assume that 65.1 L of N</a:t>
            </a:r>
            <a:r>
              <a:rPr lang="en-US" sz="3600" baseline="-25000" dirty="0">
                <a:solidFill>
                  <a:schemeClr val="dk1"/>
                </a:solidFill>
                <a:latin typeface="Calibri"/>
                <a:ea typeface="Calibri"/>
                <a:cs typeface="Calibri"/>
                <a:sym typeface="Calibri"/>
              </a:rPr>
              <a:t>2</a:t>
            </a:r>
            <a:r>
              <a:rPr lang="en-US" sz="3600" dirty="0">
                <a:solidFill>
                  <a:schemeClr val="dk1"/>
                </a:solidFill>
                <a:latin typeface="Calibri"/>
                <a:ea typeface="Calibri"/>
                <a:cs typeface="Calibri"/>
                <a:sym typeface="Calibri"/>
              </a:rPr>
              <a:t> gas are needed to inflate an air bag to the proper size to protect you during an accident.  </a:t>
            </a:r>
            <a:endParaRPr sz="3600" dirty="0">
              <a:solidFill>
                <a:schemeClr val="dk1"/>
              </a:solidFill>
              <a:latin typeface="Calibri"/>
              <a:ea typeface="Calibri"/>
              <a:cs typeface="Calibri"/>
              <a:sym typeface="Calibri"/>
            </a:endParaRPr>
          </a:p>
          <a:p>
            <a:br>
              <a:rPr lang="en-US" sz="1600" i="1" dirty="0">
                <a:solidFill>
                  <a:schemeClr val="dk1"/>
                </a:solidFill>
                <a:latin typeface="Calibri"/>
                <a:ea typeface="Calibri"/>
                <a:cs typeface="Calibri"/>
                <a:sym typeface="Calibri"/>
              </a:rPr>
            </a:br>
            <a:r>
              <a:rPr lang="en-US" sz="3600" i="1" dirty="0">
                <a:solidFill>
                  <a:schemeClr val="dk1"/>
                </a:solidFill>
                <a:latin typeface="Calibri"/>
                <a:ea typeface="Calibri"/>
                <a:cs typeface="Calibri"/>
                <a:sym typeface="Calibri"/>
              </a:rPr>
              <a:t>(</a:t>
            </a:r>
            <a:r>
              <a:rPr lang="en-US" sz="3600" i="1" u="sng" dirty="0">
                <a:solidFill>
                  <a:schemeClr val="dk1"/>
                </a:solidFill>
                <a:latin typeface="Calibri"/>
                <a:ea typeface="Calibri"/>
                <a:cs typeface="Calibri"/>
                <a:sym typeface="Calibri"/>
              </a:rPr>
              <a:t>Hints:</a:t>
            </a:r>
            <a:r>
              <a:rPr lang="en-US" sz="3600" i="1" dirty="0">
                <a:solidFill>
                  <a:schemeClr val="dk1"/>
                </a:solidFill>
                <a:latin typeface="Calibri"/>
                <a:ea typeface="Calibri"/>
                <a:cs typeface="Calibri"/>
                <a:sym typeface="Calibri"/>
              </a:rPr>
              <a:t>  Make NaN</a:t>
            </a:r>
            <a:r>
              <a:rPr lang="en-US" sz="3600" i="1" baseline="-25000" dirty="0">
                <a:solidFill>
                  <a:schemeClr val="dk1"/>
                </a:solidFill>
                <a:latin typeface="Calibri"/>
                <a:ea typeface="Calibri"/>
                <a:cs typeface="Calibri"/>
                <a:sym typeface="Calibri"/>
              </a:rPr>
              <a:t>3</a:t>
            </a:r>
            <a:r>
              <a:rPr lang="en-US" sz="3600" i="1" dirty="0">
                <a:solidFill>
                  <a:schemeClr val="dk1"/>
                </a:solidFill>
                <a:latin typeface="Calibri"/>
                <a:ea typeface="Calibri"/>
                <a:cs typeface="Calibri"/>
                <a:sym typeface="Calibri"/>
              </a:rPr>
              <a:t> your A value. The density of N</a:t>
            </a:r>
            <a:r>
              <a:rPr lang="en-US" sz="3600" i="1" baseline="-25000" dirty="0">
                <a:solidFill>
                  <a:schemeClr val="dk1"/>
                </a:solidFill>
                <a:latin typeface="Calibri"/>
                <a:ea typeface="Calibri"/>
                <a:cs typeface="Calibri"/>
                <a:sym typeface="Calibri"/>
              </a:rPr>
              <a:t>2</a:t>
            </a:r>
            <a:r>
              <a:rPr lang="en-US" sz="3600" i="1" dirty="0">
                <a:solidFill>
                  <a:schemeClr val="dk1"/>
                </a:solidFill>
                <a:latin typeface="Calibri"/>
                <a:ea typeface="Calibri"/>
                <a:cs typeface="Calibri"/>
                <a:sym typeface="Calibri"/>
              </a:rPr>
              <a:t> gas at this temperature is about 0.916 g/L).</a:t>
            </a:r>
            <a:endParaRPr dirty="0"/>
          </a:p>
          <a:p>
            <a:endParaRPr sz="2400" dirty="0">
              <a:solidFill>
                <a:schemeClr val="dk1"/>
              </a:solidFill>
              <a:latin typeface="Arial Narrow"/>
              <a:ea typeface="Arial Narrow"/>
              <a:cs typeface="Arial Narrow"/>
              <a:sym typeface="Arial Narrow"/>
            </a:endParaRPr>
          </a:p>
        </p:txBody>
      </p:sp>
      <p:pic>
        <p:nvPicPr>
          <p:cNvPr id="107" name="Shape 107" descr="air bag"/>
          <p:cNvPicPr preferRelativeResize="0"/>
          <p:nvPr/>
        </p:nvPicPr>
        <p:blipFill rotWithShape="1">
          <a:blip r:embed="rId3">
            <a:alphaModFix/>
          </a:blip>
          <a:srcRect/>
          <a:stretch/>
        </p:blipFill>
        <p:spPr>
          <a:xfrm>
            <a:off x="8957849" y="159537"/>
            <a:ext cx="1381287" cy="1063950"/>
          </a:xfrm>
          <a:prstGeom prst="rect">
            <a:avLst/>
          </a:prstGeom>
          <a:noFill/>
          <a:ln>
            <a:noFill/>
          </a:ln>
        </p:spPr>
      </p:pic>
      <p:sp>
        <p:nvSpPr>
          <p:cNvPr id="108" name="Shape 108">
            <a:hlinkClick r:id="rId4"/>
          </p:cNvPr>
          <p:cNvSpPr/>
          <p:nvPr/>
        </p:nvSpPr>
        <p:spPr>
          <a:xfrm>
            <a:off x="1524000" y="6119814"/>
            <a:ext cx="609600" cy="357187"/>
          </a:xfrm>
          <a:custGeom>
            <a:avLst/>
            <a:gdLst/>
            <a:ahLst/>
            <a:cxnLst/>
            <a:rect l="0" t="0" r="0" b="0"/>
            <a:pathLst>
              <a:path w="120000" h="120000" extrusionOk="0">
                <a:moveTo>
                  <a:pt x="0" y="0"/>
                </a:moveTo>
                <a:lnTo>
                  <a:pt x="120000" y="0"/>
                </a:lnTo>
                <a:lnTo>
                  <a:pt x="120000" y="120000"/>
                </a:lnTo>
                <a:lnTo>
                  <a:pt x="0" y="120000"/>
                </a:lnTo>
                <a:close/>
                <a:moveTo>
                  <a:pt x="46816" y="60000"/>
                </a:moveTo>
                <a:lnTo>
                  <a:pt x="86367" y="15000"/>
                </a:lnTo>
                <a:lnTo>
                  <a:pt x="86367" y="105000"/>
                </a:lnTo>
                <a:close/>
                <a:moveTo>
                  <a:pt x="40225" y="15000"/>
                </a:moveTo>
                <a:lnTo>
                  <a:pt x="33633" y="15000"/>
                </a:lnTo>
                <a:lnTo>
                  <a:pt x="33633" y="105000"/>
                </a:lnTo>
                <a:lnTo>
                  <a:pt x="40225" y="105000"/>
                </a:lnTo>
                <a:close/>
              </a:path>
              <a:path w="120000" h="120000" fill="darken" extrusionOk="0">
                <a:moveTo>
                  <a:pt x="46816" y="60000"/>
                </a:moveTo>
                <a:lnTo>
                  <a:pt x="86367" y="15000"/>
                </a:lnTo>
                <a:lnTo>
                  <a:pt x="86367" y="105000"/>
                </a:lnTo>
                <a:close/>
                <a:moveTo>
                  <a:pt x="40225" y="15000"/>
                </a:moveTo>
                <a:lnTo>
                  <a:pt x="33633" y="15000"/>
                </a:lnTo>
                <a:lnTo>
                  <a:pt x="33633" y="105000"/>
                </a:lnTo>
                <a:lnTo>
                  <a:pt x="40225" y="105000"/>
                </a:lnTo>
                <a:close/>
              </a:path>
              <a:path w="120000" h="120000" fill="none" extrusionOk="0">
                <a:moveTo>
                  <a:pt x="46816" y="60000"/>
                </a:moveTo>
                <a:lnTo>
                  <a:pt x="86367" y="15000"/>
                </a:lnTo>
                <a:lnTo>
                  <a:pt x="86367" y="105000"/>
                </a:lnTo>
                <a:close/>
                <a:moveTo>
                  <a:pt x="40225" y="15000"/>
                </a:moveTo>
                <a:lnTo>
                  <a:pt x="40225" y="105000"/>
                </a:lnTo>
                <a:lnTo>
                  <a:pt x="33633" y="105000"/>
                </a:lnTo>
                <a:lnTo>
                  <a:pt x="33633" y="15000"/>
                </a:lnTo>
                <a:close/>
              </a:path>
              <a:path w="120000" h="120000" fill="none" extrusionOk="0">
                <a:moveTo>
                  <a:pt x="0" y="0"/>
                </a:moveTo>
                <a:lnTo>
                  <a:pt x="120000" y="0"/>
                </a:lnTo>
                <a:lnTo>
                  <a:pt x="120000" y="120000"/>
                </a:lnTo>
                <a:lnTo>
                  <a:pt x="0" y="120000"/>
                </a:lnTo>
                <a:close/>
              </a:path>
            </a:pathLst>
          </a:custGeom>
          <a:solidFill>
            <a:schemeClr val="lt1">
              <a:alpha val="49803"/>
            </a:schemeClr>
          </a:solidFill>
          <a:ln w="952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endParaRPr sz="1800">
              <a:solidFill>
                <a:schemeClr val="dk1"/>
              </a:solidFill>
              <a:latin typeface="Calibri"/>
              <a:ea typeface="Calibri"/>
              <a:cs typeface="Calibri"/>
              <a:sym typeface="Calibri"/>
            </a:endParaRPr>
          </a:p>
        </p:txBody>
      </p:sp>
      <p:cxnSp>
        <p:nvCxnSpPr>
          <p:cNvPr id="3" name="Straight Connector 2"/>
          <p:cNvCxnSpPr/>
          <p:nvPr/>
        </p:nvCxnSpPr>
        <p:spPr>
          <a:xfrm flipV="1">
            <a:off x="1524000" y="3863550"/>
            <a:ext cx="9144000" cy="4094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2650" y="1017639"/>
            <a:ext cx="7886700" cy="5159324"/>
          </a:xfrm>
        </p:spPr>
        <p:txBody>
          <a:bodyPr/>
          <a:lstStyle/>
          <a:p>
            <a:r>
              <a:rPr lang="en-US" sz="4800" b="1" dirty="0"/>
              <a:t>63.52 L N</a:t>
            </a:r>
            <a:r>
              <a:rPr lang="en-US" sz="4800" b="1" baseline="-25000" dirty="0"/>
              <a:t>2</a:t>
            </a:r>
            <a:r>
              <a:rPr lang="en-US" sz="4800" b="1" dirty="0"/>
              <a:t> gas</a:t>
            </a:r>
          </a:p>
          <a:p>
            <a:r>
              <a:rPr lang="en-US" sz="4800" b="1" dirty="0"/>
              <a:t>NOT SAFE! The air bag will not inflate all the way which would be dangerous. </a:t>
            </a:r>
          </a:p>
        </p:txBody>
      </p:sp>
    </p:spTree>
    <p:extLst>
      <p:ext uri="{BB962C8B-B14F-4D97-AF65-F5344CB8AC3E}">
        <p14:creationId xmlns:p14="http://schemas.microsoft.com/office/powerpoint/2010/main" val="181519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p:nvPr/>
        </p:nvSpPr>
        <p:spPr>
          <a:xfrm>
            <a:off x="1752600" y="1047751"/>
            <a:ext cx="6502400" cy="4031873"/>
          </a:xfrm>
          <a:prstGeom prst="rect">
            <a:avLst/>
          </a:prstGeom>
          <a:noFill/>
          <a:ln>
            <a:noFill/>
          </a:ln>
        </p:spPr>
        <p:txBody>
          <a:bodyPr spcFirstLastPara="1" wrap="square" lIns="91425" tIns="45700" rIns="91425" bIns="45700" anchor="t" anchorCtr="0">
            <a:noAutofit/>
          </a:bodyPr>
          <a:lstStyle/>
          <a:p>
            <a:r>
              <a:rPr lang="en-US" sz="3200" dirty="0">
                <a:solidFill>
                  <a:schemeClr val="dk1"/>
                </a:solidFill>
                <a:latin typeface="Calibri"/>
                <a:ea typeface="Calibri"/>
                <a:cs typeface="Calibri"/>
                <a:sym typeface="Calibri"/>
              </a:rPr>
              <a:t>In 1967 the Saturn V Rocket did an unmanned test flight to the moon. It used kerosene fuel to get through the atmosphere into outer space. The kerosene (C</a:t>
            </a:r>
            <a:r>
              <a:rPr lang="en-US" sz="3200" baseline="-25000" dirty="0">
                <a:solidFill>
                  <a:schemeClr val="dk1"/>
                </a:solidFill>
                <a:latin typeface="Calibri"/>
                <a:ea typeface="Calibri"/>
                <a:cs typeface="Calibri"/>
                <a:sym typeface="Calibri"/>
              </a:rPr>
              <a:t>12</a:t>
            </a:r>
            <a:r>
              <a:rPr lang="en-US" sz="3200" dirty="0">
                <a:solidFill>
                  <a:schemeClr val="dk1"/>
                </a:solidFill>
                <a:latin typeface="Calibri"/>
                <a:ea typeface="Calibri"/>
                <a:cs typeface="Calibri"/>
                <a:sym typeface="Calibri"/>
              </a:rPr>
              <a:t>H</a:t>
            </a:r>
            <a:r>
              <a:rPr lang="en-US" sz="3200" baseline="-25000" dirty="0">
                <a:solidFill>
                  <a:schemeClr val="dk1"/>
                </a:solidFill>
                <a:latin typeface="Calibri"/>
                <a:ea typeface="Calibri"/>
                <a:cs typeface="Calibri"/>
                <a:sym typeface="Calibri"/>
              </a:rPr>
              <a:t>26</a:t>
            </a:r>
            <a:r>
              <a:rPr lang="en-US" sz="3200" dirty="0">
                <a:solidFill>
                  <a:schemeClr val="dk1"/>
                </a:solidFill>
                <a:latin typeface="Calibri"/>
                <a:ea typeface="Calibri"/>
                <a:cs typeface="Calibri"/>
                <a:sym typeface="Calibri"/>
              </a:rPr>
              <a:t>) combusts with liquid oxygen (O</a:t>
            </a:r>
            <a:r>
              <a:rPr lang="en-US" sz="3200" baseline="-25000" dirty="0">
                <a:solidFill>
                  <a:schemeClr val="dk1"/>
                </a:solidFill>
                <a:latin typeface="Calibri"/>
                <a:ea typeface="Calibri"/>
                <a:cs typeface="Calibri"/>
                <a:sym typeface="Calibri"/>
              </a:rPr>
              <a:t>2</a:t>
            </a:r>
            <a:r>
              <a:rPr lang="en-US" sz="3200" dirty="0">
                <a:solidFill>
                  <a:schemeClr val="dk1"/>
                </a:solidFill>
                <a:latin typeface="Calibri"/>
                <a:ea typeface="Calibri"/>
                <a:cs typeface="Calibri"/>
                <a:sym typeface="Calibri"/>
              </a:rPr>
              <a:t>) on board the rocket to form carbon dioxide and water. </a:t>
            </a:r>
            <a:endParaRPr sz="3200" i="1" dirty="0">
              <a:solidFill>
                <a:schemeClr val="dk1"/>
              </a:solidFill>
              <a:latin typeface="Calibri"/>
              <a:ea typeface="Calibri"/>
              <a:cs typeface="Calibri"/>
              <a:sym typeface="Calibri"/>
            </a:endParaRPr>
          </a:p>
        </p:txBody>
      </p:sp>
      <p:pic>
        <p:nvPicPr>
          <p:cNvPr id="115" name="Shape 115" descr="Apollo rocket launch"/>
          <p:cNvPicPr preferRelativeResize="0"/>
          <p:nvPr/>
        </p:nvPicPr>
        <p:blipFill rotWithShape="1">
          <a:blip r:embed="rId3">
            <a:alphaModFix/>
          </a:blip>
          <a:srcRect/>
          <a:stretch/>
        </p:blipFill>
        <p:spPr>
          <a:xfrm>
            <a:off x="8255000" y="457200"/>
            <a:ext cx="2095500" cy="2514600"/>
          </a:xfrm>
          <a:prstGeom prst="rect">
            <a:avLst/>
          </a:prstGeom>
          <a:noFill/>
          <a:ln>
            <a:noFill/>
          </a:ln>
        </p:spPr>
      </p:pic>
      <p:pic>
        <p:nvPicPr>
          <p:cNvPr id="116" name="Shape 116" descr="ap15-KSC-71PC-686HR"/>
          <p:cNvPicPr preferRelativeResize="0"/>
          <p:nvPr/>
        </p:nvPicPr>
        <p:blipFill rotWithShape="1">
          <a:blip r:embed="rId4">
            <a:alphaModFix/>
          </a:blip>
          <a:srcRect l="21161" r="22740" b="13348"/>
          <a:stretch/>
        </p:blipFill>
        <p:spPr>
          <a:xfrm>
            <a:off x="8255001" y="168275"/>
            <a:ext cx="2085975" cy="2570162"/>
          </a:xfrm>
          <a:prstGeom prst="rect">
            <a:avLst/>
          </a:prstGeom>
          <a:noFill/>
          <a:ln>
            <a:noFill/>
          </a:ln>
        </p:spPr>
      </p:pic>
      <p:sp>
        <p:nvSpPr>
          <p:cNvPr id="117" name="Shape 117"/>
          <p:cNvSpPr txBox="1"/>
          <p:nvPr/>
        </p:nvSpPr>
        <p:spPr>
          <a:xfrm>
            <a:off x="1828800" y="130176"/>
            <a:ext cx="7772400" cy="917575"/>
          </a:xfrm>
          <a:prstGeom prst="rect">
            <a:avLst/>
          </a:prstGeom>
          <a:noFill/>
          <a:ln>
            <a:noFill/>
          </a:ln>
        </p:spPr>
        <p:txBody>
          <a:bodyPr spcFirstLastPara="1" wrap="square" lIns="91425" tIns="45700" rIns="91425" bIns="45700" anchor="ctr" anchorCtr="0">
            <a:noAutofit/>
          </a:bodyPr>
          <a:lstStyle/>
          <a:p>
            <a:pPr>
              <a:lnSpc>
                <a:spcPct val="90000"/>
              </a:lnSpc>
              <a:buClr>
                <a:schemeClr val="dk1"/>
              </a:buClr>
              <a:buSzPts val="4400"/>
            </a:pPr>
            <a:r>
              <a:rPr lang="en-US" sz="4400" u="sng" dirty="0">
                <a:solidFill>
                  <a:schemeClr val="dk1"/>
                </a:solidFill>
                <a:latin typeface="Impact"/>
                <a:ea typeface="Impact"/>
                <a:cs typeface="Impact"/>
                <a:sym typeface="Impact"/>
              </a:rPr>
              <a:t>Example #2 </a:t>
            </a:r>
            <a:r>
              <a:rPr lang="en-US" sz="4400" dirty="0">
                <a:solidFill>
                  <a:schemeClr val="dk1"/>
                </a:solidFill>
                <a:latin typeface="Impact"/>
                <a:ea typeface="Impact"/>
                <a:cs typeface="Impact"/>
                <a:sym typeface="Impact"/>
              </a:rPr>
              <a:t>– ROCKET FUEL</a:t>
            </a:r>
            <a:endParaRPr sz="4400" dirty="0">
              <a:solidFill>
                <a:schemeClr val="dk1"/>
              </a:solidFill>
              <a:latin typeface="Impact"/>
              <a:ea typeface="Impact"/>
              <a:cs typeface="Impact"/>
              <a:sym typeface="Impac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16"/>
                                        </p:tgtEl>
                                      </p:cBhvr>
                                    </p:animEffect>
                                    <p:set>
                                      <p:cBhvr>
                                        <p:cTn id="7" dur="1" fill="hold">
                                          <p:stCondLst>
                                            <p:cond delay="500"/>
                                          </p:stCondLst>
                                        </p:cTn>
                                        <p:tgtEl>
                                          <p:spTgt spid="1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p:nvPr/>
        </p:nvSpPr>
        <p:spPr>
          <a:xfrm>
            <a:off x="1752601" y="1047750"/>
            <a:ext cx="8588375" cy="4616648"/>
          </a:xfrm>
          <a:prstGeom prst="rect">
            <a:avLst/>
          </a:prstGeom>
          <a:noFill/>
          <a:ln>
            <a:noFill/>
          </a:ln>
        </p:spPr>
        <p:txBody>
          <a:bodyPr spcFirstLastPara="1" wrap="square" lIns="91425" tIns="45700" rIns="91425" bIns="45700" anchor="t" anchorCtr="0">
            <a:noAutofit/>
          </a:bodyPr>
          <a:lstStyle/>
          <a:p>
            <a:r>
              <a:rPr lang="en-US" sz="4000" dirty="0">
                <a:solidFill>
                  <a:schemeClr val="accent1"/>
                </a:solidFill>
                <a:latin typeface="Calibri"/>
                <a:ea typeface="Calibri"/>
                <a:cs typeface="Calibri"/>
                <a:sym typeface="Calibri"/>
              </a:rPr>
              <a:t>2 C</a:t>
            </a:r>
            <a:r>
              <a:rPr lang="en-US" sz="4000" baseline="-25000" dirty="0">
                <a:solidFill>
                  <a:schemeClr val="accent1"/>
                </a:solidFill>
                <a:latin typeface="Calibri"/>
                <a:ea typeface="Calibri"/>
                <a:cs typeface="Calibri"/>
                <a:sym typeface="Calibri"/>
              </a:rPr>
              <a:t>12</a:t>
            </a:r>
            <a:r>
              <a:rPr lang="en-US" sz="4000" dirty="0">
                <a:solidFill>
                  <a:schemeClr val="accent1"/>
                </a:solidFill>
                <a:latin typeface="Calibri"/>
                <a:ea typeface="Calibri"/>
                <a:cs typeface="Calibri"/>
                <a:sym typeface="Calibri"/>
              </a:rPr>
              <a:t>H</a:t>
            </a:r>
            <a:r>
              <a:rPr lang="en-US" sz="4000" baseline="-25000" dirty="0">
                <a:solidFill>
                  <a:schemeClr val="accent1"/>
                </a:solidFill>
                <a:latin typeface="Calibri"/>
                <a:ea typeface="Calibri"/>
                <a:cs typeface="Calibri"/>
                <a:sym typeface="Calibri"/>
              </a:rPr>
              <a:t>26 </a:t>
            </a:r>
            <a:r>
              <a:rPr lang="en-US" sz="4000" dirty="0">
                <a:solidFill>
                  <a:schemeClr val="accent1"/>
                </a:solidFill>
                <a:latin typeface="Calibri"/>
                <a:ea typeface="Calibri"/>
                <a:cs typeface="Calibri"/>
                <a:sym typeface="Calibri"/>
              </a:rPr>
              <a:t>+</a:t>
            </a:r>
            <a:r>
              <a:rPr lang="en-US" sz="4000" baseline="-25000" dirty="0">
                <a:solidFill>
                  <a:schemeClr val="accent1"/>
                </a:solidFill>
                <a:latin typeface="Calibri"/>
                <a:ea typeface="Calibri"/>
                <a:cs typeface="Calibri"/>
                <a:sym typeface="Calibri"/>
              </a:rPr>
              <a:t> </a:t>
            </a:r>
            <a:r>
              <a:rPr lang="en-US" sz="4000" dirty="0">
                <a:solidFill>
                  <a:schemeClr val="accent1"/>
                </a:solidFill>
                <a:latin typeface="Calibri"/>
                <a:ea typeface="Calibri"/>
                <a:cs typeface="Calibri"/>
                <a:sym typeface="Calibri"/>
              </a:rPr>
              <a:t>37 O</a:t>
            </a:r>
            <a:r>
              <a:rPr lang="en-US" sz="4000" baseline="-25000" dirty="0">
                <a:solidFill>
                  <a:schemeClr val="accent1"/>
                </a:solidFill>
                <a:latin typeface="Calibri"/>
                <a:ea typeface="Calibri"/>
                <a:cs typeface="Calibri"/>
                <a:sym typeface="Calibri"/>
              </a:rPr>
              <a:t>2</a:t>
            </a:r>
            <a:r>
              <a:rPr lang="en-US" sz="4000" dirty="0">
                <a:solidFill>
                  <a:schemeClr val="accent1"/>
                </a:solidFill>
                <a:latin typeface="Calibri"/>
                <a:ea typeface="Calibri"/>
                <a:cs typeface="Calibri"/>
                <a:sym typeface="Calibri"/>
              </a:rPr>
              <a:t> → 24 CO</a:t>
            </a:r>
            <a:r>
              <a:rPr lang="en-US" sz="4000" baseline="-25000" dirty="0">
                <a:solidFill>
                  <a:schemeClr val="accent1"/>
                </a:solidFill>
                <a:latin typeface="Calibri"/>
                <a:ea typeface="Calibri"/>
                <a:cs typeface="Calibri"/>
                <a:sym typeface="Calibri"/>
              </a:rPr>
              <a:t>2</a:t>
            </a:r>
            <a:r>
              <a:rPr lang="en-US" sz="4000" dirty="0">
                <a:solidFill>
                  <a:schemeClr val="accent1"/>
                </a:solidFill>
                <a:latin typeface="Calibri"/>
                <a:ea typeface="Calibri"/>
                <a:cs typeface="Calibri"/>
                <a:sym typeface="Calibri"/>
              </a:rPr>
              <a:t> + 26 H</a:t>
            </a:r>
            <a:r>
              <a:rPr lang="en-US" sz="4000" baseline="-25000" dirty="0">
                <a:solidFill>
                  <a:schemeClr val="accent1"/>
                </a:solidFill>
                <a:latin typeface="Calibri"/>
                <a:ea typeface="Calibri"/>
                <a:cs typeface="Calibri"/>
                <a:sym typeface="Calibri"/>
              </a:rPr>
              <a:t>2</a:t>
            </a:r>
            <a:r>
              <a:rPr lang="en-US" sz="4000" dirty="0">
                <a:solidFill>
                  <a:schemeClr val="accent1"/>
                </a:solidFill>
                <a:latin typeface="Calibri"/>
                <a:ea typeface="Calibri"/>
                <a:cs typeface="Calibri"/>
                <a:sym typeface="Calibri"/>
              </a:rPr>
              <a:t>O</a:t>
            </a:r>
            <a:endParaRPr sz="4000" dirty="0">
              <a:solidFill>
                <a:schemeClr val="accent1"/>
              </a:solidFill>
              <a:latin typeface="Calibri"/>
              <a:ea typeface="Calibri"/>
              <a:cs typeface="Calibri"/>
              <a:sym typeface="Calibri"/>
            </a:endParaRPr>
          </a:p>
          <a:p>
            <a:r>
              <a:rPr lang="en-US" sz="3200" dirty="0">
                <a:solidFill>
                  <a:schemeClr val="dk1"/>
                </a:solidFill>
                <a:latin typeface="Calibri"/>
                <a:ea typeface="Calibri"/>
                <a:cs typeface="Calibri"/>
                <a:sym typeface="Calibri"/>
              </a:rPr>
              <a:t>If the Saturn V rocket was loaded with 770,886 Liters of kerosene fuel and 890,650 Liters of liquid oxygen, would it have enough liquid oxygen on board to use up all the kerosene in order to get out of the atmosphere?</a:t>
            </a:r>
            <a:endParaRPr dirty="0"/>
          </a:p>
          <a:p>
            <a:endParaRPr sz="1800" dirty="0">
              <a:solidFill>
                <a:schemeClr val="dk1"/>
              </a:solidFill>
              <a:latin typeface="Calibri"/>
              <a:ea typeface="Calibri"/>
              <a:cs typeface="Calibri"/>
              <a:sym typeface="Calibri"/>
            </a:endParaRPr>
          </a:p>
          <a:p>
            <a:r>
              <a:rPr lang="en-US" sz="3200" i="1" dirty="0">
                <a:solidFill>
                  <a:schemeClr val="dk1"/>
                </a:solidFill>
                <a:latin typeface="Calibri"/>
                <a:ea typeface="Calibri"/>
                <a:cs typeface="Calibri"/>
                <a:sym typeface="Calibri"/>
              </a:rPr>
              <a:t>(</a:t>
            </a:r>
            <a:r>
              <a:rPr lang="en-US" sz="3200" i="1" u="sng" dirty="0">
                <a:solidFill>
                  <a:schemeClr val="dk1"/>
                </a:solidFill>
                <a:latin typeface="Calibri"/>
                <a:ea typeface="Calibri"/>
                <a:cs typeface="Calibri"/>
                <a:sym typeface="Calibri"/>
              </a:rPr>
              <a:t>Hints:</a:t>
            </a:r>
            <a:r>
              <a:rPr lang="en-US" sz="3200" i="1" dirty="0">
                <a:solidFill>
                  <a:schemeClr val="dk1"/>
                </a:solidFill>
                <a:latin typeface="Calibri"/>
                <a:ea typeface="Calibri"/>
                <a:cs typeface="Calibri"/>
                <a:sym typeface="Calibri"/>
              </a:rPr>
              <a:t> Make kerosene your A value.</a:t>
            </a:r>
            <a:br>
              <a:rPr lang="en-US" sz="3200" i="1" dirty="0">
                <a:solidFill>
                  <a:schemeClr val="dk1"/>
                </a:solidFill>
                <a:latin typeface="Calibri"/>
                <a:ea typeface="Calibri"/>
                <a:cs typeface="Calibri"/>
                <a:sym typeface="Calibri"/>
              </a:rPr>
            </a:br>
            <a:r>
              <a:rPr lang="en-US" sz="3200" i="1" dirty="0">
                <a:solidFill>
                  <a:schemeClr val="dk1"/>
                </a:solidFill>
                <a:latin typeface="Calibri"/>
                <a:ea typeface="Calibri"/>
                <a:cs typeface="Calibri"/>
                <a:sym typeface="Calibri"/>
              </a:rPr>
              <a:t>The density of kerosene is 749g/L, </a:t>
            </a:r>
            <a:endParaRPr dirty="0"/>
          </a:p>
          <a:p>
            <a:r>
              <a:rPr lang="en-US" sz="3200" i="1" dirty="0">
                <a:solidFill>
                  <a:schemeClr val="dk1"/>
                </a:solidFill>
                <a:latin typeface="Calibri"/>
                <a:ea typeface="Calibri"/>
                <a:cs typeface="Calibri"/>
                <a:sym typeface="Calibri"/>
              </a:rPr>
              <a:t>and the density of liquid oxygen </a:t>
            </a:r>
            <a:br>
              <a:rPr lang="en-US" sz="3200" i="1" dirty="0">
                <a:solidFill>
                  <a:schemeClr val="dk1"/>
                </a:solidFill>
                <a:latin typeface="Calibri"/>
                <a:ea typeface="Calibri"/>
                <a:cs typeface="Calibri"/>
                <a:sym typeface="Calibri"/>
              </a:rPr>
            </a:br>
            <a:r>
              <a:rPr lang="en-US" sz="3200" i="1" dirty="0">
                <a:solidFill>
                  <a:schemeClr val="dk1"/>
                </a:solidFill>
                <a:latin typeface="Calibri"/>
                <a:ea typeface="Calibri"/>
                <a:cs typeface="Calibri"/>
                <a:sym typeface="Calibri"/>
              </a:rPr>
              <a:t>is 1141 g/L)</a:t>
            </a:r>
            <a:endParaRPr sz="3200" i="1" dirty="0">
              <a:solidFill>
                <a:schemeClr val="dk1"/>
              </a:solidFill>
              <a:latin typeface="Calibri"/>
              <a:ea typeface="Calibri"/>
              <a:cs typeface="Calibri"/>
              <a:sym typeface="Calibri"/>
            </a:endParaRPr>
          </a:p>
        </p:txBody>
      </p:sp>
      <p:pic>
        <p:nvPicPr>
          <p:cNvPr id="124" name="Shape 124" descr="ap15-KSC-71PC-686HR"/>
          <p:cNvPicPr preferRelativeResize="0"/>
          <p:nvPr/>
        </p:nvPicPr>
        <p:blipFill rotWithShape="1">
          <a:blip r:embed="rId3">
            <a:alphaModFix/>
          </a:blip>
          <a:srcRect l="21161" r="22740" b="13348"/>
          <a:stretch/>
        </p:blipFill>
        <p:spPr>
          <a:xfrm>
            <a:off x="8793935" y="4251227"/>
            <a:ext cx="1521641" cy="1874837"/>
          </a:xfrm>
          <a:prstGeom prst="rect">
            <a:avLst/>
          </a:prstGeom>
          <a:noFill/>
          <a:ln>
            <a:noFill/>
          </a:ln>
        </p:spPr>
      </p:pic>
      <p:sp>
        <p:nvSpPr>
          <p:cNvPr id="125" name="Shape 125"/>
          <p:cNvSpPr txBox="1"/>
          <p:nvPr/>
        </p:nvSpPr>
        <p:spPr>
          <a:xfrm>
            <a:off x="1828800" y="130176"/>
            <a:ext cx="7772400" cy="917575"/>
          </a:xfrm>
          <a:prstGeom prst="rect">
            <a:avLst/>
          </a:prstGeom>
          <a:noFill/>
          <a:ln>
            <a:noFill/>
          </a:ln>
        </p:spPr>
        <p:txBody>
          <a:bodyPr spcFirstLastPara="1" wrap="square" lIns="91425" tIns="45700" rIns="91425" bIns="45700" anchor="ctr" anchorCtr="0">
            <a:noAutofit/>
          </a:bodyPr>
          <a:lstStyle/>
          <a:p>
            <a:pPr>
              <a:lnSpc>
                <a:spcPct val="90000"/>
              </a:lnSpc>
              <a:buClr>
                <a:schemeClr val="dk1"/>
              </a:buClr>
              <a:buSzPts val="4400"/>
            </a:pPr>
            <a:r>
              <a:rPr lang="en-US" sz="4400" u="sng">
                <a:solidFill>
                  <a:schemeClr val="dk1"/>
                </a:solidFill>
                <a:latin typeface="Impact"/>
                <a:ea typeface="Impact"/>
                <a:cs typeface="Impact"/>
                <a:sym typeface="Impact"/>
              </a:rPr>
              <a:t>Example #2 </a:t>
            </a:r>
            <a:r>
              <a:rPr lang="en-US" sz="4400">
                <a:solidFill>
                  <a:schemeClr val="dk1"/>
                </a:solidFill>
                <a:latin typeface="Impact"/>
                <a:ea typeface="Impact"/>
                <a:cs typeface="Impact"/>
                <a:sym typeface="Impact"/>
              </a:rPr>
              <a:t>– ROCKET FUEL</a:t>
            </a:r>
            <a:endParaRPr sz="4400">
              <a:solidFill>
                <a:schemeClr val="dk1"/>
              </a:solidFill>
              <a:latin typeface="Impact"/>
              <a:ea typeface="Impact"/>
              <a:cs typeface="Impact"/>
              <a:sym typeface="Impact"/>
            </a:endParaRPr>
          </a:p>
        </p:txBody>
      </p:sp>
      <p:cxnSp>
        <p:nvCxnSpPr>
          <p:cNvPr id="5" name="Straight Connector 4"/>
          <p:cNvCxnSpPr/>
          <p:nvPr/>
        </p:nvCxnSpPr>
        <p:spPr>
          <a:xfrm flipV="1">
            <a:off x="1524000" y="4210284"/>
            <a:ext cx="9144000" cy="4094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24"/>
                                        </p:tgtEl>
                                      </p:cBhvr>
                                    </p:animEffect>
                                    <p:set>
                                      <p:cBhvr>
                                        <p:cTn id="7" dur="1" fill="hold">
                                          <p:stCondLst>
                                            <p:cond delay="500"/>
                                          </p:stCondLst>
                                        </p:cTn>
                                        <p:tgtEl>
                                          <p:spTgt spid="1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2650" y="929149"/>
            <a:ext cx="7886700" cy="5247815"/>
          </a:xfrm>
        </p:spPr>
        <p:txBody>
          <a:bodyPr/>
          <a:lstStyle/>
          <a:p>
            <a:r>
              <a:rPr lang="en-US" sz="4800" b="1" dirty="0"/>
              <a:t>1,758,801 L of liquid O</a:t>
            </a:r>
            <a:r>
              <a:rPr lang="en-US" sz="4800" b="1" baseline="-25000" dirty="0"/>
              <a:t>2</a:t>
            </a:r>
            <a:r>
              <a:rPr lang="en-US" sz="4800" b="1" dirty="0"/>
              <a:t> needed </a:t>
            </a:r>
            <a:endParaRPr lang="en-US" sz="4800" b="1" baseline="-25000" dirty="0"/>
          </a:p>
          <a:p>
            <a:r>
              <a:rPr lang="en-US" sz="4800" b="1" dirty="0"/>
              <a:t>NOT ENOUGH liquid O</a:t>
            </a:r>
            <a:r>
              <a:rPr lang="en-US" sz="4800" b="1" baseline="-25000" dirty="0"/>
              <a:t>2</a:t>
            </a:r>
            <a:r>
              <a:rPr lang="en-US" sz="4800" b="1" dirty="0"/>
              <a:t> on board to burn all the kerosene! Uh oh…</a:t>
            </a:r>
          </a:p>
        </p:txBody>
      </p:sp>
    </p:spTree>
    <p:extLst>
      <p:ext uri="{BB962C8B-B14F-4D97-AF65-F5344CB8AC3E}">
        <p14:creationId xmlns:p14="http://schemas.microsoft.com/office/powerpoint/2010/main" val="304724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1524000" y="365126"/>
            <a:ext cx="9144000" cy="1325700"/>
          </a:xfrm>
          <a:prstGeom prst="rect">
            <a:avLst/>
          </a:prstGeom>
        </p:spPr>
        <p:txBody>
          <a:bodyPr spcFirstLastPara="1" wrap="square" lIns="91425" tIns="91425" rIns="91425" bIns="91425" anchor="ctr" anchorCtr="0">
            <a:noAutofit/>
          </a:bodyPr>
          <a:lstStyle/>
          <a:p>
            <a:r>
              <a:rPr lang="en-US" b="1" u="sng" dirty="0">
                <a:latin typeface="Impact" panose="020B0806030902050204" pitchFamily="34" charset="0"/>
              </a:rPr>
              <a:t>Example#3</a:t>
            </a:r>
            <a:r>
              <a:rPr lang="en-US" dirty="0">
                <a:latin typeface="Impact" panose="020B0806030902050204" pitchFamily="34" charset="0"/>
              </a:rPr>
              <a:t>  - HYDROGEN POWERED </a:t>
            </a:r>
            <a:br>
              <a:rPr lang="en-US" dirty="0">
                <a:latin typeface="Impact" panose="020B0806030902050204" pitchFamily="34" charset="0"/>
              </a:rPr>
            </a:br>
            <a:r>
              <a:rPr lang="en-US" dirty="0">
                <a:latin typeface="Impact" panose="020B0806030902050204" pitchFamily="34" charset="0"/>
              </a:rPr>
              <a:t>                              BICYCLES</a:t>
            </a:r>
          </a:p>
        </p:txBody>
      </p:sp>
      <p:sp>
        <p:nvSpPr>
          <p:cNvPr id="132" name="Shape 132"/>
          <p:cNvSpPr txBox="1">
            <a:spLocks noGrp="1"/>
          </p:cNvSpPr>
          <p:nvPr>
            <p:ph type="body" idx="1"/>
          </p:nvPr>
        </p:nvSpPr>
        <p:spPr>
          <a:xfrm>
            <a:off x="1756493" y="1540702"/>
            <a:ext cx="6005013" cy="4485999"/>
          </a:xfrm>
          <a:prstGeom prst="rect">
            <a:avLst/>
          </a:prstGeom>
        </p:spPr>
        <p:txBody>
          <a:bodyPr spcFirstLastPara="1" wrap="square" lIns="91425" tIns="91425" rIns="91425" bIns="91425" anchor="t" anchorCtr="0">
            <a:noAutofit/>
          </a:bodyPr>
          <a:lstStyle/>
          <a:p>
            <a:pPr marL="0" indent="0">
              <a:buNone/>
            </a:pPr>
            <a:r>
              <a:rPr lang="en-US" sz="3200" dirty="0">
                <a:latin typeface="Calibri" panose="020F0502020204030204" pitchFamily="34" charset="0"/>
                <a:ea typeface="Arial"/>
                <a:cs typeface="Arial"/>
                <a:sym typeface="Arial"/>
              </a:rPr>
              <a:t>Electric Bicycles are becoming very popular these days. </a:t>
            </a:r>
            <a:r>
              <a:rPr lang="en-US" sz="3200" dirty="0">
                <a:highlight>
                  <a:srgbClr val="FFFFFF"/>
                </a:highlight>
                <a:latin typeface="Calibri" panose="020F0502020204030204" pitchFamily="34" charset="0"/>
                <a:ea typeface="Arial"/>
                <a:cs typeface="Arial"/>
                <a:sym typeface="Arial"/>
              </a:rPr>
              <a:t>They typically have a rechargeable battery pack and electric hub motor.</a:t>
            </a:r>
            <a:endParaRPr sz="3200" dirty="0">
              <a:highlight>
                <a:srgbClr val="FFFFFF"/>
              </a:highlight>
              <a:latin typeface="Calibri" panose="020F0502020204030204" pitchFamily="34" charset="0"/>
              <a:ea typeface="Arial"/>
              <a:cs typeface="Arial"/>
              <a:sym typeface="Arial"/>
            </a:endParaRPr>
          </a:p>
          <a:p>
            <a:pPr marL="0" indent="0">
              <a:buNone/>
            </a:pPr>
            <a:r>
              <a:rPr lang="en-US" sz="3200" dirty="0">
                <a:highlight>
                  <a:srgbClr val="FFFFFF"/>
                </a:highlight>
                <a:latin typeface="Calibri" panose="020F0502020204030204" pitchFamily="34" charset="0"/>
                <a:ea typeface="Arial"/>
                <a:cs typeface="Arial"/>
                <a:sym typeface="Arial"/>
              </a:rPr>
              <a:t>A new electricity source combines a hydrogen fuel cell with a </a:t>
            </a:r>
            <a:r>
              <a:rPr lang="en-US" sz="3200" b="1" i="1" dirty="0">
                <a:highlight>
                  <a:srgbClr val="FFFFFF"/>
                </a:highlight>
                <a:latin typeface="Calibri" panose="020F0502020204030204" pitchFamily="34" charset="0"/>
                <a:ea typeface="Arial"/>
                <a:cs typeface="Arial"/>
                <a:sym typeface="Arial"/>
              </a:rPr>
              <a:t>"sodium silicide"</a:t>
            </a:r>
            <a:r>
              <a:rPr lang="en-US" sz="3200" dirty="0">
                <a:highlight>
                  <a:srgbClr val="FFFFFF"/>
                </a:highlight>
                <a:latin typeface="Calibri" panose="020F0502020204030204" pitchFamily="34" charset="0"/>
                <a:ea typeface="Arial"/>
                <a:cs typeface="Arial"/>
                <a:sym typeface="Arial"/>
              </a:rPr>
              <a:t> fuel cartridge (winner of a "Green Chemistry Challenge Award)</a:t>
            </a:r>
            <a:endParaRPr sz="3200" dirty="0">
              <a:highlight>
                <a:srgbClr val="FFFFFF"/>
              </a:highlight>
              <a:latin typeface="Calibri" panose="020F0502020204030204" pitchFamily="34" charset="0"/>
              <a:ea typeface="Arial"/>
              <a:cs typeface="Arial"/>
              <a:sym typeface="Arial"/>
            </a:endParaRPr>
          </a:p>
          <a:p>
            <a:pPr marL="0" indent="0">
              <a:buNone/>
            </a:pPr>
            <a:endParaRPr sz="3000" dirty="0">
              <a:highlight>
                <a:srgbClr val="FFFFFF"/>
              </a:highlight>
              <a:latin typeface="Arial"/>
              <a:ea typeface="Arial"/>
              <a:cs typeface="Arial"/>
              <a:sym typeface="Arial"/>
            </a:endParaRPr>
          </a:p>
        </p:txBody>
      </p:sp>
      <p:pic>
        <p:nvPicPr>
          <p:cNvPr id="134" name="Shape 134"/>
          <p:cNvPicPr preferRelativeResize="0"/>
          <p:nvPr/>
        </p:nvPicPr>
        <p:blipFill>
          <a:blip r:embed="rId3">
            <a:alphaModFix/>
          </a:blip>
          <a:stretch>
            <a:fillRect/>
          </a:stretch>
        </p:blipFill>
        <p:spPr>
          <a:xfrm>
            <a:off x="7679140" y="1690826"/>
            <a:ext cx="2796838" cy="382287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674126" y="0"/>
            <a:ext cx="8993875" cy="1325700"/>
          </a:xfrm>
          <a:prstGeom prst="rect">
            <a:avLst/>
          </a:prstGeom>
        </p:spPr>
        <p:txBody>
          <a:bodyPr spcFirstLastPara="1" wrap="square" lIns="91425" tIns="91425" rIns="91425" bIns="91425" anchor="ctr" anchorCtr="0">
            <a:noAutofit/>
          </a:bodyPr>
          <a:lstStyle/>
          <a:p>
            <a:pPr>
              <a:buSzPts val="1100"/>
            </a:pPr>
            <a:r>
              <a:rPr lang="en-US" b="1" u="sng" dirty="0">
                <a:latin typeface="Impact" panose="020B0806030902050204" pitchFamily="34" charset="0"/>
              </a:rPr>
              <a:t>Example#3</a:t>
            </a:r>
            <a:r>
              <a:rPr lang="en-US" dirty="0">
                <a:latin typeface="Impact" panose="020B0806030902050204" pitchFamily="34" charset="0"/>
              </a:rPr>
              <a:t> – H</a:t>
            </a:r>
            <a:r>
              <a:rPr lang="en-US" baseline="-25000" dirty="0">
                <a:latin typeface="Impact" panose="020B0806030902050204" pitchFamily="34" charset="0"/>
              </a:rPr>
              <a:t>2</a:t>
            </a:r>
            <a:r>
              <a:rPr lang="en-US" dirty="0">
                <a:latin typeface="Impact" panose="020B0806030902050204" pitchFamily="34" charset="0"/>
              </a:rPr>
              <a:t> POWERED BICYCLES</a:t>
            </a:r>
          </a:p>
        </p:txBody>
      </p:sp>
      <p:sp>
        <p:nvSpPr>
          <p:cNvPr id="141" name="Shape 141"/>
          <p:cNvSpPr txBox="1">
            <a:spLocks noGrp="1"/>
          </p:cNvSpPr>
          <p:nvPr>
            <p:ph type="body" idx="1"/>
          </p:nvPr>
        </p:nvSpPr>
        <p:spPr>
          <a:xfrm>
            <a:off x="1674126" y="937140"/>
            <a:ext cx="8761863" cy="4351200"/>
          </a:xfrm>
          <a:prstGeom prst="rect">
            <a:avLst/>
          </a:prstGeom>
        </p:spPr>
        <p:txBody>
          <a:bodyPr spcFirstLastPara="1" wrap="square" lIns="91425" tIns="91425" rIns="91425" bIns="91425" anchor="t" anchorCtr="0">
            <a:noAutofit/>
          </a:bodyPr>
          <a:lstStyle/>
          <a:p>
            <a:pPr marL="0" indent="0">
              <a:lnSpc>
                <a:spcPct val="100000"/>
              </a:lnSpc>
              <a:spcBef>
                <a:spcPts val="400"/>
              </a:spcBef>
              <a:buSzPts val="1100"/>
              <a:buNone/>
            </a:pPr>
            <a:r>
              <a:rPr lang="en-US" sz="3600" dirty="0">
                <a:latin typeface="Calibri" panose="020F0502020204030204" pitchFamily="34" charset="0"/>
                <a:ea typeface="Arial"/>
                <a:cs typeface="Arial"/>
                <a:sym typeface="Arial"/>
              </a:rPr>
              <a:t>The sodium silicide reacts with water to make the hydrogen fuel to run the bicycle.</a:t>
            </a:r>
            <a:endParaRPr sz="3600" dirty="0">
              <a:latin typeface="Calibri" panose="020F0502020204030204" pitchFamily="34" charset="0"/>
              <a:ea typeface="Arial"/>
              <a:cs typeface="Arial"/>
              <a:sym typeface="Arial"/>
            </a:endParaRPr>
          </a:p>
          <a:p>
            <a:pPr marL="241300" indent="0">
              <a:lnSpc>
                <a:spcPct val="100000"/>
              </a:lnSpc>
              <a:spcBef>
                <a:spcPts val="600"/>
              </a:spcBef>
              <a:buSzPts val="1100"/>
              <a:buNone/>
            </a:pPr>
            <a:r>
              <a:rPr lang="en-US" sz="4000" b="1" dirty="0">
                <a:solidFill>
                  <a:srgbClr val="0000FF"/>
                </a:solidFill>
                <a:highlight>
                  <a:srgbClr val="FFFFFF"/>
                </a:highlight>
                <a:latin typeface="Calibri" panose="020F0502020204030204" pitchFamily="34" charset="0"/>
                <a:ea typeface="Arial"/>
                <a:cs typeface="Arial"/>
                <a:sym typeface="Arial"/>
              </a:rPr>
              <a:t>2 </a:t>
            </a:r>
            <a:r>
              <a:rPr lang="en-US" sz="4000" b="1" dirty="0" err="1">
                <a:solidFill>
                  <a:srgbClr val="0000FF"/>
                </a:solidFill>
                <a:highlight>
                  <a:srgbClr val="FFFFFF"/>
                </a:highlight>
                <a:latin typeface="Calibri" panose="020F0502020204030204" pitchFamily="34" charset="0"/>
                <a:ea typeface="Arial"/>
                <a:cs typeface="Arial"/>
                <a:sym typeface="Arial"/>
              </a:rPr>
              <a:t>NaSi</a:t>
            </a:r>
            <a:r>
              <a:rPr lang="en-US" sz="4000" b="1" baseline="-25000" dirty="0">
                <a:solidFill>
                  <a:srgbClr val="0000FF"/>
                </a:solidFill>
                <a:highlight>
                  <a:srgbClr val="FFFFFF"/>
                </a:highlight>
                <a:latin typeface="Calibri" panose="020F0502020204030204" pitchFamily="34" charset="0"/>
                <a:ea typeface="Arial"/>
                <a:cs typeface="Arial"/>
                <a:sym typeface="Arial"/>
              </a:rPr>
              <a:t>(s)</a:t>
            </a:r>
            <a:r>
              <a:rPr lang="en-US" sz="4000" b="1" dirty="0">
                <a:solidFill>
                  <a:srgbClr val="0000FF"/>
                </a:solidFill>
                <a:highlight>
                  <a:srgbClr val="FFFFFF"/>
                </a:highlight>
                <a:latin typeface="Calibri" panose="020F0502020204030204" pitchFamily="34" charset="0"/>
                <a:ea typeface="Arial"/>
                <a:cs typeface="Arial"/>
                <a:sym typeface="Arial"/>
              </a:rPr>
              <a:t> + 5H</a:t>
            </a:r>
            <a:r>
              <a:rPr lang="en-US" sz="4000" b="1" baseline="-25000" dirty="0">
                <a:solidFill>
                  <a:srgbClr val="0000FF"/>
                </a:solidFill>
                <a:highlight>
                  <a:srgbClr val="FFFFFF"/>
                </a:highlight>
                <a:latin typeface="Calibri" panose="020F0502020204030204" pitchFamily="34" charset="0"/>
                <a:ea typeface="Arial"/>
                <a:cs typeface="Arial"/>
                <a:sym typeface="Arial"/>
              </a:rPr>
              <a:t>2</a:t>
            </a:r>
            <a:r>
              <a:rPr lang="en-US" sz="4000" b="1" dirty="0">
                <a:solidFill>
                  <a:srgbClr val="0000FF"/>
                </a:solidFill>
                <a:highlight>
                  <a:srgbClr val="FFFFFF"/>
                </a:highlight>
                <a:latin typeface="Calibri" panose="020F0502020204030204" pitchFamily="34" charset="0"/>
                <a:ea typeface="Arial"/>
                <a:cs typeface="Arial"/>
                <a:sym typeface="Arial"/>
              </a:rPr>
              <a:t>O</a:t>
            </a:r>
            <a:r>
              <a:rPr lang="en-US" sz="4000" b="1" baseline="-25000" dirty="0">
                <a:solidFill>
                  <a:srgbClr val="0000FF"/>
                </a:solidFill>
                <a:highlight>
                  <a:srgbClr val="FFFFFF"/>
                </a:highlight>
                <a:latin typeface="Calibri" panose="020F0502020204030204" pitchFamily="34" charset="0"/>
                <a:ea typeface="Arial"/>
                <a:cs typeface="Arial"/>
                <a:sym typeface="Arial"/>
              </a:rPr>
              <a:t>(l)</a:t>
            </a:r>
            <a:r>
              <a:rPr lang="en-US" sz="4000" b="1" dirty="0">
                <a:solidFill>
                  <a:srgbClr val="0000FF"/>
                </a:solidFill>
                <a:highlight>
                  <a:srgbClr val="FFFFFF"/>
                </a:highlight>
                <a:latin typeface="Calibri" panose="020F0502020204030204" pitchFamily="34" charset="0"/>
                <a:ea typeface="Arial"/>
                <a:cs typeface="Arial"/>
                <a:sym typeface="Arial"/>
              </a:rPr>
              <a:t> → Na</a:t>
            </a:r>
            <a:r>
              <a:rPr lang="en-US" sz="4000" b="1" baseline="-25000" dirty="0">
                <a:solidFill>
                  <a:srgbClr val="0000FF"/>
                </a:solidFill>
                <a:highlight>
                  <a:srgbClr val="FFFFFF"/>
                </a:highlight>
                <a:latin typeface="Calibri" panose="020F0502020204030204" pitchFamily="34" charset="0"/>
                <a:ea typeface="Arial"/>
                <a:cs typeface="Arial"/>
                <a:sym typeface="Arial"/>
              </a:rPr>
              <a:t>2</a:t>
            </a:r>
            <a:r>
              <a:rPr lang="en-US" sz="4000" b="1" dirty="0">
                <a:solidFill>
                  <a:srgbClr val="0000FF"/>
                </a:solidFill>
                <a:highlight>
                  <a:srgbClr val="FFFFFF"/>
                </a:highlight>
                <a:latin typeface="Calibri" panose="020F0502020204030204" pitchFamily="34" charset="0"/>
                <a:ea typeface="Arial"/>
                <a:cs typeface="Arial"/>
                <a:sym typeface="Arial"/>
              </a:rPr>
              <a:t>Si</a:t>
            </a:r>
            <a:r>
              <a:rPr lang="en-US" sz="4000" b="1" baseline="-25000" dirty="0">
                <a:solidFill>
                  <a:srgbClr val="0000FF"/>
                </a:solidFill>
                <a:highlight>
                  <a:srgbClr val="FFFFFF"/>
                </a:highlight>
                <a:latin typeface="Calibri" panose="020F0502020204030204" pitchFamily="34" charset="0"/>
                <a:ea typeface="Arial"/>
                <a:cs typeface="Arial"/>
                <a:sym typeface="Arial"/>
              </a:rPr>
              <a:t>2</a:t>
            </a:r>
            <a:r>
              <a:rPr lang="en-US" sz="4000" b="1" dirty="0">
                <a:solidFill>
                  <a:srgbClr val="0000FF"/>
                </a:solidFill>
                <a:highlight>
                  <a:srgbClr val="FFFFFF"/>
                </a:highlight>
                <a:latin typeface="Calibri" panose="020F0502020204030204" pitchFamily="34" charset="0"/>
                <a:ea typeface="Arial"/>
                <a:cs typeface="Arial"/>
                <a:sym typeface="Arial"/>
              </a:rPr>
              <a:t>O</a:t>
            </a:r>
            <a:r>
              <a:rPr lang="en-US" sz="4000" b="1" baseline="-25000" dirty="0">
                <a:solidFill>
                  <a:srgbClr val="0000FF"/>
                </a:solidFill>
                <a:highlight>
                  <a:srgbClr val="FFFFFF"/>
                </a:highlight>
                <a:latin typeface="Calibri" panose="020F0502020204030204" pitchFamily="34" charset="0"/>
                <a:ea typeface="Arial"/>
                <a:cs typeface="Arial"/>
                <a:sym typeface="Arial"/>
              </a:rPr>
              <a:t>5(s)</a:t>
            </a:r>
            <a:r>
              <a:rPr lang="en-US" sz="4000" b="1" dirty="0">
                <a:solidFill>
                  <a:srgbClr val="0000FF"/>
                </a:solidFill>
                <a:highlight>
                  <a:srgbClr val="FFFFFF"/>
                </a:highlight>
                <a:latin typeface="Calibri" panose="020F0502020204030204" pitchFamily="34" charset="0"/>
                <a:ea typeface="Arial"/>
                <a:cs typeface="Arial"/>
                <a:sym typeface="Arial"/>
              </a:rPr>
              <a:t> + 5H</a:t>
            </a:r>
            <a:r>
              <a:rPr lang="en-US" sz="4000" b="1" baseline="-25000" dirty="0">
                <a:solidFill>
                  <a:srgbClr val="0000FF"/>
                </a:solidFill>
                <a:highlight>
                  <a:srgbClr val="FFFFFF"/>
                </a:highlight>
                <a:latin typeface="Calibri" panose="020F0502020204030204" pitchFamily="34" charset="0"/>
                <a:ea typeface="Arial"/>
                <a:cs typeface="Arial"/>
                <a:sym typeface="Arial"/>
              </a:rPr>
              <a:t>2(g)</a:t>
            </a:r>
            <a:endParaRPr sz="4000" b="1" baseline="-25000" dirty="0">
              <a:solidFill>
                <a:srgbClr val="0000FF"/>
              </a:solidFill>
              <a:highlight>
                <a:srgbClr val="FFFFFF"/>
              </a:highlight>
              <a:latin typeface="Calibri" panose="020F0502020204030204" pitchFamily="34" charset="0"/>
              <a:ea typeface="Arial"/>
              <a:cs typeface="Arial"/>
              <a:sym typeface="Arial"/>
            </a:endParaRPr>
          </a:p>
          <a:p>
            <a:pPr marL="0" indent="0">
              <a:lnSpc>
                <a:spcPct val="100000"/>
              </a:lnSpc>
              <a:buNone/>
            </a:pPr>
            <a:r>
              <a:rPr lang="en-US" sz="3400" dirty="0">
                <a:latin typeface="Calibri" panose="020F0502020204030204" pitchFamily="34" charset="0"/>
              </a:rPr>
              <a:t>If you start with 1Kg of sodium silicide, and your tank can hold 500mL of water, will you have enough water to use up the battery?</a:t>
            </a:r>
            <a:endParaRPr sz="3400" dirty="0">
              <a:latin typeface="Calibri" panose="020F0502020204030204" pitchFamily="34" charset="0"/>
            </a:endParaRPr>
          </a:p>
        </p:txBody>
      </p:sp>
      <p:sp>
        <p:nvSpPr>
          <p:cNvPr id="2" name="Rectangle 1"/>
          <p:cNvSpPr/>
          <p:nvPr/>
        </p:nvSpPr>
        <p:spPr>
          <a:xfrm>
            <a:off x="1524000" y="4654195"/>
            <a:ext cx="8836926" cy="1077218"/>
          </a:xfrm>
          <a:prstGeom prst="rect">
            <a:avLst/>
          </a:prstGeom>
        </p:spPr>
        <p:txBody>
          <a:bodyPr wrap="square">
            <a:spAutoFit/>
          </a:bodyPr>
          <a:lstStyle/>
          <a:p>
            <a:pPr lvl="0"/>
            <a:r>
              <a:rPr lang="en-US" sz="3200" i="1" dirty="0">
                <a:solidFill>
                  <a:schemeClr val="dk1"/>
                </a:solidFill>
                <a:latin typeface="Calibri"/>
                <a:ea typeface="Calibri"/>
                <a:cs typeface="Calibri"/>
                <a:sym typeface="Calibri"/>
              </a:rPr>
              <a:t>(</a:t>
            </a:r>
            <a:r>
              <a:rPr lang="en-US" sz="3200" i="1" u="sng" dirty="0">
                <a:solidFill>
                  <a:schemeClr val="dk1"/>
                </a:solidFill>
                <a:latin typeface="Calibri"/>
                <a:ea typeface="Calibri"/>
                <a:cs typeface="Calibri"/>
                <a:sym typeface="Calibri"/>
              </a:rPr>
              <a:t>Hints</a:t>
            </a:r>
            <a:r>
              <a:rPr lang="en-US" sz="3200" i="1" dirty="0">
                <a:solidFill>
                  <a:schemeClr val="dk1"/>
                </a:solidFill>
                <a:latin typeface="Calibri"/>
                <a:ea typeface="Calibri"/>
                <a:cs typeface="Calibri"/>
                <a:sym typeface="Calibri"/>
              </a:rPr>
              <a:t>: Use 1kg of sodium silicide as your A value. The Density of water is 1g/mL)</a:t>
            </a:r>
          </a:p>
        </p:txBody>
      </p:sp>
      <p:cxnSp>
        <p:nvCxnSpPr>
          <p:cNvPr id="6" name="Straight Connector 5"/>
          <p:cNvCxnSpPr/>
          <p:nvPr/>
        </p:nvCxnSpPr>
        <p:spPr>
          <a:xfrm flipV="1">
            <a:off x="1483056" y="4565487"/>
            <a:ext cx="9144000" cy="4094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2228</TotalTime>
  <Words>543</Words>
  <Application>Microsoft Office PowerPoint</Application>
  <PresentationFormat>Widescreen</PresentationFormat>
  <Paragraphs>40</Paragraphs>
  <Slides>11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Impact</vt:lpstr>
      <vt:lpstr>Arial</vt:lpstr>
      <vt:lpstr>Arial Narrow</vt:lpstr>
      <vt:lpstr>Calibri</vt:lpstr>
      <vt:lpstr>Office Theme</vt:lpstr>
      <vt:lpstr>N27 - Real Life Stoichiometry Examples</vt:lpstr>
      <vt:lpstr>PowerPoint Presentation</vt:lpstr>
      <vt:lpstr>PowerPoint Presentation</vt:lpstr>
      <vt:lpstr>PowerPoint Presentation</vt:lpstr>
      <vt:lpstr>PowerPoint Presentation</vt:lpstr>
      <vt:lpstr>PowerPoint Presentation</vt:lpstr>
      <vt:lpstr>PowerPoint Presentation</vt:lpstr>
      <vt:lpstr>Example#3  - HYDROGEN POWERED                                BICYCLES</vt:lpstr>
      <vt:lpstr>Example#3 – H2 POWERED BICYCLES</vt:lpstr>
      <vt:lpstr>PowerPoint Presentation</vt:lpstr>
      <vt:lpstr>YouTube Link to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Life Stoichiometry Examples</dc:title>
  <dc:creator>Farmer, Stephanie [DH]</dc:creator>
  <cp:lastModifiedBy>Farmer, Stephanie [DH]</cp:lastModifiedBy>
  <cp:revision>25</cp:revision>
  <dcterms:modified xsi:type="dcterms:W3CDTF">2024-06-16T19:36:31Z</dcterms:modified>
</cp:coreProperties>
</file>