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9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9171-4544-4C7E-9A0E-E098EBA284C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63931"/>
            <a:ext cx="9144000" cy="1789612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N26 – THE MOLE RATIO AND STOICHIOMETRY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987" y="736570"/>
            <a:ext cx="670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Write all the mole ratios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4547" y="2503364"/>
                <a:ext cx="2700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47" y="2503364"/>
                <a:ext cx="2700997" cy="1617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07482" y="2528094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82" y="2528094"/>
                <a:ext cx="2787666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74052" y="2469016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52" y="2469016"/>
                <a:ext cx="2882997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60678" y="1365198"/>
            <a:ext cx="10842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2C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H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 + 5O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 </a:t>
            </a:r>
            <a:r>
              <a:rPr lang="en-US" sz="6000" b="1" dirty="0" smtClean="0">
                <a:sym typeface="Wingdings" panose="05000000000000000000" pitchFamily="2" charset="2"/>
              </a:rPr>
              <a:t> 2H</a:t>
            </a:r>
            <a:r>
              <a:rPr lang="en-US" sz="60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6000" b="1" dirty="0" smtClean="0">
                <a:sym typeface="Wingdings" panose="05000000000000000000" pitchFamily="2" charset="2"/>
              </a:rPr>
              <a:t>O + 4CO</a:t>
            </a:r>
            <a:r>
              <a:rPr lang="en-US" sz="6000" b="1" baseline="-25000" dirty="0" smtClean="0">
                <a:sym typeface="Wingdings" panose="05000000000000000000" pitchFamily="2" charset="2"/>
              </a:rPr>
              <a:t>2</a:t>
            </a:r>
            <a:endParaRPr lang="en-US" sz="6000" b="1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53546" y="4513001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46" y="4513001"/>
                <a:ext cx="2882997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5445" y="4547063"/>
                <a:ext cx="2679704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45" y="4547063"/>
                <a:ext cx="2679704" cy="1617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74051" y="4476932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51" y="4476932"/>
                <a:ext cx="2882997" cy="1617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4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679" y="1521888"/>
            <a:ext cx="86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Can be used as conversion factors!</a:t>
            </a:r>
            <a:endParaRPr lang="en-US" sz="4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28378" y="690891"/>
            <a:ext cx="1084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2C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+ 5O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</a:t>
            </a:r>
            <a:r>
              <a:rPr lang="en-US" sz="4800" b="1" dirty="0" smtClean="0">
                <a:sym typeface="Wingdings" panose="05000000000000000000" pitchFamily="2" charset="2"/>
              </a:rPr>
              <a:t> 2H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4800" b="1" dirty="0" smtClean="0">
                <a:sym typeface="Wingdings" panose="05000000000000000000" pitchFamily="2" charset="2"/>
              </a:rPr>
              <a:t>O + 4CO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2</a:t>
            </a:r>
            <a:endParaRPr lang="en-US" sz="4800" b="1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0677" y="2345679"/>
            <a:ext cx="99041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moles of carbon dioxide can be made from 19.46 moles of oxygen gas?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60678" y="4047629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19.46 moles O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4821354"/>
            <a:ext cx="7040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534" y="404762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3532" y="4933486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5 moles O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7513" y="4009222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4 moles CO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11765" y="4347054"/>
            <a:ext cx="32910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=  15.57 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    moles CO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728378" y="3854824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934604" y="4922930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254454" y="3892805"/>
            <a:ext cx="2676458" cy="8901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679" y="1521888"/>
            <a:ext cx="86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Can be used as conversion factors!</a:t>
            </a:r>
            <a:endParaRPr lang="en-US" sz="4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28378" y="690891"/>
            <a:ext cx="1084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2C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+ 5O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</a:t>
            </a:r>
            <a:r>
              <a:rPr lang="en-US" sz="4800" b="1" dirty="0" smtClean="0">
                <a:sym typeface="Wingdings" panose="05000000000000000000" pitchFamily="2" charset="2"/>
              </a:rPr>
              <a:t> 2H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4800" b="1" dirty="0" smtClean="0">
                <a:sym typeface="Wingdings" panose="05000000000000000000" pitchFamily="2" charset="2"/>
              </a:rPr>
              <a:t>O + 4CO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2</a:t>
            </a:r>
            <a:endParaRPr lang="en-US" sz="4800" b="1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0677" y="2345679"/>
            <a:ext cx="99041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you made 13.42 moles of water, how many moles of oxygen gas did you start with?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60678" y="4047629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13.42 moles H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r>
              <a:rPr lang="en-US" sz="4400" dirty="0" smtClean="0">
                <a:solidFill>
                  <a:schemeClr val="tx1"/>
                </a:solidFill>
              </a:rPr>
              <a:t>O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4821354"/>
            <a:ext cx="7040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534" y="404762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3532" y="4933486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2 moles H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r>
              <a:rPr lang="en-US" sz="4400" dirty="0" smtClean="0">
                <a:solidFill>
                  <a:schemeClr val="tx1"/>
                </a:solidFill>
              </a:rPr>
              <a:t>O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7513" y="4009222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5 moles O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11765" y="4347054"/>
            <a:ext cx="32910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=  33.55 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    moles 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28378" y="3854824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34604" y="4922930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54454" y="3892805"/>
            <a:ext cx="2676458" cy="8901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9" y="2004699"/>
            <a:ext cx="10842171" cy="1795509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you don’t want 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answer in moles? 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you weren’t given moles?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696" y="326571"/>
            <a:ext cx="9144000" cy="1789612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MOLE HIGHWAY</a:t>
            </a:r>
            <a:br>
              <a:rPr lang="en-US" sz="54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roads lead to the mole!</a:t>
            </a:r>
            <a:endParaRPr lang="en-US" sz="5400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Image result for road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39" y="2116183"/>
            <a:ext cx="7314515" cy="41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ole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41" b="71667" l="1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31" b="27117"/>
          <a:stretch/>
        </p:blipFill>
        <p:spPr bwMode="auto">
          <a:xfrm>
            <a:off x="4404712" y="2677759"/>
            <a:ext cx="3243475" cy="18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95" y="550437"/>
            <a:ext cx="7999040" cy="57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9" y="2004699"/>
            <a:ext cx="10842171" cy="1795509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Guided Stoichiometry 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Problems 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#1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+ 3H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</a:t>
            </a:r>
            <a:r>
              <a:rPr lang="en-US" sz="4800" b="1" dirty="0" smtClean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3</a:t>
            </a:r>
            <a:endParaRPr lang="en-US" sz="4800" b="1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54 grams N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anose="05000000000000000000" pitchFamily="2" charset="2"/>
              </a:rPr>
              <a:t> ? moles NH</a:t>
            </a:r>
            <a:r>
              <a:rPr lang="en-US" sz="4000" baseline="-25000" dirty="0" smtClean="0">
                <a:sym typeface="Wingdings" panose="05000000000000000000" pitchFamily="2" charset="2"/>
              </a:rPr>
              <a:t>3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60677" y="2721085"/>
            <a:ext cx="10176073" cy="124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smtClean="0">
                <a:solidFill>
                  <a:schemeClr val="tx1"/>
                </a:solidFill>
              </a:rPr>
              <a:t>Pathway: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1072" y="2957022"/>
            <a:ext cx="276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/>
              <a:t>grams A </a:t>
            </a:r>
            <a:r>
              <a:rPr lang="en-US" sz="4400" i="1" dirty="0" smtClean="0">
                <a:sym typeface="Wingdings" panose="05000000000000000000" pitchFamily="2" charset="2"/>
              </a:rPr>
              <a:t></a:t>
            </a:r>
            <a:endParaRPr 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6081763" y="2922658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</a:t>
            </a:r>
            <a:r>
              <a:rPr lang="en-US" sz="4400" i="1" dirty="0" smtClean="0">
                <a:sym typeface="Wingdings" panose="05000000000000000000" pitchFamily="2" charset="2"/>
              </a:rPr>
              <a:t>A </a:t>
            </a:r>
            <a:endParaRPr lang="en-US" sz="4400" i="1" dirty="0"/>
          </a:p>
        </p:txBody>
      </p:sp>
      <p:sp>
        <p:nvSpPr>
          <p:cNvPr id="11" name="Rectangle 10"/>
          <p:cNvSpPr/>
          <p:nvPr/>
        </p:nvSpPr>
        <p:spPr>
          <a:xfrm>
            <a:off x="8810313" y="2922658"/>
            <a:ext cx="1973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B</a:t>
            </a:r>
            <a:endParaRPr lang="en-US" sz="4400" i="1" dirty="0"/>
          </a:p>
        </p:txBody>
      </p:sp>
      <p:sp>
        <p:nvSpPr>
          <p:cNvPr id="28" name="Rectangle 27"/>
          <p:cNvSpPr/>
          <p:nvPr/>
        </p:nvSpPr>
        <p:spPr>
          <a:xfrm>
            <a:off x="4445877" y="3720080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ym typeface="Wingdings" panose="05000000000000000000" pitchFamily="2" charset="2"/>
              </a:rPr>
              <a:t>Molar </a:t>
            </a:r>
            <a:br>
              <a:rPr lang="en-US" sz="2800" b="1" i="1" dirty="0" smtClean="0">
                <a:sym typeface="Wingdings" panose="05000000000000000000" pitchFamily="2" charset="2"/>
              </a:rPr>
            </a:br>
            <a:r>
              <a:rPr lang="en-US" sz="2800" b="1" i="1" dirty="0" smtClean="0">
                <a:sym typeface="Wingdings" panose="05000000000000000000" pitchFamily="2" charset="2"/>
              </a:rPr>
              <a:t>mass of A</a:t>
            </a:r>
          </a:p>
          <a:p>
            <a:pPr algn="ctr"/>
            <a:r>
              <a:rPr lang="en-US" sz="2800" i="1" u="sng" dirty="0" smtClean="0">
                <a:sym typeface="Wingdings" panose="05000000000000000000" pitchFamily="2" charset="2"/>
              </a:rPr>
              <a:t>X g A</a:t>
            </a:r>
          </a:p>
          <a:p>
            <a:pPr algn="ctr"/>
            <a:r>
              <a:rPr lang="en-US" sz="2800" i="1" dirty="0" smtClean="0">
                <a:sym typeface="Wingdings" panose="05000000000000000000" pitchFamily="2" charset="2"/>
              </a:rPr>
              <a:t>1 mole A</a:t>
            </a:r>
            <a:endParaRPr lang="en-US" sz="2800" i="1" dirty="0"/>
          </a:p>
        </p:txBody>
      </p:sp>
      <p:sp>
        <p:nvSpPr>
          <p:cNvPr id="29" name="Rectangle 28"/>
          <p:cNvSpPr/>
          <p:nvPr/>
        </p:nvSpPr>
        <p:spPr>
          <a:xfrm>
            <a:off x="7504508" y="3692099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ym typeface="Wingdings" panose="05000000000000000000" pitchFamily="2" charset="2"/>
              </a:rPr>
              <a:t>Mole Ratio </a:t>
            </a:r>
            <a:r>
              <a:rPr lang="en-US" sz="2800" i="1" dirty="0" smtClean="0">
                <a:sym typeface="Wingdings" panose="05000000000000000000" pitchFamily="2" charset="2"/>
              </a:rPr>
              <a:t/>
            </a:r>
            <a:br>
              <a:rPr lang="en-US" sz="2800" i="1" dirty="0" smtClean="0">
                <a:sym typeface="Wingdings" panose="05000000000000000000" pitchFamily="2" charset="2"/>
              </a:rPr>
            </a:br>
            <a:r>
              <a:rPr lang="en-US" sz="2800" i="1" u="sng" dirty="0" smtClean="0">
                <a:sym typeface="Wingdings" panose="05000000000000000000" pitchFamily="2" charset="2"/>
              </a:rPr>
              <a:t>moles B</a:t>
            </a:r>
            <a:r>
              <a:rPr lang="en-US" sz="2800" i="1" dirty="0" smtClean="0">
                <a:sym typeface="Wingdings" panose="05000000000000000000" pitchFamily="2" charset="2"/>
              </a:rPr>
              <a:t/>
            </a:r>
            <a:br>
              <a:rPr lang="en-US" sz="2800" i="1" dirty="0" smtClean="0">
                <a:sym typeface="Wingdings" panose="05000000000000000000" pitchFamily="2" charset="2"/>
              </a:rPr>
            </a:br>
            <a:r>
              <a:rPr lang="en-US" sz="2800" i="1" dirty="0" smtClean="0">
                <a:sym typeface="Wingdings" panose="05000000000000000000" pitchFamily="2" charset="2"/>
              </a:rPr>
              <a:t>moles A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54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/>
      <p:bldP spid="10" grpId="0"/>
      <p:bldP spid="11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#1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+ 3H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</a:t>
            </a:r>
            <a:r>
              <a:rPr lang="en-US" sz="4800" b="1" dirty="0" smtClean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3</a:t>
            </a:r>
            <a:endParaRPr lang="en-US" sz="4800" b="1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54 grams N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anose="05000000000000000000" pitchFamily="2" charset="2"/>
              </a:rPr>
              <a:t> ? moles NH</a:t>
            </a:r>
            <a:r>
              <a:rPr lang="en-US" sz="4000" baseline="-25000" dirty="0" smtClean="0">
                <a:sym typeface="Wingdings" panose="05000000000000000000" pitchFamily="2" charset="2"/>
              </a:rPr>
              <a:t>3</a:t>
            </a:r>
            <a:endParaRPr lang="en-US" sz="40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660678" y="3169088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54 g N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3942813"/>
            <a:ext cx="49520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38074" y="2942623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47315" y="3984658"/>
            <a:ext cx="4529249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28.01 g N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86739" y="3163673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1 mole N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94577" y="4830143"/>
            <a:ext cx="3208272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=  3.9 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    moles NH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3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02616" y="2976283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70508" y="3829834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09907" y="2954532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9906" y="3924884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79141" y="4034641"/>
            <a:ext cx="243262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1 mole N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8613" y="3048192"/>
            <a:ext cx="3094375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2 mole NH</a:t>
            </a:r>
            <a:r>
              <a:rPr lang="en-US" sz="4400" baseline="-25000" dirty="0" smtClean="0">
                <a:solidFill>
                  <a:schemeClr val="tx1"/>
                </a:solidFill>
              </a:rPr>
              <a:t>3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021781" y="2990411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V="1">
            <a:off x="6214289" y="2793449"/>
            <a:ext cx="2676458" cy="106290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855486" y="3924408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0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20" grpId="0" animBg="1"/>
      <p:bldP spid="2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#2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+ 3H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</a:t>
            </a:r>
            <a:r>
              <a:rPr lang="en-US" sz="4800" b="1" dirty="0" smtClean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3</a:t>
            </a:r>
            <a:endParaRPr lang="en-US" sz="4800" b="1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75 grams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anose="05000000000000000000" pitchFamily="2" charset="2"/>
              </a:rPr>
              <a:t> ? g H</a:t>
            </a:r>
            <a:r>
              <a:rPr lang="en-US" sz="4000" baseline="-25000" dirty="0" smtClean="0">
                <a:sym typeface="Wingdings" panose="05000000000000000000" pitchFamily="2" charset="2"/>
              </a:rPr>
              <a:t>2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60677" y="2514095"/>
            <a:ext cx="10176073" cy="124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smtClean="0">
                <a:solidFill>
                  <a:schemeClr val="tx1"/>
                </a:solidFill>
              </a:rPr>
              <a:t>Pathway: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376" y="3562246"/>
            <a:ext cx="276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/>
              <a:t>grams A </a:t>
            </a:r>
            <a:r>
              <a:rPr lang="en-US" sz="4400" i="1" dirty="0" smtClean="0">
                <a:sym typeface="Wingdings" panose="05000000000000000000" pitchFamily="2" charset="2"/>
              </a:rPr>
              <a:t></a:t>
            </a:r>
            <a:endParaRPr 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3536067" y="3527882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</a:t>
            </a:r>
            <a:r>
              <a:rPr lang="en-US" sz="4400" i="1" dirty="0" smtClean="0">
                <a:sym typeface="Wingdings" panose="05000000000000000000" pitchFamily="2" charset="2"/>
              </a:rPr>
              <a:t>A </a:t>
            </a:r>
            <a:endParaRPr lang="en-US" sz="4400" i="1" dirty="0"/>
          </a:p>
        </p:txBody>
      </p:sp>
      <p:sp>
        <p:nvSpPr>
          <p:cNvPr id="11" name="Rectangle 10"/>
          <p:cNvSpPr/>
          <p:nvPr/>
        </p:nvSpPr>
        <p:spPr>
          <a:xfrm>
            <a:off x="6211799" y="3499901"/>
            <a:ext cx="27286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</a:t>
            </a:r>
            <a:r>
              <a:rPr lang="en-US" sz="4400" i="1" dirty="0" smtClean="0">
                <a:sym typeface="Wingdings" panose="05000000000000000000" pitchFamily="2" charset="2"/>
              </a:rPr>
              <a:t>B </a:t>
            </a:r>
            <a:endParaRPr lang="en-US" sz="4400" i="1" dirty="0"/>
          </a:p>
        </p:txBody>
      </p:sp>
      <p:sp>
        <p:nvSpPr>
          <p:cNvPr id="28" name="Rectangle 27"/>
          <p:cNvSpPr/>
          <p:nvPr/>
        </p:nvSpPr>
        <p:spPr>
          <a:xfrm>
            <a:off x="1815302" y="4325304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ym typeface="Wingdings" panose="05000000000000000000" pitchFamily="2" charset="2"/>
              </a:rPr>
              <a:t>Molar </a:t>
            </a:r>
            <a:br>
              <a:rPr lang="en-US" sz="2800" b="1" i="1" dirty="0" smtClean="0">
                <a:sym typeface="Wingdings" panose="05000000000000000000" pitchFamily="2" charset="2"/>
              </a:rPr>
            </a:br>
            <a:r>
              <a:rPr lang="en-US" sz="2800" b="1" i="1" dirty="0" smtClean="0">
                <a:sym typeface="Wingdings" panose="05000000000000000000" pitchFamily="2" charset="2"/>
              </a:rPr>
              <a:t>mass of A</a:t>
            </a:r>
          </a:p>
          <a:p>
            <a:pPr algn="ctr"/>
            <a:r>
              <a:rPr lang="en-US" sz="2800" i="1" u="sng" dirty="0" smtClean="0">
                <a:sym typeface="Wingdings" panose="05000000000000000000" pitchFamily="2" charset="2"/>
              </a:rPr>
              <a:t>X g A</a:t>
            </a:r>
          </a:p>
          <a:p>
            <a:pPr algn="ctr"/>
            <a:r>
              <a:rPr lang="en-US" sz="2800" i="1" dirty="0" smtClean="0">
                <a:sym typeface="Wingdings" panose="05000000000000000000" pitchFamily="2" charset="2"/>
              </a:rPr>
              <a:t>1 mole A</a:t>
            </a:r>
            <a:endParaRPr lang="en-US" sz="2800" i="1" dirty="0"/>
          </a:p>
        </p:txBody>
      </p:sp>
      <p:sp>
        <p:nvSpPr>
          <p:cNvPr id="29" name="Rectangle 28"/>
          <p:cNvSpPr/>
          <p:nvPr/>
        </p:nvSpPr>
        <p:spPr>
          <a:xfrm>
            <a:off x="4873933" y="4297323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ym typeface="Wingdings" panose="05000000000000000000" pitchFamily="2" charset="2"/>
              </a:rPr>
              <a:t>Mole Ratio </a:t>
            </a:r>
            <a:r>
              <a:rPr lang="en-US" sz="2800" i="1" dirty="0" smtClean="0">
                <a:sym typeface="Wingdings" panose="05000000000000000000" pitchFamily="2" charset="2"/>
              </a:rPr>
              <a:t/>
            </a:r>
            <a:br>
              <a:rPr lang="en-US" sz="2800" i="1" dirty="0" smtClean="0">
                <a:sym typeface="Wingdings" panose="05000000000000000000" pitchFamily="2" charset="2"/>
              </a:rPr>
            </a:br>
            <a:r>
              <a:rPr lang="en-US" sz="2800" i="1" u="sng" dirty="0" smtClean="0">
                <a:sym typeface="Wingdings" panose="05000000000000000000" pitchFamily="2" charset="2"/>
              </a:rPr>
              <a:t>moles B</a:t>
            </a:r>
            <a:r>
              <a:rPr lang="en-US" sz="2800" i="1" dirty="0" smtClean="0">
                <a:sym typeface="Wingdings" panose="05000000000000000000" pitchFamily="2" charset="2"/>
              </a:rPr>
              <a:t/>
            </a:r>
            <a:br>
              <a:rPr lang="en-US" sz="2800" i="1" dirty="0" smtClean="0">
                <a:sym typeface="Wingdings" panose="05000000000000000000" pitchFamily="2" charset="2"/>
              </a:rPr>
            </a:br>
            <a:r>
              <a:rPr lang="en-US" sz="2800" i="1" dirty="0" smtClean="0">
                <a:sym typeface="Wingdings" panose="05000000000000000000" pitchFamily="2" charset="2"/>
              </a:rPr>
              <a:t>moles A</a:t>
            </a:r>
            <a:endParaRPr lang="en-US" sz="2800" i="1" dirty="0"/>
          </a:p>
        </p:txBody>
      </p:sp>
      <p:sp>
        <p:nvSpPr>
          <p:cNvPr id="13" name="Rectangle 12"/>
          <p:cNvSpPr/>
          <p:nvPr/>
        </p:nvSpPr>
        <p:spPr>
          <a:xfrm>
            <a:off x="8956429" y="3410874"/>
            <a:ext cx="2186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 smtClean="0">
                <a:sym typeface="Wingdings" panose="05000000000000000000" pitchFamily="2" charset="2"/>
              </a:rPr>
              <a:t>grams B </a:t>
            </a:r>
            <a:endParaRPr lang="en-US" sz="4400" i="1" dirty="0"/>
          </a:p>
        </p:txBody>
      </p:sp>
      <p:sp>
        <p:nvSpPr>
          <p:cNvPr id="14" name="Rectangle 13"/>
          <p:cNvSpPr/>
          <p:nvPr/>
        </p:nvSpPr>
        <p:spPr>
          <a:xfrm>
            <a:off x="7508304" y="4297323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ym typeface="Wingdings" panose="05000000000000000000" pitchFamily="2" charset="2"/>
              </a:rPr>
              <a:t>Molar </a:t>
            </a:r>
            <a:br>
              <a:rPr lang="en-US" sz="2800" b="1" i="1" dirty="0" smtClean="0">
                <a:sym typeface="Wingdings" panose="05000000000000000000" pitchFamily="2" charset="2"/>
              </a:rPr>
            </a:br>
            <a:r>
              <a:rPr lang="en-US" sz="2800" b="1" i="1" dirty="0" smtClean="0">
                <a:sym typeface="Wingdings" panose="05000000000000000000" pitchFamily="2" charset="2"/>
              </a:rPr>
              <a:t>mass of B</a:t>
            </a:r>
          </a:p>
          <a:p>
            <a:pPr algn="ctr"/>
            <a:r>
              <a:rPr lang="en-US" sz="2800" i="1" u="sng" dirty="0" smtClean="0">
                <a:sym typeface="Wingdings" panose="05000000000000000000" pitchFamily="2" charset="2"/>
              </a:rPr>
              <a:t>X g B</a:t>
            </a:r>
          </a:p>
          <a:p>
            <a:pPr algn="ctr"/>
            <a:r>
              <a:rPr lang="en-US" sz="2800" i="1" dirty="0" smtClean="0">
                <a:sym typeface="Wingdings" panose="05000000000000000000" pitchFamily="2" charset="2"/>
              </a:rPr>
              <a:t>1 mole B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973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/>
      <p:bldP spid="10" grpId="0"/>
      <p:bldP spid="11" grpId="0"/>
      <p:bldP spid="28" grpId="0"/>
      <p:bldP spid="29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437" y="2063930"/>
            <a:ext cx="11085341" cy="4168057"/>
          </a:xfrm>
        </p:spPr>
        <p:txBody>
          <a:bodyPr>
            <a:normAutofit fontScale="90000"/>
          </a:bodyPr>
          <a:lstStyle/>
          <a:p>
            <a:r>
              <a:rPr lang="en-US" sz="67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Stoichiometry</a:t>
            </a:r>
            <a:r>
              <a:rPr lang="en-US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Calculating the amounts of </a:t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reactants and/or products that are involved in a reaction</a:t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i="1" u="sng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much do I have, need, or make?</a:t>
            </a: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#2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+ 3H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</a:t>
            </a:r>
            <a:r>
              <a:rPr lang="en-US" sz="4800" b="1" dirty="0" smtClean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3</a:t>
            </a:r>
            <a:endParaRPr lang="en-US" sz="4800" b="1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75 grams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anose="05000000000000000000" pitchFamily="2" charset="2"/>
              </a:rPr>
              <a:t> ? g H</a:t>
            </a:r>
            <a:r>
              <a:rPr lang="en-US" sz="4000" baseline="-25000" dirty="0" smtClean="0">
                <a:sym typeface="Wingdings" panose="05000000000000000000" pitchFamily="2" charset="2"/>
              </a:rPr>
              <a:t>2</a:t>
            </a:r>
            <a:endParaRPr lang="en-US" sz="40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660678" y="3169088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75 g NH</a:t>
            </a:r>
            <a:r>
              <a:rPr lang="en-US" sz="4400" baseline="-25000" dirty="0" smtClean="0">
                <a:solidFill>
                  <a:schemeClr val="tx1"/>
                </a:solidFill>
              </a:rPr>
              <a:t>3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3942813"/>
            <a:ext cx="49520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81506" y="2942623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47315" y="3984658"/>
            <a:ext cx="4529249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17.03 g NH</a:t>
            </a:r>
            <a:r>
              <a:rPr lang="en-US" sz="4400" baseline="-25000" dirty="0" smtClean="0">
                <a:solidFill>
                  <a:schemeClr val="tx1"/>
                </a:solidFill>
              </a:rPr>
              <a:t>3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86739" y="3163673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1 mole NH</a:t>
            </a:r>
            <a:r>
              <a:rPr lang="en-US" sz="4400" baseline="-25000" dirty="0" smtClean="0">
                <a:solidFill>
                  <a:schemeClr val="tx1"/>
                </a:solidFill>
              </a:rPr>
              <a:t>3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0447" y="5422840"/>
            <a:ext cx="5012402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=  13.34 g H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02616" y="2976283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70508" y="3829834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89197" y="2954532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9906" y="3924884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58431" y="4034641"/>
            <a:ext cx="27833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2 mole NH</a:t>
            </a:r>
            <a:r>
              <a:rPr lang="en-US" sz="4400" baseline="-25000" dirty="0" smtClean="0">
                <a:solidFill>
                  <a:schemeClr val="tx1"/>
                </a:solidFill>
              </a:rPr>
              <a:t>3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2045" y="3048192"/>
            <a:ext cx="3094375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3 mole H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021781" y="2990411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55486" y="3924408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025220" y="2873916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69533" y="295088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490242" y="3921241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785324" y="4158978"/>
            <a:ext cx="271752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1 mole H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72202" y="3074504"/>
            <a:ext cx="271752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2.02 g H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954048" y="4090906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V="1">
            <a:off x="9869840" y="2990410"/>
            <a:ext cx="1546482" cy="77137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20" grpId="0" animBg="1"/>
      <p:bldP spid="21" grpId="0" animBg="1"/>
      <p:bldP spid="31" grpId="0" animBg="1"/>
      <p:bldP spid="32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090" y="627527"/>
            <a:ext cx="7315568" cy="3794311"/>
          </a:xfrm>
        </p:spPr>
        <p:txBody>
          <a:bodyPr anchor="t">
            <a:noAutofit/>
          </a:bodyPr>
          <a:lstStyle/>
          <a:p>
            <a:pPr algn="l"/>
            <a:r>
              <a:rPr lang="en-US" sz="54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LOTS of possible routes!</a:t>
            </a:r>
            <a:r>
              <a:rPr lang="en-US" sz="5400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5400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Just follow the mole highway</a:t>
            </a:r>
            <a:br>
              <a:rPr lang="en-US" sz="4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Use dimensional analysis</a:t>
            </a:r>
            <a:br>
              <a:rPr lang="en-US" sz="4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Flip conversion factors</a:t>
            </a:r>
            <a:br>
              <a:rPr lang="en-US" sz="4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Cancel units</a:t>
            </a:r>
            <a:endParaRPr lang="en-US" sz="4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 descr="Image result for subwa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1647" y="1616539"/>
            <a:ext cx="5551393" cy="35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326571"/>
            <a:ext cx="11062447" cy="1753242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Things don’t always work perfectly…</a:t>
            </a:r>
            <a:br>
              <a:rPr lang="en-US" sz="54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5400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53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97" y="1440049"/>
            <a:ext cx="5446761" cy="48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8893" y="1440049"/>
            <a:ext cx="50236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In the lab sometimes you don’t make 100% of what your stoichiometry calculation says you should make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87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Theoretical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ea typeface="Verdana" panose="020B0604030504040204" pitchFamily="34" charset="0"/>
                <a:cs typeface="Verdana" panose="020B0604030504040204" pitchFamily="34" charset="0"/>
              </a:rPr>
              <a:t>The quantities that the stoichiometry calculations </a:t>
            </a:r>
            <a:br>
              <a:rPr lang="en-US" sz="5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 smtClean="0">
                <a:ea typeface="Verdana" panose="020B0604030504040204" pitchFamily="34" charset="0"/>
                <a:cs typeface="Verdana" panose="020B0604030504040204" pitchFamily="34" charset="0"/>
              </a:rPr>
              <a:t>predict </a:t>
            </a:r>
            <a:r>
              <a:rPr lang="en-US" sz="5400" i="1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en-US" sz="5400" dirty="0" smtClean="0">
                <a:ea typeface="Verdana" panose="020B0604030504040204" pitchFamily="34" charset="0"/>
                <a:cs typeface="Verdana" panose="020B0604030504040204" pitchFamily="34" charset="0"/>
              </a:rPr>
              <a:t> be made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377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ea typeface="Verdana" panose="020B0604030504040204" pitchFamily="34" charset="0"/>
                <a:cs typeface="Verdana" panose="020B0604030504040204" pitchFamily="34" charset="0"/>
              </a:rPr>
              <a:t>The quantity that you </a:t>
            </a:r>
            <a:br>
              <a:rPr lang="en-US" sz="5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i="1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actually</a:t>
            </a:r>
            <a:r>
              <a:rPr lang="en-US" sz="5400" dirty="0" smtClean="0">
                <a:ea typeface="Verdana" panose="020B0604030504040204" pitchFamily="34" charset="0"/>
                <a:cs typeface="Verdana" panose="020B0604030504040204" pitchFamily="34" charset="0"/>
              </a:rPr>
              <a:t> made in the lab experiment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3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ea typeface="Verdana" panose="020B0604030504040204" pitchFamily="34" charset="0"/>
                <a:cs typeface="Verdana" panose="020B0604030504040204" pitchFamily="34" charset="0"/>
              </a:rPr>
              <a:t>The quantity that you </a:t>
            </a:r>
            <a:br>
              <a:rPr lang="en-US" sz="5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i="1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actually</a:t>
            </a:r>
            <a:r>
              <a:rPr lang="en-US" sz="5400" dirty="0" smtClean="0">
                <a:ea typeface="Verdana" panose="020B0604030504040204" pitchFamily="34" charset="0"/>
                <a:cs typeface="Verdana" panose="020B0604030504040204" pitchFamily="34" charset="0"/>
              </a:rPr>
              <a:t> made in the lab experiment</a:t>
            </a:r>
            <a:endParaRPr lang="en-US" sz="5400" dirty="0"/>
          </a:p>
        </p:txBody>
      </p:sp>
      <p:pic>
        <p:nvPicPr>
          <p:cNvPr id="23554" name="Picture 2" descr="Image result for percent y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08" y="3860734"/>
            <a:ext cx="10387431" cy="20380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298" y="492369"/>
            <a:ext cx="11010480" cy="5598942"/>
          </a:xfrm>
        </p:spPr>
        <p:txBody>
          <a:bodyPr>
            <a:normAutofit fontScale="90000"/>
          </a:bodyPr>
          <a:lstStyle/>
          <a:p>
            <a:r>
              <a:rPr lang="en-US" sz="67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Stoichiometry</a:t>
            </a:r>
            <a:r>
              <a:rPr lang="en-US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We need a balanced equation </a:t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we can do stoichiometry.</a:t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coefficients in the balanced equation gives insight into how much of each thing we need or make</a:t>
            </a:r>
            <a:endParaRPr lang="en-US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130628"/>
            <a:ext cx="10842171" cy="2259875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Balanced Equation Coefficients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1830572"/>
            <a:ext cx="114038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+ O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</a:t>
            </a:r>
            <a:r>
              <a:rPr lang="en-US" sz="4400" dirty="0" smtClean="0">
                <a:sym typeface="Wingdings" panose="05000000000000000000" pitchFamily="2" charset="2"/>
              </a:rPr>
              <a:t> 2H</a:t>
            </a:r>
            <a:r>
              <a:rPr lang="en-US" sz="4400" baseline="-25000" dirty="0" smtClean="0"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ym typeface="Wingdings" panose="05000000000000000000" pitchFamily="2" charset="2"/>
              </a:rPr>
              <a:t>O</a:t>
            </a:r>
            <a:endParaRPr lang="en-US" sz="4400" dirty="0" smtClean="0"/>
          </a:p>
          <a:p>
            <a:pPr algn="ctr"/>
            <a:r>
              <a:rPr lang="en-US" sz="3800" b="1" i="1" dirty="0" smtClean="0"/>
              <a:t>Can be thought of as how many molecules are needed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- 2 hydrogen molecules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- 1 oxygen molecule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- 2 water molecules</a:t>
            </a:r>
          </a:p>
        </p:txBody>
      </p:sp>
    </p:spTree>
    <p:extLst>
      <p:ext uri="{BB962C8B-B14F-4D97-AF65-F5344CB8AC3E}">
        <p14:creationId xmlns:p14="http://schemas.microsoft.com/office/powerpoint/2010/main" val="20913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130628"/>
            <a:ext cx="10842171" cy="2259875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Balanced Equation Coefficients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1643910"/>
            <a:ext cx="114038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+ O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</a:t>
            </a:r>
            <a:r>
              <a:rPr lang="en-US" sz="4400" dirty="0" smtClean="0">
                <a:sym typeface="Wingdings" panose="05000000000000000000" pitchFamily="2" charset="2"/>
              </a:rPr>
              <a:t> 2H</a:t>
            </a:r>
            <a:r>
              <a:rPr lang="en-US" sz="4400" baseline="-25000" dirty="0" smtClean="0"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ym typeface="Wingdings" panose="05000000000000000000" pitchFamily="2" charset="2"/>
              </a:rPr>
              <a:t>O</a:t>
            </a:r>
            <a:endParaRPr lang="en-US" sz="4400" dirty="0" smtClean="0"/>
          </a:p>
          <a:p>
            <a:pPr algn="ctr"/>
            <a:r>
              <a:rPr lang="en-US" sz="5400" b="1" i="1" dirty="0" smtClean="0"/>
              <a:t>Can </a:t>
            </a:r>
            <a:r>
              <a:rPr lang="en-US" sz="5400" b="1" i="1" u="sng" dirty="0" smtClean="0"/>
              <a:t>ALSO</a:t>
            </a:r>
            <a:r>
              <a:rPr lang="en-US" sz="5400" b="1" i="1" dirty="0" smtClean="0"/>
              <a:t> be thought of as </a:t>
            </a:r>
            <a:br>
              <a:rPr lang="en-US" sz="5400" b="1" i="1" dirty="0" smtClean="0"/>
            </a:br>
            <a:r>
              <a:rPr lang="en-US" sz="5400" b="1" i="1" dirty="0" smtClean="0"/>
              <a:t>how many </a:t>
            </a:r>
            <a:r>
              <a:rPr lang="en-US" sz="5400" b="1" i="1" u="sng" dirty="0" smtClean="0"/>
              <a:t>MOLES</a:t>
            </a:r>
            <a:r>
              <a:rPr lang="en-US" sz="5400" b="1" i="1" dirty="0" smtClean="0"/>
              <a:t> of molecules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- 2 </a:t>
            </a:r>
            <a:r>
              <a:rPr lang="en-US" sz="4000" b="1" i="1" dirty="0" smtClean="0"/>
              <a:t>moles</a:t>
            </a:r>
            <a:r>
              <a:rPr lang="en-US" sz="4000" i="1" dirty="0" smtClean="0"/>
              <a:t> </a:t>
            </a:r>
            <a:r>
              <a:rPr lang="en-US" sz="4000" dirty="0" smtClean="0"/>
              <a:t>hydrogen molecules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- 1 </a:t>
            </a:r>
            <a:r>
              <a:rPr lang="en-US" sz="4000" b="1" i="1" dirty="0" smtClean="0"/>
              <a:t>moles</a:t>
            </a:r>
            <a:r>
              <a:rPr lang="en-US" sz="4000" i="1" dirty="0" smtClean="0"/>
              <a:t> </a:t>
            </a:r>
            <a:r>
              <a:rPr lang="en-US" sz="4000" dirty="0" smtClean="0"/>
              <a:t>oxygen molecule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- 2 </a:t>
            </a:r>
            <a:r>
              <a:rPr lang="en-US" sz="4000" b="1" i="1" dirty="0" smtClean="0"/>
              <a:t>moles</a:t>
            </a:r>
            <a:r>
              <a:rPr lang="en-US" sz="4000" i="1" dirty="0" smtClean="0"/>
              <a:t> </a:t>
            </a:r>
            <a:r>
              <a:rPr lang="en-US" sz="4000" dirty="0" smtClean="0"/>
              <a:t>water molecules</a:t>
            </a:r>
          </a:p>
        </p:txBody>
      </p:sp>
    </p:spTree>
    <p:extLst>
      <p:ext uri="{BB962C8B-B14F-4D97-AF65-F5344CB8AC3E}">
        <p14:creationId xmlns:p14="http://schemas.microsoft.com/office/powerpoint/2010/main" val="8055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2259875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use Molar Coefficients and not Grams for our calculations?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28" y="2005782"/>
            <a:ext cx="11403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Allows us to compare “apples to apples”</a:t>
            </a:r>
          </a:p>
        </p:txBody>
      </p:sp>
      <p:pic>
        <p:nvPicPr>
          <p:cNvPr id="2050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781595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3" t="12183" b="20316"/>
          <a:stretch/>
        </p:blipFill>
        <p:spPr bwMode="auto">
          <a:xfrm>
            <a:off x="3264034" y="3153437"/>
            <a:ext cx="1957925" cy="18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6493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Grams of molecule 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3931" y="5189833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Grams of molecule B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7137253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12151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MOLES of molecule A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9540780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415678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MOLES of molecule B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588" y="800840"/>
            <a:ext cx="700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The “KEY” to stoichiometry!</a:t>
            </a:r>
          </a:p>
        </p:txBody>
      </p:sp>
      <p:pic>
        <p:nvPicPr>
          <p:cNvPr id="6146" name="Picture 2" descr="Image result for ke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" y="1746987"/>
            <a:ext cx="4571169" cy="4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668" y="3878703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Stoichiometry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 rot="19530506">
            <a:off x="2487637" y="5348134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Mole Ratios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88655" y="1870061"/>
            <a:ext cx="6108551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I have 3 moles of this, how many moles of that do I have?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3579" y="3295264"/>
            <a:ext cx="6108551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I have 2 moles of this, how many moles of that can I make?</a:t>
            </a:r>
          </a:p>
        </p:txBody>
      </p:sp>
    </p:spTree>
    <p:extLst>
      <p:ext uri="{BB962C8B-B14F-4D97-AF65-F5344CB8AC3E}">
        <p14:creationId xmlns:p14="http://schemas.microsoft.com/office/powerpoint/2010/main" val="35248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587" y="628209"/>
            <a:ext cx="7000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2H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 + O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 </a:t>
            </a:r>
            <a:r>
              <a:rPr lang="en-US" sz="6000" b="1" dirty="0" smtClean="0">
                <a:sym typeface="Wingdings" panose="05000000000000000000" pitchFamily="2" charset="2"/>
              </a:rPr>
              <a:t> 2H</a:t>
            </a:r>
            <a:r>
              <a:rPr lang="en-US" sz="60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6000" b="1" dirty="0" smtClean="0">
                <a:sym typeface="Wingdings" panose="05000000000000000000" pitchFamily="2" charset="2"/>
              </a:rPr>
              <a:t>O</a:t>
            </a:r>
            <a:endParaRPr lang="en-US" sz="6000" b="1" dirty="0" smtClean="0"/>
          </a:p>
        </p:txBody>
      </p:sp>
      <p:pic>
        <p:nvPicPr>
          <p:cNvPr id="6146" name="Picture 2" descr="Image result for ke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" y="1746987"/>
            <a:ext cx="4571169" cy="4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668" y="3878703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Stoichiometry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 rot="19530506">
            <a:off x="2487637" y="5348134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Mole Ratios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8775" y="1871003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775" y="1871003"/>
                <a:ext cx="2546253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42931" y="1871002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31" y="1871002"/>
                <a:ext cx="2787666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05570" y="3899944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70" y="3899944"/>
                <a:ext cx="2882997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9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987" y="736570"/>
            <a:ext cx="670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You can flip all mole ratios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1009" y="1730321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1730321"/>
                <a:ext cx="2546253" cy="1617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50207" y="1758455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07" y="1758455"/>
                <a:ext cx="2787666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00818" y="1758455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18" y="1758455"/>
                <a:ext cx="2882997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1009" y="4175091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4175091"/>
                <a:ext cx="2546253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550207" y="4203225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07" y="4203225"/>
                <a:ext cx="2787666" cy="1617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00818" y="4203225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18" y="4203225"/>
                <a:ext cx="2882997" cy="1617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278966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62357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774701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435</Words>
  <Application>Microsoft Office PowerPoint</Application>
  <PresentationFormat>Widescreen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Impact</vt:lpstr>
      <vt:lpstr>Verdana</vt:lpstr>
      <vt:lpstr>Wingdings</vt:lpstr>
      <vt:lpstr>Office Theme</vt:lpstr>
      <vt:lpstr>N26 – THE MOLE RATIO AND STOICHIOMETRY</vt:lpstr>
      <vt:lpstr>Stoichiometry Calculating the amounts of  reactants and/or products that are involved in a reaction  How much do I have, need, or make?  </vt:lpstr>
      <vt:lpstr>Stoichiometry We need a balanced equation  before we can do stoichiometry.   The coefficients in the balanced equation gives insight into how much of each thing we need or make</vt:lpstr>
      <vt:lpstr>Balanced Equation Coefficients </vt:lpstr>
      <vt:lpstr>Balanced Equation Coefficients </vt:lpstr>
      <vt:lpstr>Why use Molar Coefficients and not Grams for our calculations? </vt:lpstr>
      <vt:lpstr>Mole Ratios </vt:lpstr>
      <vt:lpstr>Mole Ratios </vt:lpstr>
      <vt:lpstr>Mole Ratios </vt:lpstr>
      <vt:lpstr>Mole Ratios </vt:lpstr>
      <vt:lpstr>Mole Ratios </vt:lpstr>
      <vt:lpstr>Mole Ratios </vt:lpstr>
      <vt:lpstr>What if you don’t want  your answer in moles?  What if you weren’t given moles?</vt:lpstr>
      <vt:lpstr>THE MOLE HIGHWAY All roads lead to the mole!</vt:lpstr>
      <vt:lpstr>PowerPoint Presentation</vt:lpstr>
      <vt:lpstr>Guided Stoichiometry  Practice Problems </vt:lpstr>
      <vt:lpstr>Q #1 </vt:lpstr>
      <vt:lpstr>Q #1 </vt:lpstr>
      <vt:lpstr>Q #2 </vt:lpstr>
      <vt:lpstr>Q #2 </vt:lpstr>
      <vt:lpstr>LOTS of possible routes! - Just follow the mole highway - Use dimensional analysis - Flip conversion factors - Cancel units</vt:lpstr>
      <vt:lpstr>Things don’t always work perfectly… </vt:lpstr>
      <vt:lpstr>Theoretical Yield</vt:lpstr>
      <vt:lpstr>Actual Yield</vt:lpstr>
      <vt:lpstr>% Yield</vt:lpstr>
    </vt:vector>
  </TitlesOfParts>
  <Company>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N26 – THE MOLE RATIO AND STOICHIOMETRY</dc:title>
  <dc:creator>Farmer, Stephanie [DH]</dc:creator>
  <cp:lastModifiedBy>Farmer, Stephanie [DH]</cp:lastModifiedBy>
  <cp:revision>15</cp:revision>
  <dcterms:created xsi:type="dcterms:W3CDTF">2018-11-25T06:49:39Z</dcterms:created>
  <dcterms:modified xsi:type="dcterms:W3CDTF">2018-11-28T23:15:49Z</dcterms:modified>
</cp:coreProperties>
</file>