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handoutMasterIdLst>
    <p:handoutMasterId r:id="rId13"/>
  </p:handoutMasterIdLst>
  <p:sldIdLst>
    <p:sldId id="256" r:id="rId2"/>
    <p:sldId id="257" r:id="rId3"/>
    <p:sldId id="258" r:id="rId4"/>
    <p:sldId id="263" r:id="rId5"/>
    <p:sldId id="259" r:id="rId6"/>
    <p:sldId id="260" r:id="rId7"/>
    <p:sldId id="264" r:id="rId8"/>
    <p:sldId id="261" r:id="rId9"/>
    <p:sldId id="262" r:id="rId10"/>
    <p:sldId id="265" r:id="rId11"/>
  </p:sldIdLst>
  <p:sldSz cx="9144000" cy="6858000" type="screen4x3"/>
  <p:notesSz cx="9144000" cy="68580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Impact" panose="020B0806030902050204" pitchFamily="3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64" d="100"/>
          <a:sy n="64" d="100"/>
        </p:scale>
        <p:origin x="924" y="72"/>
      </p:cViewPr>
      <p:guideLst/>
    </p:cSldViewPr>
  </p:slideViewPr>
  <p:outlineViewPr>
    <p:cViewPr>
      <p:scale>
        <a:sx n="33" d="100"/>
        <a:sy n="33" d="100"/>
      </p:scale>
      <p:origin x="0" y="-1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C51E29F-D150-42F7-9D6B-3247EB3A5F44}" type="datetimeFigureOut">
              <a:rPr lang="en-US" smtClean="0"/>
              <a:t>12/2/2022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A747157-7D55-4EE3-A109-17D2D4C1ED18}" type="slidenum">
              <a:rPr lang="en-US" smtClean="0"/>
              <a:t>‹#›</a:t>
            </a:fld>
            <a:endParaRPr lang="en-US"/>
          </a:p>
        </p:txBody>
      </p:sp>
    </p:spTree>
    <p:extLst>
      <p:ext uri="{BB962C8B-B14F-4D97-AF65-F5344CB8AC3E}">
        <p14:creationId xmlns:p14="http://schemas.microsoft.com/office/powerpoint/2010/main" val="1872446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400" cy="344091"/>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79484" y="0"/>
            <a:ext cx="3962400" cy="344091"/>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910"/>
            <a:ext cx="3962400" cy="3440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977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14400" y="3300412"/>
            <a:ext cx="7315200" cy="270033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19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91" name="Shape 91"/>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86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
        <p:nvSpPr>
          <p:cNvPr id="102" name="Shape 102"/>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149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46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120" name="Shape 120"/>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09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47241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Shape 138"/>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8944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3"/>
            <a:ext cx="77724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pt/slides/slide2.x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pt/slides/slide2.x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Impact"/>
              <a:buNone/>
            </a:pPr>
            <a:r>
              <a:rPr lang="en-US" sz="6000" b="0" i="0" u="none" strike="noStrike" cap="none" dirty="0">
                <a:solidFill>
                  <a:schemeClr val="dk1"/>
                </a:solidFill>
                <a:latin typeface="Impact"/>
                <a:ea typeface="Impact"/>
                <a:cs typeface="Impact"/>
                <a:sym typeface="Impact"/>
              </a:rPr>
              <a:t>N27 - Real Life Stoichiometry Examples</a:t>
            </a:r>
            <a:endParaRPr sz="6000" b="0" i="0" u="none" strike="noStrike" cap="none" dirty="0">
              <a:solidFill>
                <a:schemeClr val="dk1"/>
              </a:solidFill>
              <a:latin typeface="Impact"/>
              <a:ea typeface="Impact"/>
              <a:cs typeface="Impact"/>
              <a:sym typeface="Impact"/>
            </a:endParaRPr>
          </a:p>
        </p:txBody>
      </p:sp>
      <p:sp>
        <p:nvSpPr>
          <p:cNvPr id="2" name="TextBox 1">
            <a:extLst>
              <a:ext uri="{FF2B5EF4-FFF2-40B4-BE49-F238E27FC236}">
                <a16:creationId xmlns:a16="http://schemas.microsoft.com/office/drawing/2014/main" id="{D911D7B7-FAB5-AB82-2F48-4D5DC69E0148}"/>
              </a:ext>
            </a:extLst>
          </p:cNvPr>
          <p:cNvSpPr txBox="1"/>
          <p:nvPr/>
        </p:nvSpPr>
        <p:spPr>
          <a:xfrm>
            <a:off x="404734" y="3796645"/>
            <a:ext cx="8469443" cy="1938992"/>
          </a:xfrm>
          <a:prstGeom prst="rect">
            <a:avLst/>
          </a:prstGeom>
          <a:noFill/>
        </p:spPr>
        <p:txBody>
          <a:bodyPr wrap="square" rtlCol="0">
            <a:spAutoFit/>
          </a:bodyPr>
          <a:lstStyle/>
          <a:p>
            <a:r>
              <a:rPr lang="en-US" sz="4000" b="1" i="0" u="none" strike="noStrike" dirty="0">
                <a:solidFill>
                  <a:srgbClr val="FF0000"/>
                </a:solidFill>
                <a:effectLst/>
                <a:latin typeface="Arial" panose="020B0604020202020204" pitchFamily="34" charset="0"/>
              </a:rPr>
              <a:t>Target: I can apply stoichiometry to real life examples that have context/stories behind them. </a:t>
            </a:r>
            <a:endParaRPr lang="en-US" sz="32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B253C-ABC2-C98C-47AE-5C493481A26D}"/>
              </a:ext>
            </a:extLst>
          </p:cNvPr>
          <p:cNvPicPr>
            <a:picLocks noChangeAspect="1"/>
          </p:cNvPicPr>
          <p:nvPr/>
        </p:nvPicPr>
        <p:blipFill rotWithShape="1">
          <a:blip r:embed="rId2"/>
          <a:srcRect t="8913"/>
          <a:stretch/>
        </p:blipFill>
        <p:spPr>
          <a:xfrm>
            <a:off x="1371295" y="584616"/>
            <a:ext cx="6611273" cy="390476"/>
          </a:xfrm>
          <a:prstGeom prst="rect">
            <a:avLst/>
          </a:prstGeom>
        </p:spPr>
      </p:pic>
      <p:pic>
        <p:nvPicPr>
          <p:cNvPr id="7" name="Picture 6">
            <a:extLst>
              <a:ext uri="{FF2B5EF4-FFF2-40B4-BE49-F238E27FC236}">
                <a16:creationId xmlns:a16="http://schemas.microsoft.com/office/drawing/2014/main" id="{B445A582-C9EB-BC65-0C38-764E13F3A338}"/>
              </a:ext>
            </a:extLst>
          </p:cNvPr>
          <p:cNvPicPr>
            <a:picLocks noChangeAspect="1"/>
          </p:cNvPicPr>
          <p:nvPr/>
        </p:nvPicPr>
        <p:blipFill>
          <a:blip r:embed="rId3"/>
          <a:stretch>
            <a:fillRect/>
          </a:stretch>
        </p:blipFill>
        <p:spPr>
          <a:xfrm>
            <a:off x="1972261" y="148122"/>
            <a:ext cx="552527" cy="447737"/>
          </a:xfrm>
          <a:prstGeom prst="rect">
            <a:avLst/>
          </a:prstGeom>
        </p:spPr>
      </p:pic>
      <p:pic>
        <p:nvPicPr>
          <p:cNvPr id="9" name="Picture 8">
            <a:extLst>
              <a:ext uri="{FF2B5EF4-FFF2-40B4-BE49-F238E27FC236}">
                <a16:creationId xmlns:a16="http://schemas.microsoft.com/office/drawing/2014/main" id="{3B6F9854-4DDE-66AA-FCF2-7FEBB7685AD2}"/>
              </a:ext>
            </a:extLst>
          </p:cNvPr>
          <p:cNvPicPr>
            <a:picLocks noChangeAspect="1"/>
          </p:cNvPicPr>
          <p:nvPr/>
        </p:nvPicPr>
        <p:blipFill>
          <a:blip r:embed="rId4"/>
          <a:stretch>
            <a:fillRect/>
          </a:stretch>
        </p:blipFill>
        <p:spPr>
          <a:xfrm>
            <a:off x="3491030" y="119543"/>
            <a:ext cx="543001" cy="476316"/>
          </a:xfrm>
          <a:prstGeom prst="rect">
            <a:avLst/>
          </a:prstGeom>
        </p:spPr>
      </p:pic>
      <p:pic>
        <p:nvPicPr>
          <p:cNvPr id="11" name="Picture 10">
            <a:extLst>
              <a:ext uri="{FF2B5EF4-FFF2-40B4-BE49-F238E27FC236}">
                <a16:creationId xmlns:a16="http://schemas.microsoft.com/office/drawing/2014/main" id="{D50B91ED-4BB6-8D1F-42C7-F82B85543D4C}"/>
              </a:ext>
            </a:extLst>
          </p:cNvPr>
          <p:cNvPicPr>
            <a:picLocks noChangeAspect="1"/>
          </p:cNvPicPr>
          <p:nvPr/>
        </p:nvPicPr>
        <p:blipFill>
          <a:blip r:embed="rId5"/>
          <a:stretch>
            <a:fillRect/>
          </a:stretch>
        </p:blipFill>
        <p:spPr>
          <a:xfrm>
            <a:off x="139964" y="1221059"/>
            <a:ext cx="1428949" cy="381053"/>
          </a:xfrm>
          <a:prstGeom prst="rect">
            <a:avLst/>
          </a:prstGeom>
        </p:spPr>
      </p:pic>
      <p:pic>
        <p:nvPicPr>
          <p:cNvPr id="13" name="Picture 12">
            <a:extLst>
              <a:ext uri="{FF2B5EF4-FFF2-40B4-BE49-F238E27FC236}">
                <a16:creationId xmlns:a16="http://schemas.microsoft.com/office/drawing/2014/main" id="{E9E83DA3-64C5-A60B-F9E1-C3A3434C8EFF}"/>
              </a:ext>
            </a:extLst>
          </p:cNvPr>
          <p:cNvPicPr>
            <a:picLocks noChangeAspect="1"/>
          </p:cNvPicPr>
          <p:nvPr/>
        </p:nvPicPr>
        <p:blipFill>
          <a:blip r:embed="rId6"/>
          <a:stretch>
            <a:fillRect/>
          </a:stretch>
        </p:blipFill>
        <p:spPr>
          <a:xfrm>
            <a:off x="1568913" y="1254401"/>
            <a:ext cx="1238423" cy="371527"/>
          </a:xfrm>
          <a:prstGeom prst="rect">
            <a:avLst/>
          </a:prstGeom>
        </p:spPr>
      </p:pic>
      <p:pic>
        <p:nvPicPr>
          <p:cNvPr id="15" name="Picture 14">
            <a:extLst>
              <a:ext uri="{FF2B5EF4-FFF2-40B4-BE49-F238E27FC236}">
                <a16:creationId xmlns:a16="http://schemas.microsoft.com/office/drawing/2014/main" id="{B5684C84-0729-F634-B5DB-736C148A3CF9}"/>
              </a:ext>
            </a:extLst>
          </p:cNvPr>
          <p:cNvPicPr>
            <a:picLocks noChangeAspect="1"/>
          </p:cNvPicPr>
          <p:nvPr/>
        </p:nvPicPr>
        <p:blipFill>
          <a:blip r:embed="rId7"/>
          <a:stretch>
            <a:fillRect/>
          </a:stretch>
        </p:blipFill>
        <p:spPr>
          <a:xfrm>
            <a:off x="2807336" y="1221059"/>
            <a:ext cx="1524213" cy="314369"/>
          </a:xfrm>
          <a:prstGeom prst="rect">
            <a:avLst/>
          </a:prstGeom>
        </p:spPr>
      </p:pic>
      <p:pic>
        <p:nvPicPr>
          <p:cNvPr id="17" name="Picture 16">
            <a:extLst>
              <a:ext uri="{FF2B5EF4-FFF2-40B4-BE49-F238E27FC236}">
                <a16:creationId xmlns:a16="http://schemas.microsoft.com/office/drawing/2014/main" id="{77C7539D-88F5-7529-C26C-23075D49C100}"/>
              </a:ext>
            </a:extLst>
          </p:cNvPr>
          <p:cNvPicPr>
            <a:picLocks noChangeAspect="1"/>
          </p:cNvPicPr>
          <p:nvPr/>
        </p:nvPicPr>
        <p:blipFill>
          <a:blip r:embed="rId8"/>
          <a:stretch>
            <a:fillRect/>
          </a:stretch>
        </p:blipFill>
        <p:spPr>
          <a:xfrm>
            <a:off x="4331549" y="1273068"/>
            <a:ext cx="1657581" cy="295316"/>
          </a:xfrm>
          <a:prstGeom prst="rect">
            <a:avLst/>
          </a:prstGeom>
        </p:spPr>
      </p:pic>
      <p:pic>
        <p:nvPicPr>
          <p:cNvPr id="19" name="Picture 18">
            <a:extLst>
              <a:ext uri="{FF2B5EF4-FFF2-40B4-BE49-F238E27FC236}">
                <a16:creationId xmlns:a16="http://schemas.microsoft.com/office/drawing/2014/main" id="{F6364974-4507-E2DF-FDFF-6DD5155D229C}"/>
              </a:ext>
            </a:extLst>
          </p:cNvPr>
          <p:cNvPicPr>
            <a:picLocks noChangeAspect="1"/>
          </p:cNvPicPr>
          <p:nvPr/>
        </p:nvPicPr>
        <p:blipFill>
          <a:blip r:embed="rId9"/>
          <a:stretch>
            <a:fillRect/>
          </a:stretch>
        </p:blipFill>
        <p:spPr>
          <a:xfrm>
            <a:off x="5989130" y="1192479"/>
            <a:ext cx="1247949" cy="371527"/>
          </a:xfrm>
          <a:prstGeom prst="rect">
            <a:avLst/>
          </a:prstGeom>
        </p:spPr>
      </p:pic>
      <p:pic>
        <p:nvPicPr>
          <p:cNvPr id="21" name="Picture 20">
            <a:extLst>
              <a:ext uri="{FF2B5EF4-FFF2-40B4-BE49-F238E27FC236}">
                <a16:creationId xmlns:a16="http://schemas.microsoft.com/office/drawing/2014/main" id="{6DB44B78-E8BD-E570-C143-D480D1E3E3B8}"/>
              </a:ext>
            </a:extLst>
          </p:cNvPr>
          <p:cNvPicPr>
            <a:picLocks noChangeAspect="1"/>
          </p:cNvPicPr>
          <p:nvPr/>
        </p:nvPicPr>
        <p:blipFill>
          <a:blip r:embed="rId10"/>
          <a:stretch>
            <a:fillRect/>
          </a:stretch>
        </p:blipFill>
        <p:spPr>
          <a:xfrm>
            <a:off x="7237079" y="1154373"/>
            <a:ext cx="1086002" cy="295316"/>
          </a:xfrm>
          <a:prstGeom prst="rect">
            <a:avLst/>
          </a:prstGeom>
        </p:spPr>
      </p:pic>
      <p:pic>
        <p:nvPicPr>
          <p:cNvPr id="23" name="Picture 22">
            <a:extLst>
              <a:ext uri="{FF2B5EF4-FFF2-40B4-BE49-F238E27FC236}">
                <a16:creationId xmlns:a16="http://schemas.microsoft.com/office/drawing/2014/main" id="{4F150FE1-6F24-44C8-3B29-57D703DED442}"/>
              </a:ext>
            </a:extLst>
          </p:cNvPr>
          <p:cNvPicPr>
            <a:picLocks noChangeAspect="1"/>
          </p:cNvPicPr>
          <p:nvPr/>
        </p:nvPicPr>
        <p:blipFill>
          <a:blip r:embed="rId11"/>
          <a:stretch>
            <a:fillRect/>
          </a:stretch>
        </p:blipFill>
        <p:spPr>
          <a:xfrm>
            <a:off x="513925" y="1659270"/>
            <a:ext cx="1714739" cy="905001"/>
          </a:xfrm>
          <a:prstGeom prst="rect">
            <a:avLst/>
          </a:prstGeom>
        </p:spPr>
      </p:pic>
      <p:pic>
        <p:nvPicPr>
          <p:cNvPr id="27" name="Picture 26">
            <a:extLst>
              <a:ext uri="{FF2B5EF4-FFF2-40B4-BE49-F238E27FC236}">
                <a16:creationId xmlns:a16="http://schemas.microsoft.com/office/drawing/2014/main" id="{C0F14DBC-00C8-41DF-7076-CFAC855208E2}"/>
              </a:ext>
            </a:extLst>
          </p:cNvPr>
          <p:cNvPicPr>
            <a:picLocks noChangeAspect="1"/>
          </p:cNvPicPr>
          <p:nvPr/>
        </p:nvPicPr>
        <p:blipFill>
          <a:blip r:embed="rId12"/>
          <a:stretch>
            <a:fillRect/>
          </a:stretch>
        </p:blipFill>
        <p:spPr>
          <a:xfrm>
            <a:off x="2121072" y="1564006"/>
            <a:ext cx="1181265" cy="1047896"/>
          </a:xfrm>
          <a:prstGeom prst="rect">
            <a:avLst/>
          </a:prstGeom>
        </p:spPr>
      </p:pic>
      <p:pic>
        <p:nvPicPr>
          <p:cNvPr id="29" name="Picture 28">
            <a:extLst>
              <a:ext uri="{FF2B5EF4-FFF2-40B4-BE49-F238E27FC236}">
                <a16:creationId xmlns:a16="http://schemas.microsoft.com/office/drawing/2014/main" id="{E9DC2954-24AC-EEDC-335C-79A6C7EFF915}"/>
              </a:ext>
            </a:extLst>
          </p:cNvPr>
          <p:cNvPicPr>
            <a:picLocks noChangeAspect="1"/>
          </p:cNvPicPr>
          <p:nvPr/>
        </p:nvPicPr>
        <p:blipFill>
          <a:blip r:embed="rId13"/>
          <a:stretch>
            <a:fillRect/>
          </a:stretch>
        </p:blipFill>
        <p:spPr>
          <a:xfrm>
            <a:off x="3409929" y="1587437"/>
            <a:ext cx="1267002" cy="1324160"/>
          </a:xfrm>
          <a:prstGeom prst="rect">
            <a:avLst/>
          </a:prstGeom>
        </p:spPr>
      </p:pic>
      <p:pic>
        <p:nvPicPr>
          <p:cNvPr id="31" name="Picture 30">
            <a:extLst>
              <a:ext uri="{FF2B5EF4-FFF2-40B4-BE49-F238E27FC236}">
                <a16:creationId xmlns:a16="http://schemas.microsoft.com/office/drawing/2014/main" id="{D090BAD0-11DE-119F-647D-1DD928A5003C}"/>
              </a:ext>
            </a:extLst>
          </p:cNvPr>
          <p:cNvPicPr>
            <a:picLocks noChangeAspect="1"/>
          </p:cNvPicPr>
          <p:nvPr/>
        </p:nvPicPr>
        <p:blipFill>
          <a:blip r:embed="rId14"/>
          <a:stretch>
            <a:fillRect/>
          </a:stretch>
        </p:blipFill>
        <p:spPr>
          <a:xfrm>
            <a:off x="5025216" y="1565581"/>
            <a:ext cx="1162212" cy="1200318"/>
          </a:xfrm>
          <a:prstGeom prst="rect">
            <a:avLst/>
          </a:prstGeom>
        </p:spPr>
      </p:pic>
      <p:pic>
        <p:nvPicPr>
          <p:cNvPr id="33" name="Picture 32">
            <a:extLst>
              <a:ext uri="{FF2B5EF4-FFF2-40B4-BE49-F238E27FC236}">
                <a16:creationId xmlns:a16="http://schemas.microsoft.com/office/drawing/2014/main" id="{446EE484-6FDB-3F70-4198-396837D79051}"/>
              </a:ext>
            </a:extLst>
          </p:cNvPr>
          <p:cNvPicPr>
            <a:picLocks noChangeAspect="1"/>
          </p:cNvPicPr>
          <p:nvPr/>
        </p:nvPicPr>
        <p:blipFill>
          <a:blip r:embed="rId15"/>
          <a:stretch>
            <a:fillRect/>
          </a:stretch>
        </p:blipFill>
        <p:spPr>
          <a:xfrm>
            <a:off x="6535713" y="1592200"/>
            <a:ext cx="1600423" cy="1086002"/>
          </a:xfrm>
          <a:prstGeom prst="rect">
            <a:avLst/>
          </a:prstGeom>
        </p:spPr>
      </p:pic>
      <p:pic>
        <p:nvPicPr>
          <p:cNvPr id="35" name="Picture 34">
            <a:extLst>
              <a:ext uri="{FF2B5EF4-FFF2-40B4-BE49-F238E27FC236}">
                <a16:creationId xmlns:a16="http://schemas.microsoft.com/office/drawing/2014/main" id="{8D1B44A9-9C68-61A5-95D0-2C0EBBE601B2}"/>
              </a:ext>
            </a:extLst>
          </p:cNvPr>
          <p:cNvPicPr>
            <a:picLocks noChangeAspect="1"/>
          </p:cNvPicPr>
          <p:nvPr/>
        </p:nvPicPr>
        <p:blipFill>
          <a:blip r:embed="rId16"/>
          <a:stretch>
            <a:fillRect/>
          </a:stretch>
        </p:blipFill>
        <p:spPr>
          <a:xfrm>
            <a:off x="139964" y="3225695"/>
            <a:ext cx="1038370" cy="1019317"/>
          </a:xfrm>
          <a:prstGeom prst="rect">
            <a:avLst/>
          </a:prstGeom>
        </p:spPr>
      </p:pic>
      <p:pic>
        <p:nvPicPr>
          <p:cNvPr id="37" name="Picture 36">
            <a:extLst>
              <a:ext uri="{FF2B5EF4-FFF2-40B4-BE49-F238E27FC236}">
                <a16:creationId xmlns:a16="http://schemas.microsoft.com/office/drawing/2014/main" id="{BE3A1CAD-044A-90B0-69DA-7EC1EDC2672D}"/>
              </a:ext>
            </a:extLst>
          </p:cNvPr>
          <p:cNvPicPr>
            <a:picLocks noChangeAspect="1"/>
          </p:cNvPicPr>
          <p:nvPr/>
        </p:nvPicPr>
        <p:blipFill>
          <a:blip r:embed="rId17"/>
          <a:stretch>
            <a:fillRect/>
          </a:stretch>
        </p:blipFill>
        <p:spPr>
          <a:xfrm>
            <a:off x="1178334" y="3226781"/>
            <a:ext cx="1524213" cy="1066949"/>
          </a:xfrm>
          <a:prstGeom prst="rect">
            <a:avLst/>
          </a:prstGeom>
        </p:spPr>
      </p:pic>
      <p:pic>
        <p:nvPicPr>
          <p:cNvPr id="39" name="Picture 38">
            <a:extLst>
              <a:ext uri="{FF2B5EF4-FFF2-40B4-BE49-F238E27FC236}">
                <a16:creationId xmlns:a16="http://schemas.microsoft.com/office/drawing/2014/main" id="{70B73F4C-CC65-CBF2-5F6A-BD583DFC272D}"/>
              </a:ext>
            </a:extLst>
          </p:cNvPr>
          <p:cNvPicPr>
            <a:picLocks noChangeAspect="1"/>
          </p:cNvPicPr>
          <p:nvPr/>
        </p:nvPicPr>
        <p:blipFill>
          <a:blip r:embed="rId18"/>
          <a:stretch>
            <a:fillRect/>
          </a:stretch>
        </p:blipFill>
        <p:spPr>
          <a:xfrm>
            <a:off x="2647822" y="3169623"/>
            <a:ext cx="1524213" cy="1124107"/>
          </a:xfrm>
          <a:prstGeom prst="rect">
            <a:avLst/>
          </a:prstGeom>
        </p:spPr>
      </p:pic>
      <p:pic>
        <p:nvPicPr>
          <p:cNvPr id="41" name="Picture 40">
            <a:extLst>
              <a:ext uri="{FF2B5EF4-FFF2-40B4-BE49-F238E27FC236}">
                <a16:creationId xmlns:a16="http://schemas.microsoft.com/office/drawing/2014/main" id="{E685C8FC-2DC3-DF9B-AE26-C89B994B508C}"/>
              </a:ext>
            </a:extLst>
          </p:cNvPr>
          <p:cNvPicPr>
            <a:picLocks noChangeAspect="1"/>
          </p:cNvPicPr>
          <p:nvPr/>
        </p:nvPicPr>
        <p:blipFill>
          <a:blip r:embed="rId19"/>
          <a:stretch>
            <a:fillRect/>
          </a:stretch>
        </p:blipFill>
        <p:spPr>
          <a:xfrm>
            <a:off x="4147148" y="3165875"/>
            <a:ext cx="1467055" cy="1095528"/>
          </a:xfrm>
          <a:prstGeom prst="rect">
            <a:avLst/>
          </a:prstGeom>
        </p:spPr>
      </p:pic>
      <p:pic>
        <p:nvPicPr>
          <p:cNvPr id="43" name="Picture 42">
            <a:extLst>
              <a:ext uri="{FF2B5EF4-FFF2-40B4-BE49-F238E27FC236}">
                <a16:creationId xmlns:a16="http://schemas.microsoft.com/office/drawing/2014/main" id="{DB5B398F-0F44-54FE-E0C2-DC2C4E71DAAD}"/>
              </a:ext>
            </a:extLst>
          </p:cNvPr>
          <p:cNvPicPr>
            <a:picLocks noChangeAspect="1"/>
          </p:cNvPicPr>
          <p:nvPr/>
        </p:nvPicPr>
        <p:blipFill>
          <a:blip r:embed="rId20"/>
          <a:stretch>
            <a:fillRect/>
          </a:stretch>
        </p:blipFill>
        <p:spPr>
          <a:xfrm>
            <a:off x="5614203" y="3149702"/>
            <a:ext cx="1609950" cy="1028844"/>
          </a:xfrm>
          <a:prstGeom prst="rect">
            <a:avLst/>
          </a:prstGeom>
        </p:spPr>
      </p:pic>
      <p:pic>
        <p:nvPicPr>
          <p:cNvPr id="45" name="Picture 44">
            <a:extLst>
              <a:ext uri="{FF2B5EF4-FFF2-40B4-BE49-F238E27FC236}">
                <a16:creationId xmlns:a16="http://schemas.microsoft.com/office/drawing/2014/main" id="{EF339F3D-C741-5CEF-B5A3-AAD324BB070C}"/>
              </a:ext>
            </a:extLst>
          </p:cNvPr>
          <p:cNvPicPr>
            <a:picLocks noChangeAspect="1"/>
          </p:cNvPicPr>
          <p:nvPr/>
        </p:nvPicPr>
        <p:blipFill>
          <a:blip r:embed="rId21"/>
          <a:stretch>
            <a:fillRect/>
          </a:stretch>
        </p:blipFill>
        <p:spPr>
          <a:xfrm>
            <a:off x="7192108" y="3193438"/>
            <a:ext cx="1362265" cy="1133633"/>
          </a:xfrm>
          <a:prstGeom prst="rect">
            <a:avLst/>
          </a:prstGeom>
        </p:spPr>
      </p:pic>
      <p:pic>
        <p:nvPicPr>
          <p:cNvPr id="47" name="Picture 46">
            <a:extLst>
              <a:ext uri="{FF2B5EF4-FFF2-40B4-BE49-F238E27FC236}">
                <a16:creationId xmlns:a16="http://schemas.microsoft.com/office/drawing/2014/main" id="{1DCD3EC5-D4CF-33A1-0813-E66D165A3701}"/>
              </a:ext>
            </a:extLst>
          </p:cNvPr>
          <p:cNvPicPr>
            <a:picLocks noChangeAspect="1"/>
          </p:cNvPicPr>
          <p:nvPr/>
        </p:nvPicPr>
        <p:blipFill>
          <a:blip r:embed="rId22"/>
          <a:stretch>
            <a:fillRect/>
          </a:stretch>
        </p:blipFill>
        <p:spPr>
          <a:xfrm>
            <a:off x="513926" y="4566676"/>
            <a:ext cx="6021788" cy="1155388"/>
          </a:xfrm>
          <a:prstGeom prst="rect">
            <a:avLst/>
          </a:prstGeom>
          <a:ln>
            <a:solidFill>
              <a:srgbClr val="FF0000"/>
            </a:solidFill>
          </a:ln>
        </p:spPr>
      </p:pic>
      <p:pic>
        <p:nvPicPr>
          <p:cNvPr id="49" name="Picture 48">
            <a:extLst>
              <a:ext uri="{FF2B5EF4-FFF2-40B4-BE49-F238E27FC236}">
                <a16:creationId xmlns:a16="http://schemas.microsoft.com/office/drawing/2014/main" id="{FA6E3837-1E57-1537-4CA3-7A1702E31F95}"/>
              </a:ext>
            </a:extLst>
          </p:cNvPr>
          <p:cNvPicPr>
            <a:picLocks noChangeAspect="1"/>
          </p:cNvPicPr>
          <p:nvPr/>
        </p:nvPicPr>
        <p:blipFill>
          <a:blip r:embed="rId23"/>
          <a:stretch>
            <a:fillRect/>
          </a:stretch>
        </p:blipFill>
        <p:spPr>
          <a:xfrm>
            <a:off x="2123590" y="5871860"/>
            <a:ext cx="6021789" cy="890484"/>
          </a:xfrm>
          <a:prstGeom prst="rect">
            <a:avLst/>
          </a:prstGeom>
          <a:ln>
            <a:solidFill>
              <a:srgbClr val="FF0000"/>
            </a:solidFill>
          </a:ln>
        </p:spPr>
      </p:pic>
    </p:spTree>
    <p:extLst>
      <p:ext uri="{BB962C8B-B14F-4D97-AF65-F5344CB8AC3E}">
        <p14:creationId xmlns:p14="http://schemas.microsoft.com/office/powerpoint/2010/main" val="336759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57200" y="1184856"/>
            <a:ext cx="5724659" cy="29505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Calibri"/>
                <a:ea typeface="Calibri"/>
                <a:cs typeface="Calibri"/>
                <a:sym typeface="Calibri"/>
              </a:rPr>
              <a:t>Exact quantity of nitrogen gas must be produced in an instant.</a:t>
            </a:r>
            <a:endParaRPr sz="4000" b="0" i="0" u="none" strike="noStrike" cap="none">
              <a:solidFill>
                <a:schemeClr val="dk1"/>
              </a:solidFill>
              <a:latin typeface="Calibri"/>
              <a:ea typeface="Calibri"/>
              <a:cs typeface="Calibri"/>
              <a:sym typeface="Calibri"/>
            </a:endParaRPr>
          </a:p>
        </p:txBody>
      </p:sp>
      <p:pic>
        <p:nvPicPr>
          <p:cNvPr id="95" name="Shape 95" descr="air bag"/>
          <p:cNvPicPr preferRelativeResize="0"/>
          <p:nvPr/>
        </p:nvPicPr>
        <p:blipFill rotWithShape="1">
          <a:blip r:embed="rId3">
            <a:alphaModFix/>
          </a:blip>
          <a:srcRect/>
          <a:stretch/>
        </p:blipFill>
        <p:spPr>
          <a:xfrm>
            <a:off x="6391275" y="133350"/>
            <a:ext cx="2398713" cy="1847850"/>
          </a:xfrm>
          <a:prstGeom prst="rect">
            <a:avLst/>
          </a:prstGeom>
          <a:noFill/>
          <a:ln>
            <a:noFill/>
          </a:ln>
        </p:spPr>
      </p:pic>
      <p:sp>
        <p:nvSpPr>
          <p:cNvPr id="96" name="Shape 96"/>
          <p:cNvSpPr txBox="1"/>
          <p:nvPr/>
        </p:nvSpPr>
        <p:spPr>
          <a:xfrm>
            <a:off x="1127125" y="2325688"/>
            <a:ext cx="1841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 name="Shape 97"/>
          <p:cNvSpPr txBox="1"/>
          <p:nvPr/>
        </p:nvSpPr>
        <p:spPr>
          <a:xfrm>
            <a:off x="304800" y="3032125"/>
            <a:ext cx="8485187" cy="16004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4800">
                <a:solidFill>
                  <a:schemeClr val="dk1"/>
                </a:solidFill>
                <a:latin typeface="Calibri"/>
                <a:ea typeface="Calibri"/>
                <a:cs typeface="Calibri"/>
                <a:sym typeface="Calibri"/>
              </a:rPr>
              <a:t>__ NaN</a:t>
            </a:r>
            <a:r>
              <a:rPr lang="en-US" sz="4800" baseline="-25000">
                <a:solidFill>
                  <a:schemeClr val="dk1"/>
                </a:solidFill>
                <a:latin typeface="Calibri"/>
                <a:ea typeface="Calibri"/>
                <a:cs typeface="Calibri"/>
                <a:sym typeface="Calibri"/>
              </a:rPr>
              <a:t>3</a:t>
            </a:r>
            <a:r>
              <a:rPr lang="en-US" sz="4800">
                <a:solidFill>
                  <a:schemeClr val="dk1"/>
                </a:solidFill>
                <a:latin typeface="Calibri"/>
                <a:ea typeface="Calibri"/>
                <a:cs typeface="Calibri"/>
                <a:sym typeface="Calibri"/>
              </a:rPr>
              <a:t>(s)  →  __Na(s)  + __N</a:t>
            </a:r>
            <a:r>
              <a:rPr lang="en-US" sz="4800" baseline="-25000">
                <a:solidFill>
                  <a:schemeClr val="dk1"/>
                </a:solidFill>
                <a:latin typeface="Calibri"/>
                <a:ea typeface="Calibri"/>
                <a:cs typeface="Calibri"/>
                <a:sym typeface="Calibri"/>
              </a:rPr>
              <a:t>2</a:t>
            </a:r>
            <a:r>
              <a:rPr lang="en-US" sz="4800">
                <a:solidFill>
                  <a:schemeClr val="dk1"/>
                </a:solidFill>
                <a:latin typeface="Calibri"/>
                <a:ea typeface="Calibri"/>
                <a:cs typeface="Calibri"/>
                <a:sym typeface="Calibri"/>
              </a:rPr>
              <a:t>(g)</a:t>
            </a:r>
            <a:endParaRPr/>
          </a:p>
          <a:p>
            <a:pPr marL="0" marR="0" lvl="0" indent="0" algn="ctr" rtl="0">
              <a:lnSpc>
                <a:spcPct val="90000"/>
              </a:lnSpc>
              <a:spcBef>
                <a:spcPts val="56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98" name="Shape 98">
            <a:hlinkClick r:id="rId4"/>
          </p:cNvPr>
          <p:cNvSpPr/>
          <p:nvPr/>
        </p:nvSpPr>
        <p:spPr>
          <a:xfrm>
            <a:off x="0" y="6119813"/>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Shape 99"/>
          <p:cNvSpPr txBox="1"/>
          <p:nvPr/>
        </p:nvSpPr>
        <p:spPr>
          <a:xfrm>
            <a:off x="304800" y="130175"/>
            <a:ext cx="7772400" cy="9175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Impact"/>
              <a:buNone/>
            </a:pPr>
            <a:r>
              <a:rPr lang="en-US" sz="4400" b="0" u="sng">
                <a:solidFill>
                  <a:schemeClr val="dk1"/>
                </a:solidFill>
                <a:latin typeface="Impact"/>
                <a:ea typeface="Impact"/>
                <a:cs typeface="Impact"/>
                <a:sym typeface="Impact"/>
              </a:rPr>
              <a:t>Example #1 </a:t>
            </a:r>
            <a:r>
              <a:rPr lang="en-US" sz="4400" b="0" u="none">
                <a:solidFill>
                  <a:schemeClr val="dk1"/>
                </a:solidFill>
                <a:latin typeface="Impact"/>
                <a:ea typeface="Impact"/>
                <a:cs typeface="Impact"/>
                <a:sym typeface="Impact"/>
              </a:rPr>
              <a:t>– AIR BAGS</a:t>
            </a:r>
            <a:endParaRPr sz="4400" b="0" u="none">
              <a:solidFill>
                <a:schemeClr val="dk1"/>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10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fade">
                                      <p:cBhvr>
                                        <p:cTn id="17" dur="10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fade">
                                      <p:cBhvr>
                                        <p:cTn id="22" dur="1000"/>
                                        <p:tgtEl>
                                          <p:spTgt spid="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271048" y="247717"/>
            <a:ext cx="7162800" cy="119417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3600" b="1">
                <a:solidFill>
                  <a:srgbClr val="0070C0"/>
                </a:solidFill>
                <a:latin typeface="Calibri"/>
                <a:ea typeface="Calibri"/>
                <a:cs typeface="Calibri"/>
                <a:sym typeface="Calibri"/>
              </a:rPr>
              <a:t>2 NaN</a:t>
            </a:r>
            <a:r>
              <a:rPr lang="en-US" sz="3600" b="1" baseline="-25000">
                <a:solidFill>
                  <a:srgbClr val="0070C0"/>
                </a:solidFill>
                <a:latin typeface="Calibri"/>
                <a:ea typeface="Calibri"/>
                <a:cs typeface="Calibri"/>
                <a:sym typeface="Calibri"/>
              </a:rPr>
              <a:t>3</a:t>
            </a:r>
            <a:r>
              <a:rPr lang="en-US" sz="3600" b="1">
                <a:solidFill>
                  <a:srgbClr val="0070C0"/>
                </a:solidFill>
                <a:latin typeface="Calibri"/>
                <a:ea typeface="Calibri"/>
                <a:cs typeface="Calibri"/>
                <a:sym typeface="Calibri"/>
              </a:rPr>
              <a:t>(s)  →  2 Na(s)  +  3 N</a:t>
            </a:r>
            <a:r>
              <a:rPr lang="en-US" sz="3600" b="1" baseline="-25000">
                <a:solidFill>
                  <a:srgbClr val="0070C0"/>
                </a:solidFill>
                <a:latin typeface="Calibri"/>
                <a:ea typeface="Calibri"/>
                <a:cs typeface="Calibri"/>
                <a:sym typeface="Calibri"/>
              </a:rPr>
              <a:t>2</a:t>
            </a:r>
            <a:r>
              <a:rPr lang="en-US" sz="3600" b="1">
                <a:solidFill>
                  <a:srgbClr val="0070C0"/>
                </a:solidFill>
                <a:latin typeface="Calibri"/>
                <a:ea typeface="Calibri"/>
                <a:cs typeface="Calibri"/>
                <a:sym typeface="Calibri"/>
              </a:rPr>
              <a:t>(g)</a:t>
            </a:r>
            <a:endParaRPr sz="3600" b="1">
              <a:solidFill>
                <a:srgbClr val="0070C0"/>
              </a:solidFill>
              <a:latin typeface="Calibri"/>
              <a:ea typeface="Calibri"/>
              <a:cs typeface="Calibri"/>
              <a:sym typeface="Calibri"/>
            </a:endParaRPr>
          </a:p>
          <a:p>
            <a:pPr marL="0" marR="0" lvl="0" indent="0" algn="l" rtl="0">
              <a:lnSpc>
                <a:spcPct val="90000"/>
              </a:lnSpc>
              <a:spcBef>
                <a:spcPts val="1400"/>
              </a:spcBef>
              <a:spcAft>
                <a:spcPts val="0"/>
              </a:spcAft>
              <a:buNone/>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06" name="Shape 106"/>
          <p:cNvSpPr txBox="1"/>
          <p:nvPr/>
        </p:nvSpPr>
        <p:spPr>
          <a:xfrm>
            <a:off x="346063" y="926692"/>
            <a:ext cx="8264525" cy="5262979"/>
          </a:xfrm>
          <a:prstGeom prst="rect">
            <a:avLst/>
          </a:prstGeom>
          <a:noFill/>
          <a:ln>
            <a:noFill/>
          </a:ln>
        </p:spPr>
        <p:txBody>
          <a:bodyPr spcFirstLastPara="1" wrap="square" lIns="91425" tIns="45700" rIns="91425" bIns="45700" anchor="t" anchorCtr="0">
            <a:noAutofit/>
          </a:bodyPr>
          <a:lstStyle/>
          <a:p>
            <a:r>
              <a:rPr lang="en-US" sz="4000" b="1" dirty="0">
                <a:solidFill>
                  <a:schemeClr val="dk1"/>
                </a:solidFill>
                <a:latin typeface="Calibri"/>
                <a:ea typeface="Calibri"/>
                <a:cs typeface="Calibri"/>
                <a:sym typeface="Calibri"/>
              </a:rPr>
              <a:t>If an airbag is made with 90 grams of NaN</a:t>
            </a:r>
            <a:r>
              <a:rPr lang="en-US" sz="4000" b="1" baseline="-25000" dirty="0">
                <a:solidFill>
                  <a:schemeClr val="dk1"/>
                </a:solidFill>
                <a:latin typeface="Calibri"/>
                <a:ea typeface="Calibri"/>
                <a:cs typeface="Calibri"/>
                <a:sym typeface="Calibri"/>
              </a:rPr>
              <a:t>3</a:t>
            </a:r>
            <a:r>
              <a:rPr lang="en-US" sz="4000" b="1" dirty="0">
                <a:solidFill>
                  <a:schemeClr val="dk1"/>
                </a:solidFill>
                <a:latin typeface="Calibri"/>
                <a:ea typeface="Calibri"/>
                <a:cs typeface="Calibri"/>
                <a:sym typeface="Calibri"/>
              </a:rPr>
              <a:t> will it be safe? </a:t>
            </a:r>
            <a:br>
              <a:rPr lang="en-US" sz="40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Assume that 65.1 L of N</a:t>
            </a:r>
            <a:r>
              <a:rPr lang="en-US" sz="3600" baseline="-25000" dirty="0">
                <a:solidFill>
                  <a:schemeClr val="dk1"/>
                </a:solidFill>
                <a:latin typeface="Calibri"/>
                <a:ea typeface="Calibri"/>
                <a:cs typeface="Calibri"/>
                <a:sym typeface="Calibri"/>
              </a:rPr>
              <a:t>2</a:t>
            </a:r>
            <a:r>
              <a:rPr lang="en-US" sz="3600" dirty="0">
                <a:solidFill>
                  <a:schemeClr val="dk1"/>
                </a:solidFill>
                <a:latin typeface="Calibri"/>
                <a:ea typeface="Calibri"/>
                <a:cs typeface="Calibri"/>
                <a:sym typeface="Calibri"/>
              </a:rPr>
              <a:t> gas are needed to inflate an air bag to the proper size to protect you during an accident.  </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600" i="1" dirty="0">
                <a:solidFill>
                  <a:schemeClr val="dk1"/>
                </a:solidFill>
                <a:latin typeface="Calibri"/>
                <a:ea typeface="Calibri"/>
                <a:cs typeface="Calibri"/>
                <a:sym typeface="Calibri"/>
              </a:rPr>
            </a:br>
            <a:r>
              <a:rPr lang="en-US" sz="3600" i="1" dirty="0">
                <a:solidFill>
                  <a:schemeClr val="dk1"/>
                </a:solidFill>
                <a:latin typeface="Calibri"/>
                <a:ea typeface="Calibri"/>
                <a:cs typeface="Calibri"/>
                <a:sym typeface="Calibri"/>
              </a:rPr>
              <a:t>(</a:t>
            </a:r>
            <a:r>
              <a:rPr lang="en-US" sz="3600" i="1" u="sng" dirty="0">
                <a:solidFill>
                  <a:schemeClr val="dk1"/>
                </a:solidFill>
                <a:latin typeface="Calibri"/>
                <a:ea typeface="Calibri"/>
                <a:cs typeface="Calibri"/>
                <a:sym typeface="Calibri"/>
              </a:rPr>
              <a:t>Hints:</a:t>
            </a:r>
            <a:r>
              <a:rPr lang="en-US" sz="3600" i="1" dirty="0">
                <a:solidFill>
                  <a:schemeClr val="dk1"/>
                </a:solidFill>
                <a:latin typeface="Calibri"/>
                <a:ea typeface="Calibri"/>
                <a:cs typeface="Calibri"/>
                <a:sym typeface="Calibri"/>
              </a:rPr>
              <a:t>  Make NaN</a:t>
            </a:r>
            <a:r>
              <a:rPr lang="en-US" sz="3600" i="1" baseline="-25000" dirty="0">
                <a:solidFill>
                  <a:schemeClr val="dk1"/>
                </a:solidFill>
                <a:latin typeface="Calibri"/>
                <a:ea typeface="Calibri"/>
                <a:cs typeface="Calibri"/>
                <a:sym typeface="Calibri"/>
              </a:rPr>
              <a:t>3</a:t>
            </a:r>
            <a:r>
              <a:rPr lang="en-US" sz="3600" i="1" dirty="0">
                <a:solidFill>
                  <a:schemeClr val="dk1"/>
                </a:solidFill>
                <a:latin typeface="Calibri"/>
                <a:ea typeface="Calibri"/>
                <a:cs typeface="Calibri"/>
                <a:sym typeface="Calibri"/>
              </a:rPr>
              <a:t> your A value. The density of N</a:t>
            </a:r>
            <a:r>
              <a:rPr lang="en-US" sz="3600" i="1" baseline="-25000" dirty="0">
                <a:solidFill>
                  <a:schemeClr val="dk1"/>
                </a:solidFill>
                <a:latin typeface="Calibri"/>
                <a:ea typeface="Calibri"/>
                <a:cs typeface="Calibri"/>
                <a:sym typeface="Calibri"/>
              </a:rPr>
              <a:t>2</a:t>
            </a:r>
            <a:r>
              <a:rPr lang="en-US" sz="3600" i="1" dirty="0">
                <a:solidFill>
                  <a:schemeClr val="dk1"/>
                </a:solidFill>
                <a:latin typeface="Calibri"/>
                <a:ea typeface="Calibri"/>
                <a:cs typeface="Calibri"/>
                <a:sym typeface="Calibri"/>
              </a:rPr>
              <a:t> gas at this temperature is about 0.916 g/L).</a:t>
            </a:r>
            <a:endParaRPr dirty="0"/>
          </a:p>
          <a:p>
            <a:pPr marL="0" marR="0" lvl="0" indent="0" algn="l" rtl="0">
              <a:spcBef>
                <a:spcPts val="0"/>
              </a:spcBef>
              <a:spcAft>
                <a:spcPts val="0"/>
              </a:spcAft>
              <a:buNone/>
            </a:pPr>
            <a:endParaRPr sz="2400" dirty="0">
              <a:solidFill>
                <a:schemeClr val="dk1"/>
              </a:solidFill>
              <a:latin typeface="Arial Narrow"/>
              <a:ea typeface="Arial Narrow"/>
              <a:cs typeface="Arial Narrow"/>
              <a:sym typeface="Arial Narrow"/>
            </a:endParaRPr>
          </a:p>
        </p:txBody>
      </p:sp>
      <p:pic>
        <p:nvPicPr>
          <p:cNvPr id="107" name="Shape 107" descr="air bag"/>
          <p:cNvPicPr preferRelativeResize="0"/>
          <p:nvPr/>
        </p:nvPicPr>
        <p:blipFill rotWithShape="1">
          <a:blip r:embed="rId3">
            <a:alphaModFix/>
          </a:blip>
          <a:srcRect/>
          <a:stretch/>
        </p:blipFill>
        <p:spPr>
          <a:xfrm>
            <a:off x="7433848" y="159537"/>
            <a:ext cx="1381287" cy="1063950"/>
          </a:xfrm>
          <a:prstGeom prst="rect">
            <a:avLst/>
          </a:prstGeom>
          <a:noFill/>
          <a:ln>
            <a:noFill/>
          </a:ln>
        </p:spPr>
      </p:pic>
      <p:sp>
        <p:nvSpPr>
          <p:cNvPr id="108" name="Shape 108">
            <a:hlinkClick r:id="rId4"/>
          </p:cNvPr>
          <p:cNvSpPr/>
          <p:nvPr/>
        </p:nvSpPr>
        <p:spPr>
          <a:xfrm>
            <a:off x="0" y="6119813"/>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 name="Straight Connector 2"/>
          <p:cNvCxnSpPr/>
          <p:nvPr/>
        </p:nvCxnSpPr>
        <p:spPr>
          <a:xfrm flipV="1">
            <a:off x="0" y="3863549"/>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F2804D-92FE-2C92-41C9-A018F08855BF}"/>
              </a:ext>
            </a:extLst>
          </p:cNvPr>
          <p:cNvPicPr>
            <a:picLocks noChangeAspect="1"/>
          </p:cNvPicPr>
          <p:nvPr/>
        </p:nvPicPr>
        <p:blipFill rotWithShape="1">
          <a:blip r:embed="rId2"/>
          <a:srcRect t="2400"/>
          <a:stretch/>
        </p:blipFill>
        <p:spPr>
          <a:xfrm>
            <a:off x="1782744" y="217975"/>
            <a:ext cx="5458587" cy="1162212"/>
          </a:xfrm>
          <a:prstGeom prst="rect">
            <a:avLst/>
          </a:prstGeom>
        </p:spPr>
      </p:pic>
      <p:pic>
        <p:nvPicPr>
          <p:cNvPr id="7" name="Picture 6">
            <a:extLst>
              <a:ext uri="{FF2B5EF4-FFF2-40B4-BE49-F238E27FC236}">
                <a16:creationId xmlns:a16="http://schemas.microsoft.com/office/drawing/2014/main" id="{BFE94AF2-7818-405F-35AF-2B8F767AB657}"/>
              </a:ext>
            </a:extLst>
          </p:cNvPr>
          <p:cNvPicPr>
            <a:picLocks noChangeAspect="1"/>
          </p:cNvPicPr>
          <p:nvPr/>
        </p:nvPicPr>
        <p:blipFill>
          <a:blip r:embed="rId3"/>
          <a:stretch>
            <a:fillRect/>
          </a:stretch>
        </p:blipFill>
        <p:spPr>
          <a:xfrm>
            <a:off x="353795" y="1386249"/>
            <a:ext cx="1428949" cy="523948"/>
          </a:xfrm>
          <a:prstGeom prst="rect">
            <a:avLst/>
          </a:prstGeom>
        </p:spPr>
      </p:pic>
      <p:pic>
        <p:nvPicPr>
          <p:cNvPr id="13" name="Picture 12">
            <a:extLst>
              <a:ext uri="{FF2B5EF4-FFF2-40B4-BE49-F238E27FC236}">
                <a16:creationId xmlns:a16="http://schemas.microsoft.com/office/drawing/2014/main" id="{DE97FBA6-402E-B506-1A0A-91148DE0ADCB}"/>
              </a:ext>
            </a:extLst>
          </p:cNvPr>
          <p:cNvPicPr>
            <a:picLocks noChangeAspect="1"/>
          </p:cNvPicPr>
          <p:nvPr/>
        </p:nvPicPr>
        <p:blipFill>
          <a:blip r:embed="rId4"/>
          <a:stretch>
            <a:fillRect/>
          </a:stretch>
        </p:blipFill>
        <p:spPr>
          <a:xfrm>
            <a:off x="1842706" y="1471986"/>
            <a:ext cx="1609950" cy="352474"/>
          </a:xfrm>
          <a:prstGeom prst="rect">
            <a:avLst/>
          </a:prstGeom>
        </p:spPr>
      </p:pic>
      <p:pic>
        <p:nvPicPr>
          <p:cNvPr id="15" name="Picture 14">
            <a:extLst>
              <a:ext uri="{FF2B5EF4-FFF2-40B4-BE49-F238E27FC236}">
                <a16:creationId xmlns:a16="http://schemas.microsoft.com/office/drawing/2014/main" id="{9AB90267-96AB-A9E6-01C3-937B41E57006}"/>
              </a:ext>
            </a:extLst>
          </p:cNvPr>
          <p:cNvPicPr>
            <a:picLocks noChangeAspect="1"/>
          </p:cNvPicPr>
          <p:nvPr/>
        </p:nvPicPr>
        <p:blipFill>
          <a:blip r:embed="rId5"/>
          <a:stretch>
            <a:fillRect/>
          </a:stretch>
        </p:blipFill>
        <p:spPr>
          <a:xfrm>
            <a:off x="3512618" y="1455909"/>
            <a:ext cx="1743318" cy="304843"/>
          </a:xfrm>
          <a:prstGeom prst="rect">
            <a:avLst/>
          </a:prstGeom>
        </p:spPr>
      </p:pic>
      <p:pic>
        <p:nvPicPr>
          <p:cNvPr id="17" name="Picture 16">
            <a:extLst>
              <a:ext uri="{FF2B5EF4-FFF2-40B4-BE49-F238E27FC236}">
                <a16:creationId xmlns:a16="http://schemas.microsoft.com/office/drawing/2014/main" id="{2F0D951E-5382-4590-45B7-F7C48EF84FED}"/>
              </a:ext>
            </a:extLst>
          </p:cNvPr>
          <p:cNvPicPr>
            <a:picLocks noChangeAspect="1"/>
          </p:cNvPicPr>
          <p:nvPr/>
        </p:nvPicPr>
        <p:blipFill>
          <a:blip r:embed="rId6"/>
          <a:stretch>
            <a:fillRect/>
          </a:stretch>
        </p:blipFill>
        <p:spPr>
          <a:xfrm>
            <a:off x="5315898" y="1427329"/>
            <a:ext cx="1524213" cy="362001"/>
          </a:xfrm>
          <a:prstGeom prst="rect">
            <a:avLst/>
          </a:prstGeom>
        </p:spPr>
      </p:pic>
      <p:pic>
        <p:nvPicPr>
          <p:cNvPr id="19" name="Picture 18">
            <a:extLst>
              <a:ext uri="{FF2B5EF4-FFF2-40B4-BE49-F238E27FC236}">
                <a16:creationId xmlns:a16="http://schemas.microsoft.com/office/drawing/2014/main" id="{42B1E066-CEEA-4EF6-FAC3-12CBE1917322}"/>
              </a:ext>
            </a:extLst>
          </p:cNvPr>
          <p:cNvPicPr>
            <a:picLocks noChangeAspect="1"/>
          </p:cNvPicPr>
          <p:nvPr/>
        </p:nvPicPr>
        <p:blipFill>
          <a:blip r:embed="rId7"/>
          <a:stretch>
            <a:fillRect/>
          </a:stretch>
        </p:blipFill>
        <p:spPr>
          <a:xfrm>
            <a:off x="6985810" y="1276696"/>
            <a:ext cx="809738" cy="390580"/>
          </a:xfrm>
          <a:prstGeom prst="rect">
            <a:avLst/>
          </a:prstGeom>
        </p:spPr>
      </p:pic>
      <p:pic>
        <p:nvPicPr>
          <p:cNvPr id="23" name="Picture 22">
            <a:extLst>
              <a:ext uri="{FF2B5EF4-FFF2-40B4-BE49-F238E27FC236}">
                <a16:creationId xmlns:a16="http://schemas.microsoft.com/office/drawing/2014/main" id="{89B1D1E3-AADF-EB36-25D2-616685C52712}"/>
              </a:ext>
            </a:extLst>
          </p:cNvPr>
          <p:cNvPicPr>
            <a:picLocks noChangeAspect="1"/>
          </p:cNvPicPr>
          <p:nvPr/>
        </p:nvPicPr>
        <p:blipFill>
          <a:blip r:embed="rId8"/>
          <a:stretch>
            <a:fillRect/>
          </a:stretch>
        </p:blipFill>
        <p:spPr>
          <a:xfrm>
            <a:off x="857391" y="2026488"/>
            <a:ext cx="1343212" cy="1162212"/>
          </a:xfrm>
          <a:prstGeom prst="rect">
            <a:avLst/>
          </a:prstGeom>
        </p:spPr>
      </p:pic>
      <p:pic>
        <p:nvPicPr>
          <p:cNvPr id="25" name="Picture 24">
            <a:extLst>
              <a:ext uri="{FF2B5EF4-FFF2-40B4-BE49-F238E27FC236}">
                <a16:creationId xmlns:a16="http://schemas.microsoft.com/office/drawing/2014/main" id="{2EC1A693-1E91-F0E5-0AA8-654928F5428D}"/>
              </a:ext>
            </a:extLst>
          </p:cNvPr>
          <p:cNvPicPr>
            <a:picLocks noChangeAspect="1"/>
          </p:cNvPicPr>
          <p:nvPr/>
        </p:nvPicPr>
        <p:blipFill>
          <a:blip r:embed="rId9"/>
          <a:stretch>
            <a:fillRect/>
          </a:stretch>
        </p:blipFill>
        <p:spPr>
          <a:xfrm>
            <a:off x="2647681" y="2022116"/>
            <a:ext cx="1228896" cy="1533739"/>
          </a:xfrm>
          <a:prstGeom prst="rect">
            <a:avLst/>
          </a:prstGeom>
        </p:spPr>
      </p:pic>
      <p:pic>
        <p:nvPicPr>
          <p:cNvPr id="27" name="Picture 26">
            <a:extLst>
              <a:ext uri="{FF2B5EF4-FFF2-40B4-BE49-F238E27FC236}">
                <a16:creationId xmlns:a16="http://schemas.microsoft.com/office/drawing/2014/main" id="{D067DF34-F07E-E8F9-B083-411E62D97D19}"/>
              </a:ext>
            </a:extLst>
          </p:cNvPr>
          <p:cNvPicPr>
            <a:picLocks noChangeAspect="1"/>
          </p:cNvPicPr>
          <p:nvPr/>
        </p:nvPicPr>
        <p:blipFill>
          <a:blip r:embed="rId10"/>
          <a:stretch>
            <a:fillRect/>
          </a:stretch>
        </p:blipFill>
        <p:spPr>
          <a:xfrm>
            <a:off x="4384277" y="1967919"/>
            <a:ext cx="1305107" cy="1257475"/>
          </a:xfrm>
          <a:prstGeom prst="rect">
            <a:avLst/>
          </a:prstGeom>
        </p:spPr>
      </p:pic>
      <p:pic>
        <p:nvPicPr>
          <p:cNvPr id="29" name="Picture 28">
            <a:extLst>
              <a:ext uri="{FF2B5EF4-FFF2-40B4-BE49-F238E27FC236}">
                <a16:creationId xmlns:a16="http://schemas.microsoft.com/office/drawing/2014/main" id="{F23EB391-9F66-1DEF-AEE4-BF0FE4BCD843}"/>
              </a:ext>
            </a:extLst>
          </p:cNvPr>
          <p:cNvPicPr>
            <a:picLocks noChangeAspect="1"/>
          </p:cNvPicPr>
          <p:nvPr/>
        </p:nvPicPr>
        <p:blipFill>
          <a:blip r:embed="rId11"/>
          <a:stretch>
            <a:fillRect/>
          </a:stretch>
        </p:blipFill>
        <p:spPr>
          <a:xfrm>
            <a:off x="6197084" y="1919201"/>
            <a:ext cx="1676634" cy="933580"/>
          </a:xfrm>
          <a:prstGeom prst="rect">
            <a:avLst/>
          </a:prstGeom>
        </p:spPr>
      </p:pic>
      <p:pic>
        <p:nvPicPr>
          <p:cNvPr id="31" name="Picture 30">
            <a:extLst>
              <a:ext uri="{FF2B5EF4-FFF2-40B4-BE49-F238E27FC236}">
                <a16:creationId xmlns:a16="http://schemas.microsoft.com/office/drawing/2014/main" id="{F64358E1-569D-B5C2-8642-48D9761CBB83}"/>
              </a:ext>
            </a:extLst>
          </p:cNvPr>
          <p:cNvPicPr>
            <a:picLocks noChangeAspect="1"/>
          </p:cNvPicPr>
          <p:nvPr/>
        </p:nvPicPr>
        <p:blipFill>
          <a:blip r:embed="rId12"/>
          <a:stretch>
            <a:fillRect/>
          </a:stretch>
        </p:blipFill>
        <p:spPr>
          <a:xfrm>
            <a:off x="60919" y="3515353"/>
            <a:ext cx="1209844" cy="1286054"/>
          </a:xfrm>
          <a:prstGeom prst="rect">
            <a:avLst/>
          </a:prstGeom>
        </p:spPr>
      </p:pic>
      <p:pic>
        <p:nvPicPr>
          <p:cNvPr id="33" name="Picture 32">
            <a:extLst>
              <a:ext uri="{FF2B5EF4-FFF2-40B4-BE49-F238E27FC236}">
                <a16:creationId xmlns:a16="http://schemas.microsoft.com/office/drawing/2014/main" id="{EAEE801D-F9DA-09D8-FA6B-FBAFAA8355BD}"/>
              </a:ext>
            </a:extLst>
          </p:cNvPr>
          <p:cNvPicPr>
            <a:picLocks noChangeAspect="1"/>
          </p:cNvPicPr>
          <p:nvPr/>
        </p:nvPicPr>
        <p:blipFill>
          <a:blip r:embed="rId13"/>
          <a:stretch>
            <a:fillRect/>
          </a:stretch>
        </p:blipFill>
        <p:spPr>
          <a:xfrm>
            <a:off x="1270763" y="3677300"/>
            <a:ext cx="2038635" cy="1124107"/>
          </a:xfrm>
          <a:prstGeom prst="rect">
            <a:avLst/>
          </a:prstGeom>
        </p:spPr>
      </p:pic>
      <p:pic>
        <p:nvPicPr>
          <p:cNvPr id="35" name="Picture 34">
            <a:extLst>
              <a:ext uri="{FF2B5EF4-FFF2-40B4-BE49-F238E27FC236}">
                <a16:creationId xmlns:a16="http://schemas.microsoft.com/office/drawing/2014/main" id="{EBF1C7BE-D157-0205-FF8A-8A56AD84A67B}"/>
              </a:ext>
            </a:extLst>
          </p:cNvPr>
          <p:cNvPicPr>
            <a:picLocks noChangeAspect="1"/>
          </p:cNvPicPr>
          <p:nvPr/>
        </p:nvPicPr>
        <p:blipFill>
          <a:blip r:embed="rId14"/>
          <a:stretch>
            <a:fillRect/>
          </a:stretch>
        </p:blipFill>
        <p:spPr>
          <a:xfrm>
            <a:off x="3301557" y="3658247"/>
            <a:ext cx="1790950" cy="1143160"/>
          </a:xfrm>
          <a:prstGeom prst="rect">
            <a:avLst/>
          </a:prstGeom>
        </p:spPr>
      </p:pic>
      <p:pic>
        <p:nvPicPr>
          <p:cNvPr id="37" name="Picture 36">
            <a:extLst>
              <a:ext uri="{FF2B5EF4-FFF2-40B4-BE49-F238E27FC236}">
                <a16:creationId xmlns:a16="http://schemas.microsoft.com/office/drawing/2014/main" id="{4F4CF445-6577-3CE7-2548-3A72D2C291A9}"/>
              </a:ext>
            </a:extLst>
          </p:cNvPr>
          <p:cNvPicPr>
            <a:picLocks noChangeAspect="1"/>
          </p:cNvPicPr>
          <p:nvPr/>
        </p:nvPicPr>
        <p:blipFill>
          <a:blip r:embed="rId15"/>
          <a:stretch>
            <a:fillRect/>
          </a:stretch>
        </p:blipFill>
        <p:spPr>
          <a:xfrm>
            <a:off x="5092507" y="3677300"/>
            <a:ext cx="2105319" cy="1209844"/>
          </a:xfrm>
          <a:prstGeom prst="rect">
            <a:avLst/>
          </a:prstGeom>
        </p:spPr>
      </p:pic>
      <p:pic>
        <p:nvPicPr>
          <p:cNvPr id="39" name="Picture 38">
            <a:extLst>
              <a:ext uri="{FF2B5EF4-FFF2-40B4-BE49-F238E27FC236}">
                <a16:creationId xmlns:a16="http://schemas.microsoft.com/office/drawing/2014/main" id="{B861826B-D618-3C57-6461-4AB1151F2795}"/>
              </a:ext>
            </a:extLst>
          </p:cNvPr>
          <p:cNvPicPr>
            <a:picLocks noChangeAspect="1"/>
          </p:cNvPicPr>
          <p:nvPr/>
        </p:nvPicPr>
        <p:blipFill>
          <a:blip r:embed="rId16"/>
          <a:stretch>
            <a:fillRect/>
          </a:stretch>
        </p:blipFill>
        <p:spPr>
          <a:xfrm>
            <a:off x="7191102" y="3753511"/>
            <a:ext cx="1952898" cy="1152686"/>
          </a:xfrm>
          <a:prstGeom prst="rect">
            <a:avLst/>
          </a:prstGeom>
        </p:spPr>
      </p:pic>
      <p:pic>
        <p:nvPicPr>
          <p:cNvPr id="41" name="Picture 40">
            <a:extLst>
              <a:ext uri="{FF2B5EF4-FFF2-40B4-BE49-F238E27FC236}">
                <a16:creationId xmlns:a16="http://schemas.microsoft.com/office/drawing/2014/main" id="{1A644A92-E92F-5420-4086-CC9B3083D2F9}"/>
              </a:ext>
            </a:extLst>
          </p:cNvPr>
          <p:cNvPicPr>
            <a:picLocks noChangeAspect="1"/>
          </p:cNvPicPr>
          <p:nvPr/>
        </p:nvPicPr>
        <p:blipFill>
          <a:blip r:embed="rId17"/>
          <a:stretch>
            <a:fillRect/>
          </a:stretch>
        </p:blipFill>
        <p:spPr>
          <a:xfrm>
            <a:off x="82692" y="4986783"/>
            <a:ext cx="3969923" cy="969936"/>
          </a:xfrm>
          <a:prstGeom prst="rect">
            <a:avLst/>
          </a:prstGeom>
          <a:ln>
            <a:solidFill>
              <a:srgbClr val="FF0000"/>
            </a:solidFill>
          </a:ln>
        </p:spPr>
      </p:pic>
      <p:pic>
        <p:nvPicPr>
          <p:cNvPr id="43" name="Picture 42">
            <a:extLst>
              <a:ext uri="{FF2B5EF4-FFF2-40B4-BE49-F238E27FC236}">
                <a16:creationId xmlns:a16="http://schemas.microsoft.com/office/drawing/2014/main" id="{558BF534-69AE-D175-D699-C709F66535F2}"/>
              </a:ext>
            </a:extLst>
          </p:cNvPr>
          <p:cNvPicPr>
            <a:picLocks noChangeAspect="1"/>
          </p:cNvPicPr>
          <p:nvPr/>
        </p:nvPicPr>
        <p:blipFill>
          <a:blip r:embed="rId18"/>
          <a:stretch>
            <a:fillRect/>
          </a:stretch>
        </p:blipFill>
        <p:spPr>
          <a:xfrm>
            <a:off x="4111588" y="5389601"/>
            <a:ext cx="4971492" cy="1279003"/>
          </a:xfrm>
          <a:prstGeom prst="rect">
            <a:avLst/>
          </a:prstGeom>
          <a:ln>
            <a:solidFill>
              <a:srgbClr val="FF0000"/>
            </a:solidFill>
          </a:ln>
        </p:spPr>
      </p:pic>
      <p:sp>
        <p:nvSpPr>
          <p:cNvPr id="44" name="Rectangle 43">
            <a:extLst>
              <a:ext uri="{FF2B5EF4-FFF2-40B4-BE49-F238E27FC236}">
                <a16:creationId xmlns:a16="http://schemas.microsoft.com/office/drawing/2014/main" id="{74F3A28F-DBD1-F545-5C5D-B0B1671187C5}"/>
              </a:ext>
            </a:extLst>
          </p:cNvPr>
          <p:cNvSpPr/>
          <p:nvPr/>
        </p:nvSpPr>
        <p:spPr>
          <a:xfrm>
            <a:off x="2647681" y="217975"/>
            <a:ext cx="653876" cy="45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74BABDF-A9ED-F117-14D2-9329D315CD72}"/>
              </a:ext>
            </a:extLst>
          </p:cNvPr>
          <p:cNvSpPr/>
          <p:nvPr/>
        </p:nvSpPr>
        <p:spPr>
          <a:xfrm>
            <a:off x="6078004" y="468290"/>
            <a:ext cx="653876" cy="45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4F67C34C-1FEC-8E77-888F-456409FABDA0}"/>
              </a:ext>
            </a:extLst>
          </p:cNvPr>
          <p:cNvPicPr>
            <a:picLocks noChangeAspect="1"/>
          </p:cNvPicPr>
          <p:nvPr/>
        </p:nvPicPr>
        <p:blipFill>
          <a:blip r:embed="rId19"/>
          <a:stretch>
            <a:fillRect/>
          </a:stretch>
        </p:blipFill>
        <p:spPr>
          <a:xfrm>
            <a:off x="2611774" y="96530"/>
            <a:ext cx="619211" cy="504895"/>
          </a:xfrm>
          <a:prstGeom prst="rect">
            <a:avLst/>
          </a:prstGeom>
        </p:spPr>
      </p:pic>
      <p:pic>
        <p:nvPicPr>
          <p:cNvPr id="49" name="Picture 48">
            <a:extLst>
              <a:ext uri="{FF2B5EF4-FFF2-40B4-BE49-F238E27FC236}">
                <a16:creationId xmlns:a16="http://schemas.microsoft.com/office/drawing/2014/main" id="{EF652805-196E-A4DE-2910-ACDEB82FDA87}"/>
              </a:ext>
            </a:extLst>
          </p:cNvPr>
          <p:cNvPicPr>
            <a:picLocks noChangeAspect="1"/>
          </p:cNvPicPr>
          <p:nvPr/>
        </p:nvPicPr>
        <p:blipFill>
          <a:blip r:embed="rId20"/>
          <a:stretch>
            <a:fillRect/>
          </a:stretch>
        </p:blipFill>
        <p:spPr>
          <a:xfrm>
            <a:off x="6135163" y="338419"/>
            <a:ext cx="704948" cy="514422"/>
          </a:xfrm>
          <a:prstGeom prst="rect">
            <a:avLst/>
          </a:prstGeom>
        </p:spPr>
      </p:pic>
    </p:spTree>
    <p:extLst>
      <p:ext uri="{BB962C8B-B14F-4D97-AF65-F5344CB8AC3E}">
        <p14:creationId xmlns:p14="http://schemas.microsoft.com/office/powerpoint/2010/main" val="14306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228600" y="1047750"/>
            <a:ext cx="6502400" cy="40318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In 1967 the Saturn V Rocket did an unmanned test flight to the moon. It used kerosene fuel to get through the atmosphere into outer space. The kerosene (C</a:t>
            </a:r>
            <a:r>
              <a:rPr lang="en-US" sz="3200" baseline="-25000" dirty="0">
                <a:solidFill>
                  <a:schemeClr val="dk1"/>
                </a:solidFill>
                <a:latin typeface="Calibri"/>
                <a:ea typeface="Calibri"/>
                <a:cs typeface="Calibri"/>
                <a:sym typeface="Calibri"/>
              </a:rPr>
              <a:t>12</a:t>
            </a:r>
            <a:r>
              <a:rPr lang="en-US" sz="3200" dirty="0">
                <a:solidFill>
                  <a:schemeClr val="dk1"/>
                </a:solidFill>
                <a:latin typeface="Calibri"/>
                <a:ea typeface="Calibri"/>
                <a:cs typeface="Calibri"/>
                <a:sym typeface="Calibri"/>
              </a:rPr>
              <a:t>H</a:t>
            </a:r>
            <a:r>
              <a:rPr lang="en-US" sz="3200" baseline="-25000" dirty="0">
                <a:solidFill>
                  <a:schemeClr val="dk1"/>
                </a:solidFill>
                <a:latin typeface="Calibri"/>
                <a:ea typeface="Calibri"/>
                <a:cs typeface="Calibri"/>
                <a:sym typeface="Calibri"/>
              </a:rPr>
              <a:t>26</a:t>
            </a:r>
            <a:r>
              <a:rPr lang="en-US" sz="3200" dirty="0">
                <a:solidFill>
                  <a:schemeClr val="dk1"/>
                </a:solidFill>
                <a:latin typeface="Calibri"/>
                <a:ea typeface="Calibri"/>
                <a:cs typeface="Calibri"/>
                <a:sym typeface="Calibri"/>
              </a:rPr>
              <a:t>) combusts with liquid oxygen (O</a:t>
            </a:r>
            <a:r>
              <a:rPr lang="en-US" sz="3200" baseline="-25000" dirty="0">
                <a:solidFill>
                  <a:schemeClr val="dk1"/>
                </a:solidFill>
                <a:latin typeface="Calibri"/>
                <a:ea typeface="Calibri"/>
                <a:cs typeface="Calibri"/>
                <a:sym typeface="Calibri"/>
              </a:rPr>
              <a:t>2</a:t>
            </a:r>
            <a:r>
              <a:rPr lang="en-US" sz="3200" dirty="0">
                <a:solidFill>
                  <a:schemeClr val="dk1"/>
                </a:solidFill>
                <a:latin typeface="Calibri"/>
                <a:ea typeface="Calibri"/>
                <a:cs typeface="Calibri"/>
                <a:sym typeface="Calibri"/>
              </a:rPr>
              <a:t>) on board the rocket to form carbon dioxide and water. </a:t>
            </a:r>
            <a:endParaRPr sz="3200" i="1" dirty="0">
              <a:solidFill>
                <a:schemeClr val="dk1"/>
              </a:solidFill>
              <a:latin typeface="Calibri"/>
              <a:ea typeface="Calibri"/>
              <a:cs typeface="Calibri"/>
              <a:sym typeface="Calibri"/>
            </a:endParaRPr>
          </a:p>
        </p:txBody>
      </p:sp>
      <p:pic>
        <p:nvPicPr>
          <p:cNvPr id="115" name="Shape 115" descr="Apollo rocket launch"/>
          <p:cNvPicPr preferRelativeResize="0"/>
          <p:nvPr/>
        </p:nvPicPr>
        <p:blipFill rotWithShape="1">
          <a:blip r:embed="rId3">
            <a:alphaModFix/>
          </a:blip>
          <a:srcRect/>
          <a:stretch/>
        </p:blipFill>
        <p:spPr>
          <a:xfrm>
            <a:off x="6731000" y="457200"/>
            <a:ext cx="2095500" cy="2514600"/>
          </a:xfrm>
          <a:prstGeom prst="rect">
            <a:avLst/>
          </a:prstGeom>
          <a:noFill/>
          <a:ln>
            <a:noFill/>
          </a:ln>
        </p:spPr>
      </p:pic>
      <p:pic>
        <p:nvPicPr>
          <p:cNvPr id="116" name="Shape 116" descr="ap15-KSC-71PC-686HR"/>
          <p:cNvPicPr preferRelativeResize="0"/>
          <p:nvPr/>
        </p:nvPicPr>
        <p:blipFill rotWithShape="1">
          <a:blip r:embed="rId4">
            <a:alphaModFix/>
          </a:blip>
          <a:srcRect l="21161" r="22740" b="13348"/>
          <a:stretch/>
        </p:blipFill>
        <p:spPr>
          <a:xfrm>
            <a:off x="6731000" y="168275"/>
            <a:ext cx="2085975" cy="2570162"/>
          </a:xfrm>
          <a:prstGeom prst="rect">
            <a:avLst/>
          </a:prstGeom>
          <a:noFill/>
          <a:ln>
            <a:noFill/>
          </a:ln>
        </p:spPr>
      </p:pic>
      <p:sp>
        <p:nvSpPr>
          <p:cNvPr id="117" name="Shape 117"/>
          <p:cNvSpPr txBox="1"/>
          <p:nvPr/>
        </p:nvSpPr>
        <p:spPr>
          <a:xfrm>
            <a:off x="304800" y="130175"/>
            <a:ext cx="7772400" cy="9175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Impact"/>
              <a:buNone/>
            </a:pPr>
            <a:r>
              <a:rPr lang="en-US" sz="4400" u="sng" dirty="0">
                <a:solidFill>
                  <a:schemeClr val="dk1"/>
                </a:solidFill>
                <a:latin typeface="Impact"/>
                <a:ea typeface="Impact"/>
                <a:cs typeface="Impact"/>
                <a:sym typeface="Impact"/>
              </a:rPr>
              <a:t>Example #2 </a:t>
            </a:r>
            <a:r>
              <a:rPr lang="en-US" sz="4400" dirty="0">
                <a:solidFill>
                  <a:schemeClr val="dk1"/>
                </a:solidFill>
                <a:latin typeface="Impact"/>
                <a:ea typeface="Impact"/>
                <a:cs typeface="Impact"/>
                <a:sym typeface="Impact"/>
              </a:rPr>
              <a:t>– ROCKET FUEL</a:t>
            </a:r>
            <a:endParaRPr sz="4400" dirty="0">
              <a:solidFill>
                <a:schemeClr val="dk1"/>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500"/>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228600" y="1047750"/>
            <a:ext cx="8588375" cy="4616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chemeClr val="accent1"/>
                </a:solidFill>
                <a:latin typeface="Calibri"/>
                <a:ea typeface="Calibri"/>
                <a:cs typeface="Calibri"/>
                <a:sym typeface="Calibri"/>
              </a:rPr>
              <a:t>2 C</a:t>
            </a:r>
            <a:r>
              <a:rPr lang="en-US" sz="4000" baseline="-25000" dirty="0">
                <a:solidFill>
                  <a:schemeClr val="accent1"/>
                </a:solidFill>
                <a:latin typeface="Calibri"/>
                <a:ea typeface="Calibri"/>
                <a:cs typeface="Calibri"/>
                <a:sym typeface="Calibri"/>
              </a:rPr>
              <a:t>12</a:t>
            </a:r>
            <a:r>
              <a:rPr lang="en-US" sz="4000" dirty="0">
                <a:solidFill>
                  <a:schemeClr val="accent1"/>
                </a:solidFill>
                <a:latin typeface="Calibri"/>
                <a:ea typeface="Calibri"/>
                <a:cs typeface="Calibri"/>
                <a:sym typeface="Calibri"/>
              </a:rPr>
              <a:t>H</a:t>
            </a:r>
            <a:r>
              <a:rPr lang="en-US" sz="4000" baseline="-25000" dirty="0">
                <a:solidFill>
                  <a:schemeClr val="accent1"/>
                </a:solidFill>
                <a:latin typeface="Calibri"/>
                <a:ea typeface="Calibri"/>
                <a:cs typeface="Calibri"/>
                <a:sym typeface="Calibri"/>
              </a:rPr>
              <a:t>26 </a:t>
            </a:r>
            <a:r>
              <a:rPr lang="en-US" sz="4000" dirty="0">
                <a:solidFill>
                  <a:schemeClr val="accent1"/>
                </a:solidFill>
                <a:latin typeface="Calibri"/>
                <a:ea typeface="Calibri"/>
                <a:cs typeface="Calibri"/>
                <a:sym typeface="Calibri"/>
              </a:rPr>
              <a:t>+</a:t>
            </a:r>
            <a:r>
              <a:rPr lang="en-US" sz="4000" baseline="-25000" dirty="0">
                <a:solidFill>
                  <a:schemeClr val="accent1"/>
                </a:solidFill>
                <a:latin typeface="Calibri"/>
                <a:ea typeface="Calibri"/>
                <a:cs typeface="Calibri"/>
                <a:sym typeface="Calibri"/>
              </a:rPr>
              <a:t> </a:t>
            </a:r>
            <a:r>
              <a:rPr lang="en-US" sz="4000" dirty="0">
                <a:solidFill>
                  <a:schemeClr val="accent1"/>
                </a:solidFill>
                <a:latin typeface="Calibri"/>
                <a:ea typeface="Calibri"/>
                <a:cs typeface="Calibri"/>
                <a:sym typeface="Calibri"/>
              </a:rPr>
              <a:t>37 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24 CO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+ 26 H</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O</a:t>
            </a:r>
            <a:endParaRPr sz="4000" dirty="0">
              <a:solidFill>
                <a:schemeClr val="accent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If the Saturn V rocket was loaded with 770,886 Liters of kerosene fuel and 890,650 Liters of liquid oxygen, would it have enough liquid oxygen on board to use up all the kerosene in order to get out of the atmosphere?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Make kerosene your A value.</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The density of kerosene is 749g/L, </a:t>
            </a:r>
            <a:endParaRPr dirty="0"/>
          </a:p>
          <a:p>
            <a:pPr marL="0" marR="0" lvl="0" indent="0" algn="l" rtl="0">
              <a:spcBef>
                <a:spcPts val="0"/>
              </a:spcBef>
              <a:spcAft>
                <a:spcPts val="0"/>
              </a:spcAft>
              <a:buNone/>
            </a:pPr>
            <a:r>
              <a:rPr lang="en-US" sz="3200" i="1" dirty="0">
                <a:solidFill>
                  <a:schemeClr val="dk1"/>
                </a:solidFill>
                <a:latin typeface="Calibri"/>
                <a:ea typeface="Calibri"/>
                <a:cs typeface="Calibri"/>
                <a:sym typeface="Calibri"/>
              </a:rPr>
              <a:t>and the density of liquid oxygen </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is 1141 g/L)</a:t>
            </a:r>
            <a:endParaRPr sz="3200" i="1" dirty="0">
              <a:solidFill>
                <a:schemeClr val="dk1"/>
              </a:solidFill>
              <a:latin typeface="Calibri"/>
              <a:ea typeface="Calibri"/>
              <a:cs typeface="Calibri"/>
              <a:sym typeface="Calibri"/>
            </a:endParaRPr>
          </a:p>
        </p:txBody>
      </p:sp>
      <p:pic>
        <p:nvPicPr>
          <p:cNvPr id="124" name="Shape 124" descr="ap15-KSC-71PC-686HR"/>
          <p:cNvPicPr preferRelativeResize="0"/>
          <p:nvPr/>
        </p:nvPicPr>
        <p:blipFill rotWithShape="1">
          <a:blip r:embed="rId3">
            <a:alphaModFix/>
          </a:blip>
          <a:srcRect l="21161" r="22740" b="13348"/>
          <a:stretch/>
        </p:blipFill>
        <p:spPr>
          <a:xfrm>
            <a:off x="7269934" y="4251226"/>
            <a:ext cx="1521641" cy="1874837"/>
          </a:xfrm>
          <a:prstGeom prst="rect">
            <a:avLst/>
          </a:prstGeom>
          <a:noFill/>
          <a:ln>
            <a:noFill/>
          </a:ln>
        </p:spPr>
      </p:pic>
      <p:sp>
        <p:nvSpPr>
          <p:cNvPr id="125" name="Shape 125"/>
          <p:cNvSpPr txBox="1"/>
          <p:nvPr/>
        </p:nvSpPr>
        <p:spPr>
          <a:xfrm>
            <a:off x="304800" y="130175"/>
            <a:ext cx="7772400" cy="9175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Impact"/>
              <a:buNone/>
            </a:pPr>
            <a:r>
              <a:rPr lang="en-US" sz="4400" u="sng">
                <a:solidFill>
                  <a:schemeClr val="dk1"/>
                </a:solidFill>
                <a:latin typeface="Impact"/>
                <a:ea typeface="Impact"/>
                <a:cs typeface="Impact"/>
                <a:sym typeface="Impact"/>
              </a:rPr>
              <a:t>Example #2 </a:t>
            </a:r>
            <a:r>
              <a:rPr lang="en-US" sz="4400">
                <a:solidFill>
                  <a:schemeClr val="dk1"/>
                </a:solidFill>
                <a:latin typeface="Impact"/>
                <a:ea typeface="Impact"/>
                <a:cs typeface="Impact"/>
                <a:sym typeface="Impact"/>
              </a:rPr>
              <a:t>– ROCKET FUEL</a:t>
            </a:r>
            <a:endParaRPr sz="4400">
              <a:solidFill>
                <a:schemeClr val="dk1"/>
              </a:solidFill>
              <a:latin typeface="Impact"/>
              <a:ea typeface="Impact"/>
              <a:cs typeface="Impact"/>
              <a:sym typeface="Impact"/>
            </a:endParaRPr>
          </a:p>
        </p:txBody>
      </p:sp>
      <p:cxnSp>
        <p:nvCxnSpPr>
          <p:cNvPr id="5" name="Straight Connector 4"/>
          <p:cNvCxnSpPr/>
          <p:nvPr/>
        </p:nvCxnSpPr>
        <p:spPr>
          <a:xfrm flipV="1">
            <a:off x="0" y="4210283"/>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4"/>
                                        </p:tgtEl>
                                      </p:cBhvr>
                                    </p:animEffect>
                                    <p:set>
                                      <p:cBhvr>
                                        <p:cTn id="7" dur="1" fill="hold">
                                          <p:stCondLst>
                                            <p:cond delay="50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49405B-AFDC-FA14-A1A4-7082109C1B0D}"/>
              </a:ext>
            </a:extLst>
          </p:cNvPr>
          <p:cNvPicPr>
            <a:picLocks noChangeAspect="1"/>
          </p:cNvPicPr>
          <p:nvPr/>
        </p:nvPicPr>
        <p:blipFill rotWithShape="1">
          <a:blip r:embed="rId2"/>
          <a:srcRect t="20324"/>
          <a:stretch/>
        </p:blipFill>
        <p:spPr>
          <a:xfrm>
            <a:off x="1352100" y="494677"/>
            <a:ext cx="6439799" cy="432644"/>
          </a:xfrm>
          <a:prstGeom prst="rect">
            <a:avLst/>
          </a:prstGeom>
        </p:spPr>
      </p:pic>
      <p:pic>
        <p:nvPicPr>
          <p:cNvPr id="7" name="Picture 6">
            <a:extLst>
              <a:ext uri="{FF2B5EF4-FFF2-40B4-BE49-F238E27FC236}">
                <a16:creationId xmlns:a16="http://schemas.microsoft.com/office/drawing/2014/main" id="{A4079BF1-42B3-3581-A1E0-A02A89F8B78E}"/>
              </a:ext>
            </a:extLst>
          </p:cNvPr>
          <p:cNvPicPr>
            <a:picLocks noChangeAspect="1"/>
          </p:cNvPicPr>
          <p:nvPr/>
        </p:nvPicPr>
        <p:blipFill>
          <a:blip r:embed="rId3"/>
          <a:stretch>
            <a:fillRect/>
          </a:stretch>
        </p:blipFill>
        <p:spPr>
          <a:xfrm>
            <a:off x="2028860" y="8834"/>
            <a:ext cx="619211" cy="485843"/>
          </a:xfrm>
          <a:prstGeom prst="rect">
            <a:avLst/>
          </a:prstGeom>
        </p:spPr>
      </p:pic>
      <p:pic>
        <p:nvPicPr>
          <p:cNvPr id="9" name="Picture 8">
            <a:extLst>
              <a:ext uri="{FF2B5EF4-FFF2-40B4-BE49-F238E27FC236}">
                <a16:creationId xmlns:a16="http://schemas.microsoft.com/office/drawing/2014/main" id="{F6F3144F-AE1B-DBA0-3CAA-E75B62CF6DD1}"/>
              </a:ext>
            </a:extLst>
          </p:cNvPr>
          <p:cNvPicPr>
            <a:picLocks noChangeAspect="1"/>
          </p:cNvPicPr>
          <p:nvPr/>
        </p:nvPicPr>
        <p:blipFill>
          <a:blip r:embed="rId4"/>
          <a:stretch>
            <a:fillRect/>
          </a:stretch>
        </p:blipFill>
        <p:spPr>
          <a:xfrm>
            <a:off x="3608291" y="-67376"/>
            <a:ext cx="638264" cy="562053"/>
          </a:xfrm>
          <a:prstGeom prst="rect">
            <a:avLst/>
          </a:prstGeom>
        </p:spPr>
      </p:pic>
      <p:pic>
        <p:nvPicPr>
          <p:cNvPr id="11" name="Picture 10">
            <a:extLst>
              <a:ext uri="{FF2B5EF4-FFF2-40B4-BE49-F238E27FC236}">
                <a16:creationId xmlns:a16="http://schemas.microsoft.com/office/drawing/2014/main" id="{8958BFC2-926B-98A6-7A26-D1F1C8BDB5C3}"/>
              </a:ext>
            </a:extLst>
          </p:cNvPr>
          <p:cNvPicPr>
            <a:picLocks noChangeAspect="1"/>
          </p:cNvPicPr>
          <p:nvPr/>
        </p:nvPicPr>
        <p:blipFill>
          <a:blip r:embed="rId5"/>
          <a:stretch>
            <a:fillRect/>
          </a:stretch>
        </p:blipFill>
        <p:spPr>
          <a:xfrm>
            <a:off x="347583" y="1097253"/>
            <a:ext cx="1133633" cy="362001"/>
          </a:xfrm>
          <a:prstGeom prst="rect">
            <a:avLst/>
          </a:prstGeom>
        </p:spPr>
      </p:pic>
      <p:pic>
        <p:nvPicPr>
          <p:cNvPr id="13" name="Picture 12">
            <a:extLst>
              <a:ext uri="{FF2B5EF4-FFF2-40B4-BE49-F238E27FC236}">
                <a16:creationId xmlns:a16="http://schemas.microsoft.com/office/drawing/2014/main" id="{159D3D2E-B06F-263E-5EF7-6837D49018EF}"/>
              </a:ext>
            </a:extLst>
          </p:cNvPr>
          <p:cNvPicPr>
            <a:picLocks noChangeAspect="1"/>
          </p:cNvPicPr>
          <p:nvPr/>
        </p:nvPicPr>
        <p:blipFill>
          <a:blip r:embed="rId6"/>
          <a:stretch>
            <a:fillRect/>
          </a:stretch>
        </p:blipFill>
        <p:spPr>
          <a:xfrm>
            <a:off x="1526625" y="1097253"/>
            <a:ext cx="1076475" cy="352474"/>
          </a:xfrm>
          <a:prstGeom prst="rect">
            <a:avLst/>
          </a:prstGeom>
        </p:spPr>
      </p:pic>
      <p:pic>
        <p:nvPicPr>
          <p:cNvPr id="15" name="Picture 14">
            <a:extLst>
              <a:ext uri="{FF2B5EF4-FFF2-40B4-BE49-F238E27FC236}">
                <a16:creationId xmlns:a16="http://schemas.microsoft.com/office/drawing/2014/main" id="{65445D24-B6D3-0795-6A92-818680E76C4A}"/>
              </a:ext>
            </a:extLst>
          </p:cNvPr>
          <p:cNvPicPr>
            <a:picLocks noChangeAspect="1"/>
          </p:cNvPicPr>
          <p:nvPr/>
        </p:nvPicPr>
        <p:blipFill>
          <a:blip r:embed="rId7"/>
          <a:stretch>
            <a:fillRect/>
          </a:stretch>
        </p:blipFill>
        <p:spPr>
          <a:xfrm>
            <a:off x="2667400" y="1059148"/>
            <a:ext cx="1686160" cy="400106"/>
          </a:xfrm>
          <a:prstGeom prst="rect">
            <a:avLst/>
          </a:prstGeom>
        </p:spPr>
      </p:pic>
      <p:pic>
        <p:nvPicPr>
          <p:cNvPr id="17" name="Picture 16">
            <a:extLst>
              <a:ext uri="{FF2B5EF4-FFF2-40B4-BE49-F238E27FC236}">
                <a16:creationId xmlns:a16="http://schemas.microsoft.com/office/drawing/2014/main" id="{6EBBE75D-206F-59F0-F2D4-35297AA95E7C}"/>
              </a:ext>
            </a:extLst>
          </p:cNvPr>
          <p:cNvPicPr>
            <a:picLocks noChangeAspect="1"/>
          </p:cNvPicPr>
          <p:nvPr/>
        </p:nvPicPr>
        <p:blipFill>
          <a:blip r:embed="rId8"/>
          <a:stretch>
            <a:fillRect/>
          </a:stretch>
        </p:blipFill>
        <p:spPr>
          <a:xfrm>
            <a:off x="4510900" y="1059148"/>
            <a:ext cx="2057687" cy="323895"/>
          </a:xfrm>
          <a:prstGeom prst="rect">
            <a:avLst/>
          </a:prstGeom>
        </p:spPr>
      </p:pic>
      <p:pic>
        <p:nvPicPr>
          <p:cNvPr id="19" name="Picture 18">
            <a:extLst>
              <a:ext uri="{FF2B5EF4-FFF2-40B4-BE49-F238E27FC236}">
                <a16:creationId xmlns:a16="http://schemas.microsoft.com/office/drawing/2014/main" id="{23A78062-706D-AF8D-3AAA-025E2E9037FB}"/>
              </a:ext>
            </a:extLst>
          </p:cNvPr>
          <p:cNvPicPr>
            <a:picLocks noChangeAspect="1"/>
          </p:cNvPicPr>
          <p:nvPr/>
        </p:nvPicPr>
        <p:blipFill>
          <a:blip r:embed="rId9"/>
          <a:stretch>
            <a:fillRect/>
          </a:stretch>
        </p:blipFill>
        <p:spPr>
          <a:xfrm>
            <a:off x="6725927" y="1026821"/>
            <a:ext cx="1400370" cy="428685"/>
          </a:xfrm>
          <a:prstGeom prst="rect">
            <a:avLst/>
          </a:prstGeom>
        </p:spPr>
      </p:pic>
      <p:pic>
        <p:nvPicPr>
          <p:cNvPr id="21" name="Picture 20">
            <a:extLst>
              <a:ext uri="{FF2B5EF4-FFF2-40B4-BE49-F238E27FC236}">
                <a16:creationId xmlns:a16="http://schemas.microsoft.com/office/drawing/2014/main" id="{C8F7E4D5-4241-3498-72F7-3A7FD3C37F22}"/>
              </a:ext>
            </a:extLst>
          </p:cNvPr>
          <p:cNvPicPr>
            <a:picLocks noChangeAspect="1"/>
          </p:cNvPicPr>
          <p:nvPr/>
        </p:nvPicPr>
        <p:blipFill>
          <a:blip r:embed="rId10"/>
          <a:stretch>
            <a:fillRect/>
          </a:stretch>
        </p:blipFill>
        <p:spPr>
          <a:xfrm>
            <a:off x="8245532" y="917724"/>
            <a:ext cx="695422" cy="409632"/>
          </a:xfrm>
          <a:prstGeom prst="rect">
            <a:avLst/>
          </a:prstGeom>
        </p:spPr>
      </p:pic>
      <p:pic>
        <p:nvPicPr>
          <p:cNvPr id="23" name="Picture 22">
            <a:extLst>
              <a:ext uri="{FF2B5EF4-FFF2-40B4-BE49-F238E27FC236}">
                <a16:creationId xmlns:a16="http://schemas.microsoft.com/office/drawing/2014/main" id="{93A8E650-F316-DA0C-6DBD-9D0CF8CBA11E}"/>
              </a:ext>
            </a:extLst>
          </p:cNvPr>
          <p:cNvPicPr>
            <a:picLocks noChangeAspect="1"/>
          </p:cNvPicPr>
          <p:nvPr/>
        </p:nvPicPr>
        <p:blipFill rotWithShape="1">
          <a:blip r:embed="rId11"/>
          <a:srcRect t="2379"/>
          <a:stretch/>
        </p:blipFill>
        <p:spPr>
          <a:xfrm>
            <a:off x="586166" y="1603951"/>
            <a:ext cx="1286054" cy="883467"/>
          </a:xfrm>
          <a:prstGeom prst="rect">
            <a:avLst/>
          </a:prstGeom>
        </p:spPr>
      </p:pic>
      <p:pic>
        <p:nvPicPr>
          <p:cNvPr id="25" name="Picture 24">
            <a:extLst>
              <a:ext uri="{FF2B5EF4-FFF2-40B4-BE49-F238E27FC236}">
                <a16:creationId xmlns:a16="http://schemas.microsoft.com/office/drawing/2014/main" id="{678F2331-E056-78AB-2D56-1614405C4FBA}"/>
              </a:ext>
            </a:extLst>
          </p:cNvPr>
          <p:cNvPicPr>
            <a:picLocks noChangeAspect="1"/>
          </p:cNvPicPr>
          <p:nvPr/>
        </p:nvPicPr>
        <p:blipFill>
          <a:blip r:embed="rId12"/>
          <a:stretch>
            <a:fillRect/>
          </a:stretch>
        </p:blipFill>
        <p:spPr>
          <a:xfrm>
            <a:off x="2167268" y="1603951"/>
            <a:ext cx="1343212" cy="1114581"/>
          </a:xfrm>
          <a:prstGeom prst="rect">
            <a:avLst/>
          </a:prstGeom>
        </p:spPr>
      </p:pic>
      <p:pic>
        <p:nvPicPr>
          <p:cNvPr id="27" name="Picture 26">
            <a:extLst>
              <a:ext uri="{FF2B5EF4-FFF2-40B4-BE49-F238E27FC236}">
                <a16:creationId xmlns:a16="http://schemas.microsoft.com/office/drawing/2014/main" id="{E7C64C92-682D-C08C-3775-A95AFB4A7781}"/>
              </a:ext>
            </a:extLst>
          </p:cNvPr>
          <p:cNvPicPr>
            <a:picLocks noChangeAspect="1"/>
          </p:cNvPicPr>
          <p:nvPr/>
        </p:nvPicPr>
        <p:blipFill>
          <a:blip r:embed="rId13"/>
          <a:stretch>
            <a:fillRect/>
          </a:stretch>
        </p:blipFill>
        <p:spPr>
          <a:xfrm>
            <a:off x="3897442" y="1530457"/>
            <a:ext cx="1152686" cy="1314633"/>
          </a:xfrm>
          <a:prstGeom prst="rect">
            <a:avLst/>
          </a:prstGeom>
        </p:spPr>
      </p:pic>
      <p:pic>
        <p:nvPicPr>
          <p:cNvPr id="29" name="Picture 28">
            <a:extLst>
              <a:ext uri="{FF2B5EF4-FFF2-40B4-BE49-F238E27FC236}">
                <a16:creationId xmlns:a16="http://schemas.microsoft.com/office/drawing/2014/main" id="{EE07FBA7-E520-20D1-D22E-4FB513FE188C}"/>
              </a:ext>
            </a:extLst>
          </p:cNvPr>
          <p:cNvPicPr>
            <a:picLocks noChangeAspect="1"/>
          </p:cNvPicPr>
          <p:nvPr/>
        </p:nvPicPr>
        <p:blipFill>
          <a:blip r:embed="rId14"/>
          <a:stretch>
            <a:fillRect/>
          </a:stretch>
        </p:blipFill>
        <p:spPr>
          <a:xfrm>
            <a:off x="5535702" y="1511719"/>
            <a:ext cx="1305107" cy="1171739"/>
          </a:xfrm>
          <a:prstGeom prst="rect">
            <a:avLst/>
          </a:prstGeom>
        </p:spPr>
      </p:pic>
      <p:pic>
        <p:nvPicPr>
          <p:cNvPr id="31" name="Picture 30">
            <a:extLst>
              <a:ext uri="{FF2B5EF4-FFF2-40B4-BE49-F238E27FC236}">
                <a16:creationId xmlns:a16="http://schemas.microsoft.com/office/drawing/2014/main" id="{E2A47EB1-88E2-33DB-39FD-51B35BC94D78}"/>
              </a:ext>
            </a:extLst>
          </p:cNvPr>
          <p:cNvPicPr>
            <a:picLocks noChangeAspect="1"/>
          </p:cNvPicPr>
          <p:nvPr/>
        </p:nvPicPr>
        <p:blipFill>
          <a:blip r:embed="rId15"/>
          <a:stretch>
            <a:fillRect/>
          </a:stretch>
        </p:blipFill>
        <p:spPr>
          <a:xfrm>
            <a:off x="7089201" y="1537952"/>
            <a:ext cx="1629002" cy="962159"/>
          </a:xfrm>
          <a:prstGeom prst="rect">
            <a:avLst/>
          </a:prstGeom>
        </p:spPr>
      </p:pic>
      <p:pic>
        <p:nvPicPr>
          <p:cNvPr id="33" name="Picture 32">
            <a:extLst>
              <a:ext uri="{FF2B5EF4-FFF2-40B4-BE49-F238E27FC236}">
                <a16:creationId xmlns:a16="http://schemas.microsoft.com/office/drawing/2014/main" id="{20741D43-C245-16B9-341A-51549F826139}"/>
              </a:ext>
            </a:extLst>
          </p:cNvPr>
          <p:cNvPicPr>
            <a:picLocks noChangeAspect="1"/>
          </p:cNvPicPr>
          <p:nvPr/>
        </p:nvPicPr>
        <p:blipFill>
          <a:blip r:embed="rId16"/>
          <a:stretch>
            <a:fillRect/>
          </a:stretch>
        </p:blipFill>
        <p:spPr>
          <a:xfrm>
            <a:off x="71319" y="2857036"/>
            <a:ext cx="1409897" cy="1743318"/>
          </a:xfrm>
          <a:prstGeom prst="rect">
            <a:avLst/>
          </a:prstGeom>
        </p:spPr>
      </p:pic>
      <p:pic>
        <p:nvPicPr>
          <p:cNvPr id="35" name="Picture 34">
            <a:extLst>
              <a:ext uri="{FF2B5EF4-FFF2-40B4-BE49-F238E27FC236}">
                <a16:creationId xmlns:a16="http://schemas.microsoft.com/office/drawing/2014/main" id="{88D2403E-D38C-A1AD-4E67-C7E0E620F9A1}"/>
              </a:ext>
            </a:extLst>
          </p:cNvPr>
          <p:cNvPicPr>
            <a:picLocks noChangeAspect="1"/>
          </p:cNvPicPr>
          <p:nvPr/>
        </p:nvPicPr>
        <p:blipFill>
          <a:blip r:embed="rId17"/>
          <a:stretch>
            <a:fillRect/>
          </a:stretch>
        </p:blipFill>
        <p:spPr>
          <a:xfrm>
            <a:off x="1476609" y="2828457"/>
            <a:ext cx="1362265" cy="1800476"/>
          </a:xfrm>
          <a:prstGeom prst="rect">
            <a:avLst/>
          </a:prstGeom>
        </p:spPr>
      </p:pic>
      <p:pic>
        <p:nvPicPr>
          <p:cNvPr id="37" name="Picture 36">
            <a:extLst>
              <a:ext uri="{FF2B5EF4-FFF2-40B4-BE49-F238E27FC236}">
                <a16:creationId xmlns:a16="http://schemas.microsoft.com/office/drawing/2014/main" id="{FC3D8C6F-682D-6149-28F6-B441BF4E58D8}"/>
              </a:ext>
            </a:extLst>
          </p:cNvPr>
          <p:cNvPicPr>
            <a:picLocks noChangeAspect="1"/>
          </p:cNvPicPr>
          <p:nvPr/>
        </p:nvPicPr>
        <p:blipFill>
          <a:blip r:embed="rId18"/>
          <a:stretch>
            <a:fillRect/>
          </a:stretch>
        </p:blipFill>
        <p:spPr>
          <a:xfrm>
            <a:off x="2770462" y="2936364"/>
            <a:ext cx="1705213" cy="1733792"/>
          </a:xfrm>
          <a:prstGeom prst="rect">
            <a:avLst/>
          </a:prstGeom>
        </p:spPr>
      </p:pic>
      <p:pic>
        <p:nvPicPr>
          <p:cNvPr id="39" name="Picture 38">
            <a:extLst>
              <a:ext uri="{FF2B5EF4-FFF2-40B4-BE49-F238E27FC236}">
                <a16:creationId xmlns:a16="http://schemas.microsoft.com/office/drawing/2014/main" id="{AF2AC995-F17B-3B5E-1924-1FB76F26504F}"/>
              </a:ext>
            </a:extLst>
          </p:cNvPr>
          <p:cNvPicPr>
            <a:picLocks noChangeAspect="1"/>
          </p:cNvPicPr>
          <p:nvPr/>
        </p:nvPicPr>
        <p:blipFill>
          <a:blip r:embed="rId19"/>
          <a:stretch>
            <a:fillRect/>
          </a:stretch>
        </p:blipFill>
        <p:spPr>
          <a:xfrm>
            <a:off x="4473784" y="2936364"/>
            <a:ext cx="1657581" cy="1714739"/>
          </a:xfrm>
          <a:prstGeom prst="rect">
            <a:avLst/>
          </a:prstGeom>
        </p:spPr>
      </p:pic>
      <p:pic>
        <p:nvPicPr>
          <p:cNvPr id="41" name="Picture 40">
            <a:extLst>
              <a:ext uri="{FF2B5EF4-FFF2-40B4-BE49-F238E27FC236}">
                <a16:creationId xmlns:a16="http://schemas.microsoft.com/office/drawing/2014/main" id="{325E2B5D-AB4D-1452-8A57-D15925E11405}"/>
              </a:ext>
            </a:extLst>
          </p:cNvPr>
          <p:cNvPicPr>
            <a:picLocks noChangeAspect="1"/>
          </p:cNvPicPr>
          <p:nvPr/>
        </p:nvPicPr>
        <p:blipFill>
          <a:blip r:embed="rId20"/>
          <a:stretch>
            <a:fillRect/>
          </a:stretch>
        </p:blipFill>
        <p:spPr>
          <a:xfrm>
            <a:off x="6131365" y="3008827"/>
            <a:ext cx="1543265" cy="1533739"/>
          </a:xfrm>
          <a:prstGeom prst="rect">
            <a:avLst/>
          </a:prstGeom>
        </p:spPr>
      </p:pic>
      <p:pic>
        <p:nvPicPr>
          <p:cNvPr id="43" name="Picture 42">
            <a:extLst>
              <a:ext uri="{FF2B5EF4-FFF2-40B4-BE49-F238E27FC236}">
                <a16:creationId xmlns:a16="http://schemas.microsoft.com/office/drawing/2014/main" id="{2DDFD93C-338A-AEB2-D2BE-4814B6A0D84D}"/>
              </a:ext>
            </a:extLst>
          </p:cNvPr>
          <p:cNvPicPr>
            <a:picLocks noChangeAspect="1"/>
          </p:cNvPicPr>
          <p:nvPr/>
        </p:nvPicPr>
        <p:blipFill>
          <a:blip r:embed="rId21"/>
          <a:stretch>
            <a:fillRect/>
          </a:stretch>
        </p:blipFill>
        <p:spPr>
          <a:xfrm>
            <a:off x="7636072" y="3061221"/>
            <a:ext cx="1352739" cy="1428949"/>
          </a:xfrm>
          <a:prstGeom prst="rect">
            <a:avLst/>
          </a:prstGeom>
        </p:spPr>
      </p:pic>
      <p:pic>
        <p:nvPicPr>
          <p:cNvPr id="47" name="Picture 46">
            <a:extLst>
              <a:ext uri="{FF2B5EF4-FFF2-40B4-BE49-F238E27FC236}">
                <a16:creationId xmlns:a16="http://schemas.microsoft.com/office/drawing/2014/main" id="{C3939B20-26C2-FB99-77D1-9056600554EB}"/>
              </a:ext>
            </a:extLst>
          </p:cNvPr>
          <p:cNvPicPr>
            <a:picLocks noChangeAspect="1"/>
          </p:cNvPicPr>
          <p:nvPr/>
        </p:nvPicPr>
        <p:blipFill>
          <a:blip r:embed="rId22"/>
          <a:stretch>
            <a:fillRect/>
          </a:stretch>
        </p:blipFill>
        <p:spPr>
          <a:xfrm>
            <a:off x="474128" y="4744582"/>
            <a:ext cx="7544853" cy="695422"/>
          </a:xfrm>
          <a:prstGeom prst="rect">
            <a:avLst/>
          </a:prstGeom>
          <a:ln>
            <a:solidFill>
              <a:srgbClr val="FF0000"/>
            </a:solidFill>
          </a:ln>
        </p:spPr>
      </p:pic>
      <p:pic>
        <p:nvPicPr>
          <p:cNvPr id="49" name="Picture 48">
            <a:extLst>
              <a:ext uri="{FF2B5EF4-FFF2-40B4-BE49-F238E27FC236}">
                <a16:creationId xmlns:a16="http://schemas.microsoft.com/office/drawing/2014/main" id="{A6B9C8D7-437D-13FE-836F-B391AE203806}"/>
              </a:ext>
            </a:extLst>
          </p:cNvPr>
          <p:cNvPicPr>
            <a:picLocks noChangeAspect="1"/>
          </p:cNvPicPr>
          <p:nvPr/>
        </p:nvPicPr>
        <p:blipFill>
          <a:blip r:embed="rId23"/>
          <a:stretch>
            <a:fillRect/>
          </a:stretch>
        </p:blipFill>
        <p:spPr>
          <a:xfrm>
            <a:off x="3476556" y="5527773"/>
            <a:ext cx="4877481" cy="1257475"/>
          </a:xfrm>
          <a:prstGeom prst="rect">
            <a:avLst/>
          </a:prstGeom>
          <a:ln>
            <a:solidFill>
              <a:srgbClr val="FF0000"/>
            </a:solidFill>
          </a:ln>
        </p:spPr>
      </p:pic>
    </p:spTree>
    <p:extLst>
      <p:ext uri="{BB962C8B-B14F-4D97-AF65-F5344CB8AC3E}">
        <p14:creationId xmlns:p14="http://schemas.microsoft.com/office/powerpoint/2010/main" val="41748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0" y="365126"/>
            <a:ext cx="91440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u="sng" dirty="0">
                <a:latin typeface="Impact" panose="020B0806030902050204" pitchFamily="34" charset="0"/>
              </a:rPr>
              <a:t>Example#3</a:t>
            </a:r>
            <a:r>
              <a:rPr lang="en-US" dirty="0">
                <a:latin typeface="Impact" panose="020B0806030902050204" pitchFamily="34" charset="0"/>
              </a:rPr>
              <a:t>  - HYDROGEN POWERED </a:t>
            </a:r>
            <a:br>
              <a:rPr lang="en-US" dirty="0">
                <a:latin typeface="Impact" panose="020B0806030902050204" pitchFamily="34" charset="0"/>
              </a:rPr>
            </a:br>
            <a:r>
              <a:rPr lang="en-US" dirty="0">
                <a:latin typeface="Impact" panose="020B0806030902050204" pitchFamily="34" charset="0"/>
              </a:rPr>
              <a:t>                              BICYCLES</a:t>
            </a:r>
          </a:p>
        </p:txBody>
      </p:sp>
      <p:sp>
        <p:nvSpPr>
          <p:cNvPr id="132" name="Shape 132"/>
          <p:cNvSpPr txBox="1">
            <a:spLocks noGrp="1"/>
          </p:cNvSpPr>
          <p:nvPr>
            <p:ph type="body" idx="1"/>
          </p:nvPr>
        </p:nvSpPr>
        <p:spPr>
          <a:xfrm>
            <a:off x="232492" y="1540701"/>
            <a:ext cx="6005013" cy="4485999"/>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3200" dirty="0">
                <a:latin typeface="Calibri" panose="020F0502020204030204" pitchFamily="34" charset="0"/>
                <a:ea typeface="Arial"/>
                <a:cs typeface="Arial"/>
                <a:sym typeface="Arial"/>
              </a:rPr>
              <a:t>Electric Bicycles are becoming very popular these days. </a:t>
            </a:r>
            <a:r>
              <a:rPr lang="en-US" sz="3200" dirty="0">
                <a:highlight>
                  <a:srgbClr val="FFFFFF"/>
                </a:highlight>
                <a:latin typeface="Calibri" panose="020F0502020204030204" pitchFamily="34" charset="0"/>
                <a:ea typeface="Arial"/>
                <a:cs typeface="Arial"/>
                <a:sym typeface="Arial"/>
              </a:rPr>
              <a:t>They typically have a rechargeable battery pack and electric hub motor.</a:t>
            </a:r>
            <a:endParaRPr sz="3200" dirty="0">
              <a:highlight>
                <a:srgbClr val="FFFFFF"/>
              </a:highlight>
              <a:latin typeface="Calibri" panose="020F0502020204030204" pitchFamily="34" charset="0"/>
              <a:ea typeface="Arial"/>
              <a:cs typeface="Arial"/>
              <a:sym typeface="Arial"/>
            </a:endParaRPr>
          </a:p>
          <a:p>
            <a:pPr marL="0" lvl="0" indent="0">
              <a:spcBef>
                <a:spcPts val="1000"/>
              </a:spcBef>
              <a:spcAft>
                <a:spcPts val="0"/>
              </a:spcAft>
              <a:buNone/>
            </a:pPr>
            <a:r>
              <a:rPr lang="en-US" sz="3200" dirty="0">
                <a:highlight>
                  <a:srgbClr val="FFFFFF"/>
                </a:highlight>
                <a:latin typeface="Calibri" panose="020F0502020204030204" pitchFamily="34" charset="0"/>
                <a:ea typeface="Arial"/>
                <a:cs typeface="Arial"/>
                <a:sym typeface="Arial"/>
              </a:rPr>
              <a:t>A new electricity source combines a hydrogen fuel cell with a </a:t>
            </a:r>
            <a:r>
              <a:rPr lang="en-US" sz="3200" b="1" i="1" dirty="0">
                <a:highlight>
                  <a:srgbClr val="FFFFFF"/>
                </a:highlight>
                <a:latin typeface="Calibri" panose="020F0502020204030204" pitchFamily="34" charset="0"/>
                <a:ea typeface="Arial"/>
                <a:cs typeface="Arial"/>
                <a:sym typeface="Arial"/>
              </a:rPr>
              <a:t>"sodium silicide"</a:t>
            </a:r>
            <a:r>
              <a:rPr lang="en-US" sz="3200" dirty="0">
                <a:highlight>
                  <a:srgbClr val="FFFFFF"/>
                </a:highlight>
                <a:latin typeface="Calibri" panose="020F0502020204030204" pitchFamily="34" charset="0"/>
                <a:ea typeface="Arial"/>
                <a:cs typeface="Arial"/>
                <a:sym typeface="Arial"/>
              </a:rPr>
              <a:t> fuel cartridge (winner of a "Green Chemistry Challenge Award)</a:t>
            </a:r>
            <a:endParaRPr sz="3200" dirty="0">
              <a:highlight>
                <a:srgbClr val="FFFFFF"/>
              </a:highlight>
              <a:latin typeface="Calibri" panose="020F0502020204030204" pitchFamily="34" charset="0"/>
              <a:ea typeface="Arial"/>
              <a:cs typeface="Arial"/>
              <a:sym typeface="Arial"/>
            </a:endParaRPr>
          </a:p>
          <a:p>
            <a:pPr marL="0" lvl="0" indent="0">
              <a:spcBef>
                <a:spcPts val="1000"/>
              </a:spcBef>
              <a:spcAft>
                <a:spcPts val="0"/>
              </a:spcAft>
              <a:buNone/>
            </a:pPr>
            <a:endParaRPr sz="3000" dirty="0">
              <a:highlight>
                <a:srgbClr val="FFFFFF"/>
              </a:highlight>
              <a:latin typeface="Arial"/>
              <a:ea typeface="Arial"/>
              <a:cs typeface="Arial"/>
              <a:sym typeface="Arial"/>
            </a:endParaRPr>
          </a:p>
        </p:txBody>
      </p:sp>
      <p:pic>
        <p:nvPicPr>
          <p:cNvPr id="134" name="Shape 134"/>
          <p:cNvPicPr preferRelativeResize="0"/>
          <p:nvPr/>
        </p:nvPicPr>
        <p:blipFill>
          <a:blip r:embed="rId3">
            <a:alphaModFix/>
          </a:blip>
          <a:stretch>
            <a:fillRect/>
          </a:stretch>
        </p:blipFill>
        <p:spPr>
          <a:xfrm>
            <a:off x="6155140" y="1690826"/>
            <a:ext cx="2796838" cy="38228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50125" y="0"/>
            <a:ext cx="8993875"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b="1" u="sng" dirty="0">
                <a:latin typeface="Impact" panose="020B0806030902050204" pitchFamily="34" charset="0"/>
              </a:rPr>
              <a:t>Example#3</a:t>
            </a:r>
            <a:r>
              <a:rPr lang="en-US" dirty="0">
                <a:latin typeface="Impact" panose="020B0806030902050204" pitchFamily="34" charset="0"/>
              </a:rPr>
              <a:t> – H</a:t>
            </a:r>
            <a:r>
              <a:rPr lang="en-US" baseline="-25000" dirty="0">
                <a:latin typeface="Impact" panose="020B0806030902050204" pitchFamily="34" charset="0"/>
              </a:rPr>
              <a:t>2</a:t>
            </a:r>
            <a:r>
              <a:rPr lang="en-US" dirty="0">
                <a:latin typeface="Impact" panose="020B0806030902050204" pitchFamily="34" charset="0"/>
              </a:rPr>
              <a:t> POWERED BICYCLES</a:t>
            </a:r>
          </a:p>
        </p:txBody>
      </p:sp>
      <p:sp>
        <p:nvSpPr>
          <p:cNvPr id="141" name="Shape 141"/>
          <p:cNvSpPr txBox="1">
            <a:spLocks noGrp="1"/>
          </p:cNvSpPr>
          <p:nvPr>
            <p:ph type="body" idx="1"/>
          </p:nvPr>
        </p:nvSpPr>
        <p:spPr>
          <a:xfrm>
            <a:off x="150125" y="937140"/>
            <a:ext cx="8761863" cy="4351200"/>
          </a:xfrm>
          <a:prstGeom prst="rect">
            <a:avLst/>
          </a:prstGeom>
        </p:spPr>
        <p:txBody>
          <a:bodyPr spcFirstLastPara="1" wrap="square" lIns="91425" tIns="91425" rIns="91425" bIns="91425" anchor="t" anchorCtr="0">
            <a:noAutofit/>
          </a:bodyPr>
          <a:lstStyle/>
          <a:p>
            <a:pPr marL="0" lvl="0" indent="0" rtl="0">
              <a:lnSpc>
                <a:spcPct val="100000"/>
              </a:lnSpc>
              <a:spcBef>
                <a:spcPts val="400"/>
              </a:spcBef>
              <a:spcAft>
                <a:spcPts val="0"/>
              </a:spcAft>
              <a:buClr>
                <a:schemeClr val="dk1"/>
              </a:buClr>
              <a:buSzPts val="1100"/>
              <a:buFont typeface="Arial"/>
              <a:buNone/>
            </a:pPr>
            <a:r>
              <a:rPr lang="en-US" sz="3600" dirty="0">
                <a:latin typeface="Calibri" panose="020F0502020204030204" pitchFamily="34" charset="0"/>
                <a:ea typeface="Arial"/>
                <a:cs typeface="Arial"/>
                <a:sym typeface="Arial"/>
              </a:rPr>
              <a:t>The sodium silicide reacts with water to make the hydrogen fuel to run the bicycle.</a:t>
            </a:r>
            <a:endParaRPr sz="3600" dirty="0">
              <a:latin typeface="Calibri" panose="020F0502020204030204" pitchFamily="34" charset="0"/>
              <a:ea typeface="Arial"/>
              <a:cs typeface="Arial"/>
              <a:sym typeface="Arial"/>
            </a:endParaRPr>
          </a:p>
          <a:p>
            <a:pPr marL="241300" lvl="0" indent="0" rtl="0">
              <a:lnSpc>
                <a:spcPct val="100000"/>
              </a:lnSpc>
              <a:spcBef>
                <a:spcPts val="600"/>
              </a:spcBef>
              <a:spcAft>
                <a:spcPts val="0"/>
              </a:spcAft>
              <a:buClr>
                <a:schemeClr val="dk1"/>
              </a:buClr>
              <a:buSzPts val="1100"/>
              <a:buFont typeface="Arial"/>
              <a:buNone/>
            </a:pPr>
            <a:r>
              <a:rPr lang="en-US" sz="4000" b="1" dirty="0">
                <a:solidFill>
                  <a:srgbClr val="0000FF"/>
                </a:solidFill>
                <a:highlight>
                  <a:srgbClr val="FFFFFF"/>
                </a:highlight>
                <a:latin typeface="Calibri" panose="020F0502020204030204" pitchFamily="34" charset="0"/>
                <a:ea typeface="Arial"/>
                <a:cs typeface="Arial"/>
                <a:sym typeface="Arial"/>
              </a:rPr>
              <a:t>2 </a:t>
            </a:r>
            <a:r>
              <a:rPr lang="en-US" sz="4000" b="1" dirty="0" err="1">
                <a:solidFill>
                  <a:srgbClr val="0000FF"/>
                </a:solidFill>
                <a:highlight>
                  <a:srgbClr val="FFFFFF"/>
                </a:highlight>
                <a:latin typeface="Calibri" panose="020F0502020204030204" pitchFamily="34" charset="0"/>
                <a:ea typeface="Arial"/>
                <a:cs typeface="Arial"/>
                <a:sym typeface="Arial"/>
              </a:rPr>
              <a:t>NaSi</a:t>
            </a:r>
            <a:r>
              <a:rPr lang="en-US" sz="4000" b="1" baseline="-25000" dirty="0">
                <a:solidFill>
                  <a:srgbClr val="0000FF"/>
                </a:solidFill>
                <a:highlight>
                  <a:srgbClr val="FFFFFF"/>
                </a:highlight>
                <a:latin typeface="Calibri" panose="020F0502020204030204" pitchFamily="34" charset="0"/>
                <a:ea typeface="Arial"/>
                <a:cs typeface="Arial"/>
                <a:sym typeface="Arial"/>
              </a:rPr>
              <a:t>(s)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(l)</a:t>
            </a:r>
            <a:r>
              <a:rPr lang="en-US" sz="4000" b="1" dirty="0">
                <a:solidFill>
                  <a:srgbClr val="0000FF"/>
                </a:solidFill>
                <a:highlight>
                  <a:srgbClr val="FFFFFF"/>
                </a:highlight>
                <a:latin typeface="Calibri" panose="020F0502020204030204" pitchFamily="34" charset="0"/>
                <a:ea typeface="Arial"/>
                <a:cs typeface="Arial"/>
                <a:sym typeface="Arial"/>
              </a:rPr>
              <a:t> → Na</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Si</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5(s)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2(g)</a:t>
            </a:r>
            <a:endParaRPr sz="4000" b="1" baseline="-25000" dirty="0">
              <a:solidFill>
                <a:srgbClr val="0000FF"/>
              </a:solidFill>
              <a:highlight>
                <a:srgbClr val="FFFFFF"/>
              </a:highlight>
              <a:latin typeface="Calibri" panose="020F0502020204030204" pitchFamily="34" charset="0"/>
              <a:ea typeface="Arial"/>
              <a:cs typeface="Arial"/>
              <a:sym typeface="Arial"/>
            </a:endParaRPr>
          </a:p>
          <a:p>
            <a:pPr marL="0" lvl="0" indent="0">
              <a:lnSpc>
                <a:spcPct val="100000"/>
              </a:lnSpc>
              <a:spcBef>
                <a:spcPts val="1000"/>
              </a:spcBef>
              <a:spcAft>
                <a:spcPts val="0"/>
              </a:spcAft>
              <a:buNone/>
            </a:pPr>
            <a:r>
              <a:rPr lang="en-US" sz="3400" dirty="0">
                <a:latin typeface="Calibri" panose="020F0502020204030204" pitchFamily="34" charset="0"/>
              </a:rPr>
              <a:t>If you start with 1Kg of sodium silicide, and your tank can hold 500mL of water, will you have enough water to use up the battery?</a:t>
            </a:r>
            <a:endParaRPr sz="3400" dirty="0">
              <a:latin typeface="Calibri" panose="020F0502020204030204" pitchFamily="34" charset="0"/>
            </a:endParaRPr>
          </a:p>
        </p:txBody>
      </p:sp>
      <p:sp>
        <p:nvSpPr>
          <p:cNvPr id="2" name="Rectangle 1"/>
          <p:cNvSpPr/>
          <p:nvPr/>
        </p:nvSpPr>
        <p:spPr>
          <a:xfrm>
            <a:off x="0" y="4654195"/>
            <a:ext cx="8836926" cy="1077218"/>
          </a:xfrm>
          <a:prstGeom prst="rect">
            <a:avLst/>
          </a:prstGeom>
        </p:spPr>
        <p:txBody>
          <a:bodyPr wrap="square">
            <a:spAutoFit/>
          </a:bodyPr>
          <a:lstStyle/>
          <a:p>
            <a:pPr lvl="0"/>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Use 1kg of sodium silicide as your A value. The Density of water is 1g/mL)</a:t>
            </a:r>
          </a:p>
        </p:txBody>
      </p:sp>
      <p:cxnSp>
        <p:nvCxnSpPr>
          <p:cNvPr id="6" name="Straight Connector 5"/>
          <p:cNvCxnSpPr/>
          <p:nvPr/>
        </p:nvCxnSpPr>
        <p:spPr>
          <a:xfrm flipV="1">
            <a:off x="-40944" y="4565486"/>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449</Words>
  <Application>Microsoft Office PowerPoint</Application>
  <PresentationFormat>On-screen Show (4:3)</PresentationFormat>
  <Paragraphs>31</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Impact</vt:lpstr>
      <vt:lpstr>Arial</vt:lpstr>
      <vt:lpstr>Calibri</vt:lpstr>
      <vt:lpstr>Arial Narrow</vt:lpstr>
      <vt:lpstr>Office Theme</vt:lpstr>
      <vt:lpstr>N27 - Real Life Stoichiometry Examples</vt:lpstr>
      <vt:lpstr>PowerPoint Presentation</vt:lpstr>
      <vt:lpstr>PowerPoint Presentation</vt:lpstr>
      <vt:lpstr>PowerPoint Presentation</vt:lpstr>
      <vt:lpstr>PowerPoint Presentation</vt:lpstr>
      <vt:lpstr>PowerPoint Presentation</vt:lpstr>
      <vt:lpstr>PowerPoint Presentation</vt:lpstr>
      <vt:lpstr>Example#3  - HYDROGEN POWERED                                BICYCLES</vt:lpstr>
      <vt:lpstr>Example#3 – H2 POWERED BICYCLES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Life Stoichiometry Examples</dc:title>
  <dc:creator>Farmer, Stephanie [DH]</dc:creator>
  <cp:lastModifiedBy>Farmer, Stephanie [DH]</cp:lastModifiedBy>
  <cp:revision>20</cp:revision>
  <dcterms:modified xsi:type="dcterms:W3CDTF">2022-12-02T17:21:46Z</dcterms:modified>
</cp:coreProperties>
</file>