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58" r:id="rId2"/>
  </p:sldMasterIdLst>
  <p:notesMasterIdLst>
    <p:notesMasterId r:id="rId41"/>
  </p:notesMasterIdLst>
  <p:sldIdLst>
    <p:sldId id="305" r:id="rId3"/>
    <p:sldId id="256" r:id="rId4"/>
    <p:sldId id="303" r:id="rId5"/>
    <p:sldId id="296" r:id="rId6"/>
    <p:sldId id="259" r:id="rId7"/>
    <p:sldId id="260" r:id="rId8"/>
    <p:sldId id="262" r:id="rId9"/>
    <p:sldId id="267" r:id="rId10"/>
    <p:sldId id="258" r:id="rId11"/>
    <p:sldId id="272" r:id="rId12"/>
    <p:sldId id="270" r:id="rId13"/>
    <p:sldId id="279" r:id="rId14"/>
    <p:sldId id="282" r:id="rId15"/>
    <p:sldId id="261" r:id="rId16"/>
    <p:sldId id="286" r:id="rId17"/>
    <p:sldId id="284" r:id="rId18"/>
    <p:sldId id="285" r:id="rId19"/>
    <p:sldId id="287" r:id="rId20"/>
    <p:sldId id="288" r:id="rId21"/>
    <p:sldId id="289" r:id="rId22"/>
    <p:sldId id="290" r:id="rId23"/>
    <p:sldId id="291" r:id="rId24"/>
    <p:sldId id="292" r:id="rId25"/>
    <p:sldId id="293" r:id="rId26"/>
    <p:sldId id="294" r:id="rId27"/>
    <p:sldId id="295" r:id="rId28"/>
    <p:sldId id="302" r:id="rId29"/>
    <p:sldId id="297" r:id="rId30"/>
    <p:sldId id="298" r:id="rId31"/>
    <p:sldId id="299" r:id="rId32"/>
    <p:sldId id="300" r:id="rId33"/>
    <p:sldId id="301" r:id="rId34"/>
    <p:sldId id="307" r:id="rId35"/>
    <p:sldId id="306" r:id="rId36"/>
    <p:sldId id="308" r:id="rId37"/>
    <p:sldId id="309" r:id="rId38"/>
    <p:sldId id="281" r:id="rId39"/>
    <p:sldId id="304"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Karla" pitchFamily="2" charset="0"/>
      <p:regular r:id="rId48"/>
      <p:bold r:id="rId49"/>
      <p:italic r:id="rId50"/>
      <p:boldItalic r:id="rId51"/>
    </p:embeddedFont>
    <p:embeddedFont>
      <p:font typeface="Raleway"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91"/>
    <a:srgbClr val="FF6600"/>
    <a:srgbClr val="004C52"/>
    <a:srgbClr val="8BC642"/>
    <a:srgbClr val="2ABBAD"/>
    <a:srgbClr val="BBE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9AB0F0-F2AE-4B1E-B4CC-64672CDD4D9F}">
  <a:tblStyle styleId="{0E9AB0F0-F2AE-4B1E-B4CC-64672CDD4D9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660"/>
  </p:normalViewPr>
  <p:slideViewPr>
    <p:cSldViewPr snapToGrid="0">
      <p:cViewPr varScale="1">
        <p:scale>
          <a:sx n="85" d="100"/>
          <a:sy n="85" d="100"/>
        </p:scale>
        <p:origin x="2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10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694cd56_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694cd56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8416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567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564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34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2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59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04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58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580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8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0580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742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41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62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0" name="Google Shape;10;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21300-718B-4D4D-B6C4-1DD407C198CD}"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425556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21300-718B-4D4D-B6C4-1DD407C198CD}"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276349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21300-718B-4D4D-B6C4-1DD407C198CD}"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358003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821300-718B-4D4D-B6C4-1DD407C198CD}" type="datetimeFigureOut">
              <a:rPr lang="en-US" smtClean="0"/>
              <a:t>1/9/2025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246217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26821300-718B-4D4D-B6C4-1DD407C198CD}" type="datetimeFigureOut">
              <a:rPr lang="en-US" smtClean="0"/>
              <a:t>1/9/2025</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8249F2-3DC1-465B-987B-34FCD946AFED}" type="slidenum">
              <a:rPr lang="en-US" smtClean="0"/>
              <a:t>‹#›</a:t>
            </a:fld>
            <a:endParaRPr lang="en-US"/>
          </a:p>
        </p:txBody>
      </p:sp>
    </p:spTree>
    <p:extLst>
      <p:ext uri="{BB962C8B-B14F-4D97-AF65-F5344CB8AC3E}">
        <p14:creationId xmlns:p14="http://schemas.microsoft.com/office/powerpoint/2010/main" val="19595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26821300-718B-4D4D-B6C4-1DD407C198CD}"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387028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252234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351081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4"/>
        <p:cNvGrpSpPr/>
        <p:nvPr/>
      </p:nvGrpSpPr>
      <p:grpSpPr>
        <a:xfrm>
          <a:off x="0" y="0"/>
          <a:ext cx="0" cy="0"/>
          <a:chOff x="0" y="0"/>
          <a:chExt cx="0" cy="0"/>
        </a:xfrm>
      </p:grpSpPr>
      <p:sp>
        <p:nvSpPr>
          <p:cNvPr id="15" name="Google Shape;15;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0" name="Google Shape;20;p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6" name="Google Shape;26;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7" name="Google Shape;27;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05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418289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821300-718B-4D4D-B6C4-1DD407C198CD}"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5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26821300-718B-4D4D-B6C4-1DD407C198CD}" type="datetimeFigureOut">
              <a:rPr lang="en-US" smtClean="0"/>
              <a:t>1/9/2025</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838249F2-3DC1-465B-987B-34FCD946AFED}"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29376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iUjL9AVeSn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youtu.be/ZwER7qEuRow" TargetMode="External"/><Relationship Id="rId2" Type="http://schemas.openxmlformats.org/officeDocument/2006/relationships/slideLayout" Target="../slideLayouts/slideLayout13.xml"/><Relationship Id="rId1" Type="http://schemas.openxmlformats.org/officeDocument/2006/relationships/video" Target="https://www.youtube.com/embed/ZwER7qEuRow?feature=oembed" TargetMode="Externa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2" Type="http://schemas.openxmlformats.org/officeDocument/2006/relationships/hyperlink" Target="https://youtu.be/iUjL9AVeSn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dirty="0"/>
              <a:t>N-28</a:t>
            </a:r>
            <a:r>
              <a:rPr lang="en" dirty="0"/>
              <a:t> </a:t>
            </a:r>
            <a:br>
              <a:rPr lang="en" dirty="0"/>
            </a:br>
            <a:r>
              <a:rPr lang="en" dirty="0"/>
              <a:t>Limiting Reagent Stoichiometry</a:t>
            </a:r>
            <a:endParaRPr dirty="0"/>
          </a:p>
        </p:txBody>
      </p:sp>
    </p:spTree>
    <p:extLst>
      <p:ext uri="{BB962C8B-B14F-4D97-AF65-F5344CB8AC3E}">
        <p14:creationId xmlns:p14="http://schemas.microsoft.com/office/powerpoint/2010/main" val="373718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7" name="Google Shape;247;p27"/>
          <p:cNvSpPr/>
          <p:nvPr/>
        </p:nvSpPr>
        <p:spPr>
          <a:xfrm>
            <a:off x="457200" y="1951461"/>
            <a:ext cx="2743200" cy="2377440"/>
          </a:xfrm>
          <a:prstGeom prst="homePlate">
            <a:avLst>
              <a:gd name="adj" fmla="val 211909"/>
            </a:avLst>
          </a:prstGeom>
          <a:solidFill>
            <a:srgbClr val="ABE33F">
              <a:alpha val="81150"/>
            </a:srgbClr>
          </a:solidFill>
          <a:ln>
            <a:noFill/>
          </a:ln>
        </p:spPr>
        <p:txBody>
          <a:bodyPr spcFirstLastPara="1" wrap="square" lIns="91440"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Limiting Reagent</a:t>
            </a:r>
            <a:endParaRPr sz="2400" b="1" dirty="0">
              <a:solidFill>
                <a:srgbClr val="004C52"/>
              </a:solidFill>
              <a:latin typeface="Karla"/>
              <a:ea typeface="Karla"/>
              <a:cs typeface="Karla"/>
              <a:sym typeface="Karla"/>
            </a:endParaRPr>
          </a:p>
        </p:txBody>
      </p:sp>
      <p:sp>
        <p:nvSpPr>
          <p:cNvPr id="244" name="Google Shape;244;p2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Usually 3 types of problems:</a:t>
            </a:r>
            <a:endParaRPr sz="2800" dirty="0"/>
          </a:p>
        </p:txBody>
      </p:sp>
      <p:sp>
        <p:nvSpPr>
          <p:cNvPr id="246" name="Google Shape;246;p27"/>
          <p:cNvSpPr/>
          <p:nvPr/>
        </p:nvSpPr>
        <p:spPr>
          <a:xfrm>
            <a:off x="3200400" y="1951461"/>
            <a:ext cx="2743200" cy="2377440"/>
          </a:xfrm>
          <a:prstGeom prst="homePlate">
            <a:avLst>
              <a:gd name="adj" fmla="val 211909"/>
            </a:avLst>
          </a:prstGeom>
          <a:solidFill>
            <a:srgbClr val="00AE9D"/>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Amounts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Made </a:t>
            </a:r>
            <a:endParaRPr sz="2400" b="1" dirty="0">
              <a:solidFill>
                <a:srgbClr val="004C52"/>
              </a:solidFill>
              <a:latin typeface="Karla"/>
              <a:ea typeface="Karla"/>
              <a:cs typeface="Karla"/>
              <a:sym typeface="Karla"/>
            </a:endParaRPr>
          </a:p>
        </p:txBody>
      </p:sp>
      <p:sp>
        <p:nvSpPr>
          <p:cNvPr id="245" name="Google Shape;245;p27"/>
          <p:cNvSpPr/>
          <p:nvPr/>
        </p:nvSpPr>
        <p:spPr>
          <a:xfrm>
            <a:off x="5900907" y="1951461"/>
            <a:ext cx="2743200" cy="2377440"/>
          </a:xfrm>
          <a:prstGeom prst="homePlate">
            <a:avLst>
              <a:gd name="adj" fmla="val 211909"/>
            </a:avLst>
          </a:prstGeom>
          <a:solidFill>
            <a:srgbClr val="004C52"/>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FFFFFF"/>
                </a:solidFill>
                <a:latin typeface="Karla"/>
                <a:ea typeface="Karla"/>
                <a:cs typeface="Karla"/>
                <a:sym typeface="Karla"/>
              </a:rPr>
              <a:t>Find how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much XS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left over</a:t>
            </a:r>
            <a:endParaRPr sz="2400" b="1" dirty="0">
              <a:solidFill>
                <a:srgbClr val="FFFFFF"/>
              </a:solidFill>
              <a:latin typeface="Karla"/>
              <a:ea typeface="Karla"/>
              <a:cs typeface="Karla"/>
              <a:sym typeface="Karla"/>
            </a:endParaRPr>
          </a:p>
        </p:txBody>
      </p:sp>
      <p:sp>
        <p:nvSpPr>
          <p:cNvPr id="2" name="Oval 1"/>
          <p:cNvSpPr/>
          <p:nvPr/>
        </p:nvSpPr>
        <p:spPr>
          <a:xfrm>
            <a:off x="204385" y="1661530"/>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1</a:t>
            </a:r>
            <a:endParaRPr lang="en-US" b="1" dirty="0">
              <a:solidFill>
                <a:srgbClr val="004C52"/>
              </a:solidFill>
            </a:endParaRPr>
          </a:p>
        </p:txBody>
      </p:sp>
      <p:sp>
        <p:nvSpPr>
          <p:cNvPr id="8" name="Oval 7"/>
          <p:cNvSpPr/>
          <p:nvPr/>
        </p:nvSpPr>
        <p:spPr>
          <a:xfrm>
            <a:off x="2947585" y="1661529"/>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2</a:t>
            </a:r>
            <a:endParaRPr lang="en-US" b="1" dirty="0">
              <a:solidFill>
                <a:srgbClr val="004C52"/>
              </a:solidFill>
            </a:endParaRPr>
          </a:p>
        </p:txBody>
      </p:sp>
      <p:sp>
        <p:nvSpPr>
          <p:cNvPr id="9" name="Oval 8"/>
          <p:cNvSpPr/>
          <p:nvPr/>
        </p:nvSpPr>
        <p:spPr>
          <a:xfrm>
            <a:off x="5690785" y="1661528"/>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3</a:t>
            </a:r>
            <a:endParaRPr lang="en-US" b="1" dirty="0">
              <a:solidFill>
                <a:srgbClr val="004C5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46" grpId="0" animBg="1"/>
      <p:bldP spid="245" grpId="0" animBg="1"/>
      <p:bldP spid="2"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25"/>
        <p:cNvGrpSpPr/>
        <p:nvPr/>
      </p:nvGrpSpPr>
      <p:grpSpPr>
        <a:xfrm>
          <a:off x="0" y="0"/>
          <a:ext cx="0" cy="0"/>
          <a:chOff x="0" y="0"/>
          <a:chExt cx="0" cy="0"/>
        </a:xfrm>
      </p:grpSpPr>
      <p:sp>
        <p:nvSpPr>
          <p:cNvPr id="5" name="Google Shape;227;p25"/>
          <p:cNvSpPr txBox="1">
            <a:spLocks/>
          </p:cNvSpPr>
          <p:nvPr/>
        </p:nvSpPr>
        <p:spPr>
          <a:xfrm>
            <a:off x="0" y="2896977"/>
            <a:ext cx="9144000" cy="104852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Font typeface="Karla"/>
              <a:buNone/>
            </a:pPr>
            <a:r>
              <a:rPr lang="en-US" sz="3200" b="1" i="1" dirty="0">
                <a:solidFill>
                  <a:srgbClr val="8BC642"/>
                </a:solidFill>
              </a:rPr>
              <a:t>Dimensional Analysis, units, labeling, </a:t>
            </a:r>
            <a:r>
              <a:rPr lang="en-US" sz="3200" b="1" i="1" dirty="0" err="1">
                <a:solidFill>
                  <a:srgbClr val="8BC642"/>
                </a:solidFill>
              </a:rPr>
              <a:t>etc</a:t>
            </a:r>
            <a:r>
              <a:rPr lang="en-US" sz="3200" b="1" i="1" dirty="0">
                <a:solidFill>
                  <a:srgbClr val="8BC642"/>
                </a:solidFill>
              </a:rPr>
              <a:t> r</a:t>
            </a:r>
            <a:r>
              <a:rPr lang="en-US" sz="3200" b="1" i="1" u="sng" dirty="0">
                <a:solidFill>
                  <a:srgbClr val="8BC642"/>
                </a:solidFill>
              </a:rPr>
              <a:t>equired</a:t>
            </a:r>
            <a:r>
              <a:rPr lang="en-US" sz="3200" b="1" i="1" dirty="0">
                <a:solidFill>
                  <a:srgbClr val="8BC642"/>
                </a:solidFill>
              </a:rPr>
              <a:t>!</a:t>
            </a:r>
          </a:p>
        </p:txBody>
      </p:sp>
      <p:sp>
        <p:nvSpPr>
          <p:cNvPr id="227" name="Google Shape;227;p25"/>
          <p:cNvSpPr txBox="1">
            <a:spLocks noGrp="1"/>
          </p:cNvSpPr>
          <p:nvPr>
            <p:ph type="subTitle" idx="4294967295"/>
          </p:nvPr>
        </p:nvSpPr>
        <p:spPr>
          <a:xfrm>
            <a:off x="0" y="1362180"/>
            <a:ext cx="9144000" cy="1682103"/>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600"/>
              </a:spcBef>
              <a:spcAft>
                <a:spcPts val="0"/>
              </a:spcAft>
              <a:buNone/>
            </a:pPr>
            <a:br>
              <a:rPr lang="en" sz="4400" b="1" dirty="0"/>
            </a:br>
            <a:r>
              <a:rPr lang="en" sz="4400" b="1" dirty="0"/>
              <a:t>“</a:t>
            </a:r>
            <a:r>
              <a:rPr lang="en-US" sz="4400" b="1" dirty="0"/>
              <a:t>The</a:t>
            </a:r>
            <a:r>
              <a:rPr lang="en" sz="4400" b="1" dirty="0"/>
              <a:t> KEY to Stoichiometry!”</a:t>
            </a:r>
            <a:endParaRPr sz="4400" b="1" dirty="0"/>
          </a:p>
        </p:txBody>
      </p:sp>
      <p:sp>
        <p:nvSpPr>
          <p:cNvPr id="226" name="Google Shape;226;p25"/>
          <p:cNvSpPr txBox="1">
            <a:spLocks noGrp="1"/>
          </p:cNvSpPr>
          <p:nvPr>
            <p:ph type="ctrTitle" idx="4294967295"/>
          </p:nvPr>
        </p:nvSpPr>
        <p:spPr>
          <a:xfrm>
            <a:off x="0" y="1362179"/>
            <a:ext cx="9144000" cy="957275"/>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solidFill>
                  <a:srgbClr val="ABE33F"/>
                </a:solidFill>
                <a:latin typeface="Karla"/>
                <a:ea typeface="Karla"/>
                <a:cs typeface="Karla"/>
                <a:sym typeface="Karla"/>
              </a:rPr>
              <a:t>ALL ABOUT MOLE RATIOS! </a:t>
            </a:r>
            <a:endParaRPr sz="5400" dirty="0">
              <a:solidFill>
                <a:srgbClr val="ABE33F"/>
              </a:solidFill>
              <a:latin typeface="Karla"/>
              <a:ea typeface="Karla"/>
              <a:cs typeface="Karla"/>
              <a:sym typeface="Kar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0" y="1114741"/>
            <a:ext cx="9144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rgbClr val="ABE33F"/>
                </a:solidFill>
              </a:rPr>
              <a:t>Use mole ratios and </a:t>
            </a:r>
            <a:br>
              <a:rPr lang="en" sz="4000" dirty="0">
                <a:solidFill>
                  <a:srgbClr val="ABE33F"/>
                </a:solidFill>
              </a:rPr>
            </a:br>
            <a:r>
              <a:rPr lang="en" sz="4000" dirty="0">
                <a:solidFill>
                  <a:srgbClr val="ABE33F"/>
                </a:solidFill>
              </a:rPr>
              <a:t>dimensional analysis to compare… </a:t>
            </a:r>
            <a:br>
              <a:rPr lang="en" sz="4000" dirty="0">
                <a:solidFill>
                  <a:srgbClr val="ABE33F"/>
                </a:solidFill>
              </a:rPr>
            </a:br>
            <a:endParaRPr sz="4000" dirty="0">
              <a:solidFill>
                <a:srgbClr val="004C52"/>
              </a:solidFill>
            </a:endParaRPr>
          </a:p>
        </p:txBody>
      </p:sp>
      <p:sp>
        <p:nvSpPr>
          <p:cNvPr id="9" name="Google Shape;227;p25"/>
          <p:cNvSpPr txBox="1">
            <a:spLocks/>
          </p:cNvSpPr>
          <p:nvPr/>
        </p:nvSpPr>
        <p:spPr>
          <a:xfrm>
            <a:off x="0" y="2463674"/>
            <a:ext cx="9144000" cy="10485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None/>
            </a:pPr>
            <a:r>
              <a:rPr lang="en-US" sz="3600" dirty="0"/>
              <a:t>What you *HAVE*            What you *NEED*</a:t>
            </a:r>
          </a:p>
        </p:txBody>
      </p:sp>
      <p:sp>
        <p:nvSpPr>
          <p:cNvPr id="2" name="Oval 1"/>
          <p:cNvSpPr/>
          <p:nvPr/>
        </p:nvSpPr>
        <p:spPr>
          <a:xfrm>
            <a:off x="4002909" y="2620164"/>
            <a:ext cx="1138181" cy="546410"/>
          </a:xfrm>
          <a:prstGeom prst="ellipse">
            <a:avLst/>
          </a:prstGeom>
          <a:solidFill>
            <a:schemeClr val="bg1"/>
          </a:solidFill>
          <a:ln w="57150">
            <a:solidFill>
              <a:srgbClr val="009E9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i="1" dirty="0">
                <a:solidFill>
                  <a:srgbClr val="004C52"/>
                </a:solidFill>
              </a:rPr>
              <a:t>versus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C52"/>
        </a:solidFill>
        <a:effectLst/>
      </p:bgPr>
    </p:bg>
    <p:spTree>
      <p:nvGrpSpPr>
        <p:cNvPr id="1" name="Shape 329"/>
        <p:cNvGrpSpPr/>
        <p:nvPr/>
      </p:nvGrpSpPr>
      <p:grpSpPr>
        <a:xfrm>
          <a:off x="0" y="0"/>
          <a:ext cx="0" cy="0"/>
          <a:chOff x="0" y="0"/>
          <a:chExt cx="0" cy="0"/>
        </a:xfrm>
      </p:grpSpPr>
      <p:sp>
        <p:nvSpPr>
          <p:cNvPr id="2" name="Rectangle 1"/>
          <p:cNvSpPr/>
          <p:nvPr/>
        </p:nvSpPr>
        <p:spPr>
          <a:xfrm>
            <a:off x="1048214" y="1248937"/>
            <a:ext cx="6423103" cy="3490332"/>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u="sng" dirty="0">
                <a:solidFill>
                  <a:schemeClr val="bg1"/>
                </a:solidFill>
              </a:rPr>
              <a:t> </a:t>
            </a:r>
            <a:r>
              <a:rPr lang="en-US" sz="3600" b="1" u="sng" dirty="0">
                <a:solidFill>
                  <a:srgbClr val="004C52"/>
                </a:solidFill>
              </a:rPr>
              <a:t>     Steps                                 </a:t>
            </a:r>
            <a:r>
              <a:rPr lang="en-US" sz="1050" b="1" u="sng" dirty="0">
                <a:solidFill>
                  <a:schemeClr val="bg1"/>
                </a:solidFill>
              </a:rPr>
              <a:t>.</a:t>
            </a:r>
            <a:endParaRPr lang="en-US" sz="3600" b="1" u="sng" dirty="0">
              <a:solidFill>
                <a:schemeClr val="bg1"/>
              </a:solidFill>
            </a:endParaRPr>
          </a:p>
          <a:p>
            <a:pPr marL="742950" indent="-742950">
              <a:buFont typeface="+mj-lt"/>
              <a:buAutoNum type="arabicPeriod"/>
            </a:pPr>
            <a:r>
              <a:rPr lang="en-US" sz="3600" dirty="0">
                <a:solidFill>
                  <a:srgbClr val="004C52"/>
                </a:solidFill>
              </a:rPr>
              <a:t>Grams to moles</a:t>
            </a:r>
          </a:p>
          <a:p>
            <a:pPr marL="742950" indent="-742950">
              <a:buFont typeface="+mj-lt"/>
              <a:buAutoNum type="arabicPeriod"/>
            </a:pPr>
            <a:r>
              <a:rPr lang="en-US" sz="3600" dirty="0">
                <a:solidFill>
                  <a:srgbClr val="004C52"/>
                </a:solidFill>
              </a:rPr>
              <a:t>Have vs. need</a:t>
            </a:r>
          </a:p>
          <a:p>
            <a:pPr marL="742950" indent="-742950">
              <a:buFont typeface="+mj-lt"/>
              <a:buAutoNum type="arabicPeriod"/>
            </a:pPr>
            <a:r>
              <a:rPr lang="en-US" sz="3600" dirty="0">
                <a:solidFill>
                  <a:srgbClr val="004C52"/>
                </a:solidFill>
              </a:rPr>
              <a:t>Identify limiting</a:t>
            </a:r>
          </a:p>
          <a:p>
            <a:pPr marL="742950" indent="-742950">
              <a:buFont typeface="+mj-lt"/>
              <a:buAutoNum type="arabicPeriod"/>
            </a:pPr>
            <a:r>
              <a:rPr lang="en-US" sz="3600" dirty="0" err="1">
                <a:solidFill>
                  <a:srgbClr val="004C52"/>
                </a:solidFill>
              </a:rPr>
              <a:t>Stoich</a:t>
            </a:r>
            <a:r>
              <a:rPr lang="en-US" sz="3600" dirty="0">
                <a:solidFill>
                  <a:srgbClr val="004C52"/>
                </a:solidFill>
              </a:rPr>
              <a:t> with limiting  </a:t>
            </a:r>
            <a:r>
              <a:rPr lang="en-US" sz="2400" dirty="0">
                <a:solidFill>
                  <a:srgbClr val="004C52"/>
                </a:solidFill>
              </a:rPr>
              <a:t>( </a:t>
            </a:r>
            <a:r>
              <a:rPr lang="en-US" sz="2400" i="1" dirty="0">
                <a:solidFill>
                  <a:srgbClr val="004C52"/>
                </a:solidFill>
              </a:rPr>
              <a:t>if asked </a:t>
            </a:r>
            <a:r>
              <a:rPr lang="en-US" sz="2400" dirty="0">
                <a:solidFill>
                  <a:srgbClr val="004C52"/>
                </a:solidFill>
              </a:rPr>
              <a:t>)</a:t>
            </a:r>
            <a:endParaRPr lang="en-US" sz="3600" dirty="0">
              <a:solidFill>
                <a:srgbClr val="004C52"/>
              </a:solidFill>
            </a:endParaRPr>
          </a:p>
          <a:p>
            <a:pPr marL="742950" indent="-742950">
              <a:buFont typeface="+mj-lt"/>
              <a:buAutoNum type="arabicPeriod"/>
            </a:pPr>
            <a:r>
              <a:rPr lang="en-US" sz="3600" dirty="0">
                <a:solidFill>
                  <a:srgbClr val="004C52"/>
                </a:solidFill>
              </a:rPr>
              <a:t>Find </a:t>
            </a:r>
            <a:r>
              <a:rPr lang="en-US" sz="3600" dirty="0" err="1">
                <a:solidFill>
                  <a:srgbClr val="004C52"/>
                </a:solidFill>
              </a:rPr>
              <a:t>xs</a:t>
            </a:r>
            <a:r>
              <a:rPr lang="en-US" sz="3600" dirty="0">
                <a:solidFill>
                  <a:srgbClr val="004C52"/>
                </a:solidFill>
              </a:rPr>
              <a:t> left  </a:t>
            </a:r>
            <a:r>
              <a:rPr lang="en-US" sz="2400" dirty="0">
                <a:solidFill>
                  <a:srgbClr val="004C52"/>
                </a:solidFill>
              </a:rPr>
              <a:t>( </a:t>
            </a:r>
            <a:r>
              <a:rPr lang="en-US" sz="2400" i="1" dirty="0">
                <a:solidFill>
                  <a:srgbClr val="004C52"/>
                </a:solidFill>
              </a:rPr>
              <a:t>if asked </a:t>
            </a:r>
            <a:r>
              <a:rPr lang="en-US" sz="2400" dirty="0">
                <a:solidFill>
                  <a:srgbClr val="004C5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1"/>
            <a:ext cx="9144000" cy="1729850"/>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6" name="Google Shape;247;p27"/>
          <p:cNvSpPr/>
          <p:nvPr/>
        </p:nvSpPr>
        <p:spPr>
          <a:xfrm>
            <a:off x="572947" y="2019784"/>
            <a:ext cx="2743200" cy="2377440"/>
          </a:xfrm>
          <a:prstGeom prst="homePlate">
            <a:avLst>
              <a:gd name="adj" fmla="val 211909"/>
            </a:avLst>
          </a:prstGeom>
          <a:solidFill>
            <a:srgbClr val="ABE33F">
              <a:alpha val="81150"/>
            </a:srgbClr>
          </a:solidFill>
          <a:ln>
            <a:noFill/>
          </a:ln>
        </p:spPr>
        <p:txBody>
          <a:bodyPr spcFirstLastPara="1" wrap="square" lIns="91440"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Limiting Reagent</a:t>
            </a:r>
            <a:endParaRPr sz="2400" b="1" dirty="0">
              <a:solidFill>
                <a:srgbClr val="004C52"/>
              </a:solidFill>
              <a:latin typeface="Karla"/>
              <a:ea typeface="Karla"/>
              <a:cs typeface="Karla"/>
              <a:sym typeface="Karla"/>
            </a:endParaRPr>
          </a:p>
        </p:txBody>
      </p:sp>
      <p:sp>
        <p:nvSpPr>
          <p:cNvPr id="7" name="Google Shape;246;p27"/>
          <p:cNvSpPr/>
          <p:nvPr/>
        </p:nvSpPr>
        <p:spPr>
          <a:xfrm>
            <a:off x="3316147" y="2019784"/>
            <a:ext cx="2743200" cy="2377440"/>
          </a:xfrm>
          <a:prstGeom prst="homePlate">
            <a:avLst>
              <a:gd name="adj" fmla="val 211909"/>
            </a:avLst>
          </a:prstGeom>
          <a:solidFill>
            <a:srgbClr val="00AE9D"/>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Amounts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Made </a:t>
            </a:r>
            <a:endParaRPr sz="2400" b="1" dirty="0">
              <a:solidFill>
                <a:srgbClr val="004C52"/>
              </a:solidFill>
              <a:latin typeface="Karla"/>
              <a:ea typeface="Karla"/>
              <a:cs typeface="Karla"/>
              <a:sym typeface="Karla"/>
            </a:endParaRPr>
          </a:p>
        </p:txBody>
      </p:sp>
      <p:sp>
        <p:nvSpPr>
          <p:cNvPr id="8" name="Google Shape;245;p27"/>
          <p:cNvSpPr/>
          <p:nvPr/>
        </p:nvSpPr>
        <p:spPr>
          <a:xfrm>
            <a:off x="6016654" y="2019784"/>
            <a:ext cx="2743200" cy="2377440"/>
          </a:xfrm>
          <a:prstGeom prst="homePlate">
            <a:avLst>
              <a:gd name="adj" fmla="val 211909"/>
            </a:avLst>
          </a:prstGeom>
          <a:solidFill>
            <a:srgbClr val="004C52"/>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FFFFFF"/>
                </a:solidFill>
                <a:latin typeface="Karla"/>
                <a:ea typeface="Karla"/>
                <a:cs typeface="Karla"/>
                <a:sym typeface="Karla"/>
              </a:rPr>
              <a:t>Find how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much XS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left over</a:t>
            </a:r>
            <a:endParaRPr sz="2400" b="1" dirty="0">
              <a:solidFill>
                <a:srgbClr val="FFFFFF"/>
              </a:solidFill>
              <a:latin typeface="Karla"/>
              <a:ea typeface="Karla"/>
              <a:cs typeface="Karla"/>
              <a:sym typeface="Karla"/>
            </a:endParaRPr>
          </a:p>
        </p:txBody>
      </p:sp>
      <p:sp>
        <p:nvSpPr>
          <p:cNvPr id="9" name="Oval 8"/>
          <p:cNvSpPr/>
          <p:nvPr/>
        </p:nvSpPr>
        <p:spPr>
          <a:xfrm>
            <a:off x="320132" y="1729853"/>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1</a:t>
            </a:r>
            <a:endParaRPr lang="en-US" b="1" dirty="0">
              <a:solidFill>
                <a:srgbClr val="004C52"/>
              </a:solidFill>
            </a:endParaRPr>
          </a:p>
        </p:txBody>
      </p:sp>
      <p:sp>
        <p:nvSpPr>
          <p:cNvPr id="10" name="Oval 9"/>
          <p:cNvSpPr/>
          <p:nvPr/>
        </p:nvSpPr>
        <p:spPr>
          <a:xfrm>
            <a:off x="3063332" y="1729852"/>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2</a:t>
            </a:r>
            <a:endParaRPr lang="en-US" b="1" dirty="0">
              <a:solidFill>
                <a:srgbClr val="004C52"/>
              </a:solidFill>
            </a:endParaRPr>
          </a:p>
        </p:txBody>
      </p:sp>
      <p:sp>
        <p:nvSpPr>
          <p:cNvPr id="11" name="Oval 10"/>
          <p:cNvSpPr/>
          <p:nvPr/>
        </p:nvSpPr>
        <p:spPr>
          <a:xfrm>
            <a:off x="5806532" y="1729851"/>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3</a:t>
            </a:r>
            <a:endParaRPr lang="en-US" b="1" dirty="0">
              <a:solidFill>
                <a:srgbClr val="004C5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2"/>
            <a:ext cx="9144000" cy="1741004"/>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6" name="Google Shape;247;p27"/>
          <p:cNvSpPr/>
          <p:nvPr/>
        </p:nvSpPr>
        <p:spPr>
          <a:xfrm>
            <a:off x="572947" y="2030937"/>
            <a:ext cx="2743200" cy="2377440"/>
          </a:xfrm>
          <a:prstGeom prst="homePlate">
            <a:avLst>
              <a:gd name="adj" fmla="val 211909"/>
            </a:avLst>
          </a:prstGeom>
          <a:solidFill>
            <a:srgbClr val="ABE33F">
              <a:alpha val="81150"/>
            </a:srgbClr>
          </a:solidFill>
          <a:ln>
            <a:noFill/>
          </a:ln>
        </p:spPr>
        <p:txBody>
          <a:bodyPr spcFirstLastPara="1" wrap="square" lIns="91440"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Limiting Reagent</a:t>
            </a:r>
            <a:endParaRPr sz="2400" b="1" dirty="0">
              <a:solidFill>
                <a:srgbClr val="004C52"/>
              </a:solidFill>
              <a:latin typeface="Karla"/>
              <a:ea typeface="Karla"/>
              <a:cs typeface="Karla"/>
              <a:sym typeface="Karla"/>
            </a:endParaRPr>
          </a:p>
        </p:txBody>
      </p:sp>
      <p:sp>
        <p:nvSpPr>
          <p:cNvPr id="9" name="Oval 8"/>
          <p:cNvSpPr/>
          <p:nvPr/>
        </p:nvSpPr>
        <p:spPr>
          <a:xfrm>
            <a:off x="320132" y="1741006"/>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1</a:t>
            </a:r>
            <a:endParaRPr lang="en-US" b="1" dirty="0">
              <a:solidFill>
                <a:srgbClr val="004C52"/>
              </a:solidFill>
            </a:endParaRPr>
          </a:p>
        </p:txBody>
      </p:sp>
    </p:spTree>
    <p:extLst>
      <p:ext uri="{BB962C8B-B14F-4D97-AF65-F5344CB8AC3E}">
        <p14:creationId xmlns:p14="http://schemas.microsoft.com/office/powerpoint/2010/main" val="404782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11152"/>
            <a:ext cx="9144000" cy="3980985"/>
          </a:xfrm>
          <a:prstGeom prst="rect">
            <a:avLst/>
          </a:prstGeom>
          <a:solidFill>
            <a:schemeClr val="bg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many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6445406" y="1207071"/>
            <a:ext cx="2520175" cy="2037936"/>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u="sng" dirty="0">
                <a:solidFill>
                  <a:srgbClr val="004C52"/>
                </a:solidFill>
              </a:rPr>
              <a:t>Steps                   </a:t>
            </a:r>
            <a:r>
              <a:rPr lang="en-US" sz="700" b="1" u="sng" dirty="0">
                <a:solidFill>
                  <a:schemeClr val="bg1"/>
                </a:solidFill>
              </a:rPr>
              <a:t>.</a:t>
            </a:r>
            <a:endParaRPr lang="en-US" sz="2000" b="1" u="sng" dirty="0">
              <a:solidFill>
                <a:schemeClr val="bg1"/>
              </a:solidFill>
            </a:endParaRPr>
          </a:p>
          <a:p>
            <a:pPr marL="234950" indent="-234950">
              <a:buFont typeface="+mj-lt"/>
              <a:buAutoNum type="arabicPeriod"/>
            </a:pPr>
            <a:r>
              <a:rPr lang="en-US" sz="2000" b="1" dirty="0">
                <a:solidFill>
                  <a:srgbClr val="FF0000"/>
                </a:solidFill>
              </a:rPr>
              <a:t>Grams to moles</a:t>
            </a:r>
          </a:p>
          <a:p>
            <a:pPr marL="234950" indent="-234950">
              <a:buFont typeface="+mj-lt"/>
              <a:buAutoNum type="arabicPeriod"/>
            </a:pPr>
            <a:r>
              <a:rPr lang="en-US" sz="2000" dirty="0">
                <a:solidFill>
                  <a:srgbClr val="004C52"/>
                </a:solidFill>
              </a:rPr>
              <a:t>Have vs. need</a:t>
            </a:r>
          </a:p>
          <a:p>
            <a:pPr marL="234950" indent="-234950">
              <a:buFont typeface="+mj-lt"/>
              <a:buAutoNum type="arabicPeriod"/>
            </a:pPr>
            <a:r>
              <a:rPr lang="en-US" sz="2000" dirty="0">
                <a:solidFill>
                  <a:srgbClr val="004C52"/>
                </a:solidFill>
              </a:rPr>
              <a:t>Identify limiting</a:t>
            </a:r>
          </a:p>
          <a:p>
            <a:pPr marL="234950" indent="-234950">
              <a:buFont typeface="+mj-lt"/>
              <a:buAutoNum type="arabicPeriod"/>
            </a:pPr>
            <a:r>
              <a:rPr lang="en-US" sz="2000" dirty="0" err="1">
                <a:solidFill>
                  <a:srgbClr val="004C52"/>
                </a:solidFill>
              </a:rPr>
              <a:t>Stoich</a:t>
            </a:r>
            <a:r>
              <a:rPr lang="en-US" sz="2000" dirty="0">
                <a:solidFill>
                  <a:srgbClr val="004C52"/>
                </a:solidFill>
              </a:rPr>
              <a:t> with limiting  </a:t>
            </a:r>
          </a:p>
          <a:p>
            <a:pPr marL="234950" indent="-234950">
              <a:buFont typeface="+mj-lt"/>
              <a:buAutoNum type="arabicPeriod"/>
            </a:pPr>
            <a:r>
              <a:rPr lang="en-US" sz="2000" dirty="0">
                <a:solidFill>
                  <a:srgbClr val="004C52"/>
                </a:solidFill>
              </a:rPr>
              <a:t>Find </a:t>
            </a:r>
            <a:r>
              <a:rPr lang="en-US" sz="2000" dirty="0" err="1">
                <a:solidFill>
                  <a:srgbClr val="004C52"/>
                </a:solidFill>
              </a:rPr>
              <a:t>xs</a:t>
            </a:r>
            <a:r>
              <a:rPr lang="en-US" sz="2000" dirty="0">
                <a:solidFill>
                  <a:srgbClr val="004C52"/>
                </a:solidFill>
              </a:rPr>
              <a:t> left</a:t>
            </a:r>
            <a:endParaRPr lang="en-US" dirty="0">
              <a:solidFill>
                <a:srgbClr val="004C52"/>
              </a:solidFill>
            </a:endParaRPr>
          </a:p>
        </p:txBody>
      </p:sp>
      <p:sp>
        <p:nvSpPr>
          <p:cNvPr id="3" name="Rectangle 2"/>
          <p:cNvSpPr/>
          <p:nvPr/>
        </p:nvSpPr>
        <p:spPr>
          <a:xfrm>
            <a:off x="133811" y="1395282"/>
            <a:ext cx="1672682"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150.0 g K</a:t>
            </a:r>
          </a:p>
        </p:txBody>
      </p:sp>
      <p:sp>
        <p:nvSpPr>
          <p:cNvPr id="13" name="Rectangle 12"/>
          <p:cNvSpPr/>
          <p:nvPr/>
        </p:nvSpPr>
        <p:spPr>
          <a:xfrm>
            <a:off x="1672679" y="1395282"/>
            <a:ext cx="1505415"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K</a:t>
            </a:r>
          </a:p>
        </p:txBody>
      </p:sp>
      <p:sp>
        <p:nvSpPr>
          <p:cNvPr id="14" name="Rectangle 13"/>
          <p:cNvSpPr/>
          <p:nvPr/>
        </p:nvSpPr>
        <p:spPr>
          <a:xfrm>
            <a:off x="1795342" y="1902661"/>
            <a:ext cx="15723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39.10 g K</a:t>
            </a:r>
          </a:p>
        </p:txBody>
      </p:sp>
      <p:cxnSp>
        <p:nvCxnSpPr>
          <p:cNvPr id="5" name="Straight Connector 4"/>
          <p:cNvCxnSpPr/>
          <p:nvPr/>
        </p:nvCxnSpPr>
        <p:spPr>
          <a:xfrm>
            <a:off x="1739585" y="1550029"/>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5060" y="2036965"/>
            <a:ext cx="309260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468024" y="1396652"/>
            <a:ext cx="2430966"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3.836 </a:t>
            </a:r>
            <a:r>
              <a:rPr lang="en-US" sz="2400" b="1" dirty="0" err="1">
                <a:solidFill>
                  <a:schemeClr val="tx1"/>
                </a:solidFill>
              </a:rPr>
              <a:t>mol</a:t>
            </a:r>
            <a:r>
              <a:rPr lang="en-US" sz="2400" b="1" dirty="0">
                <a:solidFill>
                  <a:schemeClr val="tx1"/>
                </a:solidFill>
              </a:rPr>
              <a:t> K</a:t>
            </a:r>
          </a:p>
        </p:txBody>
      </p:sp>
      <p:sp>
        <p:nvSpPr>
          <p:cNvPr id="19" name="Rectangle 18"/>
          <p:cNvSpPr/>
          <p:nvPr/>
        </p:nvSpPr>
        <p:spPr>
          <a:xfrm>
            <a:off x="118945" y="2595893"/>
            <a:ext cx="1672682"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225 g Br</a:t>
            </a:r>
            <a:r>
              <a:rPr lang="en-US" sz="2400" b="1" baseline="-25000" dirty="0">
                <a:solidFill>
                  <a:schemeClr val="tx1"/>
                </a:solidFill>
              </a:rPr>
              <a:t>2</a:t>
            </a:r>
          </a:p>
        </p:txBody>
      </p:sp>
      <p:sp>
        <p:nvSpPr>
          <p:cNvPr id="20" name="Rectangle 19"/>
          <p:cNvSpPr/>
          <p:nvPr/>
        </p:nvSpPr>
        <p:spPr>
          <a:xfrm>
            <a:off x="1657813" y="2595893"/>
            <a:ext cx="1616926"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endParaRPr lang="en-US" sz="2400" b="1" dirty="0">
              <a:solidFill>
                <a:schemeClr val="tx1"/>
              </a:solidFill>
            </a:endParaRPr>
          </a:p>
        </p:txBody>
      </p:sp>
      <p:sp>
        <p:nvSpPr>
          <p:cNvPr id="21" name="Rectangle 20"/>
          <p:cNvSpPr/>
          <p:nvPr/>
        </p:nvSpPr>
        <p:spPr>
          <a:xfrm>
            <a:off x="1713565" y="3091640"/>
            <a:ext cx="18771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159.8 g Br</a:t>
            </a:r>
            <a:r>
              <a:rPr lang="en-US" sz="2400" b="1" baseline="-25000" dirty="0">
                <a:solidFill>
                  <a:schemeClr val="tx1"/>
                </a:solidFill>
              </a:rPr>
              <a:t>2</a:t>
            </a:r>
            <a:endParaRPr lang="en-US" sz="2400" b="1" dirty="0">
              <a:solidFill>
                <a:schemeClr val="tx1"/>
              </a:solidFill>
            </a:endParaRPr>
          </a:p>
        </p:txBody>
      </p:sp>
      <p:cxnSp>
        <p:nvCxnSpPr>
          <p:cNvPr id="22" name="Straight Connector 21"/>
          <p:cNvCxnSpPr/>
          <p:nvPr/>
        </p:nvCxnSpPr>
        <p:spPr>
          <a:xfrm>
            <a:off x="1724719" y="2750640"/>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0194" y="3237576"/>
            <a:ext cx="309260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453157" y="2597263"/>
            <a:ext cx="2590803"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1.408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spTree>
    <p:extLst>
      <p:ext uri="{BB962C8B-B14F-4D97-AF65-F5344CB8AC3E}">
        <p14:creationId xmlns:p14="http://schemas.microsoft.com/office/powerpoint/2010/main" val="179453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8" grpId="0"/>
      <p:bldP spid="19" grpId="0"/>
      <p:bldP spid="20" grpId="0"/>
      <p:bldP spid="21"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11151" y="11205"/>
            <a:ext cx="9144000" cy="4059849"/>
          </a:xfrm>
          <a:prstGeom prst="rect">
            <a:avLst/>
          </a:prstGeom>
          <a:solidFill>
            <a:schemeClr val="bg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6866376" y="962602"/>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b="1" dirty="0">
                <a:solidFill>
                  <a:srgbClr val="FF0000"/>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dirty="0">
                <a:solidFill>
                  <a:srgbClr val="004C52"/>
                </a:solidFill>
              </a:rPr>
              <a:t>Find </a:t>
            </a:r>
            <a:r>
              <a:rPr lang="en-US" sz="1600" dirty="0" err="1">
                <a:solidFill>
                  <a:srgbClr val="004C52"/>
                </a:solidFill>
              </a:rPr>
              <a:t>xs</a:t>
            </a:r>
            <a:r>
              <a:rPr lang="en-US" sz="1600" dirty="0">
                <a:solidFill>
                  <a:srgbClr val="004C52"/>
                </a:solidFill>
              </a:rPr>
              <a:t> left</a:t>
            </a:r>
            <a:endParaRPr lang="en-US" sz="1100" dirty="0">
              <a:solidFill>
                <a:srgbClr val="004C52"/>
              </a:solidFill>
            </a:endParaRPr>
          </a:p>
        </p:txBody>
      </p:sp>
      <p:sp>
        <p:nvSpPr>
          <p:cNvPr id="18" name="Rectangle 17"/>
          <p:cNvSpPr/>
          <p:nvPr/>
        </p:nvSpPr>
        <p:spPr>
          <a:xfrm>
            <a:off x="1535149" y="1594629"/>
            <a:ext cx="137160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3.836 </a:t>
            </a:r>
            <a:r>
              <a:rPr lang="en-US" sz="1600" dirty="0" err="1">
                <a:solidFill>
                  <a:schemeClr val="tx1"/>
                </a:solidFill>
              </a:rPr>
              <a:t>mol</a:t>
            </a:r>
            <a:endParaRPr lang="en-US" sz="2400" dirty="0">
              <a:solidFill>
                <a:schemeClr val="tx1"/>
              </a:solidFill>
            </a:endParaRPr>
          </a:p>
        </p:txBody>
      </p:sp>
      <p:sp>
        <p:nvSpPr>
          <p:cNvPr id="24" name="Rectangle 23"/>
          <p:cNvSpPr/>
          <p:nvPr/>
        </p:nvSpPr>
        <p:spPr>
          <a:xfrm>
            <a:off x="3070299" y="1572512"/>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34" name="Straight Connector 33"/>
          <p:cNvCxnSpPr/>
          <p:nvPr/>
        </p:nvCxnSpPr>
        <p:spPr>
          <a:xfrm>
            <a:off x="263906" y="2101158"/>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7625" y="1606753"/>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25" name="Rectangle 24"/>
          <p:cNvSpPr/>
          <p:nvPr/>
        </p:nvSpPr>
        <p:spPr>
          <a:xfrm>
            <a:off x="263906" y="2214891"/>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26" name="Rectangle 25"/>
          <p:cNvSpPr/>
          <p:nvPr/>
        </p:nvSpPr>
        <p:spPr>
          <a:xfrm>
            <a:off x="490657" y="2832416"/>
            <a:ext cx="1906859"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3.836 </a:t>
            </a:r>
            <a:r>
              <a:rPr lang="en-US" sz="2400" b="1" dirty="0" err="1">
                <a:solidFill>
                  <a:schemeClr val="tx1"/>
                </a:solidFill>
              </a:rPr>
              <a:t>mol</a:t>
            </a:r>
            <a:r>
              <a:rPr lang="en-US" sz="2400" b="1" dirty="0">
                <a:solidFill>
                  <a:schemeClr val="tx1"/>
                </a:solidFill>
              </a:rPr>
              <a:t> K</a:t>
            </a:r>
          </a:p>
        </p:txBody>
      </p:sp>
      <p:cxnSp>
        <p:nvCxnSpPr>
          <p:cNvPr id="4" name="Straight Arrow Connector 3"/>
          <p:cNvCxnSpPr>
            <a:cxnSpLocks/>
          </p:cNvCxnSpPr>
          <p:nvPr/>
        </p:nvCxnSpPr>
        <p:spPr>
          <a:xfrm>
            <a:off x="2049965" y="2014169"/>
            <a:ext cx="0" cy="881932"/>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04942" y="2772462"/>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0657" y="3251956"/>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458850" y="3296563"/>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a:t>
            </a:r>
            <a:r>
              <a:rPr lang="en-US" sz="2400" b="1" dirty="0" err="1">
                <a:solidFill>
                  <a:schemeClr val="tx1"/>
                </a:solidFill>
              </a:rPr>
              <a:t>mol</a:t>
            </a:r>
            <a:r>
              <a:rPr lang="en-US" sz="2400" b="1" dirty="0">
                <a:solidFill>
                  <a:schemeClr val="tx1"/>
                </a:solidFill>
              </a:rPr>
              <a:t> K</a:t>
            </a:r>
          </a:p>
        </p:txBody>
      </p:sp>
      <p:sp>
        <p:nvSpPr>
          <p:cNvPr id="30" name="Rectangle 29"/>
          <p:cNvSpPr/>
          <p:nvPr/>
        </p:nvSpPr>
        <p:spPr>
          <a:xfrm>
            <a:off x="2458849" y="2791038"/>
            <a:ext cx="157417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sp>
        <p:nvSpPr>
          <p:cNvPr id="31" name="Rectangle 30"/>
          <p:cNvSpPr/>
          <p:nvPr/>
        </p:nvSpPr>
        <p:spPr>
          <a:xfrm>
            <a:off x="3941963" y="2557717"/>
            <a:ext cx="4791307" cy="151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1.918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r>
              <a:rPr lang="en-US" sz="2400" b="1" dirty="0">
                <a:solidFill>
                  <a:schemeClr val="tx1"/>
                </a:solidFill>
              </a:rPr>
              <a:t> NEEDED to </a:t>
            </a:r>
            <a:br>
              <a:rPr lang="en-US" sz="2400" b="1" dirty="0">
                <a:solidFill>
                  <a:schemeClr val="tx1"/>
                </a:solidFill>
              </a:rPr>
            </a:br>
            <a:r>
              <a:rPr lang="en-US" sz="2400" b="1" dirty="0">
                <a:solidFill>
                  <a:schemeClr val="tx1"/>
                </a:solidFill>
              </a:rPr>
              <a:t>use up all the K you have!</a:t>
            </a:r>
          </a:p>
        </p:txBody>
      </p:sp>
      <p:cxnSp>
        <p:nvCxnSpPr>
          <p:cNvPr id="32" name="Straight Arrow Connector 31"/>
          <p:cNvCxnSpPr>
            <a:cxnSpLocks/>
          </p:cNvCxnSpPr>
          <p:nvPr/>
        </p:nvCxnSpPr>
        <p:spPr>
          <a:xfrm flipH="1" flipV="1">
            <a:off x="4449337" y="2537028"/>
            <a:ext cx="740638" cy="359074"/>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022910" y="2101158"/>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1.918 </a:t>
            </a:r>
            <a:r>
              <a:rPr lang="en-US" sz="1600" dirty="0" err="1">
                <a:solidFill>
                  <a:schemeClr val="tx1"/>
                </a:solidFill>
              </a:rPr>
              <a:t>mol</a:t>
            </a:r>
            <a:endParaRPr lang="en-US" sz="2400" b="1" baseline="-25000" dirty="0">
              <a:solidFill>
                <a:schemeClr val="tx1"/>
              </a:solidFill>
            </a:endParaRPr>
          </a:p>
        </p:txBody>
      </p:sp>
      <p:cxnSp>
        <p:nvCxnSpPr>
          <p:cNvPr id="36" name="Straight Connector 35"/>
          <p:cNvCxnSpPr/>
          <p:nvPr/>
        </p:nvCxnSpPr>
        <p:spPr>
          <a:xfrm flipH="1" flipV="1">
            <a:off x="1464523" y="1616687"/>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906749" y="1636033"/>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63906" y="3880624"/>
            <a:ext cx="5088679" cy="747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C52"/>
                </a:solidFill>
              </a:rPr>
              <a:t>Nice thing – it doesn’t matter which starting value you try first! Cuts down the length of the problems/work a lot! You could have started with 1.408 moles of Br</a:t>
            </a:r>
            <a:r>
              <a:rPr lang="en-US" b="1" baseline="-25000" dirty="0">
                <a:solidFill>
                  <a:srgbClr val="004C52"/>
                </a:solidFill>
              </a:rPr>
              <a:t>2</a:t>
            </a:r>
            <a:r>
              <a:rPr lang="en-US" b="1" dirty="0">
                <a:solidFill>
                  <a:srgbClr val="004C52"/>
                </a:solidFill>
              </a:rPr>
              <a:t> instead!</a:t>
            </a:r>
          </a:p>
        </p:txBody>
      </p:sp>
    </p:spTree>
    <p:extLst>
      <p:ext uri="{BB962C8B-B14F-4D97-AF65-F5344CB8AC3E}">
        <p14:creationId xmlns:p14="http://schemas.microsoft.com/office/powerpoint/2010/main" val="6536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17" grpId="0"/>
      <p:bldP spid="25" grpId="0"/>
      <p:bldP spid="26" grpId="0"/>
      <p:bldP spid="29" grpId="0"/>
      <p:bldP spid="30" grpId="0"/>
      <p:bldP spid="31" grpId="0"/>
      <p:bldP spid="33" grpId="0"/>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55"/>
            <a:ext cx="9144000" cy="1515082"/>
          </a:xfrm>
          <a:prstGeom prst="rect">
            <a:avLst/>
          </a:prstGeom>
          <a:solidFill>
            <a:schemeClr val="bg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much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6757640" y="608625"/>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b="1" dirty="0">
                <a:solidFill>
                  <a:srgbClr val="FF0000"/>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dirty="0">
                <a:solidFill>
                  <a:srgbClr val="004C52"/>
                </a:solidFill>
              </a:rPr>
              <a:t>Find </a:t>
            </a:r>
            <a:r>
              <a:rPr lang="en-US" sz="1600" dirty="0" err="1">
                <a:solidFill>
                  <a:srgbClr val="004C52"/>
                </a:solidFill>
              </a:rPr>
              <a:t>xs</a:t>
            </a:r>
            <a:r>
              <a:rPr lang="en-US" sz="1600" dirty="0">
                <a:solidFill>
                  <a:srgbClr val="004C52"/>
                </a:solidFill>
              </a:rPr>
              <a:t> left</a:t>
            </a:r>
            <a:endParaRPr lang="en-US" sz="1100" dirty="0">
              <a:solidFill>
                <a:srgbClr val="004C52"/>
              </a:solidFill>
            </a:endParaRPr>
          </a:p>
        </p:txBody>
      </p:sp>
      <p:sp>
        <p:nvSpPr>
          <p:cNvPr id="18" name="Rectangle 17"/>
          <p:cNvSpPr/>
          <p:nvPr/>
        </p:nvSpPr>
        <p:spPr>
          <a:xfrm>
            <a:off x="1535149" y="1583478"/>
            <a:ext cx="137160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3.836 </a:t>
            </a:r>
            <a:r>
              <a:rPr lang="en-US" sz="1600" dirty="0" err="1">
                <a:solidFill>
                  <a:schemeClr val="tx1"/>
                </a:solidFill>
              </a:rPr>
              <a:t>mol</a:t>
            </a:r>
            <a:endParaRPr lang="en-US" sz="2400" dirty="0">
              <a:solidFill>
                <a:schemeClr val="tx1"/>
              </a:solidFill>
            </a:endParaRPr>
          </a:p>
        </p:txBody>
      </p:sp>
      <p:sp>
        <p:nvSpPr>
          <p:cNvPr id="24" name="Rectangle 23"/>
          <p:cNvSpPr/>
          <p:nvPr/>
        </p:nvSpPr>
        <p:spPr>
          <a:xfrm>
            <a:off x="3070299" y="1561361"/>
            <a:ext cx="1360448"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sp>
        <p:nvSpPr>
          <p:cNvPr id="17" name="Rectangle 16"/>
          <p:cNvSpPr/>
          <p:nvPr/>
        </p:nvSpPr>
        <p:spPr>
          <a:xfrm>
            <a:off x="267625" y="1595602"/>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25" name="Rectangle 24"/>
          <p:cNvSpPr/>
          <p:nvPr/>
        </p:nvSpPr>
        <p:spPr>
          <a:xfrm>
            <a:off x="263906" y="220374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3" name="Rectangle 32"/>
          <p:cNvSpPr/>
          <p:nvPr/>
        </p:nvSpPr>
        <p:spPr>
          <a:xfrm>
            <a:off x="3022910" y="2090007"/>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1.918 </a:t>
            </a:r>
            <a:r>
              <a:rPr lang="en-US" sz="1600" dirty="0" err="1">
                <a:solidFill>
                  <a:schemeClr val="tx1"/>
                </a:solidFill>
              </a:rPr>
              <a:t>mol</a:t>
            </a:r>
            <a:endParaRPr lang="en-US" sz="2400" b="1" baseline="-25000" dirty="0">
              <a:solidFill>
                <a:schemeClr val="tx1"/>
              </a:solidFill>
            </a:endParaRPr>
          </a:p>
        </p:txBody>
      </p:sp>
      <p:sp>
        <p:nvSpPr>
          <p:cNvPr id="2" name="TextBox 1"/>
          <p:cNvSpPr txBox="1"/>
          <p:nvPr/>
        </p:nvSpPr>
        <p:spPr>
          <a:xfrm>
            <a:off x="1724713" y="2733026"/>
            <a:ext cx="5768907" cy="1631216"/>
          </a:xfrm>
          <a:prstGeom prst="rect">
            <a:avLst/>
          </a:prstGeom>
          <a:noFill/>
        </p:spPr>
        <p:txBody>
          <a:bodyPr wrap="square" rtlCol="0">
            <a:spAutoFit/>
          </a:bodyPr>
          <a:lstStyle/>
          <a:p>
            <a:r>
              <a:rPr lang="en-US" sz="2000" b="1" dirty="0">
                <a:solidFill>
                  <a:srgbClr val="FF0000"/>
                </a:solidFill>
              </a:rPr>
              <a:t>You don’t have enough Br</a:t>
            </a:r>
            <a:r>
              <a:rPr lang="en-US" sz="2000" b="1" baseline="-25000" dirty="0">
                <a:solidFill>
                  <a:srgbClr val="FF0000"/>
                </a:solidFill>
              </a:rPr>
              <a:t>2</a:t>
            </a:r>
            <a:r>
              <a:rPr lang="en-US" sz="2000" b="1" dirty="0">
                <a:solidFill>
                  <a:srgbClr val="FF0000"/>
                </a:solidFill>
              </a:rPr>
              <a:t> – that makes it the “limiting regent” – you will run out of it first!</a:t>
            </a:r>
          </a:p>
          <a:p>
            <a:endParaRPr lang="en-US" sz="2000" b="1" dirty="0">
              <a:solidFill>
                <a:srgbClr val="FF0000"/>
              </a:solidFill>
            </a:endParaRPr>
          </a:p>
          <a:p>
            <a:r>
              <a:rPr lang="en-US" sz="2000" b="1" dirty="0">
                <a:solidFill>
                  <a:srgbClr val="FF0000"/>
                </a:solidFill>
              </a:rPr>
              <a:t>So K is  your “excess reagent” – you will have some extra left over when done. </a:t>
            </a:r>
          </a:p>
        </p:txBody>
      </p:sp>
      <p:cxnSp>
        <p:nvCxnSpPr>
          <p:cNvPr id="19" name="Straight Connector 18"/>
          <p:cNvCxnSpPr/>
          <p:nvPr/>
        </p:nvCxnSpPr>
        <p:spPr>
          <a:xfrm>
            <a:off x="263906" y="2090007"/>
            <a:ext cx="4185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464523" y="1605536"/>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906749" y="1624882"/>
            <a:ext cx="0" cy="9983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3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5"/>
            <a:ext cx="9144000" cy="1605771"/>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6" name="Google Shape;247;p27"/>
          <p:cNvSpPr/>
          <p:nvPr/>
        </p:nvSpPr>
        <p:spPr>
          <a:xfrm>
            <a:off x="572947" y="2131298"/>
            <a:ext cx="2743200" cy="2377440"/>
          </a:xfrm>
          <a:prstGeom prst="homePlate">
            <a:avLst>
              <a:gd name="adj" fmla="val 211909"/>
            </a:avLst>
          </a:prstGeom>
          <a:solidFill>
            <a:srgbClr val="ABE33F">
              <a:alpha val="81150"/>
            </a:srgbClr>
          </a:solidFill>
          <a:ln>
            <a:noFill/>
          </a:ln>
        </p:spPr>
        <p:txBody>
          <a:bodyPr spcFirstLastPara="1" wrap="square" lIns="91440"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Limiting Reagent</a:t>
            </a:r>
            <a:endParaRPr sz="2400" b="1" dirty="0">
              <a:solidFill>
                <a:srgbClr val="004C52"/>
              </a:solidFill>
              <a:latin typeface="Karla"/>
              <a:ea typeface="Karla"/>
              <a:cs typeface="Karla"/>
              <a:sym typeface="Karla"/>
            </a:endParaRPr>
          </a:p>
        </p:txBody>
      </p:sp>
      <p:sp>
        <p:nvSpPr>
          <p:cNvPr id="7" name="Google Shape;246;p27"/>
          <p:cNvSpPr/>
          <p:nvPr/>
        </p:nvSpPr>
        <p:spPr>
          <a:xfrm>
            <a:off x="3316147" y="2131298"/>
            <a:ext cx="2743200" cy="2377440"/>
          </a:xfrm>
          <a:prstGeom prst="homePlate">
            <a:avLst>
              <a:gd name="adj" fmla="val 211909"/>
            </a:avLst>
          </a:prstGeom>
          <a:solidFill>
            <a:srgbClr val="00AE9D"/>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Amounts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Made </a:t>
            </a:r>
            <a:endParaRPr sz="2400" b="1" dirty="0">
              <a:solidFill>
                <a:srgbClr val="004C52"/>
              </a:solidFill>
              <a:latin typeface="Karla"/>
              <a:ea typeface="Karla"/>
              <a:cs typeface="Karla"/>
              <a:sym typeface="Karla"/>
            </a:endParaRPr>
          </a:p>
        </p:txBody>
      </p:sp>
      <p:sp>
        <p:nvSpPr>
          <p:cNvPr id="8" name="Google Shape;245;p27"/>
          <p:cNvSpPr/>
          <p:nvPr/>
        </p:nvSpPr>
        <p:spPr>
          <a:xfrm>
            <a:off x="6016654" y="2131298"/>
            <a:ext cx="2743200" cy="2377440"/>
          </a:xfrm>
          <a:prstGeom prst="homePlate">
            <a:avLst>
              <a:gd name="adj" fmla="val 211909"/>
            </a:avLst>
          </a:prstGeom>
          <a:solidFill>
            <a:srgbClr val="004C52"/>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FFFFFF"/>
                </a:solidFill>
                <a:latin typeface="Karla"/>
                <a:ea typeface="Karla"/>
                <a:cs typeface="Karla"/>
                <a:sym typeface="Karla"/>
              </a:rPr>
              <a:t>Find how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much XS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left over</a:t>
            </a:r>
            <a:endParaRPr sz="2400" b="1" dirty="0">
              <a:solidFill>
                <a:srgbClr val="FFFFFF"/>
              </a:solidFill>
              <a:latin typeface="Karla"/>
              <a:ea typeface="Karla"/>
              <a:cs typeface="Karla"/>
              <a:sym typeface="Karla"/>
            </a:endParaRPr>
          </a:p>
        </p:txBody>
      </p:sp>
      <p:sp>
        <p:nvSpPr>
          <p:cNvPr id="9" name="Oval 8"/>
          <p:cNvSpPr/>
          <p:nvPr/>
        </p:nvSpPr>
        <p:spPr>
          <a:xfrm>
            <a:off x="320132" y="1841367"/>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1</a:t>
            </a:r>
            <a:endParaRPr lang="en-US" b="1" dirty="0">
              <a:solidFill>
                <a:srgbClr val="004C52"/>
              </a:solidFill>
            </a:endParaRPr>
          </a:p>
        </p:txBody>
      </p:sp>
      <p:sp>
        <p:nvSpPr>
          <p:cNvPr id="10" name="Oval 9"/>
          <p:cNvSpPr/>
          <p:nvPr/>
        </p:nvSpPr>
        <p:spPr>
          <a:xfrm>
            <a:off x="3063332" y="1841366"/>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2</a:t>
            </a:r>
            <a:endParaRPr lang="en-US" b="1" dirty="0">
              <a:solidFill>
                <a:srgbClr val="004C52"/>
              </a:solidFill>
            </a:endParaRPr>
          </a:p>
        </p:txBody>
      </p:sp>
      <p:sp>
        <p:nvSpPr>
          <p:cNvPr id="11" name="Oval 10"/>
          <p:cNvSpPr/>
          <p:nvPr/>
        </p:nvSpPr>
        <p:spPr>
          <a:xfrm>
            <a:off x="5806532" y="1841365"/>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3</a:t>
            </a:r>
            <a:endParaRPr lang="en-US" b="1" dirty="0">
              <a:solidFill>
                <a:srgbClr val="004C52"/>
              </a:solidFill>
            </a:endParaRPr>
          </a:p>
        </p:txBody>
      </p:sp>
    </p:spTree>
    <p:extLst>
      <p:ext uri="{BB962C8B-B14F-4D97-AF65-F5344CB8AC3E}">
        <p14:creationId xmlns:p14="http://schemas.microsoft.com/office/powerpoint/2010/main" val="110496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ctrTitle" idx="4294967295"/>
          </p:nvPr>
        </p:nvSpPr>
        <p:spPr>
          <a:xfrm>
            <a:off x="289719" y="2800350"/>
            <a:ext cx="8564562" cy="1158875"/>
          </a:xfrm>
          <a:prstGeom prst="rect">
            <a:avLst/>
          </a:prstGeom>
        </p:spPr>
        <p:txBody>
          <a:bodyPr spcFirstLastPara="1" wrap="square" lIns="91425" tIns="91425" rIns="91425" bIns="91425" anchor="ctr" anchorCtr="0">
            <a:noAutofit/>
          </a:bodyPr>
          <a:lstStyle/>
          <a:p>
            <a:pPr lvl="0" algn="l"/>
            <a:r>
              <a:rPr lang="en" sz="2800" u="sng" dirty="0">
                <a:solidFill>
                  <a:srgbClr val="FF0000"/>
                </a:solidFill>
              </a:rPr>
              <a:t>Target:</a:t>
            </a:r>
            <a:r>
              <a:rPr lang="en" sz="2800" dirty="0">
                <a:solidFill>
                  <a:srgbClr val="FF0000"/>
                </a:solidFill>
              </a:rPr>
              <a:t> </a:t>
            </a:r>
            <a:r>
              <a:rPr lang="en-US" sz="2800" dirty="0">
                <a:solidFill>
                  <a:srgbClr val="FF0000"/>
                </a:solidFill>
              </a:rPr>
              <a:t>I can determine which substance will run out first during a reaction so that I can perform “limiting reagent stoichiometry.”</a:t>
            </a:r>
            <a:endParaRPr sz="2800" dirty="0">
              <a:solidFill>
                <a:srgbClr val="FF0000"/>
              </a:solidFill>
            </a:endParaRPr>
          </a:p>
        </p:txBody>
      </p:sp>
      <p:sp>
        <p:nvSpPr>
          <p:cNvPr id="3" name="Google Shape;96;p11">
            <a:extLst>
              <a:ext uri="{FF2B5EF4-FFF2-40B4-BE49-F238E27FC236}">
                <a16:creationId xmlns:a16="http://schemas.microsoft.com/office/drawing/2014/main" id="{76E2A224-294B-AA5F-ACBE-217BF7E7EDF1}"/>
              </a:ext>
            </a:extLst>
          </p:cNvPr>
          <p:cNvSpPr txBox="1">
            <a:spLocks/>
          </p:cNvSpPr>
          <p:nvPr/>
        </p:nvSpPr>
        <p:spPr>
          <a:xfrm>
            <a:off x="0" y="1306172"/>
            <a:ext cx="9031111" cy="1159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u="sng" dirty="0">
                <a:solidFill>
                  <a:srgbClr val="009E91"/>
                </a:solidFill>
              </a:rPr>
              <a:t>N-28</a:t>
            </a:r>
            <a:r>
              <a:rPr lang="en-US" sz="5400" b="1" dirty="0">
                <a:solidFill>
                  <a:srgbClr val="009E91"/>
                </a:solidFill>
              </a:rPr>
              <a:t> </a:t>
            </a:r>
            <a:br>
              <a:rPr lang="en-US" sz="4400" b="1" dirty="0">
                <a:solidFill>
                  <a:srgbClr val="009E91"/>
                </a:solidFill>
              </a:rPr>
            </a:br>
            <a:r>
              <a:rPr lang="en-US" sz="4400" b="1" dirty="0">
                <a:solidFill>
                  <a:srgbClr val="009E91"/>
                </a:solidFill>
              </a:rPr>
              <a:t>Limiting Reagent Stoichiometry</a:t>
            </a:r>
          </a:p>
        </p:txBody>
      </p:sp>
      <p:sp>
        <p:nvSpPr>
          <p:cNvPr id="2" name="TextBox 1">
            <a:extLst>
              <a:ext uri="{FF2B5EF4-FFF2-40B4-BE49-F238E27FC236}">
                <a16:creationId xmlns:a16="http://schemas.microsoft.com/office/drawing/2014/main" id="{65FADEC4-6B9D-3284-00FD-5BCC57969641}"/>
              </a:ext>
            </a:extLst>
          </p:cNvPr>
          <p:cNvSpPr txBox="1"/>
          <p:nvPr/>
        </p:nvSpPr>
        <p:spPr>
          <a:xfrm>
            <a:off x="289719" y="4637638"/>
            <a:ext cx="6712094" cy="369332"/>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Link to YouTube Presentation: </a:t>
            </a:r>
            <a:r>
              <a:rPr lang="en-US" sz="1800" dirty="0">
                <a:latin typeface="Arial" panose="020B0604020202020204" pitchFamily="34" charset="0"/>
                <a:cs typeface="Arial" panose="020B0604020202020204" pitchFamily="34" charset="0"/>
                <a:hlinkClick r:id="rId3"/>
              </a:rPr>
              <a:t>https://youtu.be/iUjL9AVeSnU</a:t>
            </a:r>
            <a:r>
              <a:rPr lang="en-US" sz="1800" dirty="0">
                <a:latin typeface="Arial" panose="020B0604020202020204" pitchFamily="34" charset="0"/>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11156"/>
            <a:ext cx="9144000" cy="1661527"/>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7" name="Google Shape;246;p27"/>
          <p:cNvSpPr/>
          <p:nvPr/>
        </p:nvSpPr>
        <p:spPr>
          <a:xfrm>
            <a:off x="3316147" y="2142449"/>
            <a:ext cx="2743200" cy="2377440"/>
          </a:xfrm>
          <a:prstGeom prst="homePlate">
            <a:avLst>
              <a:gd name="adj" fmla="val 211909"/>
            </a:avLst>
          </a:prstGeom>
          <a:solidFill>
            <a:srgbClr val="00AE9D"/>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Amounts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Made </a:t>
            </a:r>
            <a:endParaRPr sz="2400" b="1" dirty="0">
              <a:solidFill>
                <a:srgbClr val="004C52"/>
              </a:solidFill>
              <a:latin typeface="Karla"/>
              <a:ea typeface="Karla"/>
              <a:cs typeface="Karla"/>
              <a:sym typeface="Karla"/>
            </a:endParaRPr>
          </a:p>
        </p:txBody>
      </p:sp>
      <p:sp>
        <p:nvSpPr>
          <p:cNvPr id="10" name="Oval 9"/>
          <p:cNvSpPr/>
          <p:nvPr/>
        </p:nvSpPr>
        <p:spPr>
          <a:xfrm>
            <a:off x="3063332" y="1852517"/>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2</a:t>
            </a:r>
            <a:endParaRPr lang="en-US" b="1" dirty="0">
              <a:solidFill>
                <a:srgbClr val="004C52"/>
              </a:solidFill>
            </a:endParaRPr>
          </a:p>
        </p:txBody>
      </p:sp>
    </p:spTree>
    <p:extLst>
      <p:ext uri="{BB962C8B-B14F-4D97-AF65-F5344CB8AC3E}">
        <p14:creationId xmlns:p14="http://schemas.microsoft.com/office/powerpoint/2010/main" val="72531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2"/>
            <a:ext cx="9144000" cy="1849735"/>
          </a:xfrm>
          <a:prstGeom prst="rect">
            <a:avLst/>
          </a:prstGeom>
          <a:solidFill>
            <a:schemeClr val="bg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many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7066134" y="624388"/>
            <a:ext cx="1947731" cy="1826062"/>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b="1" dirty="0" err="1">
                <a:solidFill>
                  <a:srgbClr val="FF0000"/>
                </a:solidFill>
              </a:rPr>
              <a:t>Stoich</a:t>
            </a:r>
            <a:r>
              <a:rPr lang="en-US" sz="1600" b="1" dirty="0">
                <a:solidFill>
                  <a:srgbClr val="FF0000"/>
                </a:solidFill>
              </a:rPr>
              <a:t> with</a:t>
            </a:r>
            <a:br>
              <a:rPr lang="en-US" sz="1600" b="1" dirty="0">
                <a:solidFill>
                  <a:srgbClr val="FF0000"/>
                </a:solidFill>
              </a:rPr>
            </a:br>
            <a:r>
              <a:rPr lang="en-US" sz="1600" b="1" dirty="0">
                <a:solidFill>
                  <a:srgbClr val="FF0000"/>
                </a:solidFill>
              </a:rPr>
              <a:t>limiting  </a:t>
            </a:r>
          </a:p>
          <a:p>
            <a:pPr marL="234950" indent="-234950">
              <a:buFont typeface="+mj-lt"/>
              <a:buAutoNum type="arabicPeriod"/>
            </a:pPr>
            <a:r>
              <a:rPr lang="en-US" sz="1600" dirty="0">
                <a:solidFill>
                  <a:srgbClr val="004C52"/>
                </a:solidFill>
              </a:rPr>
              <a:t>Find </a:t>
            </a:r>
            <a:r>
              <a:rPr lang="en-US" sz="1600" dirty="0" err="1">
                <a:solidFill>
                  <a:srgbClr val="004C52"/>
                </a:solidFill>
              </a:rPr>
              <a:t>xs</a:t>
            </a:r>
            <a:r>
              <a:rPr lang="en-US" sz="1600" dirty="0">
                <a:solidFill>
                  <a:srgbClr val="004C52"/>
                </a:solidFill>
              </a:rPr>
              <a:t> left</a:t>
            </a:r>
            <a:endParaRPr lang="en-US" sz="1100" dirty="0">
              <a:solidFill>
                <a:srgbClr val="004C52"/>
              </a:solidFill>
            </a:endParaRPr>
          </a:p>
        </p:txBody>
      </p:sp>
      <p:sp>
        <p:nvSpPr>
          <p:cNvPr id="19" name="Rectangle 18"/>
          <p:cNvSpPr/>
          <p:nvPr/>
        </p:nvSpPr>
        <p:spPr>
          <a:xfrm>
            <a:off x="44595" y="2016031"/>
            <a:ext cx="1672682"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225 g Br</a:t>
            </a:r>
            <a:r>
              <a:rPr lang="en-US" sz="2400" b="1" baseline="-25000" dirty="0">
                <a:solidFill>
                  <a:schemeClr val="tx1"/>
                </a:solidFill>
              </a:rPr>
              <a:t>2</a:t>
            </a:r>
          </a:p>
        </p:txBody>
      </p:sp>
      <p:sp>
        <p:nvSpPr>
          <p:cNvPr id="20" name="Rectangle 19"/>
          <p:cNvSpPr/>
          <p:nvPr/>
        </p:nvSpPr>
        <p:spPr>
          <a:xfrm>
            <a:off x="1583463" y="2016031"/>
            <a:ext cx="1616926"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endParaRPr lang="en-US" sz="2400" b="1" dirty="0">
              <a:solidFill>
                <a:schemeClr val="tx1"/>
              </a:solidFill>
            </a:endParaRPr>
          </a:p>
        </p:txBody>
      </p:sp>
      <p:sp>
        <p:nvSpPr>
          <p:cNvPr id="21" name="Rectangle 20"/>
          <p:cNvSpPr/>
          <p:nvPr/>
        </p:nvSpPr>
        <p:spPr>
          <a:xfrm>
            <a:off x="1639215" y="2511778"/>
            <a:ext cx="18771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159.8 g Br</a:t>
            </a:r>
            <a:r>
              <a:rPr lang="en-US" sz="2400" b="1" baseline="-25000" dirty="0">
                <a:solidFill>
                  <a:schemeClr val="tx1"/>
                </a:solidFill>
              </a:rPr>
              <a:t>2</a:t>
            </a:r>
            <a:endParaRPr lang="en-US" sz="2400" b="1" dirty="0">
              <a:solidFill>
                <a:schemeClr val="tx1"/>
              </a:solidFill>
            </a:endParaRPr>
          </a:p>
        </p:txBody>
      </p:sp>
      <p:cxnSp>
        <p:nvCxnSpPr>
          <p:cNvPr id="22" name="Straight Connector 21"/>
          <p:cNvCxnSpPr/>
          <p:nvPr/>
        </p:nvCxnSpPr>
        <p:spPr>
          <a:xfrm>
            <a:off x="1650369" y="2170778"/>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5844" y="2657714"/>
            <a:ext cx="3244997" cy="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57623" y="3182445"/>
            <a:ext cx="2256242"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  335.1 g </a:t>
            </a:r>
            <a:r>
              <a:rPr lang="en-US" sz="2400" b="1" dirty="0" err="1">
                <a:solidFill>
                  <a:srgbClr val="FF0000"/>
                </a:solidFill>
              </a:rPr>
              <a:t>KBr</a:t>
            </a:r>
            <a:br>
              <a:rPr lang="en-US" sz="2400" b="1" dirty="0">
                <a:solidFill>
                  <a:srgbClr val="FF0000"/>
                </a:solidFill>
              </a:rPr>
            </a:br>
            <a:r>
              <a:rPr lang="en-US" sz="2400" b="1" dirty="0">
                <a:solidFill>
                  <a:srgbClr val="FF0000"/>
                </a:solidFill>
              </a:rPr>
              <a:t>can be made</a:t>
            </a:r>
            <a:endParaRPr lang="en-US" sz="2400" b="1" baseline="-25000" dirty="0">
              <a:solidFill>
                <a:srgbClr val="FF0000"/>
              </a:solidFill>
            </a:endParaRPr>
          </a:p>
        </p:txBody>
      </p:sp>
      <p:sp>
        <p:nvSpPr>
          <p:cNvPr id="30" name="Rectangle 29"/>
          <p:cNvSpPr/>
          <p:nvPr/>
        </p:nvSpPr>
        <p:spPr>
          <a:xfrm>
            <a:off x="3516339" y="2012317"/>
            <a:ext cx="1657813"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a:t>
            </a:r>
            <a:r>
              <a:rPr lang="en-US" sz="2400" b="1" dirty="0" err="1">
                <a:solidFill>
                  <a:schemeClr val="tx1"/>
                </a:solidFill>
              </a:rPr>
              <a:t>mol</a:t>
            </a:r>
            <a:r>
              <a:rPr lang="en-US" sz="2400" b="1" dirty="0">
                <a:solidFill>
                  <a:schemeClr val="tx1"/>
                </a:solidFill>
              </a:rPr>
              <a:t> </a:t>
            </a:r>
            <a:r>
              <a:rPr lang="en-US" sz="2400" b="1" dirty="0" err="1">
                <a:solidFill>
                  <a:schemeClr val="tx1"/>
                </a:solidFill>
              </a:rPr>
              <a:t>KBr</a:t>
            </a:r>
            <a:endParaRPr lang="en-US" sz="2400" b="1" dirty="0">
              <a:solidFill>
                <a:schemeClr val="tx1"/>
              </a:solidFill>
            </a:endParaRPr>
          </a:p>
        </p:txBody>
      </p:sp>
      <p:sp>
        <p:nvSpPr>
          <p:cNvPr id="31" name="Rectangle 30"/>
          <p:cNvSpPr/>
          <p:nvPr/>
        </p:nvSpPr>
        <p:spPr>
          <a:xfrm>
            <a:off x="3336059" y="2526646"/>
            <a:ext cx="18771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endParaRPr lang="en-US" sz="2400" b="1" dirty="0">
              <a:solidFill>
                <a:schemeClr val="tx1"/>
              </a:solidFill>
            </a:endParaRPr>
          </a:p>
        </p:txBody>
      </p:sp>
      <p:cxnSp>
        <p:nvCxnSpPr>
          <p:cNvPr id="32" name="Straight Connector 31"/>
          <p:cNvCxnSpPr/>
          <p:nvPr/>
        </p:nvCxnSpPr>
        <p:spPr>
          <a:xfrm>
            <a:off x="3430841" y="2167064"/>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30841" y="2657724"/>
            <a:ext cx="1724713" cy="111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241059" y="2008603"/>
            <a:ext cx="1657813"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119 g </a:t>
            </a:r>
            <a:r>
              <a:rPr lang="en-US" sz="2400" b="1" dirty="0" err="1">
                <a:solidFill>
                  <a:schemeClr val="tx1"/>
                </a:solidFill>
              </a:rPr>
              <a:t>KBr</a:t>
            </a:r>
            <a:endParaRPr lang="en-US" sz="2400" b="1" dirty="0">
              <a:solidFill>
                <a:schemeClr val="tx1"/>
              </a:solidFill>
            </a:endParaRPr>
          </a:p>
        </p:txBody>
      </p:sp>
      <p:sp>
        <p:nvSpPr>
          <p:cNvPr id="35" name="Rectangle 34"/>
          <p:cNvSpPr/>
          <p:nvPr/>
        </p:nvSpPr>
        <p:spPr>
          <a:xfrm>
            <a:off x="5060779" y="2522932"/>
            <a:ext cx="18771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a:t>
            </a:r>
            <a:r>
              <a:rPr lang="en-US" sz="2400" b="1" dirty="0" err="1">
                <a:solidFill>
                  <a:schemeClr val="tx1"/>
                </a:solidFill>
              </a:rPr>
              <a:t>KBr</a:t>
            </a:r>
            <a:endParaRPr lang="en-US" sz="2400" b="1" dirty="0">
              <a:solidFill>
                <a:schemeClr val="tx1"/>
              </a:solidFill>
            </a:endParaRPr>
          </a:p>
        </p:txBody>
      </p:sp>
      <p:cxnSp>
        <p:nvCxnSpPr>
          <p:cNvPr id="36" name="Straight Connector 35"/>
          <p:cNvCxnSpPr/>
          <p:nvPr/>
        </p:nvCxnSpPr>
        <p:spPr>
          <a:xfrm>
            <a:off x="5155561" y="2163350"/>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155561" y="2650286"/>
            <a:ext cx="1724713" cy="37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371278" y="144966"/>
            <a:ext cx="1828800" cy="479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16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30" grpId="0"/>
      <p:bldP spid="31" grpId="0"/>
      <p:bldP spid="34" grpId="0"/>
      <p:bldP spid="35"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5"/>
            <a:ext cx="9144000" cy="1600424"/>
          </a:xfrm>
          <a:prstGeom prst="rect">
            <a:avLst/>
          </a:prstGeom>
          <a:solidFill>
            <a:schemeClr val="bg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many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7065248" y="685719"/>
            <a:ext cx="1947731" cy="1826062"/>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b="1" dirty="0" err="1">
                <a:solidFill>
                  <a:srgbClr val="FF0000"/>
                </a:solidFill>
              </a:rPr>
              <a:t>Stoich</a:t>
            </a:r>
            <a:r>
              <a:rPr lang="en-US" sz="1600" b="1" dirty="0">
                <a:solidFill>
                  <a:srgbClr val="FF0000"/>
                </a:solidFill>
              </a:rPr>
              <a:t> with</a:t>
            </a:r>
            <a:br>
              <a:rPr lang="en-US" sz="1600" b="1" dirty="0">
                <a:solidFill>
                  <a:srgbClr val="FF0000"/>
                </a:solidFill>
              </a:rPr>
            </a:br>
            <a:r>
              <a:rPr lang="en-US" sz="1600" b="1" dirty="0">
                <a:solidFill>
                  <a:srgbClr val="FF0000"/>
                </a:solidFill>
              </a:rPr>
              <a:t>limiting  </a:t>
            </a:r>
          </a:p>
          <a:p>
            <a:pPr marL="234950" indent="-234950">
              <a:buFont typeface="+mj-lt"/>
              <a:buAutoNum type="arabicPeriod"/>
            </a:pPr>
            <a:r>
              <a:rPr lang="en-US" sz="1600" dirty="0">
                <a:solidFill>
                  <a:srgbClr val="004C52"/>
                </a:solidFill>
              </a:rPr>
              <a:t>Find </a:t>
            </a:r>
            <a:r>
              <a:rPr lang="en-US" sz="1600" dirty="0" err="1">
                <a:solidFill>
                  <a:srgbClr val="004C52"/>
                </a:solidFill>
              </a:rPr>
              <a:t>xs</a:t>
            </a:r>
            <a:r>
              <a:rPr lang="en-US" sz="1600" dirty="0">
                <a:solidFill>
                  <a:srgbClr val="004C52"/>
                </a:solidFill>
              </a:rPr>
              <a:t> left</a:t>
            </a:r>
            <a:endParaRPr lang="en-US" sz="1100" dirty="0">
              <a:solidFill>
                <a:srgbClr val="004C52"/>
              </a:solidFill>
            </a:endParaRPr>
          </a:p>
        </p:txBody>
      </p:sp>
      <p:sp>
        <p:nvSpPr>
          <p:cNvPr id="19" name="Rectangle 18"/>
          <p:cNvSpPr/>
          <p:nvPr/>
        </p:nvSpPr>
        <p:spPr>
          <a:xfrm>
            <a:off x="44594" y="2138695"/>
            <a:ext cx="2141045"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sp>
        <p:nvSpPr>
          <p:cNvPr id="20" name="Rectangle 19"/>
          <p:cNvSpPr/>
          <p:nvPr/>
        </p:nvSpPr>
        <p:spPr>
          <a:xfrm>
            <a:off x="2098279" y="2116396"/>
            <a:ext cx="1815795"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a:t>
            </a:r>
            <a:r>
              <a:rPr lang="en-US" sz="2400" b="1" dirty="0" err="1">
                <a:solidFill>
                  <a:schemeClr val="tx1"/>
                </a:solidFill>
              </a:rPr>
              <a:t>mol</a:t>
            </a:r>
            <a:r>
              <a:rPr lang="en-US" sz="2400" b="1" dirty="0">
                <a:solidFill>
                  <a:schemeClr val="tx1"/>
                </a:solidFill>
              </a:rPr>
              <a:t> </a:t>
            </a:r>
            <a:r>
              <a:rPr lang="en-US" sz="2400" b="1" dirty="0" err="1">
                <a:solidFill>
                  <a:schemeClr val="tx1"/>
                </a:solidFill>
              </a:rPr>
              <a:t>KBr</a:t>
            </a:r>
            <a:endParaRPr lang="en-US" sz="2400" b="1" dirty="0">
              <a:solidFill>
                <a:schemeClr val="tx1"/>
              </a:solidFill>
            </a:endParaRPr>
          </a:p>
        </p:txBody>
      </p:sp>
      <p:sp>
        <p:nvSpPr>
          <p:cNvPr id="21" name="Rectangle 20"/>
          <p:cNvSpPr/>
          <p:nvPr/>
        </p:nvSpPr>
        <p:spPr>
          <a:xfrm>
            <a:off x="2163326" y="2676961"/>
            <a:ext cx="1518411"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cxnSp>
        <p:nvCxnSpPr>
          <p:cNvPr id="22" name="Straight Connector 21"/>
          <p:cNvCxnSpPr/>
          <p:nvPr/>
        </p:nvCxnSpPr>
        <p:spPr>
          <a:xfrm>
            <a:off x="2163326" y="2343825"/>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5844" y="2780378"/>
            <a:ext cx="3728230" cy="509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937127" y="3012140"/>
            <a:ext cx="2256242"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  335.1 g </a:t>
            </a:r>
            <a:r>
              <a:rPr lang="en-US" sz="2400" b="1" dirty="0" err="1">
                <a:solidFill>
                  <a:srgbClr val="FF0000"/>
                </a:solidFill>
              </a:rPr>
              <a:t>KBr</a:t>
            </a:r>
            <a:br>
              <a:rPr lang="en-US" sz="2400" b="1" dirty="0">
                <a:solidFill>
                  <a:srgbClr val="FF0000"/>
                </a:solidFill>
              </a:rPr>
            </a:br>
            <a:r>
              <a:rPr lang="en-US" sz="2400" b="1" dirty="0">
                <a:solidFill>
                  <a:srgbClr val="FF0000"/>
                </a:solidFill>
              </a:rPr>
              <a:t>can be made</a:t>
            </a:r>
            <a:endParaRPr lang="en-US" sz="2400" b="1" baseline="-25000" dirty="0">
              <a:solidFill>
                <a:srgbClr val="FF0000"/>
              </a:solidFill>
            </a:endParaRPr>
          </a:p>
        </p:txBody>
      </p:sp>
      <p:sp>
        <p:nvSpPr>
          <p:cNvPr id="30" name="Rectangle 29"/>
          <p:cNvSpPr/>
          <p:nvPr/>
        </p:nvSpPr>
        <p:spPr>
          <a:xfrm>
            <a:off x="3967010" y="2127064"/>
            <a:ext cx="1657813"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119 g </a:t>
            </a:r>
            <a:r>
              <a:rPr lang="en-US" sz="2400" b="1" dirty="0" err="1">
                <a:solidFill>
                  <a:schemeClr val="tx1"/>
                </a:solidFill>
              </a:rPr>
              <a:t>KBr</a:t>
            </a:r>
            <a:endParaRPr lang="en-US" sz="2400" b="1" dirty="0">
              <a:solidFill>
                <a:schemeClr val="tx1"/>
              </a:solidFill>
            </a:endParaRPr>
          </a:p>
        </p:txBody>
      </p:sp>
      <p:sp>
        <p:nvSpPr>
          <p:cNvPr id="31" name="Rectangle 30"/>
          <p:cNvSpPr/>
          <p:nvPr/>
        </p:nvSpPr>
        <p:spPr>
          <a:xfrm>
            <a:off x="3857354" y="2627423"/>
            <a:ext cx="18771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a:t>
            </a:r>
            <a:r>
              <a:rPr lang="en-US" sz="2400" b="1" dirty="0" err="1">
                <a:solidFill>
                  <a:schemeClr val="tx1"/>
                </a:solidFill>
              </a:rPr>
              <a:t>KBr</a:t>
            </a:r>
            <a:endParaRPr lang="en-US" sz="2400" b="1" dirty="0">
              <a:solidFill>
                <a:schemeClr val="tx1"/>
              </a:solidFill>
            </a:endParaRPr>
          </a:p>
        </p:txBody>
      </p:sp>
      <p:cxnSp>
        <p:nvCxnSpPr>
          <p:cNvPr id="32" name="Straight Connector 31"/>
          <p:cNvCxnSpPr/>
          <p:nvPr/>
        </p:nvCxnSpPr>
        <p:spPr>
          <a:xfrm>
            <a:off x="3914074" y="2318981"/>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39180" y="2780378"/>
            <a:ext cx="172471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2936" y="1563240"/>
            <a:ext cx="8584618"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rPr>
              <a:t>Or…realize you already did part of it right?! </a:t>
            </a:r>
            <a:br>
              <a:rPr lang="en-US" sz="2400" b="1" dirty="0">
                <a:solidFill>
                  <a:srgbClr val="FF0000"/>
                </a:solidFill>
              </a:rPr>
            </a:br>
            <a:endParaRPr lang="en-US" sz="2400" b="1" baseline="-25000" dirty="0">
              <a:solidFill>
                <a:srgbClr val="FF0000"/>
              </a:solidFill>
            </a:endParaRPr>
          </a:p>
        </p:txBody>
      </p:sp>
      <p:sp>
        <p:nvSpPr>
          <p:cNvPr id="4" name="Rectangle 3"/>
          <p:cNvSpPr/>
          <p:nvPr/>
        </p:nvSpPr>
        <p:spPr>
          <a:xfrm>
            <a:off x="201351" y="3757610"/>
            <a:ext cx="5619585" cy="1200329"/>
          </a:xfrm>
          <a:prstGeom prst="rect">
            <a:avLst/>
          </a:prstGeom>
        </p:spPr>
        <p:txBody>
          <a:bodyPr wrap="square">
            <a:spAutoFit/>
          </a:bodyPr>
          <a:lstStyle/>
          <a:p>
            <a:r>
              <a:rPr lang="en-US" sz="1800" b="1" dirty="0">
                <a:solidFill>
                  <a:srgbClr val="FF0000"/>
                </a:solidFill>
              </a:rPr>
              <a:t>*Just be careful not to round too much early on if you want to use your earlier answer to continue doing your stoichiometry – you have to use your judgement</a:t>
            </a:r>
            <a:endParaRPr lang="en-US" sz="1800" b="1" baseline="-25000" dirty="0">
              <a:solidFill>
                <a:srgbClr val="FF0000"/>
              </a:solidFill>
            </a:endParaRPr>
          </a:p>
        </p:txBody>
      </p:sp>
    </p:spTree>
    <p:extLst>
      <p:ext uri="{BB962C8B-B14F-4D97-AF65-F5344CB8AC3E}">
        <p14:creationId xmlns:p14="http://schemas.microsoft.com/office/powerpoint/2010/main" val="58596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30" grpId="0"/>
      <p:bldP spid="31" grpId="0"/>
      <p:bldP spid="18"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8"/>
            <a:ext cx="9144000" cy="1706129"/>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6" name="Google Shape;247;p27"/>
          <p:cNvSpPr/>
          <p:nvPr/>
        </p:nvSpPr>
        <p:spPr>
          <a:xfrm>
            <a:off x="572947" y="2131301"/>
            <a:ext cx="2743200" cy="2377440"/>
          </a:xfrm>
          <a:prstGeom prst="homePlate">
            <a:avLst>
              <a:gd name="adj" fmla="val 211909"/>
            </a:avLst>
          </a:prstGeom>
          <a:solidFill>
            <a:srgbClr val="ABE33F">
              <a:alpha val="81150"/>
            </a:srgbClr>
          </a:solidFill>
          <a:ln>
            <a:noFill/>
          </a:ln>
        </p:spPr>
        <p:txBody>
          <a:bodyPr spcFirstLastPara="1" wrap="square" lIns="91440"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Limiting Reagent</a:t>
            </a:r>
            <a:endParaRPr sz="2400" b="1" dirty="0">
              <a:solidFill>
                <a:srgbClr val="004C52"/>
              </a:solidFill>
              <a:latin typeface="Karla"/>
              <a:ea typeface="Karla"/>
              <a:cs typeface="Karla"/>
              <a:sym typeface="Karla"/>
            </a:endParaRPr>
          </a:p>
        </p:txBody>
      </p:sp>
      <p:sp>
        <p:nvSpPr>
          <p:cNvPr id="7" name="Google Shape;246;p27"/>
          <p:cNvSpPr/>
          <p:nvPr/>
        </p:nvSpPr>
        <p:spPr>
          <a:xfrm>
            <a:off x="3316147" y="2131301"/>
            <a:ext cx="2743200" cy="2377440"/>
          </a:xfrm>
          <a:prstGeom prst="homePlate">
            <a:avLst>
              <a:gd name="adj" fmla="val 211909"/>
            </a:avLst>
          </a:prstGeom>
          <a:solidFill>
            <a:srgbClr val="00AE9D"/>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Amounts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Made </a:t>
            </a:r>
            <a:endParaRPr sz="2400" b="1" dirty="0">
              <a:solidFill>
                <a:srgbClr val="004C52"/>
              </a:solidFill>
              <a:latin typeface="Karla"/>
              <a:ea typeface="Karla"/>
              <a:cs typeface="Karla"/>
              <a:sym typeface="Karla"/>
            </a:endParaRPr>
          </a:p>
        </p:txBody>
      </p:sp>
      <p:sp>
        <p:nvSpPr>
          <p:cNvPr id="8" name="Google Shape;245;p27"/>
          <p:cNvSpPr/>
          <p:nvPr/>
        </p:nvSpPr>
        <p:spPr>
          <a:xfrm>
            <a:off x="6016654" y="2131301"/>
            <a:ext cx="2743200" cy="2377440"/>
          </a:xfrm>
          <a:prstGeom prst="homePlate">
            <a:avLst>
              <a:gd name="adj" fmla="val 211909"/>
            </a:avLst>
          </a:prstGeom>
          <a:solidFill>
            <a:srgbClr val="004C52"/>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FFFFFF"/>
                </a:solidFill>
                <a:latin typeface="Karla"/>
                <a:ea typeface="Karla"/>
                <a:cs typeface="Karla"/>
                <a:sym typeface="Karla"/>
              </a:rPr>
              <a:t>Find how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much XS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left over</a:t>
            </a:r>
            <a:endParaRPr sz="2400" b="1" dirty="0">
              <a:solidFill>
                <a:srgbClr val="FFFFFF"/>
              </a:solidFill>
              <a:latin typeface="Karla"/>
              <a:ea typeface="Karla"/>
              <a:cs typeface="Karla"/>
              <a:sym typeface="Karla"/>
            </a:endParaRPr>
          </a:p>
        </p:txBody>
      </p:sp>
      <p:sp>
        <p:nvSpPr>
          <p:cNvPr id="9" name="Oval 8"/>
          <p:cNvSpPr/>
          <p:nvPr/>
        </p:nvSpPr>
        <p:spPr>
          <a:xfrm>
            <a:off x="320132" y="1841370"/>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1</a:t>
            </a:r>
            <a:endParaRPr lang="en-US" b="1" dirty="0">
              <a:solidFill>
                <a:srgbClr val="004C52"/>
              </a:solidFill>
            </a:endParaRPr>
          </a:p>
        </p:txBody>
      </p:sp>
      <p:sp>
        <p:nvSpPr>
          <p:cNvPr id="10" name="Oval 9"/>
          <p:cNvSpPr/>
          <p:nvPr/>
        </p:nvSpPr>
        <p:spPr>
          <a:xfrm>
            <a:off x="3063332" y="1841369"/>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2</a:t>
            </a:r>
            <a:endParaRPr lang="en-US" b="1" dirty="0">
              <a:solidFill>
                <a:srgbClr val="004C52"/>
              </a:solidFill>
            </a:endParaRPr>
          </a:p>
        </p:txBody>
      </p:sp>
      <p:sp>
        <p:nvSpPr>
          <p:cNvPr id="11" name="Oval 10"/>
          <p:cNvSpPr/>
          <p:nvPr/>
        </p:nvSpPr>
        <p:spPr>
          <a:xfrm>
            <a:off x="5806532" y="1841368"/>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3</a:t>
            </a:r>
            <a:endParaRPr lang="en-US" b="1" dirty="0">
              <a:solidFill>
                <a:srgbClr val="004C52"/>
              </a:solidFill>
            </a:endParaRPr>
          </a:p>
        </p:txBody>
      </p:sp>
    </p:spTree>
    <p:extLst>
      <p:ext uri="{BB962C8B-B14F-4D97-AF65-F5344CB8AC3E}">
        <p14:creationId xmlns:p14="http://schemas.microsoft.com/office/powerpoint/2010/main" val="2307322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4"/>
            <a:ext cx="9144000" cy="3791412"/>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8" name="Google Shape;245;p27"/>
          <p:cNvSpPr/>
          <p:nvPr/>
        </p:nvSpPr>
        <p:spPr>
          <a:xfrm>
            <a:off x="6016654" y="2131296"/>
            <a:ext cx="2743200" cy="2377440"/>
          </a:xfrm>
          <a:prstGeom prst="homePlate">
            <a:avLst>
              <a:gd name="adj" fmla="val 211909"/>
            </a:avLst>
          </a:prstGeom>
          <a:solidFill>
            <a:srgbClr val="004C52"/>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FFFFFF"/>
                </a:solidFill>
                <a:latin typeface="Karla"/>
                <a:ea typeface="Karla"/>
                <a:cs typeface="Karla"/>
                <a:sym typeface="Karla"/>
              </a:rPr>
              <a:t>Find how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much XS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left over</a:t>
            </a:r>
            <a:endParaRPr sz="2400" b="1" dirty="0">
              <a:solidFill>
                <a:srgbClr val="FFFFFF"/>
              </a:solidFill>
              <a:latin typeface="Karla"/>
              <a:ea typeface="Karla"/>
              <a:cs typeface="Karla"/>
              <a:sym typeface="Karla"/>
            </a:endParaRPr>
          </a:p>
        </p:txBody>
      </p:sp>
      <p:sp>
        <p:nvSpPr>
          <p:cNvPr id="11" name="Oval 10"/>
          <p:cNvSpPr/>
          <p:nvPr/>
        </p:nvSpPr>
        <p:spPr>
          <a:xfrm>
            <a:off x="5806532" y="1841363"/>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3</a:t>
            </a:r>
            <a:endParaRPr lang="en-US" b="1" dirty="0">
              <a:solidFill>
                <a:srgbClr val="004C52"/>
              </a:solidFill>
            </a:endParaRPr>
          </a:p>
        </p:txBody>
      </p:sp>
    </p:spTree>
    <p:extLst>
      <p:ext uri="{BB962C8B-B14F-4D97-AF65-F5344CB8AC3E}">
        <p14:creationId xmlns:p14="http://schemas.microsoft.com/office/powerpoint/2010/main" val="1056057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1" y="52"/>
            <a:ext cx="9144001" cy="1486442"/>
          </a:xfrm>
          <a:prstGeom prst="rect">
            <a:avLst/>
          </a:prstGeom>
          <a:solidFill>
            <a:schemeClr val="lt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b="1" dirty="0">
                <a:solidFill>
                  <a:srgbClr val="FF0000"/>
                </a:solidFill>
              </a:rPr>
              <a:t>Find </a:t>
            </a:r>
            <a:r>
              <a:rPr lang="en-US" sz="1600" b="1" dirty="0" err="1">
                <a:solidFill>
                  <a:srgbClr val="FF0000"/>
                </a:solidFill>
              </a:rPr>
              <a:t>xs</a:t>
            </a:r>
            <a:r>
              <a:rPr lang="en-US" sz="1600" b="1" dirty="0">
                <a:solidFill>
                  <a:srgbClr val="FF0000"/>
                </a:solidFill>
              </a:rPr>
              <a:t> left</a:t>
            </a:r>
            <a:endParaRPr lang="en-US" sz="1100" b="1" dirty="0">
              <a:solidFill>
                <a:srgbClr val="FF0000"/>
              </a:solidFill>
            </a:endParaRPr>
          </a:p>
        </p:txBody>
      </p:sp>
      <p:sp>
        <p:nvSpPr>
          <p:cNvPr id="18" name="Rectangle 17"/>
          <p:cNvSpPr/>
          <p:nvPr/>
        </p:nvSpPr>
        <p:spPr>
          <a:xfrm>
            <a:off x="1535149" y="1583476"/>
            <a:ext cx="137160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3.836 </a:t>
            </a:r>
            <a:r>
              <a:rPr lang="en-US" sz="1600" dirty="0" err="1">
                <a:solidFill>
                  <a:schemeClr val="tx1"/>
                </a:solidFill>
              </a:rPr>
              <a:t>mol</a:t>
            </a:r>
            <a:endParaRPr lang="en-US" sz="2400" dirty="0">
              <a:solidFill>
                <a:schemeClr val="tx1"/>
              </a:solidFill>
            </a:endParaRPr>
          </a:p>
        </p:txBody>
      </p:sp>
      <p:sp>
        <p:nvSpPr>
          <p:cNvPr id="24" name="Rectangle 23"/>
          <p:cNvSpPr/>
          <p:nvPr/>
        </p:nvSpPr>
        <p:spPr>
          <a:xfrm>
            <a:off x="3070299" y="1561359"/>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34" name="Straight Connector 33"/>
          <p:cNvCxnSpPr/>
          <p:nvPr/>
        </p:nvCxnSpPr>
        <p:spPr>
          <a:xfrm>
            <a:off x="263906" y="2090005"/>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7625" y="159560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25" name="Rectangle 24"/>
          <p:cNvSpPr/>
          <p:nvPr/>
        </p:nvSpPr>
        <p:spPr>
          <a:xfrm>
            <a:off x="263906" y="2203738"/>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26" name="Rectangle 25"/>
          <p:cNvSpPr/>
          <p:nvPr/>
        </p:nvSpPr>
        <p:spPr>
          <a:xfrm>
            <a:off x="379150" y="3187832"/>
            <a:ext cx="22525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cxnSp>
        <p:nvCxnSpPr>
          <p:cNvPr id="27" name="Straight Connector 26"/>
          <p:cNvCxnSpPr/>
          <p:nvPr/>
        </p:nvCxnSpPr>
        <p:spPr>
          <a:xfrm>
            <a:off x="2639125" y="3127878"/>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8362" y="3618482"/>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93033" y="3651979"/>
            <a:ext cx="163364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sp>
        <p:nvSpPr>
          <p:cNvPr id="33" name="Rectangle 32"/>
          <p:cNvSpPr/>
          <p:nvPr/>
        </p:nvSpPr>
        <p:spPr>
          <a:xfrm>
            <a:off x="3022910" y="2090005"/>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1.918 </a:t>
            </a:r>
            <a:r>
              <a:rPr lang="en-US" sz="1600" dirty="0" err="1">
                <a:solidFill>
                  <a:schemeClr val="tx1"/>
                </a:solidFill>
              </a:rPr>
              <a:t>mol</a:t>
            </a:r>
            <a:endParaRPr lang="en-US" sz="2400" b="1" baseline="-25000" dirty="0">
              <a:solidFill>
                <a:schemeClr val="tx1"/>
              </a:solidFill>
            </a:endParaRPr>
          </a:p>
        </p:txBody>
      </p:sp>
      <p:cxnSp>
        <p:nvCxnSpPr>
          <p:cNvPr id="36" name="Straight Connector 35"/>
          <p:cNvCxnSpPr/>
          <p:nvPr/>
        </p:nvCxnSpPr>
        <p:spPr>
          <a:xfrm flipH="1" flipV="1">
            <a:off x="1464523" y="1605534"/>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973655" y="1613729"/>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070299" y="1561359"/>
            <a:ext cx="1396706" cy="453781"/>
          </a:xfrm>
          <a:prstGeom prst="rect">
            <a:avLst/>
          </a:prstGeom>
          <a:noFill/>
          <a:ln w="5715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34236" y="2195092"/>
            <a:ext cx="1370641" cy="453781"/>
          </a:xfrm>
          <a:prstGeom prst="rect">
            <a:avLst/>
          </a:prstGeom>
          <a:noFill/>
          <a:ln w="5715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31700" y="3168674"/>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a:t>
            </a:r>
            <a:r>
              <a:rPr lang="en-US" sz="2400" b="1" dirty="0" err="1">
                <a:solidFill>
                  <a:schemeClr val="tx1"/>
                </a:solidFill>
              </a:rPr>
              <a:t>mol</a:t>
            </a:r>
            <a:r>
              <a:rPr lang="en-US" sz="2400" b="1" dirty="0">
                <a:solidFill>
                  <a:schemeClr val="tx1"/>
                </a:solidFill>
              </a:rPr>
              <a:t> K</a:t>
            </a:r>
          </a:p>
        </p:txBody>
      </p:sp>
      <p:sp>
        <p:nvSpPr>
          <p:cNvPr id="23" name="Rectangle 22"/>
          <p:cNvSpPr/>
          <p:nvPr/>
        </p:nvSpPr>
        <p:spPr>
          <a:xfrm>
            <a:off x="4380588" y="3440786"/>
            <a:ext cx="305634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2.816 </a:t>
            </a:r>
            <a:r>
              <a:rPr lang="en-US" sz="2400" b="1" dirty="0" err="1">
                <a:solidFill>
                  <a:schemeClr val="tx1"/>
                </a:solidFill>
              </a:rPr>
              <a:t>mol</a:t>
            </a:r>
            <a:r>
              <a:rPr lang="en-US" sz="2400" b="1" dirty="0">
                <a:solidFill>
                  <a:schemeClr val="tx1"/>
                </a:solidFill>
              </a:rPr>
              <a:t> K used during the reaction  </a:t>
            </a:r>
          </a:p>
        </p:txBody>
      </p:sp>
      <p:sp>
        <p:nvSpPr>
          <p:cNvPr id="35" name="Rectangle 34"/>
          <p:cNvSpPr/>
          <p:nvPr/>
        </p:nvSpPr>
        <p:spPr>
          <a:xfrm>
            <a:off x="1532363" y="2225870"/>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2.816 </a:t>
            </a:r>
            <a:r>
              <a:rPr lang="en-US" sz="1600" dirty="0" err="1">
                <a:solidFill>
                  <a:schemeClr val="tx1"/>
                </a:solidFill>
              </a:rPr>
              <a:t>mol</a:t>
            </a:r>
            <a:endParaRPr lang="en-US" sz="1600" dirty="0">
              <a:solidFill>
                <a:schemeClr val="tx1"/>
              </a:solidFill>
            </a:endParaRPr>
          </a:p>
        </p:txBody>
      </p:sp>
      <p:sp>
        <p:nvSpPr>
          <p:cNvPr id="3" name="TextBox 2"/>
          <p:cNvSpPr txBox="1"/>
          <p:nvPr/>
        </p:nvSpPr>
        <p:spPr>
          <a:xfrm>
            <a:off x="4772721" y="1561359"/>
            <a:ext cx="1984929" cy="738664"/>
          </a:xfrm>
          <a:prstGeom prst="rect">
            <a:avLst/>
          </a:prstGeom>
          <a:noFill/>
        </p:spPr>
        <p:txBody>
          <a:bodyPr wrap="square" rtlCol="0">
            <a:spAutoFit/>
          </a:bodyPr>
          <a:lstStyle/>
          <a:p>
            <a:r>
              <a:rPr lang="en-US" b="1" dirty="0">
                <a:solidFill>
                  <a:srgbClr val="FF0000"/>
                </a:solidFill>
              </a:rPr>
              <a:t>Br</a:t>
            </a:r>
            <a:r>
              <a:rPr lang="en-US" b="1" baseline="-25000" dirty="0">
                <a:solidFill>
                  <a:srgbClr val="FF0000"/>
                </a:solidFill>
              </a:rPr>
              <a:t>2</a:t>
            </a:r>
            <a:r>
              <a:rPr lang="en-US" b="1" dirty="0">
                <a:solidFill>
                  <a:srgbClr val="FF0000"/>
                </a:solidFill>
              </a:rPr>
              <a:t> is Limiting, so use it to find amount of XS used</a:t>
            </a:r>
          </a:p>
        </p:txBody>
      </p:sp>
    </p:spTree>
    <p:extLst>
      <p:ext uri="{BB962C8B-B14F-4D97-AF65-F5344CB8AC3E}">
        <p14:creationId xmlns:p14="http://schemas.microsoft.com/office/powerpoint/2010/main" val="16318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 grpId="0" animBg="1"/>
      <p:bldP spid="21" grpId="0" animBg="1"/>
      <p:bldP spid="22" grpId="0"/>
      <p:bldP spid="23" grpId="0"/>
      <p:bldP spid="3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many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6866376" y="951452"/>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b="1" dirty="0">
                <a:solidFill>
                  <a:srgbClr val="FF0000"/>
                </a:solidFill>
              </a:rPr>
              <a:t>Find </a:t>
            </a:r>
            <a:r>
              <a:rPr lang="en-US" sz="1600" b="1" dirty="0" err="1">
                <a:solidFill>
                  <a:srgbClr val="FF0000"/>
                </a:solidFill>
              </a:rPr>
              <a:t>xs</a:t>
            </a:r>
            <a:r>
              <a:rPr lang="en-US" sz="1600" b="1" dirty="0">
                <a:solidFill>
                  <a:srgbClr val="FF0000"/>
                </a:solidFill>
              </a:rPr>
              <a:t> left</a:t>
            </a:r>
            <a:endParaRPr lang="en-US" sz="1100" b="1" dirty="0">
              <a:solidFill>
                <a:srgbClr val="FF0000"/>
              </a:solidFill>
            </a:endParaRPr>
          </a:p>
        </p:txBody>
      </p:sp>
      <p:sp>
        <p:nvSpPr>
          <p:cNvPr id="18" name="Rectangle 17"/>
          <p:cNvSpPr/>
          <p:nvPr/>
        </p:nvSpPr>
        <p:spPr>
          <a:xfrm>
            <a:off x="1535149" y="1583479"/>
            <a:ext cx="137160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3.836 </a:t>
            </a:r>
            <a:r>
              <a:rPr lang="en-US" sz="1600" dirty="0" err="1">
                <a:solidFill>
                  <a:schemeClr val="tx1"/>
                </a:solidFill>
              </a:rPr>
              <a:t>mol</a:t>
            </a:r>
            <a:endParaRPr lang="en-US" sz="2400" dirty="0">
              <a:solidFill>
                <a:schemeClr val="tx1"/>
              </a:solidFill>
            </a:endParaRPr>
          </a:p>
        </p:txBody>
      </p:sp>
      <p:sp>
        <p:nvSpPr>
          <p:cNvPr id="24" name="Rectangle 23"/>
          <p:cNvSpPr/>
          <p:nvPr/>
        </p:nvSpPr>
        <p:spPr>
          <a:xfrm>
            <a:off x="3070299" y="1561362"/>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34" name="Straight Connector 33"/>
          <p:cNvCxnSpPr/>
          <p:nvPr/>
        </p:nvCxnSpPr>
        <p:spPr>
          <a:xfrm>
            <a:off x="263906" y="2090008"/>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7625" y="1595603"/>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25" name="Rectangle 24"/>
          <p:cNvSpPr/>
          <p:nvPr/>
        </p:nvSpPr>
        <p:spPr>
          <a:xfrm>
            <a:off x="263906" y="2203741"/>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3" name="Rectangle 32"/>
          <p:cNvSpPr/>
          <p:nvPr/>
        </p:nvSpPr>
        <p:spPr>
          <a:xfrm>
            <a:off x="3022910" y="2090008"/>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1.918 </a:t>
            </a:r>
            <a:r>
              <a:rPr lang="en-US" sz="1600" dirty="0" err="1">
                <a:solidFill>
                  <a:schemeClr val="tx1"/>
                </a:solidFill>
              </a:rPr>
              <a:t>mol</a:t>
            </a:r>
            <a:endParaRPr lang="en-US" sz="2400" b="1" baseline="-25000" dirty="0">
              <a:solidFill>
                <a:schemeClr val="tx1"/>
              </a:solidFill>
            </a:endParaRPr>
          </a:p>
        </p:txBody>
      </p:sp>
      <p:cxnSp>
        <p:nvCxnSpPr>
          <p:cNvPr id="36" name="Straight Connector 35"/>
          <p:cNvCxnSpPr/>
          <p:nvPr/>
        </p:nvCxnSpPr>
        <p:spPr>
          <a:xfrm flipH="1" flipV="1">
            <a:off x="1464523" y="1605537"/>
            <a:ext cx="0" cy="118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973655" y="1613732"/>
            <a:ext cx="0" cy="118872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70299" y="3072460"/>
            <a:ext cx="252481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Now subtract to see what is left!</a:t>
            </a:r>
          </a:p>
        </p:txBody>
      </p:sp>
      <p:sp>
        <p:nvSpPr>
          <p:cNvPr id="35" name="Rectangle 34"/>
          <p:cNvSpPr/>
          <p:nvPr/>
        </p:nvSpPr>
        <p:spPr>
          <a:xfrm>
            <a:off x="1532363" y="2225873"/>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2.816 </a:t>
            </a:r>
            <a:r>
              <a:rPr lang="en-US" sz="1600" dirty="0" err="1">
                <a:solidFill>
                  <a:schemeClr val="tx1"/>
                </a:solidFill>
              </a:rPr>
              <a:t>mol</a:t>
            </a:r>
            <a:endParaRPr lang="en-US" sz="1600" dirty="0">
              <a:solidFill>
                <a:schemeClr val="tx1"/>
              </a:solidFill>
            </a:endParaRPr>
          </a:p>
        </p:txBody>
      </p:sp>
      <p:cxnSp>
        <p:nvCxnSpPr>
          <p:cNvPr id="31" name="Straight Connector 30"/>
          <p:cNvCxnSpPr/>
          <p:nvPr/>
        </p:nvCxnSpPr>
        <p:spPr>
          <a:xfrm>
            <a:off x="263905" y="2777667"/>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63905" y="2817467"/>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LEFT:</a:t>
            </a:r>
          </a:p>
        </p:txBody>
      </p:sp>
      <p:sp>
        <p:nvSpPr>
          <p:cNvPr id="37" name="Rectangle 36"/>
          <p:cNvSpPr/>
          <p:nvPr/>
        </p:nvSpPr>
        <p:spPr>
          <a:xfrm>
            <a:off x="1532363" y="2862690"/>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1.02 </a:t>
            </a:r>
            <a:r>
              <a:rPr lang="en-US" sz="1600" dirty="0" err="1">
                <a:solidFill>
                  <a:schemeClr val="tx1"/>
                </a:solidFill>
              </a:rPr>
              <a:t>mol</a:t>
            </a:r>
            <a:endParaRPr lang="en-US" sz="1600" dirty="0">
              <a:solidFill>
                <a:schemeClr val="tx1"/>
              </a:solidFill>
            </a:endParaRPr>
          </a:p>
        </p:txBody>
      </p:sp>
      <p:sp>
        <p:nvSpPr>
          <p:cNvPr id="39" name="Rectangle 38"/>
          <p:cNvSpPr/>
          <p:nvPr/>
        </p:nvSpPr>
        <p:spPr>
          <a:xfrm>
            <a:off x="130094" y="3970192"/>
            <a:ext cx="809950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0000"/>
                </a:solidFill>
              </a:rPr>
              <a:t>* If it doesn’t specify a unit (common) – then just leave in  moles! Otherwise, just do more dimensional analysis to convert</a:t>
            </a:r>
          </a:p>
        </p:txBody>
      </p:sp>
    </p:spTree>
    <p:extLst>
      <p:ext uri="{BB962C8B-B14F-4D97-AF65-F5344CB8AC3E}">
        <p14:creationId xmlns:p14="http://schemas.microsoft.com/office/powerpoint/2010/main" val="224960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P spid="37"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2"/>
          <p:cNvSpPr/>
          <p:nvPr/>
        </p:nvSpPr>
        <p:spPr>
          <a:xfrm>
            <a:off x="3239338" y="1480457"/>
            <a:ext cx="2834640" cy="2834640"/>
          </a:xfrm>
          <a:prstGeom prst="diamond">
            <a:avLst/>
          </a:prstGeom>
          <a:no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a:solidFill>
                  <a:srgbClr val="004C52"/>
                </a:solidFill>
              </a:rPr>
              <a:t>Let’s </a:t>
            </a:r>
            <a:br>
              <a:rPr lang="en-US" sz="3200" b="1" dirty="0">
                <a:solidFill>
                  <a:srgbClr val="004C52"/>
                </a:solidFill>
              </a:rPr>
            </a:br>
            <a:r>
              <a:rPr lang="en-US" sz="3200" b="1" dirty="0">
                <a:solidFill>
                  <a:srgbClr val="004C52"/>
                </a:solidFill>
              </a:rPr>
              <a:t>try one </a:t>
            </a:r>
            <a:br>
              <a:rPr lang="en-US" sz="3200" b="1" dirty="0">
                <a:solidFill>
                  <a:srgbClr val="004C52"/>
                </a:solidFill>
              </a:rPr>
            </a:br>
            <a:r>
              <a:rPr lang="en-US" sz="3200" b="1" dirty="0">
                <a:solidFill>
                  <a:srgbClr val="004C52"/>
                </a:solidFill>
              </a:rPr>
              <a:t>more!</a:t>
            </a:r>
          </a:p>
        </p:txBody>
      </p:sp>
    </p:spTree>
    <p:extLst>
      <p:ext uri="{BB962C8B-B14F-4D97-AF65-F5344CB8AC3E}">
        <p14:creationId xmlns:p14="http://schemas.microsoft.com/office/powerpoint/2010/main" val="875845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p16"/>
          <p:cNvSpPr txBox="1">
            <a:spLocks/>
          </p:cNvSpPr>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n-US" sz="2400" dirty="0">
                <a:solidFill>
                  <a:srgbClr val="004C52"/>
                </a:solidFill>
                <a:latin typeface="Karla" panose="020B0604020202020204" charset="0"/>
              </a:rPr>
              <a:t>If you reacted 13.2 g of Fe with 6.34 g of O</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 how many g of Fe</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O</a:t>
            </a:r>
            <a:r>
              <a:rPr lang="en-US" sz="2400" baseline="-25000" dirty="0">
                <a:solidFill>
                  <a:srgbClr val="004C52"/>
                </a:solidFill>
                <a:latin typeface="Karla" panose="020B0604020202020204" charset="0"/>
              </a:rPr>
              <a:t>3</a:t>
            </a:r>
            <a:r>
              <a:rPr lang="en-US" sz="2400" dirty="0">
                <a:solidFill>
                  <a:srgbClr val="004C52"/>
                </a:solidFill>
                <a:latin typeface="Karla" panose="020B0604020202020204" charset="0"/>
              </a:rPr>
              <a:t> can be made? How many grams of excess are left?</a:t>
            </a:r>
            <a:br>
              <a:rPr lang="en-US" sz="4000" dirty="0">
                <a:latin typeface="Karla" panose="020B0604020202020204" charset="0"/>
              </a:rPr>
            </a:br>
            <a:r>
              <a:rPr lang="en-US" sz="4000" dirty="0">
                <a:solidFill>
                  <a:srgbClr val="004C52"/>
                </a:solidFill>
                <a:latin typeface="Karla" panose="020B0604020202020204" charset="0"/>
              </a:rPr>
              <a:t>             4Fe   +  3O</a:t>
            </a:r>
            <a:r>
              <a:rPr lang="en-US" sz="4000" baseline="-25000" dirty="0">
                <a:solidFill>
                  <a:srgbClr val="004C52"/>
                </a:solidFill>
                <a:latin typeface="Karla" panose="020B0604020202020204" charset="0"/>
              </a:rPr>
              <a:t>2</a:t>
            </a:r>
            <a:r>
              <a:rPr lang="en-US" sz="4000" dirty="0">
                <a:solidFill>
                  <a:srgbClr val="004C52"/>
                </a:solidFill>
                <a:latin typeface="Karla" panose="020B0604020202020204" charset="0"/>
              </a:rPr>
              <a:t> </a:t>
            </a:r>
            <a:r>
              <a:rPr lang="en-US" sz="4000" dirty="0">
                <a:solidFill>
                  <a:srgbClr val="004C52"/>
                </a:solidFill>
                <a:latin typeface="Karla" panose="020B0604020202020204" charset="0"/>
                <a:sym typeface="Wingdings" panose="05000000000000000000" pitchFamily="2" charset="2"/>
              </a:rPr>
              <a:t> 2Fe</a:t>
            </a:r>
            <a:r>
              <a:rPr lang="en-US" sz="4000" baseline="-25000" dirty="0">
                <a:solidFill>
                  <a:srgbClr val="004C52"/>
                </a:solidFill>
                <a:latin typeface="Karla" panose="020B0604020202020204" charset="0"/>
                <a:sym typeface="Wingdings" panose="05000000000000000000" pitchFamily="2" charset="2"/>
              </a:rPr>
              <a:t>2</a:t>
            </a:r>
            <a:r>
              <a:rPr lang="en-US" sz="4000" dirty="0">
                <a:solidFill>
                  <a:srgbClr val="004C52"/>
                </a:solidFill>
                <a:latin typeface="Karla" panose="020B0604020202020204" charset="0"/>
                <a:sym typeface="Wingdings" panose="05000000000000000000" pitchFamily="2" charset="2"/>
              </a:rPr>
              <a:t>O</a:t>
            </a:r>
            <a:r>
              <a:rPr lang="en-US" sz="4000" baseline="-25000" dirty="0">
                <a:solidFill>
                  <a:srgbClr val="004C52"/>
                </a:solidFill>
                <a:latin typeface="Karla" panose="020B0604020202020204" charset="0"/>
                <a:sym typeface="Wingdings" panose="05000000000000000000" pitchFamily="2" charset="2"/>
              </a:rPr>
              <a:t>3</a:t>
            </a:r>
            <a:endParaRPr lang="en-US" sz="4000" baseline="-25000" dirty="0">
              <a:solidFill>
                <a:srgbClr val="004C52"/>
              </a:solidFill>
              <a:latin typeface="Karla" panose="020B0604020202020204" charset="0"/>
            </a:endParaRPr>
          </a:p>
        </p:txBody>
      </p:sp>
      <p:sp>
        <p:nvSpPr>
          <p:cNvPr id="5" name="Rectangle 4"/>
          <p:cNvSpPr/>
          <p:nvPr/>
        </p:nvSpPr>
        <p:spPr>
          <a:xfrm>
            <a:off x="323394" y="1711446"/>
            <a:ext cx="152770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13.2 </a:t>
            </a:r>
            <a:r>
              <a:rPr lang="en-US" sz="2400" b="1" dirty="0">
                <a:solidFill>
                  <a:schemeClr val="tx1"/>
                </a:solidFill>
              </a:rPr>
              <a:t>g Fe</a:t>
            </a:r>
            <a:endParaRPr lang="en-US" sz="2400" b="1" baseline="-25000" dirty="0">
              <a:solidFill>
                <a:schemeClr val="tx1"/>
              </a:solidFill>
            </a:endParaRPr>
          </a:p>
        </p:txBody>
      </p:sp>
      <p:cxnSp>
        <p:nvCxnSpPr>
          <p:cNvPr id="6" name="Straight Connector 5"/>
          <p:cNvCxnSpPr/>
          <p:nvPr/>
        </p:nvCxnSpPr>
        <p:spPr>
          <a:xfrm>
            <a:off x="1851102" y="1637901"/>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2606" y="2142096"/>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51101" y="2207409"/>
            <a:ext cx="1795347"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55.85 g Fe</a:t>
            </a:r>
            <a:endParaRPr lang="en-US" sz="2400" b="1" baseline="-25000" dirty="0">
              <a:solidFill>
                <a:schemeClr val="tx1"/>
              </a:solidFill>
            </a:endParaRPr>
          </a:p>
        </p:txBody>
      </p:sp>
      <p:sp>
        <p:nvSpPr>
          <p:cNvPr id="9" name="Rectangle 8"/>
          <p:cNvSpPr/>
          <p:nvPr/>
        </p:nvSpPr>
        <p:spPr>
          <a:xfrm>
            <a:off x="1851102" y="1692288"/>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Fe</a:t>
            </a:r>
          </a:p>
        </p:txBody>
      </p:sp>
      <p:sp>
        <p:nvSpPr>
          <p:cNvPr id="10" name="Rectangle 9"/>
          <p:cNvSpPr/>
          <p:nvPr/>
        </p:nvSpPr>
        <p:spPr>
          <a:xfrm>
            <a:off x="3728238" y="1902058"/>
            <a:ext cx="305634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0.236 </a:t>
            </a:r>
            <a:r>
              <a:rPr lang="en-US" sz="2400" b="1" dirty="0" err="1">
                <a:solidFill>
                  <a:schemeClr val="tx1"/>
                </a:solidFill>
              </a:rPr>
              <a:t>mol</a:t>
            </a:r>
            <a:r>
              <a:rPr lang="en-US" sz="2400" b="1" dirty="0">
                <a:solidFill>
                  <a:schemeClr val="tx1"/>
                </a:solidFill>
              </a:rPr>
              <a:t> Fe</a:t>
            </a:r>
          </a:p>
        </p:txBody>
      </p:sp>
      <p:sp>
        <p:nvSpPr>
          <p:cNvPr id="11" name="Rectangle 10"/>
          <p:cNvSpPr/>
          <p:nvPr/>
        </p:nvSpPr>
        <p:spPr>
          <a:xfrm>
            <a:off x="323394" y="2882557"/>
            <a:ext cx="152770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6.34 g O</a:t>
            </a:r>
            <a:r>
              <a:rPr lang="en-US" sz="2400" b="1" baseline="-25000" dirty="0">
                <a:solidFill>
                  <a:schemeClr val="tx1"/>
                </a:solidFill>
              </a:rPr>
              <a:t>2</a:t>
            </a:r>
          </a:p>
        </p:txBody>
      </p:sp>
      <p:cxnSp>
        <p:nvCxnSpPr>
          <p:cNvPr id="12" name="Straight Connector 11"/>
          <p:cNvCxnSpPr/>
          <p:nvPr/>
        </p:nvCxnSpPr>
        <p:spPr>
          <a:xfrm>
            <a:off x="1851102" y="2809012"/>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2606" y="3313207"/>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51101" y="3378520"/>
            <a:ext cx="1795347"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32 g O</a:t>
            </a:r>
            <a:r>
              <a:rPr lang="en-US" sz="2400" b="1" baseline="-25000" dirty="0">
                <a:solidFill>
                  <a:schemeClr val="tx1"/>
                </a:solidFill>
              </a:rPr>
              <a:t>2</a:t>
            </a:r>
          </a:p>
        </p:txBody>
      </p:sp>
      <p:sp>
        <p:nvSpPr>
          <p:cNvPr id="15" name="Rectangle 14"/>
          <p:cNvSpPr/>
          <p:nvPr/>
        </p:nvSpPr>
        <p:spPr>
          <a:xfrm>
            <a:off x="1851102" y="2863399"/>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sp>
        <p:nvSpPr>
          <p:cNvPr id="16" name="Rectangle 15"/>
          <p:cNvSpPr/>
          <p:nvPr/>
        </p:nvSpPr>
        <p:spPr>
          <a:xfrm>
            <a:off x="3728238" y="3175334"/>
            <a:ext cx="305634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0.198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sp>
        <p:nvSpPr>
          <p:cNvPr id="17" name="Rectangle 16"/>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b="1" dirty="0">
                <a:solidFill>
                  <a:srgbClr val="FF0000"/>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dirty="0">
                <a:solidFill>
                  <a:srgbClr val="004C52"/>
                </a:solidFill>
              </a:rPr>
              <a:t>Find </a:t>
            </a:r>
            <a:r>
              <a:rPr lang="en-US" sz="1600" dirty="0" err="1">
                <a:solidFill>
                  <a:srgbClr val="004C52"/>
                </a:solidFill>
              </a:rPr>
              <a:t>xs</a:t>
            </a:r>
            <a:r>
              <a:rPr lang="en-US" sz="1600" dirty="0">
                <a:solidFill>
                  <a:srgbClr val="004C52"/>
                </a:solidFill>
              </a:rPr>
              <a:t> left</a:t>
            </a:r>
            <a:endParaRPr lang="en-US" sz="1100" dirty="0">
              <a:solidFill>
                <a:srgbClr val="004C52"/>
              </a:solidFill>
            </a:endParaRPr>
          </a:p>
        </p:txBody>
      </p:sp>
    </p:spTree>
    <p:extLst>
      <p:ext uri="{BB962C8B-B14F-4D97-AF65-F5344CB8AC3E}">
        <p14:creationId xmlns:p14="http://schemas.microsoft.com/office/powerpoint/2010/main" val="34820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p16"/>
          <p:cNvSpPr txBox="1">
            <a:spLocks/>
          </p:cNvSpPr>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n-US" sz="2400" dirty="0">
                <a:solidFill>
                  <a:srgbClr val="004C52"/>
                </a:solidFill>
                <a:latin typeface="Karla" panose="020B0604020202020204" charset="0"/>
              </a:rPr>
              <a:t>If you reacted 13.2 g of Fe with 6.34 g of O</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 how may g of Fe</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O</a:t>
            </a:r>
            <a:r>
              <a:rPr lang="en-US" sz="2400" baseline="-25000" dirty="0">
                <a:solidFill>
                  <a:srgbClr val="004C52"/>
                </a:solidFill>
                <a:latin typeface="Karla" panose="020B0604020202020204" charset="0"/>
              </a:rPr>
              <a:t>3</a:t>
            </a:r>
            <a:r>
              <a:rPr lang="en-US" sz="2400" dirty="0">
                <a:solidFill>
                  <a:srgbClr val="004C52"/>
                </a:solidFill>
                <a:latin typeface="Karla" panose="020B0604020202020204" charset="0"/>
              </a:rPr>
              <a:t> can be made? How many grams of excess are left?</a:t>
            </a:r>
            <a:br>
              <a:rPr lang="en-US" sz="4000" dirty="0">
                <a:latin typeface="Karla" panose="020B0604020202020204" charset="0"/>
              </a:rPr>
            </a:br>
            <a:r>
              <a:rPr lang="en-US" sz="4000" dirty="0">
                <a:solidFill>
                  <a:srgbClr val="004C52"/>
                </a:solidFill>
                <a:latin typeface="Karla" panose="020B0604020202020204" charset="0"/>
              </a:rPr>
              <a:t>             4Fe   +  3O</a:t>
            </a:r>
            <a:r>
              <a:rPr lang="en-US" sz="4000" baseline="-25000" dirty="0">
                <a:solidFill>
                  <a:srgbClr val="004C52"/>
                </a:solidFill>
                <a:latin typeface="Karla" panose="020B0604020202020204" charset="0"/>
              </a:rPr>
              <a:t>2</a:t>
            </a:r>
            <a:r>
              <a:rPr lang="en-US" sz="4000" dirty="0">
                <a:solidFill>
                  <a:srgbClr val="004C52"/>
                </a:solidFill>
                <a:latin typeface="Karla" panose="020B0604020202020204" charset="0"/>
              </a:rPr>
              <a:t> </a:t>
            </a:r>
            <a:r>
              <a:rPr lang="en-US" sz="4000" dirty="0">
                <a:solidFill>
                  <a:srgbClr val="004C52"/>
                </a:solidFill>
                <a:latin typeface="Karla" panose="020B0604020202020204" charset="0"/>
                <a:sym typeface="Wingdings" panose="05000000000000000000" pitchFamily="2" charset="2"/>
              </a:rPr>
              <a:t> 2Fe</a:t>
            </a:r>
            <a:r>
              <a:rPr lang="en-US" sz="4000" baseline="-25000" dirty="0">
                <a:solidFill>
                  <a:srgbClr val="004C52"/>
                </a:solidFill>
                <a:latin typeface="Karla" panose="020B0604020202020204" charset="0"/>
                <a:sym typeface="Wingdings" panose="05000000000000000000" pitchFamily="2" charset="2"/>
              </a:rPr>
              <a:t>2</a:t>
            </a:r>
            <a:r>
              <a:rPr lang="en-US" sz="4000" dirty="0">
                <a:solidFill>
                  <a:srgbClr val="004C52"/>
                </a:solidFill>
                <a:latin typeface="Karla" panose="020B0604020202020204" charset="0"/>
                <a:sym typeface="Wingdings" panose="05000000000000000000" pitchFamily="2" charset="2"/>
              </a:rPr>
              <a:t>O</a:t>
            </a:r>
            <a:r>
              <a:rPr lang="en-US" sz="4000" baseline="-25000" dirty="0">
                <a:solidFill>
                  <a:srgbClr val="004C52"/>
                </a:solidFill>
                <a:latin typeface="Karla" panose="020B0604020202020204" charset="0"/>
                <a:sym typeface="Wingdings" panose="05000000000000000000" pitchFamily="2" charset="2"/>
              </a:rPr>
              <a:t>3</a:t>
            </a:r>
            <a:endParaRPr lang="en-US" sz="4000" baseline="-25000" dirty="0">
              <a:solidFill>
                <a:srgbClr val="004C52"/>
              </a:solidFill>
              <a:latin typeface="Karla" panose="020B0604020202020204" charset="0"/>
            </a:endParaRPr>
          </a:p>
        </p:txBody>
      </p:sp>
      <p:sp>
        <p:nvSpPr>
          <p:cNvPr id="26" name="Rectangle 25"/>
          <p:cNvSpPr/>
          <p:nvPr/>
        </p:nvSpPr>
        <p:spPr>
          <a:xfrm>
            <a:off x="1438505" y="1583476"/>
            <a:ext cx="159090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1600" dirty="0" err="1">
                <a:solidFill>
                  <a:schemeClr val="tx1"/>
                </a:solidFill>
              </a:rPr>
              <a:t>mol</a:t>
            </a:r>
            <a:endParaRPr lang="en-US" sz="2400" dirty="0">
              <a:solidFill>
                <a:schemeClr val="tx1"/>
              </a:solidFill>
            </a:endParaRPr>
          </a:p>
        </p:txBody>
      </p:sp>
      <p:sp>
        <p:nvSpPr>
          <p:cNvPr id="27" name="Rectangle 26"/>
          <p:cNvSpPr/>
          <p:nvPr/>
        </p:nvSpPr>
        <p:spPr>
          <a:xfrm>
            <a:off x="3070299" y="1561359"/>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0.198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28" name="Straight Connector 27"/>
          <p:cNvCxnSpPr/>
          <p:nvPr/>
        </p:nvCxnSpPr>
        <p:spPr>
          <a:xfrm>
            <a:off x="263906" y="2090005"/>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39746" y="1583476"/>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30" name="Rectangle 29"/>
          <p:cNvSpPr/>
          <p:nvPr/>
        </p:nvSpPr>
        <p:spPr>
          <a:xfrm>
            <a:off x="237498" y="2188086"/>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1" name="Rectangle 30"/>
          <p:cNvSpPr/>
          <p:nvPr/>
        </p:nvSpPr>
        <p:spPr>
          <a:xfrm>
            <a:off x="3022910" y="2090005"/>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0.177 </a:t>
            </a:r>
            <a:r>
              <a:rPr lang="en-US" sz="1600" dirty="0" err="1">
                <a:solidFill>
                  <a:schemeClr val="tx1"/>
                </a:solidFill>
              </a:rPr>
              <a:t>mol</a:t>
            </a:r>
            <a:endParaRPr lang="en-US" sz="2400" b="1" baseline="-25000" dirty="0">
              <a:solidFill>
                <a:schemeClr val="tx1"/>
              </a:solidFill>
            </a:endParaRPr>
          </a:p>
        </p:txBody>
      </p:sp>
      <p:cxnSp>
        <p:nvCxnSpPr>
          <p:cNvPr id="32" name="Straight Connector 31"/>
          <p:cNvCxnSpPr/>
          <p:nvPr/>
        </p:nvCxnSpPr>
        <p:spPr>
          <a:xfrm flipH="1" flipV="1">
            <a:off x="1464523" y="1605534"/>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973655" y="1613729"/>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32832" y="2172822"/>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5" name="Rectangle 34"/>
          <p:cNvSpPr/>
          <p:nvPr/>
        </p:nvSpPr>
        <p:spPr>
          <a:xfrm>
            <a:off x="263907" y="2832416"/>
            <a:ext cx="213361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2400" b="1" dirty="0" err="1">
                <a:solidFill>
                  <a:schemeClr val="tx1"/>
                </a:solidFill>
              </a:rPr>
              <a:t>mol</a:t>
            </a:r>
            <a:r>
              <a:rPr lang="en-US" sz="2400" b="1" dirty="0">
                <a:solidFill>
                  <a:schemeClr val="tx1"/>
                </a:solidFill>
              </a:rPr>
              <a:t> Fe</a:t>
            </a:r>
          </a:p>
        </p:txBody>
      </p:sp>
      <p:cxnSp>
        <p:nvCxnSpPr>
          <p:cNvPr id="36" name="Straight Connector 35"/>
          <p:cNvCxnSpPr/>
          <p:nvPr/>
        </p:nvCxnSpPr>
        <p:spPr>
          <a:xfrm>
            <a:off x="2404942" y="2772462"/>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0657" y="3251956"/>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458850" y="3296563"/>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a:t>
            </a:r>
            <a:r>
              <a:rPr lang="en-US" sz="2400" b="1" dirty="0" err="1">
                <a:solidFill>
                  <a:schemeClr val="tx1"/>
                </a:solidFill>
              </a:rPr>
              <a:t>mol</a:t>
            </a:r>
            <a:r>
              <a:rPr lang="en-US" sz="2400" b="1" dirty="0">
                <a:solidFill>
                  <a:schemeClr val="tx1"/>
                </a:solidFill>
              </a:rPr>
              <a:t> Fe</a:t>
            </a:r>
          </a:p>
        </p:txBody>
      </p:sp>
      <p:sp>
        <p:nvSpPr>
          <p:cNvPr id="39" name="Rectangle 38"/>
          <p:cNvSpPr/>
          <p:nvPr/>
        </p:nvSpPr>
        <p:spPr>
          <a:xfrm>
            <a:off x="2458849" y="2791038"/>
            <a:ext cx="157417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sp>
        <p:nvSpPr>
          <p:cNvPr id="40" name="Rectangle 39"/>
          <p:cNvSpPr/>
          <p:nvPr/>
        </p:nvSpPr>
        <p:spPr>
          <a:xfrm>
            <a:off x="3941963" y="2557717"/>
            <a:ext cx="4791307" cy="151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0.177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r>
              <a:rPr lang="en-US" sz="2400" b="1" dirty="0">
                <a:solidFill>
                  <a:schemeClr val="tx1"/>
                </a:solidFill>
              </a:rPr>
              <a:t> NEEDED to </a:t>
            </a:r>
            <a:br>
              <a:rPr lang="en-US" sz="2400" b="1" dirty="0">
                <a:solidFill>
                  <a:schemeClr val="tx1"/>
                </a:solidFill>
              </a:rPr>
            </a:br>
            <a:r>
              <a:rPr lang="en-US" sz="2400" b="1" dirty="0">
                <a:solidFill>
                  <a:schemeClr val="tx1"/>
                </a:solidFill>
              </a:rPr>
              <a:t>use up all the Fe you have!</a:t>
            </a:r>
          </a:p>
        </p:txBody>
      </p:sp>
      <p:cxnSp>
        <p:nvCxnSpPr>
          <p:cNvPr id="41" name="Straight Arrow Connector 40"/>
          <p:cNvCxnSpPr/>
          <p:nvPr/>
        </p:nvCxnSpPr>
        <p:spPr>
          <a:xfrm flipH="1" flipV="1">
            <a:off x="4583151" y="2537028"/>
            <a:ext cx="606824" cy="359073"/>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b="1" dirty="0">
                <a:solidFill>
                  <a:srgbClr val="FF0000"/>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dirty="0">
                <a:solidFill>
                  <a:schemeClr val="tx1"/>
                </a:solidFill>
              </a:rPr>
              <a:t>Find </a:t>
            </a:r>
            <a:r>
              <a:rPr lang="en-US" sz="1600" dirty="0" err="1">
                <a:solidFill>
                  <a:schemeClr val="tx1"/>
                </a:solidFill>
              </a:rPr>
              <a:t>xs</a:t>
            </a:r>
            <a:r>
              <a:rPr lang="en-US" sz="1600" dirty="0">
                <a:solidFill>
                  <a:schemeClr val="tx1"/>
                </a:solidFill>
              </a:rPr>
              <a:t> left</a:t>
            </a:r>
            <a:endParaRPr lang="en-US" sz="1100" dirty="0">
              <a:solidFill>
                <a:schemeClr val="tx1"/>
              </a:solidFill>
            </a:endParaRPr>
          </a:p>
        </p:txBody>
      </p:sp>
      <p:cxnSp>
        <p:nvCxnSpPr>
          <p:cNvPr id="45" name="Straight Arrow Connector 44"/>
          <p:cNvCxnSpPr/>
          <p:nvPr/>
        </p:nvCxnSpPr>
        <p:spPr>
          <a:xfrm>
            <a:off x="1906859" y="1997229"/>
            <a:ext cx="1863" cy="764847"/>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0" grpId="0"/>
      <p:bldP spid="31" grpId="0"/>
      <p:bldP spid="35" grpId="0"/>
      <p:bldP spid="38"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25"/>
        <p:cNvGrpSpPr/>
        <p:nvPr/>
      </p:nvGrpSpPr>
      <p:grpSpPr>
        <a:xfrm>
          <a:off x="0" y="0"/>
          <a:ext cx="0" cy="0"/>
          <a:chOff x="0" y="0"/>
          <a:chExt cx="0" cy="0"/>
        </a:xfrm>
      </p:grpSpPr>
      <p:sp>
        <p:nvSpPr>
          <p:cNvPr id="4" name="Google Shape;226;p25"/>
          <p:cNvSpPr txBox="1">
            <a:spLocks/>
          </p:cNvSpPr>
          <p:nvPr/>
        </p:nvSpPr>
        <p:spPr>
          <a:xfrm>
            <a:off x="0" y="598355"/>
            <a:ext cx="9144000" cy="112274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endParaRPr lang="en-US" sz="3200" u="sng" dirty="0">
              <a:solidFill>
                <a:srgbClr val="ABE33F"/>
              </a:solidFill>
              <a:latin typeface="Karla"/>
              <a:ea typeface="Karla"/>
              <a:cs typeface="Karla"/>
              <a:sym typeface="Karla"/>
            </a:endParaRPr>
          </a:p>
        </p:txBody>
      </p:sp>
      <p:sp>
        <p:nvSpPr>
          <p:cNvPr id="226" name="Google Shape;226;p25"/>
          <p:cNvSpPr txBox="1">
            <a:spLocks noGrp="1"/>
          </p:cNvSpPr>
          <p:nvPr>
            <p:ph type="ctrTitle" idx="4294967295"/>
          </p:nvPr>
        </p:nvSpPr>
        <p:spPr>
          <a:xfrm>
            <a:off x="0" y="590310"/>
            <a:ext cx="9144000" cy="1122744"/>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200" u="sng" dirty="0">
                <a:solidFill>
                  <a:srgbClr val="ABE33F"/>
                </a:solidFill>
                <a:latin typeface="Karla"/>
                <a:ea typeface="Karla"/>
                <a:cs typeface="Karla"/>
                <a:sym typeface="Karla"/>
              </a:rPr>
              <a:t>Pros and Cons to all methods</a:t>
            </a:r>
            <a:endParaRPr sz="3200" u="sng" dirty="0">
              <a:solidFill>
                <a:srgbClr val="ABE33F"/>
              </a:solidFill>
              <a:latin typeface="Karla"/>
              <a:ea typeface="Karla"/>
              <a:cs typeface="Karla"/>
              <a:sym typeface="Karla"/>
            </a:endParaRPr>
          </a:p>
        </p:txBody>
      </p:sp>
      <p:sp>
        <p:nvSpPr>
          <p:cNvPr id="227" name="Google Shape;227;p25"/>
          <p:cNvSpPr txBox="1">
            <a:spLocks noGrp="1"/>
          </p:cNvSpPr>
          <p:nvPr>
            <p:ph type="subTitle" idx="4294967295"/>
          </p:nvPr>
        </p:nvSpPr>
        <p:spPr>
          <a:xfrm>
            <a:off x="0" y="1170878"/>
            <a:ext cx="9144000" cy="3354824"/>
          </a:xfrm>
          <a:prstGeom prst="rect">
            <a:avLst/>
          </a:prstGeom>
          <a:solidFill>
            <a:schemeClr val="bg1"/>
          </a:solidFill>
        </p:spPr>
        <p:txBody>
          <a:bodyPr spcFirstLastPara="1" wrap="square" lIns="91425" tIns="91425" rIns="91425" bIns="91425" anchor="t" anchorCtr="0">
            <a:noAutofit/>
          </a:bodyPr>
          <a:lstStyle/>
          <a:p>
            <a:pPr marL="571500" indent="-571500"/>
            <a:r>
              <a:rPr lang="en-US" sz="2800" b="1" dirty="0"/>
              <a:t>You have to be careful with rounding when using this method. </a:t>
            </a:r>
          </a:p>
          <a:p>
            <a:pPr indent="-457200"/>
            <a:r>
              <a:rPr lang="en-US" sz="2800" b="1" dirty="0"/>
              <a:t>But it is faster, less likely to make mistakes, and safer when it comes to getting partial credit. </a:t>
            </a:r>
          </a:p>
          <a:p>
            <a:pPr indent="-457200"/>
            <a:r>
              <a:rPr lang="en-US" sz="2800" b="1" dirty="0"/>
              <a:t>If you need help – come see me! Don’t start looking things up online, it confuses more people than I’ve seen it help. Please let me help you! </a:t>
            </a:r>
            <a:r>
              <a:rPr lang="en-US" sz="2800" b="1" dirty="0">
                <a:sym typeface="Wingdings" panose="05000000000000000000" pitchFamily="2" charset="2"/>
              </a:rPr>
              <a:t></a:t>
            </a:r>
            <a:endParaRPr sz="2800" b="1" dirty="0"/>
          </a:p>
        </p:txBody>
      </p:sp>
    </p:spTree>
    <p:extLst>
      <p:ext uri="{BB962C8B-B14F-4D97-AF65-F5344CB8AC3E}">
        <p14:creationId xmlns:p14="http://schemas.microsoft.com/office/powerpoint/2010/main" val="2784024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p16"/>
          <p:cNvSpPr txBox="1">
            <a:spLocks/>
          </p:cNvSpPr>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n-US" sz="2400" dirty="0">
                <a:solidFill>
                  <a:srgbClr val="004C52"/>
                </a:solidFill>
                <a:latin typeface="Karla" panose="020B0604020202020204" charset="0"/>
              </a:rPr>
              <a:t>If you reacted 13.2 g of Fe with 6.34 g of O</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 how may g of Fe</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O</a:t>
            </a:r>
            <a:r>
              <a:rPr lang="en-US" sz="2400" baseline="-25000" dirty="0">
                <a:solidFill>
                  <a:srgbClr val="004C52"/>
                </a:solidFill>
                <a:latin typeface="Karla" panose="020B0604020202020204" charset="0"/>
              </a:rPr>
              <a:t>3</a:t>
            </a:r>
            <a:r>
              <a:rPr lang="en-US" sz="2400" dirty="0">
                <a:solidFill>
                  <a:srgbClr val="004C52"/>
                </a:solidFill>
                <a:latin typeface="Karla" panose="020B0604020202020204" charset="0"/>
              </a:rPr>
              <a:t> can be made? How many grams of excess are left?</a:t>
            </a:r>
            <a:br>
              <a:rPr lang="en-US" sz="4000" dirty="0">
                <a:latin typeface="Karla" panose="020B0604020202020204" charset="0"/>
              </a:rPr>
            </a:br>
            <a:r>
              <a:rPr lang="en-US" sz="4000" dirty="0">
                <a:solidFill>
                  <a:srgbClr val="004C52"/>
                </a:solidFill>
                <a:latin typeface="Karla" panose="020B0604020202020204" charset="0"/>
              </a:rPr>
              <a:t>             4Fe   +  3O</a:t>
            </a:r>
            <a:r>
              <a:rPr lang="en-US" sz="4000" baseline="-25000" dirty="0">
                <a:solidFill>
                  <a:srgbClr val="004C52"/>
                </a:solidFill>
                <a:latin typeface="Karla" panose="020B0604020202020204" charset="0"/>
              </a:rPr>
              <a:t>2</a:t>
            </a:r>
            <a:r>
              <a:rPr lang="en-US" sz="4000" dirty="0">
                <a:solidFill>
                  <a:srgbClr val="004C52"/>
                </a:solidFill>
                <a:latin typeface="Karla" panose="020B0604020202020204" charset="0"/>
              </a:rPr>
              <a:t> </a:t>
            </a:r>
            <a:r>
              <a:rPr lang="en-US" sz="4000" dirty="0">
                <a:solidFill>
                  <a:srgbClr val="004C52"/>
                </a:solidFill>
                <a:latin typeface="Karla" panose="020B0604020202020204" charset="0"/>
                <a:sym typeface="Wingdings" panose="05000000000000000000" pitchFamily="2" charset="2"/>
              </a:rPr>
              <a:t> 2Fe</a:t>
            </a:r>
            <a:r>
              <a:rPr lang="en-US" sz="4000" baseline="-25000" dirty="0">
                <a:solidFill>
                  <a:srgbClr val="004C52"/>
                </a:solidFill>
                <a:latin typeface="Karla" panose="020B0604020202020204" charset="0"/>
                <a:sym typeface="Wingdings" panose="05000000000000000000" pitchFamily="2" charset="2"/>
              </a:rPr>
              <a:t>2</a:t>
            </a:r>
            <a:r>
              <a:rPr lang="en-US" sz="4000" dirty="0">
                <a:solidFill>
                  <a:srgbClr val="004C52"/>
                </a:solidFill>
                <a:latin typeface="Karla" panose="020B0604020202020204" charset="0"/>
                <a:sym typeface="Wingdings" panose="05000000000000000000" pitchFamily="2" charset="2"/>
              </a:rPr>
              <a:t>O</a:t>
            </a:r>
            <a:r>
              <a:rPr lang="en-US" sz="4000" baseline="-25000" dirty="0">
                <a:solidFill>
                  <a:srgbClr val="004C52"/>
                </a:solidFill>
                <a:latin typeface="Karla" panose="020B0604020202020204" charset="0"/>
                <a:sym typeface="Wingdings" panose="05000000000000000000" pitchFamily="2" charset="2"/>
              </a:rPr>
              <a:t>3</a:t>
            </a:r>
            <a:endParaRPr lang="en-US" sz="4000" baseline="-25000" dirty="0">
              <a:solidFill>
                <a:srgbClr val="004C52"/>
              </a:solidFill>
              <a:latin typeface="Karla" panose="020B0604020202020204" charset="0"/>
            </a:endParaRPr>
          </a:p>
        </p:txBody>
      </p:sp>
      <p:sp>
        <p:nvSpPr>
          <p:cNvPr id="26" name="Rectangle 25"/>
          <p:cNvSpPr/>
          <p:nvPr/>
        </p:nvSpPr>
        <p:spPr>
          <a:xfrm>
            <a:off x="1438505" y="1583476"/>
            <a:ext cx="159090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1600" dirty="0" err="1">
                <a:solidFill>
                  <a:schemeClr val="tx1"/>
                </a:solidFill>
              </a:rPr>
              <a:t>mol</a:t>
            </a:r>
            <a:endParaRPr lang="en-US" sz="2400" dirty="0">
              <a:solidFill>
                <a:schemeClr val="tx1"/>
              </a:solidFill>
            </a:endParaRPr>
          </a:p>
        </p:txBody>
      </p:sp>
      <p:sp>
        <p:nvSpPr>
          <p:cNvPr id="27" name="Rectangle 26"/>
          <p:cNvSpPr/>
          <p:nvPr/>
        </p:nvSpPr>
        <p:spPr>
          <a:xfrm>
            <a:off x="3070299" y="1561359"/>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0.198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28" name="Straight Connector 27"/>
          <p:cNvCxnSpPr/>
          <p:nvPr/>
        </p:nvCxnSpPr>
        <p:spPr>
          <a:xfrm>
            <a:off x="263906" y="2090005"/>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7625" y="159560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30" name="Rectangle 29"/>
          <p:cNvSpPr/>
          <p:nvPr/>
        </p:nvSpPr>
        <p:spPr>
          <a:xfrm>
            <a:off x="263906" y="2203738"/>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1" name="Rectangle 30"/>
          <p:cNvSpPr/>
          <p:nvPr/>
        </p:nvSpPr>
        <p:spPr>
          <a:xfrm>
            <a:off x="3022910" y="2090005"/>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0.177 </a:t>
            </a:r>
            <a:r>
              <a:rPr lang="en-US" sz="1600" dirty="0" err="1">
                <a:solidFill>
                  <a:schemeClr val="tx1"/>
                </a:solidFill>
              </a:rPr>
              <a:t>mol</a:t>
            </a:r>
            <a:endParaRPr lang="en-US" sz="2400" b="1" baseline="-25000" dirty="0">
              <a:solidFill>
                <a:schemeClr val="tx1"/>
              </a:solidFill>
            </a:endParaRPr>
          </a:p>
        </p:txBody>
      </p:sp>
      <p:cxnSp>
        <p:nvCxnSpPr>
          <p:cNvPr id="32" name="Straight Connector 31"/>
          <p:cNvCxnSpPr/>
          <p:nvPr/>
        </p:nvCxnSpPr>
        <p:spPr>
          <a:xfrm flipH="1" flipV="1">
            <a:off x="1464523" y="1605534"/>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973655" y="1613729"/>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32832" y="2172822"/>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5" name="Rectangle 34"/>
          <p:cNvSpPr/>
          <p:nvPr/>
        </p:nvSpPr>
        <p:spPr>
          <a:xfrm>
            <a:off x="263907" y="2832416"/>
            <a:ext cx="213361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2400" b="1" dirty="0" err="1">
                <a:solidFill>
                  <a:schemeClr val="tx1"/>
                </a:solidFill>
              </a:rPr>
              <a:t>mol</a:t>
            </a:r>
            <a:r>
              <a:rPr lang="en-US" sz="2400" b="1" dirty="0">
                <a:solidFill>
                  <a:schemeClr val="tx1"/>
                </a:solidFill>
              </a:rPr>
              <a:t> Fe</a:t>
            </a:r>
          </a:p>
        </p:txBody>
      </p:sp>
      <p:cxnSp>
        <p:nvCxnSpPr>
          <p:cNvPr id="36" name="Straight Connector 35"/>
          <p:cNvCxnSpPr/>
          <p:nvPr/>
        </p:nvCxnSpPr>
        <p:spPr>
          <a:xfrm>
            <a:off x="2404942" y="2772462"/>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0657" y="3251956"/>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458850" y="3296563"/>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a:t>
            </a:r>
            <a:r>
              <a:rPr lang="en-US" sz="2400" b="1" dirty="0" err="1">
                <a:solidFill>
                  <a:schemeClr val="tx1"/>
                </a:solidFill>
              </a:rPr>
              <a:t>mol</a:t>
            </a:r>
            <a:r>
              <a:rPr lang="en-US" sz="2400" b="1" dirty="0">
                <a:solidFill>
                  <a:schemeClr val="tx1"/>
                </a:solidFill>
              </a:rPr>
              <a:t> Fe</a:t>
            </a:r>
          </a:p>
        </p:txBody>
      </p:sp>
      <p:sp>
        <p:nvSpPr>
          <p:cNvPr id="39" name="Rectangle 38"/>
          <p:cNvSpPr/>
          <p:nvPr/>
        </p:nvSpPr>
        <p:spPr>
          <a:xfrm>
            <a:off x="2458849" y="2791038"/>
            <a:ext cx="157417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sp>
        <p:nvSpPr>
          <p:cNvPr id="40" name="Rectangle 39"/>
          <p:cNvSpPr/>
          <p:nvPr/>
        </p:nvSpPr>
        <p:spPr>
          <a:xfrm>
            <a:off x="3941963" y="2557717"/>
            <a:ext cx="4791307" cy="151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0.177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r>
              <a:rPr lang="en-US" sz="2400" b="1" dirty="0">
                <a:solidFill>
                  <a:schemeClr val="tx1"/>
                </a:solidFill>
              </a:rPr>
              <a:t> NEEDED to </a:t>
            </a:r>
            <a:br>
              <a:rPr lang="en-US" sz="2400" b="1" dirty="0">
                <a:solidFill>
                  <a:schemeClr val="tx1"/>
                </a:solidFill>
              </a:rPr>
            </a:br>
            <a:r>
              <a:rPr lang="en-US" sz="2400" b="1" dirty="0">
                <a:solidFill>
                  <a:schemeClr val="tx1"/>
                </a:solidFill>
              </a:rPr>
              <a:t>use up all the Fe you have!</a:t>
            </a:r>
          </a:p>
        </p:txBody>
      </p:sp>
      <p:cxnSp>
        <p:nvCxnSpPr>
          <p:cNvPr id="41" name="Straight Arrow Connector 40"/>
          <p:cNvCxnSpPr/>
          <p:nvPr/>
        </p:nvCxnSpPr>
        <p:spPr>
          <a:xfrm flipH="1" flipV="1">
            <a:off x="4583151" y="2537028"/>
            <a:ext cx="606824" cy="359073"/>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348976" y="3748953"/>
            <a:ext cx="4498584" cy="1015663"/>
          </a:xfrm>
          <a:prstGeom prst="rect">
            <a:avLst/>
          </a:prstGeom>
          <a:noFill/>
        </p:spPr>
        <p:txBody>
          <a:bodyPr wrap="square" rtlCol="0">
            <a:spAutoFit/>
          </a:bodyPr>
          <a:lstStyle/>
          <a:p>
            <a:r>
              <a:rPr lang="en-US" sz="2000" b="1" dirty="0">
                <a:solidFill>
                  <a:srgbClr val="FF0000"/>
                </a:solidFill>
              </a:rPr>
              <a:t>You have more than enough O</a:t>
            </a:r>
            <a:r>
              <a:rPr lang="en-US" sz="2000" b="1" baseline="-25000" dirty="0">
                <a:solidFill>
                  <a:srgbClr val="FF0000"/>
                </a:solidFill>
              </a:rPr>
              <a:t>2</a:t>
            </a:r>
            <a:r>
              <a:rPr lang="en-US" sz="2000" b="1" dirty="0">
                <a:solidFill>
                  <a:srgbClr val="FF0000"/>
                </a:solidFill>
              </a:rPr>
              <a:t>, so it is the excess reagent, so Fe is your limiting reagent!</a:t>
            </a:r>
          </a:p>
        </p:txBody>
      </p:sp>
      <p:sp>
        <p:nvSpPr>
          <p:cNvPr id="43" name="Rectangle 42"/>
          <p:cNvSpPr/>
          <p:nvPr/>
        </p:nvSpPr>
        <p:spPr>
          <a:xfrm>
            <a:off x="1532832" y="1574727"/>
            <a:ext cx="1396706" cy="453781"/>
          </a:xfrm>
          <a:prstGeom prst="rect">
            <a:avLst/>
          </a:prstGeom>
          <a:noFill/>
          <a:ln w="5715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b="1" dirty="0">
                <a:solidFill>
                  <a:srgbClr val="FF0000"/>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dirty="0">
                <a:solidFill>
                  <a:schemeClr val="tx1"/>
                </a:solidFill>
              </a:rPr>
              <a:t>Find </a:t>
            </a:r>
            <a:r>
              <a:rPr lang="en-US" sz="1600" dirty="0" err="1">
                <a:solidFill>
                  <a:schemeClr val="tx1"/>
                </a:solidFill>
              </a:rPr>
              <a:t>xs</a:t>
            </a:r>
            <a:r>
              <a:rPr lang="en-US" sz="1600" dirty="0">
                <a:solidFill>
                  <a:schemeClr val="tx1"/>
                </a:solidFill>
              </a:rPr>
              <a:t> left</a:t>
            </a:r>
            <a:endParaRPr lang="en-US" sz="1100" dirty="0">
              <a:solidFill>
                <a:schemeClr val="tx1"/>
              </a:solidFill>
            </a:endParaRPr>
          </a:p>
        </p:txBody>
      </p:sp>
    </p:spTree>
    <p:extLst>
      <p:ext uri="{BB962C8B-B14F-4D97-AF65-F5344CB8AC3E}">
        <p14:creationId xmlns:p14="http://schemas.microsoft.com/office/powerpoint/2010/main" val="58088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p16"/>
          <p:cNvSpPr txBox="1">
            <a:spLocks/>
          </p:cNvSpPr>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n-US" sz="2400" dirty="0">
                <a:solidFill>
                  <a:srgbClr val="004C52"/>
                </a:solidFill>
                <a:latin typeface="Karla" panose="020B0604020202020204" charset="0"/>
              </a:rPr>
              <a:t>If you reacted 13.2 g of Fe with 6.34 g of O</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 how may g of Fe</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O</a:t>
            </a:r>
            <a:r>
              <a:rPr lang="en-US" sz="2400" baseline="-25000" dirty="0">
                <a:solidFill>
                  <a:srgbClr val="004C52"/>
                </a:solidFill>
                <a:latin typeface="Karla" panose="020B0604020202020204" charset="0"/>
              </a:rPr>
              <a:t>3</a:t>
            </a:r>
            <a:r>
              <a:rPr lang="en-US" sz="2400" dirty="0">
                <a:solidFill>
                  <a:srgbClr val="004C52"/>
                </a:solidFill>
                <a:latin typeface="Karla" panose="020B0604020202020204" charset="0"/>
              </a:rPr>
              <a:t> can be made? How many grams of excess are left?</a:t>
            </a:r>
            <a:br>
              <a:rPr lang="en-US" sz="4000" dirty="0">
                <a:latin typeface="Karla" panose="020B0604020202020204" charset="0"/>
              </a:rPr>
            </a:br>
            <a:r>
              <a:rPr lang="en-US" sz="4000" dirty="0">
                <a:solidFill>
                  <a:srgbClr val="004C52"/>
                </a:solidFill>
                <a:latin typeface="Karla" panose="020B0604020202020204" charset="0"/>
              </a:rPr>
              <a:t>             4Fe   +  3O</a:t>
            </a:r>
            <a:r>
              <a:rPr lang="en-US" sz="4000" baseline="-25000" dirty="0">
                <a:solidFill>
                  <a:srgbClr val="004C52"/>
                </a:solidFill>
                <a:latin typeface="Karla" panose="020B0604020202020204" charset="0"/>
              </a:rPr>
              <a:t>2</a:t>
            </a:r>
            <a:r>
              <a:rPr lang="en-US" sz="4000" dirty="0">
                <a:solidFill>
                  <a:srgbClr val="004C52"/>
                </a:solidFill>
                <a:latin typeface="Karla" panose="020B0604020202020204" charset="0"/>
              </a:rPr>
              <a:t> </a:t>
            </a:r>
            <a:r>
              <a:rPr lang="en-US" sz="4000" dirty="0">
                <a:solidFill>
                  <a:srgbClr val="004C52"/>
                </a:solidFill>
                <a:latin typeface="Karla" panose="020B0604020202020204" charset="0"/>
                <a:sym typeface="Wingdings" panose="05000000000000000000" pitchFamily="2" charset="2"/>
              </a:rPr>
              <a:t> 2Fe</a:t>
            </a:r>
            <a:r>
              <a:rPr lang="en-US" sz="4000" baseline="-25000" dirty="0">
                <a:solidFill>
                  <a:srgbClr val="004C52"/>
                </a:solidFill>
                <a:latin typeface="Karla" panose="020B0604020202020204" charset="0"/>
                <a:sym typeface="Wingdings" panose="05000000000000000000" pitchFamily="2" charset="2"/>
              </a:rPr>
              <a:t>2</a:t>
            </a:r>
            <a:r>
              <a:rPr lang="en-US" sz="4000" dirty="0">
                <a:solidFill>
                  <a:srgbClr val="004C52"/>
                </a:solidFill>
                <a:latin typeface="Karla" panose="020B0604020202020204" charset="0"/>
                <a:sym typeface="Wingdings" panose="05000000000000000000" pitchFamily="2" charset="2"/>
              </a:rPr>
              <a:t>O</a:t>
            </a:r>
            <a:r>
              <a:rPr lang="en-US" sz="4000" baseline="-25000" dirty="0">
                <a:solidFill>
                  <a:srgbClr val="004C52"/>
                </a:solidFill>
                <a:latin typeface="Karla" panose="020B0604020202020204" charset="0"/>
                <a:sym typeface="Wingdings" panose="05000000000000000000" pitchFamily="2" charset="2"/>
              </a:rPr>
              <a:t>3</a:t>
            </a:r>
            <a:endParaRPr lang="en-US" sz="4000" baseline="-25000" dirty="0">
              <a:solidFill>
                <a:srgbClr val="004C52"/>
              </a:solidFill>
              <a:latin typeface="Karla" panose="020B0604020202020204" charset="0"/>
            </a:endParaRPr>
          </a:p>
        </p:txBody>
      </p:sp>
      <p:sp>
        <p:nvSpPr>
          <p:cNvPr id="26" name="Rectangle 25"/>
          <p:cNvSpPr/>
          <p:nvPr/>
        </p:nvSpPr>
        <p:spPr>
          <a:xfrm>
            <a:off x="1438505" y="1583476"/>
            <a:ext cx="159090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1600" dirty="0" err="1">
                <a:solidFill>
                  <a:schemeClr val="tx1"/>
                </a:solidFill>
              </a:rPr>
              <a:t>mol</a:t>
            </a:r>
            <a:endParaRPr lang="en-US" sz="2400" dirty="0">
              <a:solidFill>
                <a:schemeClr val="tx1"/>
              </a:solidFill>
            </a:endParaRPr>
          </a:p>
        </p:txBody>
      </p:sp>
      <p:sp>
        <p:nvSpPr>
          <p:cNvPr id="27" name="Rectangle 26"/>
          <p:cNvSpPr/>
          <p:nvPr/>
        </p:nvSpPr>
        <p:spPr>
          <a:xfrm>
            <a:off x="3070299" y="1561359"/>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0.198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28" name="Straight Connector 27"/>
          <p:cNvCxnSpPr/>
          <p:nvPr/>
        </p:nvCxnSpPr>
        <p:spPr>
          <a:xfrm>
            <a:off x="263906" y="2090005"/>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7625" y="159560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30" name="Rectangle 29"/>
          <p:cNvSpPr/>
          <p:nvPr/>
        </p:nvSpPr>
        <p:spPr>
          <a:xfrm>
            <a:off x="263906" y="2203738"/>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1" name="Rectangle 30"/>
          <p:cNvSpPr/>
          <p:nvPr/>
        </p:nvSpPr>
        <p:spPr>
          <a:xfrm>
            <a:off x="3022910" y="2090005"/>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0.177 </a:t>
            </a:r>
            <a:r>
              <a:rPr lang="en-US" sz="1600" dirty="0" err="1">
                <a:solidFill>
                  <a:schemeClr val="tx1"/>
                </a:solidFill>
              </a:rPr>
              <a:t>mol</a:t>
            </a:r>
            <a:endParaRPr lang="en-US" sz="2400" b="1" baseline="-25000" dirty="0">
              <a:solidFill>
                <a:schemeClr val="tx1"/>
              </a:solidFill>
            </a:endParaRPr>
          </a:p>
        </p:txBody>
      </p:sp>
      <p:cxnSp>
        <p:nvCxnSpPr>
          <p:cNvPr id="32" name="Straight Connector 31"/>
          <p:cNvCxnSpPr/>
          <p:nvPr/>
        </p:nvCxnSpPr>
        <p:spPr>
          <a:xfrm flipH="1" flipV="1">
            <a:off x="1464523" y="1605534"/>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973655" y="1613729"/>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32832" y="2172822"/>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5" name="Rectangle 34"/>
          <p:cNvSpPr/>
          <p:nvPr/>
        </p:nvSpPr>
        <p:spPr>
          <a:xfrm>
            <a:off x="141246" y="2832416"/>
            <a:ext cx="213361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2400" b="1" dirty="0" err="1">
                <a:solidFill>
                  <a:schemeClr val="tx1"/>
                </a:solidFill>
              </a:rPr>
              <a:t>mol</a:t>
            </a:r>
            <a:r>
              <a:rPr lang="en-US" sz="2400" b="1" dirty="0">
                <a:solidFill>
                  <a:schemeClr val="tx1"/>
                </a:solidFill>
              </a:rPr>
              <a:t> Fe</a:t>
            </a:r>
          </a:p>
        </p:txBody>
      </p:sp>
      <p:cxnSp>
        <p:nvCxnSpPr>
          <p:cNvPr id="36" name="Straight Connector 35"/>
          <p:cNvCxnSpPr/>
          <p:nvPr/>
        </p:nvCxnSpPr>
        <p:spPr>
          <a:xfrm>
            <a:off x="2181919" y="2785471"/>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63906" y="3259398"/>
            <a:ext cx="376911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458850" y="3296563"/>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a:t>
            </a:r>
            <a:r>
              <a:rPr lang="en-US" sz="2400" b="1" dirty="0" err="1">
                <a:solidFill>
                  <a:schemeClr val="tx1"/>
                </a:solidFill>
              </a:rPr>
              <a:t>mol</a:t>
            </a:r>
            <a:r>
              <a:rPr lang="en-US" sz="2400" b="1" dirty="0">
                <a:solidFill>
                  <a:schemeClr val="tx1"/>
                </a:solidFill>
              </a:rPr>
              <a:t> Fe</a:t>
            </a:r>
          </a:p>
        </p:txBody>
      </p:sp>
      <p:sp>
        <p:nvSpPr>
          <p:cNvPr id="39" name="Rectangle 38"/>
          <p:cNvSpPr/>
          <p:nvPr/>
        </p:nvSpPr>
        <p:spPr>
          <a:xfrm>
            <a:off x="2148466" y="2788238"/>
            <a:ext cx="199048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a:t>
            </a:r>
            <a:r>
              <a:rPr lang="en-US" sz="2400" b="1" dirty="0" err="1">
                <a:solidFill>
                  <a:schemeClr val="tx1"/>
                </a:solidFill>
              </a:rPr>
              <a:t>mol</a:t>
            </a:r>
            <a:r>
              <a:rPr lang="en-US" sz="2400" b="1" dirty="0">
                <a:solidFill>
                  <a:schemeClr val="tx1"/>
                </a:solidFill>
              </a:rPr>
              <a:t> Fe</a:t>
            </a:r>
            <a:r>
              <a:rPr lang="en-US" sz="2400" b="1" baseline="-25000" dirty="0">
                <a:solidFill>
                  <a:schemeClr val="tx1"/>
                </a:solidFill>
              </a:rPr>
              <a:t>2</a:t>
            </a:r>
            <a:r>
              <a:rPr lang="en-US" sz="2400" b="1" dirty="0">
                <a:solidFill>
                  <a:schemeClr val="tx1"/>
                </a:solidFill>
              </a:rPr>
              <a:t>O</a:t>
            </a:r>
            <a:r>
              <a:rPr lang="en-US" sz="2400" b="1" baseline="-25000" dirty="0">
                <a:solidFill>
                  <a:schemeClr val="tx1"/>
                </a:solidFill>
              </a:rPr>
              <a:t>3</a:t>
            </a:r>
          </a:p>
        </p:txBody>
      </p:sp>
      <p:sp>
        <p:nvSpPr>
          <p:cNvPr id="40" name="Rectangle 39"/>
          <p:cNvSpPr/>
          <p:nvPr/>
        </p:nvSpPr>
        <p:spPr>
          <a:xfrm>
            <a:off x="6562969" y="2749664"/>
            <a:ext cx="1866894" cy="151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18.84 g Fe</a:t>
            </a:r>
            <a:r>
              <a:rPr lang="en-US" sz="2400" b="1" baseline="-25000" dirty="0">
                <a:solidFill>
                  <a:schemeClr val="tx1"/>
                </a:solidFill>
              </a:rPr>
              <a:t>2</a:t>
            </a:r>
            <a:r>
              <a:rPr lang="en-US" sz="2400" b="1" dirty="0">
                <a:solidFill>
                  <a:schemeClr val="tx1"/>
                </a:solidFill>
              </a:rPr>
              <a:t>O</a:t>
            </a:r>
            <a:r>
              <a:rPr lang="en-US" sz="2400" b="1" baseline="-25000" dirty="0">
                <a:solidFill>
                  <a:schemeClr val="tx1"/>
                </a:solidFill>
              </a:rPr>
              <a:t>3</a:t>
            </a:r>
            <a:r>
              <a:rPr lang="en-US" sz="2400" b="1" dirty="0">
                <a:solidFill>
                  <a:schemeClr val="tx1"/>
                </a:solidFill>
              </a:rPr>
              <a:t> can be made</a:t>
            </a:r>
          </a:p>
        </p:txBody>
      </p:sp>
      <p:cxnSp>
        <p:nvCxnSpPr>
          <p:cNvPr id="41" name="Straight Arrow Connector 40"/>
          <p:cNvCxnSpPr/>
          <p:nvPr/>
        </p:nvCxnSpPr>
        <p:spPr>
          <a:xfrm flipH="1">
            <a:off x="1799074" y="2198047"/>
            <a:ext cx="7425" cy="675136"/>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532832" y="1574727"/>
            <a:ext cx="1396706" cy="453781"/>
          </a:xfrm>
          <a:prstGeom prst="rect">
            <a:avLst/>
          </a:prstGeom>
          <a:noFill/>
          <a:ln w="5715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b="1" dirty="0" err="1">
                <a:solidFill>
                  <a:srgbClr val="FF0000"/>
                </a:solidFill>
              </a:rPr>
              <a:t>Stoich</a:t>
            </a:r>
            <a:r>
              <a:rPr lang="en-US" sz="1600" b="1" dirty="0">
                <a:solidFill>
                  <a:srgbClr val="FF0000"/>
                </a:solidFill>
              </a:rPr>
              <a:t> w/ limiting  </a:t>
            </a:r>
          </a:p>
          <a:p>
            <a:pPr marL="234950" indent="-234950">
              <a:buFont typeface="+mj-lt"/>
              <a:buAutoNum type="arabicPeriod"/>
            </a:pPr>
            <a:r>
              <a:rPr lang="en-US" sz="1600" dirty="0">
                <a:solidFill>
                  <a:schemeClr val="tx1"/>
                </a:solidFill>
              </a:rPr>
              <a:t>Find </a:t>
            </a:r>
            <a:r>
              <a:rPr lang="en-US" sz="1600" dirty="0" err="1">
                <a:solidFill>
                  <a:schemeClr val="tx1"/>
                </a:solidFill>
              </a:rPr>
              <a:t>xs</a:t>
            </a:r>
            <a:r>
              <a:rPr lang="en-US" sz="1600" dirty="0">
                <a:solidFill>
                  <a:schemeClr val="tx1"/>
                </a:solidFill>
              </a:rPr>
              <a:t> left</a:t>
            </a:r>
            <a:endParaRPr lang="en-US" sz="1100" dirty="0">
              <a:solidFill>
                <a:schemeClr val="tx1"/>
              </a:solidFill>
            </a:endParaRPr>
          </a:p>
        </p:txBody>
      </p:sp>
      <p:cxnSp>
        <p:nvCxnSpPr>
          <p:cNvPr id="24" name="Straight Connector 23"/>
          <p:cNvCxnSpPr/>
          <p:nvPr/>
        </p:nvCxnSpPr>
        <p:spPr>
          <a:xfrm>
            <a:off x="4099936" y="2782704"/>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025589" y="3256631"/>
            <a:ext cx="2359420" cy="276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99932" y="3293796"/>
            <a:ext cx="1974707"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Fe</a:t>
            </a:r>
            <a:r>
              <a:rPr lang="en-US" sz="2400" b="1" baseline="-25000" dirty="0">
                <a:solidFill>
                  <a:schemeClr val="tx1"/>
                </a:solidFill>
              </a:rPr>
              <a:t>2</a:t>
            </a:r>
            <a:r>
              <a:rPr lang="en-US" sz="2400" b="1" dirty="0">
                <a:solidFill>
                  <a:schemeClr val="tx1"/>
                </a:solidFill>
              </a:rPr>
              <a:t>O</a:t>
            </a:r>
            <a:r>
              <a:rPr lang="en-US" sz="2400" b="1" baseline="-25000" dirty="0">
                <a:solidFill>
                  <a:schemeClr val="tx1"/>
                </a:solidFill>
              </a:rPr>
              <a:t>3</a:t>
            </a:r>
          </a:p>
        </p:txBody>
      </p:sp>
      <p:sp>
        <p:nvSpPr>
          <p:cNvPr id="46" name="Rectangle 45"/>
          <p:cNvSpPr/>
          <p:nvPr/>
        </p:nvSpPr>
        <p:spPr>
          <a:xfrm>
            <a:off x="4066482" y="2785471"/>
            <a:ext cx="2300863"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159.69 g Fe</a:t>
            </a:r>
            <a:r>
              <a:rPr lang="en-US" sz="2400" b="1" baseline="-25000" dirty="0">
                <a:solidFill>
                  <a:schemeClr val="tx1"/>
                </a:solidFill>
              </a:rPr>
              <a:t>2</a:t>
            </a:r>
            <a:r>
              <a:rPr lang="en-US" sz="2400" b="1" dirty="0">
                <a:solidFill>
                  <a:schemeClr val="tx1"/>
                </a:solidFill>
              </a:rPr>
              <a:t>O</a:t>
            </a:r>
            <a:r>
              <a:rPr lang="en-US" sz="2400" b="1" baseline="-25000" dirty="0">
                <a:solidFill>
                  <a:schemeClr val="tx1"/>
                </a:solidFill>
              </a:rPr>
              <a:t>3</a:t>
            </a:r>
          </a:p>
        </p:txBody>
      </p:sp>
    </p:spTree>
    <p:extLst>
      <p:ext uri="{BB962C8B-B14F-4D97-AF65-F5344CB8AC3E}">
        <p14:creationId xmlns:p14="http://schemas.microsoft.com/office/powerpoint/2010/main" val="15956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9" grpId="0"/>
      <p:bldP spid="40" grpId="0"/>
      <p:bldP spid="45" grpId="0"/>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p16"/>
          <p:cNvSpPr txBox="1">
            <a:spLocks/>
          </p:cNvSpPr>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n-US" sz="2400" dirty="0">
                <a:solidFill>
                  <a:srgbClr val="004C52"/>
                </a:solidFill>
                <a:latin typeface="Karla" panose="020B0604020202020204" charset="0"/>
              </a:rPr>
              <a:t>If you reacted 13.2 g of Fe with 6.34 g of O</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 how may g of Fe</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O</a:t>
            </a:r>
            <a:r>
              <a:rPr lang="en-US" sz="2400" baseline="-25000" dirty="0">
                <a:solidFill>
                  <a:srgbClr val="004C52"/>
                </a:solidFill>
                <a:latin typeface="Karla" panose="020B0604020202020204" charset="0"/>
              </a:rPr>
              <a:t>3</a:t>
            </a:r>
            <a:r>
              <a:rPr lang="en-US" sz="2400" dirty="0">
                <a:solidFill>
                  <a:srgbClr val="004C52"/>
                </a:solidFill>
                <a:latin typeface="Karla" panose="020B0604020202020204" charset="0"/>
              </a:rPr>
              <a:t> can be made? How many grams of excess are left?</a:t>
            </a:r>
            <a:br>
              <a:rPr lang="en-US" sz="4000" dirty="0">
                <a:latin typeface="Karla" panose="020B0604020202020204" charset="0"/>
              </a:rPr>
            </a:br>
            <a:r>
              <a:rPr lang="en-US" sz="4000" dirty="0">
                <a:solidFill>
                  <a:srgbClr val="004C52"/>
                </a:solidFill>
                <a:latin typeface="Karla" panose="020B0604020202020204" charset="0"/>
              </a:rPr>
              <a:t>             4Fe   +  3O</a:t>
            </a:r>
            <a:r>
              <a:rPr lang="en-US" sz="4000" baseline="-25000" dirty="0">
                <a:solidFill>
                  <a:srgbClr val="004C52"/>
                </a:solidFill>
                <a:latin typeface="Karla" panose="020B0604020202020204" charset="0"/>
              </a:rPr>
              <a:t>2</a:t>
            </a:r>
            <a:r>
              <a:rPr lang="en-US" sz="4000" dirty="0">
                <a:solidFill>
                  <a:srgbClr val="004C52"/>
                </a:solidFill>
                <a:latin typeface="Karla" panose="020B0604020202020204" charset="0"/>
              </a:rPr>
              <a:t> </a:t>
            </a:r>
            <a:r>
              <a:rPr lang="en-US" sz="4000" dirty="0">
                <a:solidFill>
                  <a:srgbClr val="004C52"/>
                </a:solidFill>
                <a:latin typeface="Karla" panose="020B0604020202020204" charset="0"/>
                <a:sym typeface="Wingdings" panose="05000000000000000000" pitchFamily="2" charset="2"/>
              </a:rPr>
              <a:t> 2Fe</a:t>
            </a:r>
            <a:r>
              <a:rPr lang="en-US" sz="4000" baseline="-25000" dirty="0">
                <a:solidFill>
                  <a:srgbClr val="004C52"/>
                </a:solidFill>
                <a:latin typeface="Karla" panose="020B0604020202020204" charset="0"/>
                <a:sym typeface="Wingdings" panose="05000000000000000000" pitchFamily="2" charset="2"/>
              </a:rPr>
              <a:t>2</a:t>
            </a:r>
            <a:r>
              <a:rPr lang="en-US" sz="4000" dirty="0">
                <a:solidFill>
                  <a:srgbClr val="004C52"/>
                </a:solidFill>
                <a:latin typeface="Karla" panose="020B0604020202020204" charset="0"/>
                <a:sym typeface="Wingdings" panose="05000000000000000000" pitchFamily="2" charset="2"/>
              </a:rPr>
              <a:t>O</a:t>
            </a:r>
            <a:r>
              <a:rPr lang="en-US" sz="4000" baseline="-25000" dirty="0">
                <a:solidFill>
                  <a:srgbClr val="004C52"/>
                </a:solidFill>
                <a:latin typeface="Karla" panose="020B0604020202020204" charset="0"/>
                <a:sym typeface="Wingdings" panose="05000000000000000000" pitchFamily="2" charset="2"/>
              </a:rPr>
              <a:t>3</a:t>
            </a:r>
            <a:endParaRPr lang="en-US" sz="4000" baseline="-25000" dirty="0">
              <a:solidFill>
                <a:srgbClr val="004C52"/>
              </a:solidFill>
              <a:latin typeface="Karla" panose="020B0604020202020204" charset="0"/>
            </a:endParaRPr>
          </a:p>
        </p:txBody>
      </p:sp>
      <p:sp>
        <p:nvSpPr>
          <p:cNvPr id="26" name="Rectangle 25"/>
          <p:cNvSpPr/>
          <p:nvPr/>
        </p:nvSpPr>
        <p:spPr>
          <a:xfrm>
            <a:off x="1438505" y="1583476"/>
            <a:ext cx="159090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1600" dirty="0" err="1">
                <a:solidFill>
                  <a:schemeClr val="tx1"/>
                </a:solidFill>
              </a:rPr>
              <a:t>mol</a:t>
            </a:r>
            <a:endParaRPr lang="en-US" sz="2400" dirty="0">
              <a:solidFill>
                <a:schemeClr val="tx1"/>
              </a:solidFill>
            </a:endParaRPr>
          </a:p>
        </p:txBody>
      </p:sp>
      <p:sp>
        <p:nvSpPr>
          <p:cNvPr id="27" name="Rectangle 26"/>
          <p:cNvSpPr/>
          <p:nvPr/>
        </p:nvSpPr>
        <p:spPr>
          <a:xfrm>
            <a:off x="3070299" y="1561359"/>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0.198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28" name="Straight Connector 27"/>
          <p:cNvCxnSpPr/>
          <p:nvPr/>
        </p:nvCxnSpPr>
        <p:spPr>
          <a:xfrm>
            <a:off x="263906" y="2090005"/>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7625" y="159560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30" name="Rectangle 29"/>
          <p:cNvSpPr/>
          <p:nvPr/>
        </p:nvSpPr>
        <p:spPr>
          <a:xfrm>
            <a:off x="263906" y="2203738"/>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1" name="Rectangle 30"/>
          <p:cNvSpPr/>
          <p:nvPr/>
        </p:nvSpPr>
        <p:spPr>
          <a:xfrm>
            <a:off x="3022910" y="2090005"/>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0.177 </a:t>
            </a:r>
            <a:r>
              <a:rPr lang="en-US" sz="1600" dirty="0" err="1">
                <a:solidFill>
                  <a:schemeClr val="tx1"/>
                </a:solidFill>
              </a:rPr>
              <a:t>mol</a:t>
            </a:r>
            <a:endParaRPr lang="en-US" sz="2400" b="1" baseline="-25000" dirty="0">
              <a:solidFill>
                <a:schemeClr val="tx1"/>
              </a:solidFill>
            </a:endParaRPr>
          </a:p>
        </p:txBody>
      </p:sp>
      <p:cxnSp>
        <p:nvCxnSpPr>
          <p:cNvPr id="32" name="Straight Connector 31"/>
          <p:cNvCxnSpPr/>
          <p:nvPr/>
        </p:nvCxnSpPr>
        <p:spPr>
          <a:xfrm flipH="1" flipV="1">
            <a:off x="1464523" y="1605534"/>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973655" y="1613729"/>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32832" y="2172822"/>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44" name="Rectangle 43"/>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 limiting  </a:t>
            </a:r>
          </a:p>
          <a:p>
            <a:pPr marL="234950" indent="-234950">
              <a:buFont typeface="+mj-lt"/>
              <a:buAutoNum type="arabicPeriod"/>
            </a:pPr>
            <a:r>
              <a:rPr lang="en-US" sz="1600" b="1" dirty="0">
                <a:solidFill>
                  <a:srgbClr val="FF0000"/>
                </a:solidFill>
              </a:rPr>
              <a:t>Find </a:t>
            </a:r>
            <a:r>
              <a:rPr lang="en-US" sz="1600" b="1" dirty="0" err="1">
                <a:solidFill>
                  <a:srgbClr val="FF0000"/>
                </a:solidFill>
              </a:rPr>
              <a:t>xs</a:t>
            </a:r>
            <a:r>
              <a:rPr lang="en-US" sz="1600" b="1" dirty="0">
                <a:solidFill>
                  <a:srgbClr val="FF0000"/>
                </a:solidFill>
              </a:rPr>
              <a:t> left</a:t>
            </a:r>
            <a:endParaRPr lang="en-US" sz="1100" b="1" dirty="0">
              <a:solidFill>
                <a:srgbClr val="FF0000"/>
              </a:solidFill>
            </a:endParaRPr>
          </a:p>
        </p:txBody>
      </p:sp>
      <p:sp>
        <p:nvSpPr>
          <p:cNvPr id="42" name="Rectangle 41"/>
          <p:cNvSpPr/>
          <p:nvPr/>
        </p:nvSpPr>
        <p:spPr>
          <a:xfrm>
            <a:off x="4813150" y="2394162"/>
            <a:ext cx="1929162"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Now subtract to see what is left!</a:t>
            </a:r>
          </a:p>
        </p:txBody>
      </p:sp>
      <p:cxnSp>
        <p:nvCxnSpPr>
          <p:cNvPr id="47" name="Straight Connector 46"/>
          <p:cNvCxnSpPr/>
          <p:nvPr/>
        </p:nvCxnSpPr>
        <p:spPr>
          <a:xfrm>
            <a:off x="263905" y="2588100"/>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63905" y="262790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LEFT:</a:t>
            </a:r>
          </a:p>
        </p:txBody>
      </p:sp>
      <p:sp>
        <p:nvSpPr>
          <p:cNvPr id="49" name="Rectangle 48"/>
          <p:cNvSpPr/>
          <p:nvPr/>
        </p:nvSpPr>
        <p:spPr>
          <a:xfrm>
            <a:off x="3029410" y="2670469"/>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0.021 </a:t>
            </a:r>
            <a:r>
              <a:rPr lang="en-US" sz="1600" dirty="0" err="1">
                <a:solidFill>
                  <a:schemeClr val="tx1"/>
                </a:solidFill>
              </a:rPr>
              <a:t>mol</a:t>
            </a:r>
            <a:endParaRPr lang="en-US" sz="1600" dirty="0">
              <a:solidFill>
                <a:schemeClr val="tx1"/>
              </a:solidFill>
            </a:endParaRPr>
          </a:p>
        </p:txBody>
      </p:sp>
      <p:sp>
        <p:nvSpPr>
          <p:cNvPr id="51" name="Rectangle 50"/>
          <p:cNvSpPr/>
          <p:nvPr/>
        </p:nvSpPr>
        <p:spPr>
          <a:xfrm>
            <a:off x="293646" y="3442009"/>
            <a:ext cx="213361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0.021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cxnSp>
        <p:nvCxnSpPr>
          <p:cNvPr id="52" name="Straight Connector 51"/>
          <p:cNvCxnSpPr/>
          <p:nvPr/>
        </p:nvCxnSpPr>
        <p:spPr>
          <a:xfrm>
            <a:off x="2334319" y="3395064"/>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16306" y="3868991"/>
            <a:ext cx="376911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611250" y="3906156"/>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sp>
        <p:nvSpPr>
          <p:cNvPr id="55" name="Rectangle 54"/>
          <p:cNvSpPr/>
          <p:nvPr/>
        </p:nvSpPr>
        <p:spPr>
          <a:xfrm>
            <a:off x="2300866" y="3397831"/>
            <a:ext cx="199048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32 g O</a:t>
            </a:r>
            <a:r>
              <a:rPr lang="en-US" sz="2400" b="1" baseline="-25000" dirty="0">
                <a:solidFill>
                  <a:schemeClr val="tx1"/>
                </a:solidFill>
              </a:rPr>
              <a:t>2</a:t>
            </a:r>
          </a:p>
        </p:txBody>
      </p:sp>
      <p:sp>
        <p:nvSpPr>
          <p:cNvPr id="56" name="Rectangle 55"/>
          <p:cNvSpPr/>
          <p:nvPr/>
        </p:nvSpPr>
        <p:spPr>
          <a:xfrm>
            <a:off x="4291354" y="3119524"/>
            <a:ext cx="3330496" cy="151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0.672 g O</a:t>
            </a:r>
            <a:r>
              <a:rPr lang="en-US" sz="2400" b="1" baseline="-25000" dirty="0">
                <a:solidFill>
                  <a:schemeClr val="tx1"/>
                </a:solidFill>
              </a:rPr>
              <a:t>2</a:t>
            </a:r>
            <a:r>
              <a:rPr lang="en-US" sz="2400" b="1" dirty="0">
                <a:solidFill>
                  <a:schemeClr val="tx1"/>
                </a:solidFill>
              </a:rPr>
              <a:t> left over</a:t>
            </a:r>
          </a:p>
        </p:txBody>
      </p:sp>
    </p:spTree>
    <p:extLst>
      <p:ext uri="{BB962C8B-B14F-4D97-AF65-F5344CB8AC3E}">
        <p14:creationId xmlns:p14="http://schemas.microsoft.com/office/powerpoint/2010/main" val="63188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p:bldP spid="49" grpId="0"/>
      <p:bldP spid="51" grpId="0"/>
      <p:bldP spid="54" grpId="0"/>
      <p:bldP spid="55"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CDFA5-A39A-272C-B899-B5F3EF12E94D}"/>
              </a:ext>
            </a:extLst>
          </p:cNvPr>
          <p:cNvSpPr>
            <a:spLocks noGrp="1"/>
          </p:cNvSpPr>
          <p:nvPr>
            <p:ph type="ctrTitle"/>
          </p:nvPr>
        </p:nvSpPr>
        <p:spPr/>
        <p:txBody>
          <a:bodyPr/>
          <a:lstStyle/>
          <a:p>
            <a:r>
              <a:rPr lang="en-US" dirty="0"/>
              <a:t>Limiting Reagent Lab</a:t>
            </a:r>
          </a:p>
        </p:txBody>
      </p:sp>
      <p:sp>
        <p:nvSpPr>
          <p:cNvPr id="4" name="Subtitle 3">
            <a:extLst>
              <a:ext uri="{FF2B5EF4-FFF2-40B4-BE49-F238E27FC236}">
                <a16:creationId xmlns:a16="http://schemas.microsoft.com/office/drawing/2014/main" id="{5D4B7B45-B89A-6813-106B-FBDBC24D6008}"/>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7CBB0D3D-EB15-45D6-F429-7DE5419704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522035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531F4F-E3C5-C366-C9D0-E2E9401300D8}"/>
              </a:ext>
            </a:extLst>
          </p:cNvPr>
          <p:cNvSpPr txBox="1"/>
          <p:nvPr/>
        </p:nvSpPr>
        <p:spPr>
          <a:xfrm>
            <a:off x="1004712" y="126872"/>
            <a:ext cx="3318934" cy="461665"/>
          </a:xfrm>
          <a:prstGeom prst="rect">
            <a:avLst/>
          </a:prstGeom>
          <a:noFill/>
        </p:spPr>
        <p:txBody>
          <a:bodyPr wrap="square" rtlCol="0">
            <a:spAutoFit/>
          </a:bodyPr>
          <a:lstStyle/>
          <a:p>
            <a:pPr algn="ctr"/>
            <a:r>
              <a:rPr lang="en-US" sz="2400" b="1" dirty="0"/>
              <a:t>Calcium Chloride </a:t>
            </a:r>
          </a:p>
        </p:txBody>
      </p:sp>
      <p:sp>
        <p:nvSpPr>
          <p:cNvPr id="3" name="TextBox 2">
            <a:extLst>
              <a:ext uri="{FF2B5EF4-FFF2-40B4-BE49-F238E27FC236}">
                <a16:creationId xmlns:a16="http://schemas.microsoft.com/office/drawing/2014/main" id="{6F2A4EE4-1D21-CF5A-0439-D902DE6A94A9}"/>
              </a:ext>
            </a:extLst>
          </p:cNvPr>
          <p:cNvSpPr txBox="1"/>
          <p:nvPr/>
        </p:nvSpPr>
        <p:spPr>
          <a:xfrm>
            <a:off x="3917245" y="126871"/>
            <a:ext cx="891823" cy="461665"/>
          </a:xfrm>
          <a:prstGeom prst="rect">
            <a:avLst/>
          </a:prstGeom>
          <a:noFill/>
        </p:spPr>
        <p:txBody>
          <a:bodyPr wrap="square" rtlCol="0">
            <a:spAutoFit/>
          </a:bodyPr>
          <a:lstStyle/>
          <a:p>
            <a:pPr algn="ctr"/>
            <a:r>
              <a:rPr lang="en-US" sz="2400" b="1" dirty="0"/>
              <a:t>+</a:t>
            </a:r>
          </a:p>
        </p:txBody>
      </p:sp>
      <p:sp>
        <p:nvSpPr>
          <p:cNvPr id="4" name="TextBox 3">
            <a:extLst>
              <a:ext uri="{FF2B5EF4-FFF2-40B4-BE49-F238E27FC236}">
                <a16:creationId xmlns:a16="http://schemas.microsoft.com/office/drawing/2014/main" id="{9C416040-F0C4-B123-343E-3F402D0FB816}"/>
              </a:ext>
            </a:extLst>
          </p:cNvPr>
          <p:cNvSpPr txBox="1"/>
          <p:nvPr/>
        </p:nvSpPr>
        <p:spPr>
          <a:xfrm>
            <a:off x="4402667" y="120047"/>
            <a:ext cx="3318934" cy="461665"/>
          </a:xfrm>
          <a:prstGeom prst="rect">
            <a:avLst/>
          </a:prstGeom>
          <a:noFill/>
        </p:spPr>
        <p:txBody>
          <a:bodyPr wrap="square" rtlCol="0">
            <a:spAutoFit/>
          </a:bodyPr>
          <a:lstStyle/>
          <a:p>
            <a:pPr algn="ctr"/>
            <a:r>
              <a:rPr lang="en-US" sz="2400" b="1" dirty="0"/>
              <a:t>Sodium Carbonate</a:t>
            </a:r>
          </a:p>
        </p:txBody>
      </p:sp>
      <p:sp>
        <p:nvSpPr>
          <p:cNvPr id="5" name="TextBox 4">
            <a:extLst>
              <a:ext uri="{FF2B5EF4-FFF2-40B4-BE49-F238E27FC236}">
                <a16:creationId xmlns:a16="http://schemas.microsoft.com/office/drawing/2014/main" id="{B8B5B303-7DCC-885F-99A0-F04A29309EB8}"/>
              </a:ext>
            </a:extLst>
          </p:cNvPr>
          <p:cNvSpPr txBox="1"/>
          <p:nvPr/>
        </p:nvSpPr>
        <p:spPr>
          <a:xfrm>
            <a:off x="0" y="763770"/>
            <a:ext cx="1399822" cy="461665"/>
          </a:xfrm>
          <a:prstGeom prst="rect">
            <a:avLst/>
          </a:prstGeom>
          <a:noFill/>
        </p:spPr>
        <p:txBody>
          <a:bodyPr wrap="square" rtlCol="0">
            <a:spAutoFit/>
          </a:bodyPr>
          <a:lstStyle/>
          <a:p>
            <a:pPr algn="ctr"/>
            <a:r>
              <a:rPr lang="en-US" sz="2400" b="1" dirty="0"/>
              <a:t>CaCl</a:t>
            </a:r>
            <a:r>
              <a:rPr lang="en-US" sz="2400" b="1" baseline="-25000" dirty="0"/>
              <a:t>2</a:t>
            </a:r>
          </a:p>
        </p:txBody>
      </p:sp>
      <p:sp>
        <p:nvSpPr>
          <p:cNvPr id="6" name="TextBox 5">
            <a:extLst>
              <a:ext uri="{FF2B5EF4-FFF2-40B4-BE49-F238E27FC236}">
                <a16:creationId xmlns:a16="http://schemas.microsoft.com/office/drawing/2014/main" id="{C0F3D23D-EEA3-2474-04C3-269C1DB5D7FE}"/>
              </a:ext>
            </a:extLst>
          </p:cNvPr>
          <p:cNvSpPr txBox="1"/>
          <p:nvPr/>
        </p:nvSpPr>
        <p:spPr>
          <a:xfrm>
            <a:off x="1157111" y="763770"/>
            <a:ext cx="716845" cy="461665"/>
          </a:xfrm>
          <a:prstGeom prst="rect">
            <a:avLst/>
          </a:prstGeom>
          <a:noFill/>
        </p:spPr>
        <p:txBody>
          <a:bodyPr wrap="square" rtlCol="0">
            <a:spAutoFit/>
          </a:bodyPr>
          <a:lstStyle/>
          <a:p>
            <a:pPr algn="ctr"/>
            <a:r>
              <a:rPr lang="en-US" sz="2400" b="1" dirty="0"/>
              <a:t>+</a:t>
            </a:r>
          </a:p>
        </p:txBody>
      </p:sp>
      <p:sp>
        <p:nvSpPr>
          <p:cNvPr id="7" name="TextBox 6">
            <a:extLst>
              <a:ext uri="{FF2B5EF4-FFF2-40B4-BE49-F238E27FC236}">
                <a16:creationId xmlns:a16="http://schemas.microsoft.com/office/drawing/2014/main" id="{59781B02-FF98-C065-723B-D9F138AC6C2A}"/>
              </a:ext>
            </a:extLst>
          </p:cNvPr>
          <p:cNvSpPr txBox="1"/>
          <p:nvPr/>
        </p:nvSpPr>
        <p:spPr>
          <a:xfrm>
            <a:off x="1682044" y="783988"/>
            <a:ext cx="1659467" cy="461665"/>
          </a:xfrm>
          <a:prstGeom prst="rect">
            <a:avLst/>
          </a:prstGeom>
          <a:noFill/>
        </p:spPr>
        <p:txBody>
          <a:bodyPr wrap="square" rtlCol="0">
            <a:spAutoFit/>
          </a:bodyPr>
          <a:lstStyle/>
          <a:p>
            <a:pPr algn="ctr"/>
            <a:r>
              <a:rPr lang="en-US" sz="2400" b="1" dirty="0"/>
              <a:t>Na</a:t>
            </a:r>
            <a:r>
              <a:rPr lang="en-US" sz="2400" b="1" baseline="-25000" dirty="0"/>
              <a:t>2</a:t>
            </a:r>
            <a:r>
              <a:rPr lang="en-US" sz="2400" b="1" dirty="0"/>
              <a:t>CO</a:t>
            </a:r>
            <a:r>
              <a:rPr lang="en-US" sz="2400" b="1" baseline="-25000" dirty="0"/>
              <a:t>3</a:t>
            </a:r>
          </a:p>
        </p:txBody>
      </p:sp>
      <p:sp>
        <p:nvSpPr>
          <p:cNvPr id="8" name="TextBox 7">
            <a:extLst>
              <a:ext uri="{FF2B5EF4-FFF2-40B4-BE49-F238E27FC236}">
                <a16:creationId xmlns:a16="http://schemas.microsoft.com/office/drawing/2014/main" id="{CE725228-C5D1-0F0B-E1E0-B3DE0F70460D}"/>
              </a:ext>
            </a:extLst>
          </p:cNvPr>
          <p:cNvSpPr txBox="1"/>
          <p:nvPr/>
        </p:nvSpPr>
        <p:spPr>
          <a:xfrm>
            <a:off x="3031067" y="763770"/>
            <a:ext cx="773289" cy="461665"/>
          </a:xfrm>
          <a:prstGeom prst="rect">
            <a:avLst/>
          </a:prstGeom>
          <a:noFill/>
        </p:spPr>
        <p:txBody>
          <a:bodyPr wrap="square" rtlCol="0">
            <a:spAutoFit/>
          </a:bodyPr>
          <a:lstStyle/>
          <a:p>
            <a:pPr algn="ctr"/>
            <a:r>
              <a:rPr lang="en-US" sz="2400" b="1" dirty="0">
                <a:sym typeface="Wingdings" panose="05000000000000000000" pitchFamily="2" charset="2"/>
              </a:rPr>
              <a:t></a:t>
            </a:r>
            <a:endParaRPr lang="en-US" sz="2400" b="1" dirty="0"/>
          </a:p>
        </p:txBody>
      </p:sp>
      <p:sp>
        <p:nvSpPr>
          <p:cNvPr id="9" name="TextBox 8">
            <a:extLst>
              <a:ext uri="{FF2B5EF4-FFF2-40B4-BE49-F238E27FC236}">
                <a16:creationId xmlns:a16="http://schemas.microsoft.com/office/drawing/2014/main" id="{11BE6770-D5BB-5616-7F7D-BA444E7068B3}"/>
              </a:ext>
            </a:extLst>
          </p:cNvPr>
          <p:cNvSpPr txBox="1"/>
          <p:nvPr/>
        </p:nvSpPr>
        <p:spPr>
          <a:xfrm>
            <a:off x="3866444" y="788453"/>
            <a:ext cx="1473202" cy="461665"/>
          </a:xfrm>
          <a:prstGeom prst="rect">
            <a:avLst/>
          </a:prstGeom>
          <a:noFill/>
        </p:spPr>
        <p:txBody>
          <a:bodyPr wrap="square" rtlCol="0">
            <a:spAutoFit/>
          </a:bodyPr>
          <a:lstStyle/>
          <a:p>
            <a:pPr algn="ctr"/>
            <a:r>
              <a:rPr lang="en-US" sz="2400" b="1" dirty="0"/>
              <a:t>CaCO</a:t>
            </a:r>
            <a:r>
              <a:rPr lang="en-US" sz="2400" b="1" baseline="-25000" dirty="0"/>
              <a:t>3</a:t>
            </a:r>
          </a:p>
        </p:txBody>
      </p:sp>
      <p:sp>
        <p:nvSpPr>
          <p:cNvPr id="10" name="TextBox 9">
            <a:extLst>
              <a:ext uri="{FF2B5EF4-FFF2-40B4-BE49-F238E27FC236}">
                <a16:creationId xmlns:a16="http://schemas.microsoft.com/office/drawing/2014/main" id="{1C13FFFD-CEC7-89D0-474B-BC1480A5DFB5}"/>
              </a:ext>
            </a:extLst>
          </p:cNvPr>
          <p:cNvSpPr txBox="1"/>
          <p:nvPr/>
        </p:nvSpPr>
        <p:spPr>
          <a:xfrm>
            <a:off x="5057422" y="790813"/>
            <a:ext cx="745069" cy="461665"/>
          </a:xfrm>
          <a:prstGeom prst="rect">
            <a:avLst/>
          </a:prstGeom>
          <a:noFill/>
        </p:spPr>
        <p:txBody>
          <a:bodyPr wrap="square" rtlCol="0">
            <a:spAutoFit/>
          </a:bodyPr>
          <a:lstStyle/>
          <a:p>
            <a:pPr algn="ctr"/>
            <a:r>
              <a:rPr lang="en-US" sz="2400" b="1" dirty="0"/>
              <a:t>+</a:t>
            </a:r>
          </a:p>
        </p:txBody>
      </p:sp>
      <p:sp>
        <p:nvSpPr>
          <p:cNvPr id="11" name="TextBox 10">
            <a:extLst>
              <a:ext uri="{FF2B5EF4-FFF2-40B4-BE49-F238E27FC236}">
                <a16:creationId xmlns:a16="http://schemas.microsoft.com/office/drawing/2014/main" id="{09D3E948-69A5-C088-EA3B-D3CFCF79553C}"/>
              </a:ext>
            </a:extLst>
          </p:cNvPr>
          <p:cNvSpPr txBox="1"/>
          <p:nvPr/>
        </p:nvSpPr>
        <p:spPr>
          <a:xfrm>
            <a:off x="5554133" y="790813"/>
            <a:ext cx="1659467" cy="461665"/>
          </a:xfrm>
          <a:prstGeom prst="rect">
            <a:avLst/>
          </a:prstGeom>
          <a:noFill/>
        </p:spPr>
        <p:txBody>
          <a:bodyPr wrap="square" rtlCol="0">
            <a:spAutoFit/>
          </a:bodyPr>
          <a:lstStyle/>
          <a:p>
            <a:pPr algn="ctr"/>
            <a:r>
              <a:rPr lang="en-US" sz="2400" b="1" dirty="0"/>
              <a:t>NaCl</a:t>
            </a:r>
            <a:endParaRPr lang="en-US" sz="2400" b="1" baseline="-25000" dirty="0"/>
          </a:p>
        </p:txBody>
      </p:sp>
      <p:sp>
        <p:nvSpPr>
          <p:cNvPr id="12" name="TextBox 11">
            <a:extLst>
              <a:ext uri="{FF2B5EF4-FFF2-40B4-BE49-F238E27FC236}">
                <a16:creationId xmlns:a16="http://schemas.microsoft.com/office/drawing/2014/main" id="{C560089B-D604-1686-FE01-A59C03F51187}"/>
              </a:ext>
            </a:extLst>
          </p:cNvPr>
          <p:cNvSpPr txBox="1"/>
          <p:nvPr/>
        </p:nvSpPr>
        <p:spPr>
          <a:xfrm>
            <a:off x="5621867" y="790813"/>
            <a:ext cx="395111" cy="461665"/>
          </a:xfrm>
          <a:prstGeom prst="rect">
            <a:avLst/>
          </a:prstGeom>
          <a:noFill/>
        </p:spPr>
        <p:txBody>
          <a:bodyPr wrap="square" rtlCol="0">
            <a:spAutoFit/>
          </a:bodyPr>
          <a:lstStyle/>
          <a:p>
            <a:pPr algn="ctr"/>
            <a:r>
              <a:rPr lang="en-US" sz="2400" b="1" dirty="0"/>
              <a:t>2</a:t>
            </a:r>
            <a:endParaRPr lang="en-US" sz="2400" b="1" baseline="-25000" dirty="0"/>
          </a:p>
        </p:txBody>
      </p:sp>
      <p:sp>
        <p:nvSpPr>
          <p:cNvPr id="13" name="TextBox 12">
            <a:extLst>
              <a:ext uri="{FF2B5EF4-FFF2-40B4-BE49-F238E27FC236}">
                <a16:creationId xmlns:a16="http://schemas.microsoft.com/office/drawing/2014/main" id="{F788B77D-AEF7-5984-9109-744545E0D51A}"/>
              </a:ext>
            </a:extLst>
          </p:cNvPr>
          <p:cNvSpPr txBox="1"/>
          <p:nvPr/>
        </p:nvSpPr>
        <p:spPr>
          <a:xfrm>
            <a:off x="5554133" y="1225435"/>
            <a:ext cx="1659467" cy="830997"/>
          </a:xfrm>
          <a:prstGeom prst="rect">
            <a:avLst/>
          </a:prstGeom>
          <a:noFill/>
        </p:spPr>
        <p:txBody>
          <a:bodyPr wrap="square" rtlCol="0">
            <a:spAutoFit/>
          </a:bodyPr>
          <a:lstStyle/>
          <a:p>
            <a:pPr algn="ctr"/>
            <a:r>
              <a:rPr lang="en-US" sz="2400" dirty="0"/>
              <a:t>Soluble</a:t>
            </a:r>
          </a:p>
          <a:p>
            <a:pPr algn="ctr"/>
            <a:r>
              <a:rPr lang="en-US" sz="2400" dirty="0"/>
              <a:t>(</a:t>
            </a:r>
            <a:r>
              <a:rPr lang="en-US" sz="2400" dirty="0" err="1"/>
              <a:t>aq</a:t>
            </a:r>
            <a:r>
              <a:rPr lang="en-US" sz="2400" dirty="0"/>
              <a:t>)</a:t>
            </a:r>
          </a:p>
        </p:txBody>
      </p:sp>
      <p:sp>
        <p:nvSpPr>
          <p:cNvPr id="14" name="TextBox 13">
            <a:extLst>
              <a:ext uri="{FF2B5EF4-FFF2-40B4-BE49-F238E27FC236}">
                <a16:creationId xmlns:a16="http://schemas.microsoft.com/office/drawing/2014/main" id="{D25E1F89-0C68-D400-2D32-0A8D63E9316B}"/>
              </a:ext>
            </a:extLst>
          </p:cNvPr>
          <p:cNvSpPr txBox="1"/>
          <p:nvPr/>
        </p:nvSpPr>
        <p:spPr>
          <a:xfrm>
            <a:off x="3787422" y="1252478"/>
            <a:ext cx="1659467" cy="830997"/>
          </a:xfrm>
          <a:prstGeom prst="rect">
            <a:avLst/>
          </a:prstGeom>
          <a:noFill/>
        </p:spPr>
        <p:txBody>
          <a:bodyPr wrap="square" rtlCol="0">
            <a:spAutoFit/>
          </a:bodyPr>
          <a:lstStyle/>
          <a:p>
            <a:pPr algn="ctr"/>
            <a:r>
              <a:rPr lang="en-US" sz="2400" dirty="0"/>
              <a:t>Insoluble</a:t>
            </a:r>
          </a:p>
          <a:p>
            <a:pPr algn="ctr"/>
            <a:r>
              <a:rPr lang="en-US" sz="2400" dirty="0"/>
              <a:t>(s)</a:t>
            </a:r>
          </a:p>
        </p:txBody>
      </p:sp>
      <p:sp>
        <p:nvSpPr>
          <p:cNvPr id="15" name="TextBox 14">
            <a:extLst>
              <a:ext uri="{FF2B5EF4-FFF2-40B4-BE49-F238E27FC236}">
                <a16:creationId xmlns:a16="http://schemas.microsoft.com/office/drawing/2014/main" id="{B0EA90F9-D91D-67A1-EB20-AB8307E3FFFD}"/>
              </a:ext>
            </a:extLst>
          </p:cNvPr>
          <p:cNvSpPr txBox="1"/>
          <p:nvPr/>
        </p:nvSpPr>
        <p:spPr>
          <a:xfrm>
            <a:off x="3787422" y="2026093"/>
            <a:ext cx="1933220" cy="461665"/>
          </a:xfrm>
          <a:prstGeom prst="rect">
            <a:avLst/>
          </a:prstGeom>
          <a:noFill/>
        </p:spPr>
        <p:txBody>
          <a:bodyPr wrap="square" rtlCol="0">
            <a:spAutoFit/>
          </a:bodyPr>
          <a:lstStyle/>
          <a:p>
            <a:pPr algn="ctr"/>
            <a:r>
              <a:rPr lang="en-US" sz="2400" b="1" i="1" dirty="0">
                <a:solidFill>
                  <a:srgbClr val="FF6600"/>
                </a:solidFill>
              </a:rPr>
              <a:t>precipitate</a:t>
            </a:r>
            <a:endParaRPr lang="en-US" sz="2400" b="1" i="1" baseline="-25000" dirty="0">
              <a:solidFill>
                <a:srgbClr val="FF6600"/>
              </a:solidFill>
            </a:endParaRPr>
          </a:p>
        </p:txBody>
      </p:sp>
      <p:sp>
        <p:nvSpPr>
          <p:cNvPr id="16" name="TextBox 15">
            <a:extLst>
              <a:ext uri="{FF2B5EF4-FFF2-40B4-BE49-F238E27FC236}">
                <a16:creationId xmlns:a16="http://schemas.microsoft.com/office/drawing/2014/main" id="{A3EB948C-B909-6112-5BC4-4D6D2A4DB8FD}"/>
              </a:ext>
            </a:extLst>
          </p:cNvPr>
          <p:cNvSpPr txBox="1"/>
          <p:nvPr/>
        </p:nvSpPr>
        <p:spPr>
          <a:xfrm>
            <a:off x="5621867" y="2008143"/>
            <a:ext cx="1659467" cy="461665"/>
          </a:xfrm>
          <a:prstGeom prst="rect">
            <a:avLst/>
          </a:prstGeom>
          <a:noFill/>
        </p:spPr>
        <p:txBody>
          <a:bodyPr wrap="square" rtlCol="0">
            <a:spAutoFit/>
          </a:bodyPr>
          <a:lstStyle/>
          <a:p>
            <a:pPr algn="ctr"/>
            <a:r>
              <a:rPr lang="en-US" sz="2400" b="1" i="1" dirty="0">
                <a:solidFill>
                  <a:schemeClr val="accent6">
                    <a:lumMod val="75000"/>
                  </a:schemeClr>
                </a:solidFill>
              </a:rPr>
              <a:t>filtrate</a:t>
            </a:r>
            <a:endParaRPr lang="en-US" sz="2400" b="1" i="1" baseline="-25000" dirty="0">
              <a:solidFill>
                <a:schemeClr val="accent6">
                  <a:lumMod val="75000"/>
                </a:schemeClr>
              </a:solidFill>
            </a:endParaRPr>
          </a:p>
        </p:txBody>
      </p:sp>
      <p:cxnSp>
        <p:nvCxnSpPr>
          <p:cNvPr id="18" name="Straight Connector 17">
            <a:extLst>
              <a:ext uri="{FF2B5EF4-FFF2-40B4-BE49-F238E27FC236}">
                <a16:creationId xmlns:a16="http://schemas.microsoft.com/office/drawing/2014/main" id="{98B53A6C-114B-3AA7-B78D-823DB850A621}"/>
              </a:ext>
            </a:extLst>
          </p:cNvPr>
          <p:cNvCxnSpPr/>
          <p:nvPr/>
        </p:nvCxnSpPr>
        <p:spPr>
          <a:xfrm flipV="1">
            <a:off x="0" y="669329"/>
            <a:ext cx="9144000" cy="682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3D42D74-79B6-4D0F-1C33-AEB8C0DD2667}"/>
              </a:ext>
            </a:extLst>
          </p:cNvPr>
          <p:cNvPicPr>
            <a:picLocks noChangeAspect="1"/>
          </p:cNvPicPr>
          <p:nvPr/>
        </p:nvPicPr>
        <p:blipFill>
          <a:blip r:embed="rId2"/>
          <a:stretch>
            <a:fillRect/>
          </a:stretch>
        </p:blipFill>
        <p:spPr>
          <a:xfrm>
            <a:off x="234244" y="1459264"/>
            <a:ext cx="2895600" cy="3286125"/>
          </a:xfrm>
          <a:prstGeom prst="rect">
            <a:avLst/>
          </a:prstGeom>
        </p:spPr>
      </p:pic>
    </p:spTree>
    <p:extLst>
      <p:ext uri="{BB962C8B-B14F-4D97-AF65-F5344CB8AC3E}">
        <p14:creationId xmlns:p14="http://schemas.microsoft.com/office/powerpoint/2010/main" val="39330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531F4F-E3C5-C366-C9D0-E2E9401300D8}"/>
              </a:ext>
            </a:extLst>
          </p:cNvPr>
          <p:cNvSpPr txBox="1"/>
          <p:nvPr/>
        </p:nvSpPr>
        <p:spPr>
          <a:xfrm>
            <a:off x="1004712" y="126872"/>
            <a:ext cx="3318934" cy="461665"/>
          </a:xfrm>
          <a:prstGeom prst="rect">
            <a:avLst/>
          </a:prstGeom>
          <a:noFill/>
        </p:spPr>
        <p:txBody>
          <a:bodyPr wrap="square" rtlCol="0">
            <a:spAutoFit/>
          </a:bodyPr>
          <a:lstStyle/>
          <a:p>
            <a:pPr algn="ctr"/>
            <a:r>
              <a:rPr lang="en-US" sz="2400" b="1" dirty="0"/>
              <a:t>Calcium Chloride </a:t>
            </a:r>
          </a:p>
        </p:txBody>
      </p:sp>
      <p:sp>
        <p:nvSpPr>
          <p:cNvPr id="3" name="TextBox 2">
            <a:extLst>
              <a:ext uri="{FF2B5EF4-FFF2-40B4-BE49-F238E27FC236}">
                <a16:creationId xmlns:a16="http://schemas.microsoft.com/office/drawing/2014/main" id="{6F2A4EE4-1D21-CF5A-0439-D902DE6A94A9}"/>
              </a:ext>
            </a:extLst>
          </p:cNvPr>
          <p:cNvSpPr txBox="1"/>
          <p:nvPr/>
        </p:nvSpPr>
        <p:spPr>
          <a:xfrm>
            <a:off x="3917245" y="126871"/>
            <a:ext cx="891823" cy="461665"/>
          </a:xfrm>
          <a:prstGeom prst="rect">
            <a:avLst/>
          </a:prstGeom>
          <a:noFill/>
        </p:spPr>
        <p:txBody>
          <a:bodyPr wrap="square" rtlCol="0">
            <a:spAutoFit/>
          </a:bodyPr>
          <a:lstStyle/>
          <a:p>
            <a:pPr algn="ctr"/>
            <a:r>
              <a:rPr lang="en-US" sz="2400" b="1" dirty="0"/>
              <a:t>+</a:t>
            </a:r>
          </a:p>
        </p:txBody>
      </p:sp>
      <p:sp>
        <p:nvSpPr>
          <p:cNvPr id="4" name="TextBox 3">
            <a:extLst>
              <a:ext uri="{FF2B5EF4-FFF2-40B4-BE49-F238E27FC236}">
                <a16:creationId xmlns:a16="http://schemas.microsoft.com/office/drawing/2014/main" id="{9C416040-F0C4-B123-343E-3F402D0FB816}"/>
              </a:ext>
            </a:extLst>
          </p:cNvPr>
          <p:cNvSpPr txBox="1"/>
          <p:nvPr/>
        </p:nvSpPr>
        <p:spPr>
          <a:xfrm>
            <a:off x="4402667" y="120047"/>
            <a:ext cx="3318934" cy="461665"/>
          </a:xfrm>
          <a:prstGeom prst="rect">
            <a:avLst/>
          </a:prstGeom>
          <a:noFill/>
        </p:spPr>
        <p:txBody>
          <a:bodyPr wrap="square" rtlCol="0">
            <a:spAutoFit/>
          </a:bodyPr>
          <a:lstStyle/>
          <a:p>
            <a:pPr algn="ctr"/>
            <a:r>
              <a:rPr lang="en-US" sz="2400" b="1" dirty="0"/>
              <a:t>Sodium Carbonate</a:t>
            </a:r>
          </a:p>
        </p:txBody>
      </p:sp>
      <p:sp>
        <p:nvSpPr>
          <p:cNvPr id="11" name="TextBox 10">
            <a:extLst>
              <a:ext uri="{FF2B5EF4-FFF2-40B4-BE49-F238E27FC236}">
                <a16:creationId xmlns:a16="http://schemas.microsoft.com/office/drawing/2014/main" id="{09D3E948-69A5-C088-EA3B-D3CFCF79553C}"/>
              </a:ext>
            </a:extLst>
          </p:cNvPr>
          <p:cNvSpPr txBox="1"/>
          <p:nvPr/>
        </p:nvSpPr>
        <p:spPr>
          <a:xfrm>
            <a:off x="5554133" y="790813"/>
            <a:ext cx="1659467" cy="461665"/>
          </a:xfrm>
          <a:prstGeom prst="rect">
            <a:avLst/>
          </a:prstGeom>
          <a:noFill/>
        </p:spPr>
        <p:txBody>
          <a:bodyPr wrap="square" rtlCol="0">
            <a:spAutoFit/>
          </a:bodyPr>
          <a:lstStyle/>
          <a:p>
            <a:pPr algn="ctr"/>
            <a:r>
              <a:rPr lang="en-US" sz="2400" b="1" dirty="0"/>
              <a:t>NaCl</a:t>
            </a:r>
            <a:endParaRPr lang="en-US" sz="2400" b="1" baseline="-25000" dirty="0"/>
          </a:p>
        </p:txBody>
      </p:sp>
      <p:sp>
        <p:nvSpPr>
          <p:cNvPr id="13" name="TextBox 12">
            <a:extLst>
              <a:ext uri="{FF2B5EF4-FFF2-40B4-BE49-F238E27FC236}">
                <a16:creationId xmlns:a16="http://schemas.microsoft.com/office/drawing/2014/main" id="{F788B77D-AEF7-5984-9109-744545E0D51A}"/>
              </a:ext>
            </a:extLst>
          </p:cNvPr>
          <p:cNvSpPr txBox="1"/>
          <p:nvPr/>
        </p:nvSpPr>
        <p:spPr>
          <a:xfrm>
            <a:off x="5554133" y="1225435"/>
            <a:ext cx="1659467" cy="830997"/>
          </a:xfrm>
          <a:prstGeom prst="rect">
            <a:avLst/>
          </a:prstGeom>
          <a:noFill/>
        </p:spPr>
        <p:txBody>
          <a:bodyPr wrap="square" rtlCol="0">
            <a:spAutoFit/>
          </a:bodyPr>
          <a:lstStyle/>
          <a:p>
            <a:pPr algn="ctr"/>
            <a:r>
              <a:rPr lang="en-US" sz="2400" dirty="0"/>
              <a:t>Soluble</a:t>
            </a:r>
          </a:p>
          <a:p>
            <a:pPr algn="ctr"/>
            <a:r>
              <a:rPr lang="en-US" sz="2400" dirty="0"/>
              <a:t>(</a:t>
            </a:r>
            <a:r>
              <a:rPr lang="en-US" sz="2400" dirty="0" err="1"/>
              <a:t>aq</a:t>
            </a:r>
            <a:r>
              <a:rPr lang="en-US" sz="2400" dirty="0"/>
              <a:t>)</a:t>
            </a:r>
          </a:p>
        </p:txBody>
      </p:sp>
      <p:sp>
        <p:nvSpPr>
          <p:cNvPr id="16" name="TextBox 15">
            <a:extLst>
              <a:ext uri="{FF2B5EF4-FFF2-40B4-BE49-F238E27FC236}">
                <a16:creationId xmlns:a16="http://schemas.microsoft.com/office/drawing/2014/main" id="{A3EB948C-B909-6112-5BC4-4D6D2A4DB8FD}"/>
              </a:ext>
            </a:extLst>
          </p:cNvPr>
          <p:cNvSpPr txBox="1"/>
          <p:nvPr/>
        </p:nvSpPr>
        <p:spPr>
          <a:xfrm>
            <a:off x="5621867" y="2008143"/>
            <a:ext cx="1659467" cy="461665"/>
          </a:xfrm>
          <a:prstGeom prst="rect">
            <a:avLst/>
          </a:prstGeom>
          <a:noFill/>
        </p:spPr>
        <p:txBody>
          <a:bodyPr wrap="square" rtlCol="0">
            <a:spAutoFit/>
          </a:bodyPr>
          <a:lstStyle/>
          <a:p>
            <a:pPr algn="ctr"/>
            <a:r>
              <a:rPr lang="en-US" sz="2400" b="1" i="1" dirty="0">
                <a:solidFill>
                  <a:schemeClr val="accent6">
                    <a:lumMod val="75000"/>
                  </a:schemeClr>
                </a:solidFill>
              </a:rPr>
              <a:t>filtrate</a:t>
            </a:r>
            <a:endParaRPr lang="en-US" sz="2400" b="1" i="1" baseline="-25000" dirty="0">
              <a:solidFill>
                <a:schemeClr val="accent6">
                  <a:lumMod val="75000"/>
                </a:schemeClr>
              </a:solidFill>
            </a:endParaRPr>
          </a:p>
        </p:txBody>
      </p:sp>
      <p:cxnSp>
        <p:nvCxnSpPr>
          <p:cNvPr id="18" name="Straight Connector 17">
            <a:extLst>
              <a:ext uri="{FF2B5EF4-FFF2-40B4-BE49-F238E27FC236}">
                <a16:creationId xmlns:a16="http://schemas.microsoft.com/office/drawing/2014/main" id="{98B53A6C-114B-3AA7-B78D-823DB850A621}"/>
              </a:ext>
            </a:extLst>
          </p:cNvPr>
          <p:cNvCxnSpPr/>
          <p:nvPr/>
        </p:nvCxnSpPr>
        <p:spPr>
          <a:xfrm flipV="1">
            <a:off x="0" y="669329"/>
            <a:ext cx="9144000" cy="682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3D42D74-79B6-4D0F-1C33-AEB8C0DD2667}"/>
              </a:ext>
            </a:extLst>
          </p:cNvPr>
          <p:cNvPicPr>
            <a:picLocks noChangeAspect="1"/>
          </p:cNvPicPr>
          <p:nvPr/>
        </p:nvPicPr>
        <p:blipFill>
          <a:blip r:embed="rId2"/>
          <a:stretch>
            <a:fillRect/>
          </a:stretch>
        </p:blipFill>
        <p:spPr>
          <a:xfrm>
            <a:off x="234244" y="1459264"/>
            <a:ext cx="2895600" cy="3286125"/>
          </a:xfrm>
          <a:prstGeom prst="rect">
            <a:avLst/>
          </a:prstGeom>
        </p:spPr>
      </p:pic>
      <p:sp>
        <p:nvSpPr>
          <p:cNvPr id="23" name="Speech Bubble: Oval 22">
            <a:extLst>
              <a:ext uri="{FF2B5EF4-FFF2-40B4-BE49-F238E27FC236}">
                <a16:creationId xmlns:a16="http://schemas.microsoft.com/office/drawing/2014/main" id="{DB69BACC-79D8-B4C0-474F-AAC7BC30B21D}"/>
              </a:ext>
            </a:extLst>
          </p:cNvPr>
          <p:cNvSpPr/>
          <p:nvPr/>
        </p:nvSpPr>
        <p:spPr>
          <a:xfrm>
            <a:off x="2988733" y="1225436"/>
            <a:ext cx="2698045" cy="2692630"/>
          </a:xfrm>
          <a:prstGeom prst="wedgeEllipseCallout">
            <a:avLst>
              <a:gd name="adj1" fmla="val -100139"/>
              <a:gd name="adj2" fmla="val 71316"/>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391B554-5802-4105-4CB5-E7ED82F0FE3D}"/>
              </a:ext>
            </a:extLst>
          </p:cNvPr>
          <p:cNvSpPr txBox="1"/>
          <p:nvPr/>
        </p:nvSpPr>
        <p:spPr>
          <a:xfrm>
            <a:off x="3129844" y="1635585"/>
            <a:ext cx="1659467" cy="523220"/>
          </a:xfrm>
          <a:prstGeom prst="rect">
            <a:avLst/>
          </a:prstGeom>
          <a:noFill/>
        </p:spPr>
        <p:txBody>
          <a:bodyPr wrap="square" rtlCol="0">
            <a:spAutoFit/>
          </a:bodyPr>
          <a:lstStyle/>
          <a:p>
            <a:pPr algn="ctr"/>
            <a:r>
              <a:rPr lang="en-US" sz="2800" b="1" dirty="0"/>
              <a:t>Na</a:t>
            </a:r>
            <a:r>
              <a:rPr lang="en-US" sz="2800" b="1" baseline="30000" dirty="0"/>
              <a:t>+</a:t>
            </a:r>
            <a:endParaRPr lang="en-US" sz="1600" b="1" baseline="30000" dirty="0"/>
          </a:p>
        </p:txBody>
      </p:sp>
      <p:sp>
        <p:nvSpPr>
          <p:cNvPr id="25" name="TextBox 24">
            <a:extLst>
              <a:ext uri="{FF2B5EF4-FFF2-40B4-BE49-F238E27FC236}">
                <a16:creationId xmlns:a16="http://schemas.microsoft.com/office/drawing/2014/main" id="{2E34C343-1C9F-6748-9AB3-7193B943E12B}"/>
              </a:ext>
            </a:extLst>
          </p:cNvPr>
          <p:cNvSpPr txBox="1"/>
          <p:nvPr/>
        </p:nvSpPr>
        <p:spPr>
          <a:xfrm>
            <a:off x="3575756" y="2405817"/>
            <a:ext cx="1659467" cy="523220"/>
          </a:xfrm>
          <a:prstGeom prst="rect">
            <a:avLst/>
          </a:prstGeom>
          <a:noFill/>
        </p:spPr>
        <p:txBody>
          <a:bodyPr wrap="square" rtlCol="0">
            <a:spAutoFit/>
          </a:bodyPr>
          <a:lstStyle/>
          <a:p>
            <a:pPr algn="ctr"/>
            <a:r>
              <a:rPr lang="en-US" sz="2800" b="1" dirty="0"/>
              <a:t>Na</a:t>
            </a:r>
            <a:r>
              <a:rPr lang="en-US" sz="2800" b="1" baseline="30000" dirty="0"/>
              <a:t>+</a:t>
            </a:r>
            <a:endParaRPr lang="en-US" sz="1600" b="1" baseline="30000" dirty="0"/>
          </a:p>
        </p:txBody>
      </p:sp>
      <p:sp>
        <p:nvSpPr>
          <p:cNvPr id="26" name="TextBox 25">
            <a:extLst>
              <a:ext uri="{FF2B5EF4-FFF2-40B4-BE49-F238E27FC236}">
                <a16:creationId xmlns:a16="http://schemas.microsoft.com/office/drawing/2014/main" id="{7C47218A-4E1F-5D6C-848D-2ECB2F5AAB3A}"/>
              </a:ext>
            </a:extLst>
          </p:cNvPr>
          <p:cNvSpPr txBox="1"/>
          <p:nvPr/>
        </p:nvSpPr>
        <p:spPr>
          <a:xfrm>
            <a:off x="4233333" y="2739979"/>
            <a:ext cx="1659467" cy="523220"/>
          </a:xfrm>
          <a:prstGeom prst="rect">
            <a:avLst/>
          </a:prstGeom>
          <a:noFill/>
        </p:spPr>
        <p:txBody>
          <a:bodyPr wrap="square" rtlCol="0">
            <a:spAutoFit/>
          </a:bodyPr>
          <a:lstStyle/>
          <a:p>
            <a:pPr algn="ctr"/>
            <a:r>
              <a:rPr lang="en-US" sz="2800" b="1" dirty="0"/>
              <a:t>Na</a:t>
            </a:r>
            <a:r>
              <a:rPr lang="en-US" sz="2800" b="1" baseline="30000" dirty="0"/>
              <a:t>+</a:t>
            </a:r>
            <a:endParaRPr lang="en-US" sz="1600" b="1" baseline="30000" dirty="0"/>
          </a:p>
        </p:txBody>
      </p:sp>
      <p:sp>
        <p:nvSpPr>
          <p:cNvPr id="27" name="TextBox 26">
            <a:extLst>
              <a:ext uri="{FF2B5EF4-FFF2-40B4-BE49-F238E27FC236}">
                <a16:creationId xmlns:a16="http://schemas.microsoft.com/office/drawing/2014/main" id="{6E687DB5-171E-8359-AEE2-8E465EE82FA7}"/>
              </a:ext>
            </a:extLst>
          </p:cNvPr>
          <p:cNvSpPr txBox="1"/>
          <p:nvPr/>
        </p:nvSpPr>
        <p:spPr>
          <a:xfrm>
            <a:off x="2657121" y="2514051"/>
            <a:ext cx="1659467" cy="523220"/>
          </a:xfrm>
          <a:prstGeom prst="rect">
            <a:avLst/>
          </a:prstGeom>
          <a:noFill/>
        </p:spPr>
        <p:txBody>
          <a:bodyPr wrap="square" rtlCol="0">
            <a:spAutoFit/>
          </a:bodyPr>
          <a:lstStyle/>
          <a:p>
            <a:pPr algn="ctr"/>
            <a:r>
              <a:rPr lang="en-US" sz="2800" b="1" dirty="0"/>
              <a:t>Cl</a:t>
            </a:r>
            <a:r>
              <a:rPr lang="en-US" sz="2800" b="1" baseline="30000" dirty="0"/>
              <a:t>-</a:t>
            </a:r>
            <a:endParaRPr lang="en-US" sz="1600" b="1" baseline="30000" dirty="0"/>
          </a:p>
        </p:txBody>
      </p:sp>
      <p:sp>
        <p:nvSpPr>
          <p:cNvPr id="28" name="TextBox 27">
            <a:extLst>
              <a:ext uri="{FF2B5EF4-FFF2-40B4-BE49-F238E27FC236}">
                <a16:creationId xmlns:a16="http://schemas.microsoft.com/office/drawing/2014/main" id="{E33CA1EF-3D36-B11A-9EE4-B1014375A658}"/>
              </a:ext>
            </a:extLst>
          </p:cNvPr>
          <p:cNvSpPr txBox="1"/>
          <p:nvPr/>
        </p:nvSpPr>
        <p:spPr>
          <a:xfrm>
            <a:off x="4027311" y="1774363"/>
            <a:ext cx="1659467" cy="523220"/>
          </a:xfrm>
          <a:prstGeom prst="rect">
            <a:avLst/>
          </a:prstGeom>
          <a:noFill/>
        </p:spPr>
        <p:txBody>
          <a:bodyPr wrap="square" rtlCol="0">
            <a:spAutoFit/>
          </a:bodyPr>
          <a:lstStyle/>
          <a:p>
            <a:pPr algn="ctr"/>
            <a:r>
              <a:rPr lang="en-US" sz="2800" b="1" dirty="0"/>
              <a:t>Cl</a:t>
            </a:r>
            <a:r>
              <a:rPr lang="en-US" sz="2800" b="1" baseline="30000" dirty="0"/>
              <a:t>-</a:t>
            </a:r>
            <a:endParaRPr lang="en-US" sz="1600" b="1" baseline="30000" dirty="0"/>
          </a:p>
        </p:txBody>
      </p:sp>
      <p:sp>
        <p:nvSpPr>
          <p:cNvPr id="29" name="TextBox 28">
            <a:extLst>
              <a:ext uri="{FF2B5EF4-FFF2-40B4-BE49-F238E27FC236}">
                <a16:creationId xmlns:a16="http://schemas.microsoft.com/office/drawing/2014/main" id="{76253954-E21F-1508-3E7B-9D7A7D1A9456}"/>
              </a:ext>
            </a:extLst>
          </p:cNvPr>
          <p:cNvSpPr txBox="1"/>
          <p:nvPr/>
        </p:nvSpPr>
        <p:spPr>
          <a:xfrm>
            <a:off x="3441698" y="3199208"/>
            <a:ext cx="1659467" cy="523220"/>
          </a:xfrm>
          <a:prstGeom prst="rect">
            <a:avLst/>
          </a:prstGeom>
          <a:noFill/>
        </p:spPr>
        <p:txBody>
          <a:bodyPr wrap="square" rtlCol="0">
            <a:spAutoFit/>
          </a:bodyPr>
          <a:lstStyle/>
          <a:p>
            <a:pPr algn="ctr"/>
            <a:r>
              <a:rPr lang="en-US" sz="2800" b="1" dirty="0"/>
              <a:t>Cl</a:t>
            </a:r>
            <a:r>
              <a:rPr lang="en-US" sz="2800" b="1" baseline="30000" dirty="0"/>
              <a:t>-</a:t>
            </a:r>
            <a:endParaRPr lang="en-US" sz="1600" b="1" baseline="30000" dirty="0"/>
          </a:p>
        </p:txBody>
      </p:sp>
      <p:sp>
        <p:nvSpPr>
          <p:cNvPr id="30" name="TextBox 29">
            <a:extLst>
              <a:ext uri="{FF2B5EF4-FFF2-40B4-BE49-F238E27FC236}">
                <a16:creationId xmlns:a16="http://schemas.microsoft.com/office/drawing/2014/main" id="{48EE3A2C-836A-B12F-5215-F451BFB898D6}"/>
              </a:ext>
            </a:extLst>
          </p:cNvPr>
          <p:cNvSpPr txBox="1"/>
          <p:nvPr/>
        </p:nvSpPr>
        <p:spPr>
          <a:xfrm>
            <a:off x="5884332" y="2564447"/>
            <a:ext cx="3132667" cy="2031325"/>
          </a:xfrm>
          <a:prstGeom prst="rect">
            <a:avLst/>
          </a:prstGeom>
          <a:noFill/>
          <a:ln w="38100">
            <a:solidFill>
              <a:schemeClr val="tx1"/>
            </a:solidFill>
            <a:prstDash val="sysDot"/>
          </a:ln>
        </p:spPr>
        <p:txBody>
          <a:bodyPr wrap="square" rtlCol="0">
            <a:spAutoFit/>
          </a:bodyPr>
          <a:lstStyle/>
          <a:p>
            <a:r>
              <a:rPr lang="en-US" sz="1800" dirty="0"/>
              <a:t>Can’t really weigh the NaCl product when it is in the aqueous filtrate. Need to somehow remove the water so the ions go back together leaving solid NaCl...how can we remove the water???</a:t>
            </a:r>
          </a:p>
        </p:txBody>
      </p:sp>
    </p:spTree>
    <p:extLst>
      <p:ext uri="{BB962C8B-B14F-4D97-AF65-F5344CB8AC3E}">
        <p14:creationId xmlns:p14="http://schemas.microsoft.com/office/powerpoint/2010/main" val="31109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9D3E948-69A5-C088-EA3B-D3CFCF79553C}"/>
              </a:ext>
            </a:extLst>
          </p:cNvPr>
          <p:cNvSpPr txBox="1"/>
          <p:nvPr/>
        </p:nvSpPr>
        <p:spPr>
          <a:xfrm>
            <a:off x="2391835" y="1351637"/>
            <a:ext cx="1659467" cy="461665"/>
          </a:xfrm>
          <a:prstGeom prst="rect">
            <a:avLst/>
          </a:prstGeom>
          <a:noFill/>
        </p:spPr>
        <p:txBody>
          <a:bodyPr wrap="square" rtlCol="0">
            <a:spAutoFit/>
          </a:bodyPr>
          <a:lstStyle/>
          <a:p>
            <a:pPr algn="ctr"/>
            <a:r>
              <a:rPr lang="en-US" sz="2400" b="1" dirty="0"/>
              <a:t>NaCl </a:t>
            </a:r>
            <a:r>
              <a:rPr lang="en-US" sz="2400" dirty="0"/>
              <a:t>(</a:t>
            </a:r>
            <a:r>
              <a:rPr lang="en-US" sz="2400" dirty="0" err="1"/>
              <a:t>aq</a:t>
            </a:r>
            <a:r>
              <a:rPr lang="en-US" sz="2400" dirty="0"/>
              <a:t>)</a:t>
            </a:r>
            <a:endParaRPr lang="en-US" sz="2400" baseline="-25000" dirty="0"/>
          </a:p>
        </p:txBody>
      </p:sp>
      <p:sp>
        <p:nvSpPr>
          <p:cNvPr id="16" name="TextBox 15">
            <a:extLst>
              <a:ext uri="{FF2B5EF4-FFF2-40B4-BE49-F238E27FC236}">
                <a16:creationId xmlns:a16="http://schemas.microsoft.com/office/drawing/2014/main" id="{A3EB948C-B909-6112-5BC4-4D6D2A4DB8FD}"/>
              </a:ext>
            </a:extLst>
          </p:cNvPr>
          <p:cNvSpPr txBox="1"/>
          <p:nvPr/>
        </p:nvSpPr>
        <p:spPr>
          <a:xfrm>
            <a:off x="2383367" y="1738908"/>
            <a:ext cx="1659467" cy="461665"/>
          </a:xfrm>
          <a:prstGeom prst="rect">
            <a:avLst/>
          </a:prstGeom>
          <a:noFill/>
        </p:spPr>
        <p:txBody>
          <a:bodyPr wrap="square" rtlCol="0">
            <a:spAutoFit/>
          </a:bodyPr>
          <a:lstStyle/>
          <a:p>
            <a:pPr algn="ctr"/>
            <a:r>
              <a:rPr lang="en-US" sz="2400" b="1" i="1" dirty="0">
                <a:solidFill>
                  <a:schemeClr val="accent6">
                    <a:lumMod val="75000"/>
                  </a:schemeClr>
                </a:solidFill>
              </a:rPr>
              <a:t>filtrate</a:t>
            </a:r>
            <a:endParaRPr lang="en-US" sz="2400" b="1" i="1" baseline="-25000" dirty="0">
              <a:solidFill>
                <a:schemeClr val="accent6">
                  <a:lumMod val="75000"/>
                </a:schemeClr>
              </a:solidFill>
            </a:endParaRPr>
          </a:p>
        </p:txBody>
      </p:sp>
      <p:cxnSp>
        <p:nvCxnSpPr>
          <p:cNvPr id="18" name="Straight Connector 17">
            <a:extLst>
              <a:ext uri="{FF2B5EF4-FFF2-40B4-BE49-F238E27FC236}">
                <a16:creationId xmlns:a16="http://schemas.microsoft.com/office/drawing/2014/main" id="{98B53A6C-114B-3AA7-B78D-823DB850A621}"/>
              </a:ext>
            </a:extLst>
          </p:cNvPr>
          <p:cNvCxnSpPr/>
          <p:nvPr/>
        </p:nvCxnSpPr>
        <p:spPr>
          <a:xfrm flipV="1">
            <a:off x="0" y="669329"/>
            <a:ext cx="9144000" cy="682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3D42D74-79B6-4D0F-1C33-AEB8C0DD2667}"/>
              </a:ext>
            </a:extLst>
          </p:cNvPr>
          <p:cNvPicPr>
            <a:picLocks noChangeAspect="1"/>
          </p:cNvPicPr>
          <p:nvPr/>
        </p:nvPicPr>
        <p:blipFill>
          <a:blip r:embed="rId2"/>
          <a:stretch>
            <a:fillRect/>
          </a:stretch>
        </p:blipFill>
        <p:spPr>
          <a:xfrm>
            <a:off x="43953" y="2080547"/>
            <a:ext cx="2202537" cy="2499590"/>
          </a:xfrm>
          <a:prstGeom prst="rect">
            <a:avLst/>
          </a:prstGeom>
        </p:spPr>
      </p:pic>
      <p:pic>
        <p:nvPicPr>
          <p:cNvPr id="19" name="Picture 18">
            <a:extLst>
              <a:ext uri="{FF2B5EF4-FFF2-40B4-BE49-F238E27FC236}">
                <a16:creationId xmlns:a16="http://schemas.microsoft.com/office/drawing/2014/main" id="{63E2E160-3E09-20E4-6CB9-CC2C6EAC8BC6}"/>
              </a:ext>
            </a:extLst>
          </p:cNvPr>
          <p:cNvPicPr>
            <a:picLocks noChangeAspect="1"/>
          </p:cNvPicPr>
          <p:nvPr/>
        </p:nvPicPr>
        <p:blipFill rotWithShape="1">
          <a:blip r:embed="rId3"/>
          <a:srcRect b="3752"/>
          <a:stretch/>
        </p:blipFill>
        <p:spPr>
          <a:xfrm>
            <a:off x="2383367" y="2636986"/>
            <a:ext cx="1823571" cy="1956575"/>
          </a:xfrm>
          <a:prstGeom prst="rect">
            <a:avLst/>
          </a:prstGeom>
        </p:spPr>
      </p:pic>
      <p:sp>
        <p:nvSpPr>
          <p:cNvPr id="21" name="TextBox 20">
            <a:extLst>
              <a:ext uri="{FF2B5EF4-FFF2-40B4-BE49-F238E27FC236}">
                <a16:creationId xmlns:a16="http://schemas.microsoft.com/office/drawing/2014/main" id="{E7531AEC-F7AD-2B05-01B1-8C2E43D195F0}"/>
              </a:ext>
            </a:extLst>
          </p:cNvPr>
          <p:cNvSpPr txBox="1"/>
          <p:nvPr/>
        </p:nvSpPr>
        <p:spPr>
          <a:xfrm>
            <a:off x="1553634" y="2904525"/>
            <a:ext cx="1659467" cy="461665"/>
          </a:xfrm>
          <a:prstGeom prst="rect">
            <a:avLst/>
          </a:prstGeom>
          <a:noFill/>
        </p:spPr>
        <p:txBody>
          <a:bodyPr wrap="square" rtlCol="0">
            <a:spAutoFit/>
          </a:bodyPr>
          <a:lstStyle/>
          <a:p>
            <a:pPr algn="ctr"/>
            <a:r>
              <a:rPr lang="en-US" sz="2400" b="1" dirty="0">
                <a:sym typeface="Wingdings" panose="05000000000000000000" pitchFamily="2" charset="2"/>
              </a:rPr>
              <a:t></a:t>
            </a:r>
            <a:endParaRPr lang="en-US" sz="2400" b="1" baseline="-25000" dirty="0"/>
          </a:p>
        </p:txBody>
      </p:sp>
      <p:sp>
        <p:nvSpPr>
          <p:cNvPr id="22" name="TextBox 21">
            <a:extLst>
              <a:ext uri="{FF2B5EF4-FFF2-40B4-BE49-F238E27FC236}">
                <a16:creationId xmlns:a16="http://schemas.microsoft.com/office/drawing/2014/main" id="{C125B49A-AD48-FFE9-EB77-4C4909BD59EB}"/>
              </a:ext>
            </a:extLst>
          </p:cNvPr>
          <p:cNvSpPr txBox="1"/>
          <p:nvPr/>
        </p:nvSpPr>
        <p:spPr>
          <a:xfrm>
            <a:off x="4042834" y="2793424"/>
            <a:ext cx="1659467" cy="461665"/>
          </a:xfrm>
          <a:prstGeom prst="rect">
            <a:avLst/>
          </a:prstGeom>
          <a:noFill/>
        </p:spPr>
        <p:txBody>
          <a:bodyPr wrap="square" rtlCol="0">
            <a:spAutoFit/>
          </a:bodyPr>
          <a:lstStyle/>
          <a:p>
            <a:pPr algn="ctr"/>
            <a:r>
              <a:rPr lang="en-US" sz="2400" b="1" dirty="0">
                <a:sym typeface="Wingdings" panose="05000000000000000000" pitchFamily="2" charset="2"/>
              </a:rPr>
              <a:t></a:t>
            </a:r>
            <a:endParaRPr lang="en-US" sz="2400" b="1" baseline="-25000" dirty="0"/>
          </a:p>
        </p:txBody>
      </p:sp>
      <p:sp>
        <p:nvSpPr>
          <p:cNvPr id="5" name="TextBox 4">
            <a:extLst>
              <a:ext uri="{FF2B5EF4-FFF2-40B4-BE49-F238E27FC236}">
                <a16:creationId xmlns:a16="http://schemas.microsoft.com/office/drawing/2014/main" id="{F1B13051-7934-9FD5-E378-1621EE72F638}"/>
              </a:ext>
            </a:extLst>
          </p:cNvPr>
          <p:cNvSpPr txBox="1"/>
          <p:nvPr/>
        </p:nvSpPr>
        <p:spPr>
          <a:xfrm>
            <a:off x="299746" y="-20096"/>
            <a:ext cx="8808862" cy="646331"/>
          </a:xfrm>
          <a:prstGeom prst="rect">
            <a:avLst/>
          </a:prstGeom>
          <a:noFill/>
        </p:spPr>
        <p:txBody>
          <a:bodyPr wrap="square" rtlCol="0">
            <a:spAutoFit/>
          </a:bodyPr>
          <a:lstStyle/>
          <a:p>
            <a:pPr algn="ctr"/>
            <a:r>
              <a:rPr lang="en-US" sz="3600" b="1" i="1" dirty="0">
                <a:solidFill>
                  <a:srgbClr val="FF0000"/>
                </a:solidFill>
              </a:rPr>
              <a:t>Boil and/or Evaporate the water away!</a:t>
            </a:r>
            <a:endParaRPr lang="en-US" sz="3600" b="1" i="1" baseline="-25000" dirty="0">
              <a:solidFill>
                <a:srgbClr val="FF0000"/>
              </a:solidFill>
            </a:endParaRPr>
          </a:p>
        </p:txBody>
      </p:sp>
      <p:pic>
        <p:nvPicPr>
          <p:cNvPr id="7" name="Picture 6">
            <a:extLst>
              <a:ext uri="{FF2B5EF4-FFF2-40B4-BE49-F238E27FC236}">
                <a16:creationId xmlns:a16="http://schemas.microsoft.com/office/drawing/2014/main" id="{AE37A309-FB55-A269-6DB1-BB7C8027CC13}"/>
              </a:ext>
            </a:extLst>
          </p:cNvPr>
          <p:cNvPicPr>
            <a:picLocks noChangeAspect="1"/>
          </p:cNvPicPr>
          <p:nvPr/>
        </p:nvPicPr>
        <p:blipFill>
          <a:blip r:embed="rId4"/>
          <a:stretch>
            <a:fillRect/>
          </a:stretch>
        </p:blipFill>
        <p:spPr>
          <a:xfrm>
            <a:off x="5036671" y="2609617"/>
            <a:ext cx="1935629" cy="2075554"/>
          </a:xfrm>
          <a:prstGeom prst="rect">
            <a:avLst/>
          </a:prstGeom>
        </p:spPr>
      </p:pic>
      <p:sp>
        <p:nvSpPr>
          <p:cNvPr id="8" name="TextBox 7">
            <a:extLst>
              <a:ext uri="{FF2B5EF4-FFF2-40B4-BE49-F238E27FC236}">
                <a16:creationId xmlns:a16="http://schemas.microsoft.com/office/drawing/2014/main" id="{CE122678-1971-2A3F-FBA6-DFB10077B8B7}"/>
              </a:ext>
            </a:extLst>
          </p:cNvPr>
          <p:cNvSpPr txBox="1"/>
          <p:nvPr/>
        </p:nvSpPr>
        <p:spPr>
          <a:xfrm>
            <a:off x="5109636" y="1315447"/>
            <a:ext cx="1659467" cy="461665"/>
          </a:xfrm>
          <a:prstGeom prst="rect">
            <a:avLst/>
          </a:prstGeom>
          <a:noFill/>
        </p:spPr>
        <p:txBody>
          <a:bodyPr wrap="square" rtlCol="0">
            <a:spAutoFit/>
          </a:bodyPr>
          <a:lstStyle/>
          <a:p>
            <a:pPr algn="ctr"/>
            <a:r>
              <a:rPr lang="en-US" sz="2400" b="1" dirty="0"/>
              <a:t>NaCl </a:t>
            </a:r>
            <a:r>
              <a:rPr lang="en-US" sz="2400" dirty="0">
                <a:solidFill>
                  <a:srgbClr val="FF0000"/>
                </a:solidFill>
              </a:rPr>
              <a:t>(s)</a:t>
            </a:r>
            <a:endParaRPr lang="en-US" sz="2400" baseline="-25000" dirty="0">
              <a:solidFill>
                <a:srgbClr val="FF0000"/>
              </a:solidFill>
            </a:endParaRPr>
          </a:p>
        </p:txBody>
      </p:sp>
      <p:sp>
        <p:nvSpPr>
          <p:cNvPr id="9" name="TextBox 8">
            <a:extLst>
              <a:ext uri="{FF2B5EF4-FFF2-40B4-BE49-F238E27FC236}">
                <a16:creationId xmlns:a16="http://schemas.microsoft.com/office/drawing/2014/main" id="{CA9C6870-50D2-251D-2702-895E202558B5}"/>
              </a:ext>
            </a:extLst>
          </p:cNvPr>
          <p:cNvSpPr txBox="1"/>
          <p:nvPr/>
        </p:nvSpPr>
        <p:spPr>
          <a:xfrm>
            <a:off x="4937064" y="1758089"/>
            <a:ext cx="2363849" cy="830997"/>
          </a:xfrm>
          <a:prstGeom prst="rect">
            <a:avLst/>
          </a:prstGeom>
          <a:noFill/>
        </p:spPr>
        <p:txBody>
          <a:bodyPr wrap="square" rtlCol="0">
            <a:spAutoFit/>
          </a:bodyPr>
          <a:lstStyle/>
          <a:p>
            <a:pPr algn="ctr"/>
            <a:r>
              <a:rPr lang="en-US" sz="2400" b="1" i="1" dirty="0">
                <a:solidFill>
                  <a:srgbClr val="FF0000"/>
                </a:solidFill>
              </a:rPr>
              <a:t>Now it is solid salt left over!</a:t>
            </a:r>
            <a:endParaRPr lang="en-US" sz="2400" b="1" i="1" baseline="-25000" dirty="0">
              <a:solidFill>
                <a:srgbClr val="FF0000"/>
              </a:solidFill>
            </a:endParaRPr>
          </a:p>
        </p:txBody>
      </p:sp>
    </p:spTree>
    <p:extLst>
      <p:ext uri="{BB962C8B-B14F-4D97-AF65-F5344CB8AC3E}">
        <p14:creationId xmlns:p14="http://schemas.microsoft.com/office/powerpoint/2010/main" val="38939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1" grpId="0"/>
      <p:bldP spid="22" grpId="0"/>
      <p:bldP spid="5"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4907757" cy="600164"/>
          </a:xfrm>
          <a:prstGeom prst="rect">
            <a:avLst/>
          </a:prstGeom>
          <a:noFill/>
        </p:spPr>
        <p:txBody>
          <a:bodyPr wrap="square" rtlCol="0">
            <a:spAutoFit/>
          </a:bodyPr>
          <a:lstStyle/>
          <a:p>
            <a:pPr defTabSz="342900">
              <a:buClrTx/>
            </a:pPr>
            <a:r>
              <a:rPr lang="en-US" sz="3300" b="1" u="sng" kern="1200" dirty="0">
                <a:solidFill>
                  <a:prstClr val="black"/>
                </a:solidFill>
                <a:latin typeface="Calibri" panose="020F0502020204030204"/>
                <a:ea typeface="+mn-ea"/>
                <a:cs typeface="+mn-cs"/>
              </a:rPr>
              <a:t>Vacuum Filtration </a:t>
            </a:r>
            <a:endParaRPr lang="en-US" sz="2400" b="1" u="sng" kern="1200" dirty="0">
              <a:solidFill>
                <a:prstClr val="black"/>
              </a:solidFill>
              <a:latin typeface="Calibri" panose="020F0502020204030204"/>
              <a:ea typeface="+mn-ea"/>
              <a:cs typeface="+mn-cs"/>
            </a:endParaRPr>
          </a:p>
        </p:txBody>
      </p:sp>
      <p:sp>
        <p:nvSpPr>
          <p:cNvPr id="4" name="Rectangle 3"/>
          <p:cNvSpPr/>
          <p:nvPr/>
        </p:nvSpPr>
        <p:spPr>
          <a:xfrm>
            <a:off x="5744698" y="685800"/>
            <a:ext cx="2225257" cy="738664"/>
          </a:xfrm>
          <a:prstGeom prst="rect">
            <a:avLst/>
          </a:prstGeom>
        </p:spPr>
        <p:txBody>
          <a:bodyPr wrap="square">
            <a:spAutoFit/>
          </a:bodyPr>
          <a:lstStyle/>
          <a:p>
            <a:pPr defTabSz="342900">
              <a:buClrTx/>
            </a:pPr>
            <a:r>
              <a:rPr lang="en-US" sz="2100" b="1" i="0" dirty="0">
                <a:solidFill>
                  <a:srgbClr val="000000"/>
                </a:solidFill>
                <a:effectLst/>
                <a:latin typeface="+mn-lt"/>
                <a:hlinkClick r:id="rId3"/>
              </a:rPr>
              <a:t>https://youtu.be/ZwER7qEuRow</a:t>
            </a:r>
            <a:r>
              <a:rPr lang="en-US" sz="2100" b="1" i="0" dirty="0">
                <a:solidFill>
                  <a:srgbClr val="000000"/>
                </a:solidFill>
                <a:effectLst/>
                <a:latin typeface="+mn-lt"/>
              </a:rPr>
              <a:t> </a:t>
            </a:r>
            <a:endParaRPr lang="en-US" sz="2100" b="1" kern="1200" dirty="0">
              <a:solidFill>
                <a:prstClr val="black"/>
              </a:solidFill>
              <a:latin typeface="+mn-lt"/>
              <a:ea typeface="+mn-ea"/>
              <a:cs typeface="+mn-cs"/>
            </a:endParaRPr>
          </a:p>
        </p:txBody>
      </p:sp>
      <p:pic>
        <p:nvPicPr>
          <p:cNvPr id="2" name="Online Media 1" title="Buchner Funnel Filtration Technical Guide">
            <a:hlinkClick r:id="" action="ppaction://media"/>
            <a:extLst>
              <a:ext uri="{FF2B5EF4-FFF2-40B4-BE49-F238E27FC236}">
                <a16:creationId xmlns:a16="http://schemas.microsoft.com/office/drawing/2014/main" id="{81342D5A-DBA3-F508-D705-F8F9BC4A4024}"/>
              </a:ext>
            </a:extLst>
          </p:cNvPr>
          <p:cNvPicPr>
            <a:picLocks noRot="1" noChangeAspect="1"/>
          </p:cNvPicPr>
          <p:nvPr>
            <a:videoFile r:link="rId1"/>
          </p:nvPr>
        </p:nvPicPr>
        <p:blipFill>
          <a:blip r:embed="rId4"/>
          <a:stretch>
            <a:fillRect/>
          </a:stretch>
        </p:blipFill>
        <p:spPr>
          <a:xfrm>
            <a:off x="207168" y="685800"/>
            <a:ext cx="5267943" cy="3950958"/>
          </a:xfrm>
          <a:prstGeom prst="rect">
            <a:avLst/>
          </a:prstGeom>
        </p:spPr>
      </p:pic>
    </p:spTree>
    <p:extLst>
      <p:ext uri="{BB962C8B-B14F-4D97-AF65-F5344CB8AC3E}">
        <p14:creationId xmlns:p14="http://schemas.microsoft.com/office/powerpoint/2010/main" val="8276678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38</a:t>
            </a:fld>
            <a:endParaRPr lang="en"/>
          </a:p>
        </p:txBody>
      </p:sp>
      <p:sp>
        <p:nvSpPr>
          <p:cNvPr id="3" name="TextBox 2"/>
          <p:cNvSpPr txBox="1"/>
          <p:nvPr/>
        </p:nvSpPr>
        <p:spPr>
          <a:xfrm>
            <a:off x="434898" y="1594624"/>
            <a:ext cx="6791092" cy="1754326"/>
          </a:xfrm>
          <a:prstGeom prst="rect">
            <a:avLst/>
          </a:prstGeom>
          <a:noFill/>
        </p:spPr>
        <p:txBody>
          <a:bodyPr wrap="square" rtlCol="0">
            <a:spAutoFit/>
          </a:bodyPr>
          <a:lstStyle/>
          <a:p>
            <a:r>
              <a:rPr lang="en-US" sz="3600" b="1" dirty="0"/>
              <a:t>YouTube Link to Presentation</a:t>
            </a:r>
          </a:p>
          <a:p>
            <a:r>
              <a:rPr lang="en-US" sz="3600" b="1" dirty="0">
                <a:hlinkClick r:id="rId2"/>
              </a:rPr>
              <a:t>https://youtu.be/iUjL9AVeSnU</a:t>
            </a:r>
            <a:r>
              <a:rPr lang="en-US" sz="3600" b="1" dirty="0"/>
              <a:t> </a:t>
            </a:r>
          </a:p>
          <a:p>
            <a:endParaRPr lang="en-US" sz="3600" b="1" dirty="0"/>
          </a:p>
        </p:txBody>
      </p:sp>
    </p:spTree>
    <p:extLst>
      <p:ext uri="{BB962C8B-B14F-4D97-AF65-F5344CB8AC3E}">
        <p14:creationId xmlns:p14="http://schemas.microsoft.com/office/powerpoint/2010/main" val="294007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25"/>
        <p:cNvGrpSpPr/>
        <p:nvPr/>
      </p:nvGrpSpPr>
      <p:grpSpPr>
        <a:xfrm>
          <a:off x="0" y="0"/>
          <a:ext cx="0" cy="0"/>
          <a:chOff x="0" y="0"/>
          <a:chExt cx="0" cy="0"/>
        </a:xfrm>
      </p:grpSpPr>
      <p:sp>
        <p:nvSpPr>
          <p:cNvPr id="6" name="Google Shape;226;p25"/>
          <p:cNvSpPr txBox="1">
            <a:spLocks/>
          </p:cNvSpPr>
          <p:nvPr/>
        </p:nvSpPr>
        <p:spPr>
          <a:xfrm>
            <a:off x="0" y="590310"/>
            <a:ext cx="9144000" cy="112274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endParaRPr lang="en-US" sz="3200" dirty="0">
              <a:solidFill>
                <a:srgbClr val="ABE33F"/>
              </a:solidFill>
              <a:latin typeface="Karla"/>
              <a:ea typeface="Karla"/>
              <a:cs typeface="Karla"/>
              <a:sym typeface="Karla"/>
            </a:endParaRPr>
          </a:p>
        </p:txBody>
      </p:sp>
      <p:sp>
        <p:nvSpPr>
          <p:cNvPr id="226" name="Google Shape;226;p25"/>
          <p:cNvSpPr txBox="1">
            <a:spLocks noGrp="1"/>
          </p:cNvSpPr>
          <p:nvPr>
            <p:ph type="ctrTitle" idx="4294967295"/>
          </p:nvPr>
        </p:nvSpPr>
        <p:spPr>
          <a:xfrm>
            <a:off x="0" y="590310"/>
            <a:ext cx="9144000" cy="1122744"/>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ABE33F"/>
                </a:solidFill>
                <a:latin typeface="Karla"/>
                <a:ea typeface="Karla"/>
                <a:cs typeface="Karla"/>
                <a:sym typeface="Karla"/>
              </a:rPr>
              <a:t>The “danger” of looking up videos &amp; examples of limiting stoich online…</a:t>
            </a:r>
            <a:endParaRPr sz="3200" dirty="0">
              <a:solidFill>
                <a:srgbClr val="ABE33F"/>
              </a:solidFill>
              <a:latin typeface="Karla"/>
              <a:ea typeface="Karla"/>
              <a:cs typeface="Karla"/>
              <a:sym typeface="Karla"/>
            </a:endParaRPr>
          </a:p>
        </p:txBody>
      </p:sp>
      <p:sp>
        <p:nvSpPr>
          <p:cNvPr id="227" name="Google Shape;227;p25"/>
          <p:cNvSpPr txBox="1">
            <a:spLocks noGrp="1"/>
          </p:cNvSpPr>
          <p:nvPr>
            <p:ph type="subTitle" idx="4294967295"/>
          </p:nvPr>
        </p:nvSpPr>
        <p:spPr>
          <a:xfrm>
            <a:off x="0" y="1713054"/>
            <a:ext cx="9144000" cy="2812647"/>
          </a:xfrm>
          <a:prstGeom prst="rect">
            <a:avLst/>
          </a:prstGeom>
          <a:solidFill>
            <a:schemeClr val="bg1"/>
          </a:solidFill>
        </p:spPr>
        <p:txBody>
          <a:bodyPr spcFirstLastPara="1" wrap="square" lIns="91425" tIns="91425" rIns="91425" bIns="91425" anchor="t" anchorCtr="0">
            <a:noAutofit/>
          </a:bodyPr>
          <a:lstStyle/>
          <a:p>
            <a:pPr marL="0" lvl="0" indent="0" algn="ctr">
              <a:buNone/>
            </a:pPr>
            <a:r>
              <a:rPr lang="en-US" b="1" dirty="0"/>
              <a:t>There are so many weird little tricks, other methods, etc. But they don’t all ADEQUATELY show units, concepts, etc. </a:t>
            </a:r>
          </a:p>
          <a:p>
            <a:pPr marL="0" lvl="0" indent="0" algn="ctr">
              <a:buNone/>
            </a:pPr>
            <a:r>
              <a:rPr lang="en-US" b="1" dirty="0"/>
              <a:t>If you want to demonstrate mastery of the CONCEPTS to get full points, use this method. </a:t>
            </a:r>
          </a:p>
          <a:p>
            <a:pPr marL="0" lvl="0" indent="0" algn="ctr">
              <a:buNone/>
            </a:pPr>
            <a:r>
              <a:rPr lang="en-US" b="1" dirty="0"/>
              <a:t>Not all teachers use this method, but you’re stuck with me…</a:t>
            </a:r>
          </a:p>
          <a:p>
            <a:pPr marL="0" lvl="0" indent="0" algn="ctr">
              <a:buNone/>
            </a:pPr>
            <a:r>
              <a:rPr lang="en-US" sz="2800" b="1" dirty="0">
                <a:sym typeface="Wingdings" panose="05000000000000000000" pitchFamily="2" charset="2"/>
              </a:rPr>
              <a:t>#</a:t>
            </a:r>
            <a:r>
              <a:rPr lang="en-US" sz="2800" b="1" dirty="0" err="1">
                <a:sym typeface="Wingdings" panose="05000000000000000000" pitchFamily="2" charset="2"/>
              </a:rPr>
              <a:t>sorrynotsorry</a:t>
            </a:r>
            <a:r>
              <a:rPr lang="en-US" sz="2800" b="1" dirty="0">
                <a:sym typeface="Wingdings" panose="05000000000000000000" pitchFamily="2" charset="2"/>
              </a:rPr>
              <a:t>  Ha!</a:t>
            </a:r>
            <a:endParaRPr sz="2800" b="1" dirty="0"/>
          </a:p>
        </p:txBody>
      </p:sp>
    </p:spTree>
    <p:extLst>
      <p:ext uri="{BB962C8B-B14F-4D97-AF65-F5344CB8AC3E}">
        <p14:creationId xmlns:p14="http://schemas.microsoft.com/office/powerpoint/2010/main" val="229365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0" y="1888149"/>
            <a:ext cx="9144000" cy="171369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u="sng" dirty="0"/>
              <a:t>Limiting Reagent Stoichiometry: </a:t>
            </a:r>
            <a:br>
              <a:rPr lang="en" dirty="0"/>
            </a:br>
            <a:r>
              <a:rPr lang="en" sz="3200" dirty="0"/>
              <a:t>A type of stoich problem where you </a:t>
            </a:r>
            <a:br>
              <a:rPr lang="en" sz="3200" dirty="0"/>
            </a:br>
            <a:r>
              <a:rPr lang="en" sz="3200" dirty="0"/>
              <a:t>run out of one chemcial too soon, and have extra of the other chemical left over</a:t>
            </a:r>
            <a:endParaRP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5"/>
          <p:cNvSpPr txBox="1">
            <a:spLocks noGrp="1"/>
          </p:cNvSpPr>
          <p:nvPr>
            <p:ph type="body" idx="1"/>
          </p:nvPr>
        </p:nvSpPr>
        <p:spPr>
          <a:xfrm>
            <a:off x="278780" y="2314199"/>
            <a:ext cx="8575288" cy="1388005"/>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4000" dirty="0">
                <a:solidFill>
                  <a:srgbClr val="004C52"/>
                </a:solidFill>
              </a:rPr>
              <a:t>How do I know if it is a </a:t>
            </a:r>
            <a:br>
              <a:rPr lang="en" sz="4000" dirty="0">
                <a:solidFill>
                  <a:srgbClr val="004C52"/>
                </a:solidFill>
              </a:rPr>
            </a:br>
            <a:r>
              <a:rPr lang="en" sz="4000" dirty="0">
                <a:solidFill>
                  <a:srgbClr val="004C52"/>
                </a:solidFill>
              </a:rPr>
              <a:t>“regular” stoichiometry problem, </a:t>
            </a:r>
            <a:br>
              <a:rPr lang="en" sz="4000" dirty="0">
                <a:solidFill>
                  <a:srgbClr val="004C52"/>
                </a:solidFill>
              </a:rPr>
            </a:br>
            <a:r>
              <a:rPr lang="en" sz="4000" dirty="0">
                <a:solidFill>
                  <a:srgbClr val="004C52"/>
                </a:solidFill>
              </a:rPr>
              <a:t>or a “limiting” reagent problem?</a:t>
            </a:r>
            <a:endParaRPr sz="4000" dirty="0">
              <a:solidFill>
                <a:srgbClr val="004C52"/>
              </a:solidFill>
            </a:endParaRPr>
          </a:p>
        </p:txBody>
      </p:sp>
      <p:sp>
        <p:nvSpPr>
          <p:cNvPr id="132" name="Google Shape;132;p1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2" name="Diamond 1"/>
          <p:cNvSpPr/>
          <p:nvPr/>
        </p:nvSpPr>
        <p:spPr>
          <a:xfrm>
            <a:off x="4017784" y="1037061"/>
            <a:ext cx="1097280" cy="1097280"/>
          </a:xfrm>
          <a:prstGeom prst="diamond">
            <a:avLst/>
          </a:prstGeom>
          <a:solidFill>
            <a:schemeClr val="bg1"/>
          </a:solidFill>
          <a:ln w="57150">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2ABBAD"/>
                </a:solidFill>
              </a:rPr>
              <a:t>?</a:t>
            </a:r>
            <a:endParaRPr lang="en-US" sz="2400" b="1" dirty="0">
              <a:solidFill>
                <a:srgbClr val="2ABBA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ctrTitle" idx="4294967295"/>
          </p:nvPr>
        </p:nvSpPr>
        <p:spPr>
          <a:xfrm>
            <a:off x="113462" y="1154766"/>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u="sng" dirty="0">
                <a:solidFill>
                  <a:srgbClr val="ABE33F"/>
                </a:solidFill>
              </a:rPr>
              <a:t>Hint! </a:t>
            </a:r>
            <a:br>
              <a:rPr lang="en" sz="5400" u="sng" dirty="0">
                <a:solidFill>
                  <a:srgbClr val="ABE33F"/>
                </a:solidFill>
              </a:rPr>
            </a:br>
            <a:r>
              <a:rPr lang="en" sz="3200" dirty="0">
                <a:solidFill>
                  <a:srgbClr val="004C52"/>
                </a:solidFill>
              </a:rPr>
              <a:t>How many starting values?</a:t>
            </a:r>
            <a:endParaRPr sz="3200" dirty="0">
              <a:solidFill>
                <a:srgbClr val="004C52"/>
              </a:solidFill>
            </a:endParaRPr>
          </a:p>
        </p:txBody>
      </p:sp>
      <p:sp>
        <p:nvSpPr>
          <p:cNvPr id="145" name="Google Shape;145;p17"/>
          <p:cNvSpPr txBox="1">
            <a:spLocks noGrp="1"/>
          </p:cNvSpPr>
          <p:nvPr>
            <p:ph type="subTitle" idx="4294967295"/>
          </p:nvPr>
        </p:nvSpPr>
        <p:spPr>
          <a:xfrm>
            <a:off x="0" y="2542219"/>
            <a:ext cx="6374025" cy="1032900"/>
          </a:xfrm>
          <a:prstGeom prst="rect">
            <a:avLst/>
          </a:prstGeom>
        </p:spPr>
        <p:txBody>
          <a:bodyPr spcFirstLastPara="1" wrap="square" lIns="91425" tIns="91425" rIns="91425" bIns="91425" anchor="t" anchorCtr="0">
            <a:noAutofit/>
          </a:bodyPr>
          <a:lstStyle/>
          <a:p>
            <a:pPr marL="342900" indent="-342900"/>
            <a:r>
              <a:rPr lang="en" b="1" dirty="0"/>
              <a:t>One starting value – “regular” stoich</a:t>
            </a:r>
          </a:p>
          <a:p>
            <a:pPr marL="342900" indent="-342900"/>
            <a:r>
              <a:rPr lang="en" b="1" dirty="0"/>
              <a:t>Two starting values – “limiting” stoich</a:t>
            </a:r>
            <a:endParaRPr b="1" dirty="0"/>
          </a:p>
        </p:txBody>
      </p:sp>
      <p:sp>
        <p:nvSpPr>
          <p:cNvPr id="146" name="Google Shape;146;p17"/>
          <p:cNvSpPr/>
          <p:nvPr/>
        </p:nvSpPr>
        <p:spPr>
          <a:xfrm>
            <a:off x="4874250" y="-17350"/>
            <a:ext cx="4290325" cy="3789650"/>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txBody>
          <a:bodyPr/>
          <a:lstStyle/>
          <a:p>
            <a:endParaRPr lang="en-US"/>
          </a:p>
        </p:txBody>
      </p:sp>
      <p:pic>
        <p:nvPicPr>
          <p:cNvPr id="1026" name="Picture 2" descr="Chemical Reaction Test Lab Conical Flask Beaker Comments - Chemical Reaction Clip Art, HD Png Download, Free Download"/>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790347" y="584313"/>
            <a:ext cx="1957906" cy="1957906"/>
          </a:xfrm>
          <a:prstGeom prst="rect">
            <a:avLst/>
          </a:prstGeom>
          <a:noFill/>
          <a:ln w="57150">
            <a:solidFill>
              <a:srgbClr val="004C52"/>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Regular or Limiting?</a:t>
            </a:r>
            <a:endParaRPr dirty="0"/>
          </a:p>
        </p:txBody>
      </p:sp>
      <p:sp>
        <p:nvSpPr>
          <p:cNvPr id="197" name="Google Shape;197;p22"/>
          <p:cNvSpPr/>
          <p:nvPr/>
        </p:nvSpPr>
        <p:spPr>
          <a:xfrm>
            <a:off x="3321325" y="1705950"/>
            <a:ext cx="2493600" cy="24936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Karla"/>
                <a:ea typeface="Karla"/>
                <a:cs typeface="Karla"/>
                <a:sym typeface="Karla"/>
              </a:rPr>
              <a:t>How many starting values?</a:t>
            </a:r>
            <a:endParaRPr sz="2000" b="1" dirty="0">
              <a:solidFill>
                <a:srgbClr val="FFFFFF"/>
              </a:solidFill>
              <a:latin typeface="Karla"/>
              <a:ea typeface="Karla"/>
              <a:cs typeface="Karla"/>
              <a:sym typeface="Karla"/>
            </a:endParaRPr>
          </a:p>
        </p:txBody>
      </p:sp>
      <p:sp>
        <p:nvSpPr>
          <p:cNvPr id="198" name="Google Shape;198;p22"/>
          <p:cNvSpPr/>
          <p:nvPr/>
        </p:nvSpPr>
        <p:spPr>
          <a:xfrm>
            <a:off x="2341756" y="2275813"/>
            <a:ext cx="1575469" cy="1353875"/>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004C52"/>
                </a:solidFill>
                <a:latin typeface="Karla"/>
                <a:ea typeface="Karla"/>
                <a:cs typeface="Karla"/>
                <a:sym typeface="Karla"/>
              </a:rPr>
              <a:t>One</a:t>
            </a:r>
            <a:endParaRPr sz="3200" b="1" dirty="0">
              <a:solidFill>
                <a:srgbClr val="004C52"/>
              </a:solidFill>
              <a:latin typeface="Karla"/>
              <a:ea typeface="Karla"/>
              <a:cs typeface="Karla"/>
              <a:sym typeface="Karla"/>
            </a:endParaRPr>
          </a:p>
        </p:txBody>
      </p:sp>
      <p:sp>
        <p:nvSpPr>
          <p:cNvPr id="199" name="Google Shape;199;p22"/>
          <p:cNvSpPr/>
          <p:nvPr/>
        </p:nvSpPr>
        <p:spPr>
          <a:xfrm>
            <a:off x="5226775" y="2275813"/>
            <a:ext cx="1567719" cy="1353875"/>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004C52"/>
                </a:solidFill>
                <a:latin typeface="Karla"/>
                <a:ea typeface="Karla"/>
                <a:cs typeface="Karla"/>
                <a:sym typeface="Karla"/>
              </a:rPr>
              <a:t>Two</a:t>
            </a:r>
            <a:endParaRPr sz="3200" b="1" dirty="0">
              <a:solidFill>
                <a:srgbClr val="004C52"/>
              </a:solidFill>
              <a:latin typeface="Karla"/>
              <a:ea typeface="Karla"/>
              <a:cs typeface="Karla"/>
              <a:sym typeface="Karla"/>
            </a:endParaRPr>
          </a:p>
        </p:txBody>
      </p:sp>
      <p:sp>
        <p:nvSpPr>
          <p:cNvPr id="200" name="Google Shape;200;p2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2" name="TextBox 1"/>
          <p:cNvSpPr txBox="1"/>
          <p:nvPr/>
        </p:nvSpPr>
        <p:spPr>
          <a:xfrm>
            <a:off x="144966" y="1826955"/>
            <a:ext cx="2196790" cy="1938992"/>
          </a:xfrm>
          <a:prstGeom prst="rect">
            <a:avLst/>
          </a:prstGeom>
          <a:noFill/>
          <a:ln w="28575">
            <a:solidFill>
              <a:srgbClr val="2ABBAD"/>
            </a:solidFill>
          </a:ln>
        </p:spPr>
        <p:txBody>
          <a:bodyPr wrap="square" rtlCol="0">
            <a:spAutoFit/>
          </a:bodyPr>
          <a:lstStyle/>
          <a:p>
            <a:r>
              <a:rPr lang="en-US" sz="2000" dirty="0"/>
              <a:t>If you react 25 g of hydrogen gas with oxygen gas, how many grams of water can you make?</a:t>
            </a:r>
          </a:p>
        </p:txBody>
      </p:sp>
      <p:sp>
        <p:nvSpPr>
          <p:cNvPr id="8" name="TextBox 7"/>
          <p:cNvSpPr txBox="1"/>
          <p:nvPr/>
        </p:nvSpPr>
        <p:spPr>
          <a:xfrm>
            <a:off x="6794494" y="1829365"/>
            <a:ext cx="2196790" cy="2246769"/>
          </a:xfrm>
          <a:prstGeom prst="rect">
            <a:avLst/>
          </a:prstGeom>
          <a:noFill/>
          <a:ln w="28575">
            <a:solidFill>
              <a:srgbClr val="2ABBAD"/>
            </a:solidFill>
          </a:ln>
        </p:spPr>
        <p:txBody>
          <a:bodyPr wrap="square" rtlCol="0">
            <a:spAutoFit/>
          </a:bodyPr>
          <a:lstStyle/>
          <a:p>
            <a:r>
              <a:rPr lang="en-US" sz="2000" dirty="0"/>
              <a:t>If you react 25 g  of hydrogen gas with 30 g of oxygen gas, how many grams of water can you make?</a:t>
            </a:r>
          </a:p>
        </p:txBody>
      </p:sp>
      <p:sp>
        <p:nvSpPr>
          <p:cNvPr id="3" name="TextBox 2"/>
          <p:cNvSpPr txBox="1"/>
          <p:nvPr/>
        </p:nvSpPr>
        <p:spPr>
          <a:xfrm>
            <a:off x="328481" y="1388693"/>
            <a:ext cx="1929161" cy="461665"/>
          </a:xfrm>
          <a:prstGeom prst="rect">
            <a:avLst/>
          </a:prstGeom>
          <a:noFill/>
        </p:spPr>
        <p:txBody>
          <a:bodyPr wrap="square" rtlCol="0">
            <a:spAutoFit/>
          </a:bodyPr>
          <a:lstStyle/>
          <a:p>
            <a:pPr algn="ctr"/>
            <a:r>
              <a:rPr lang="en-US" sz="2400" b="1" dirty="0">
                <a:solidFill>
                  <a:srgbClr val="004C52"/>
                </a:solidFill>
              </a:rPr>
              <a:t>Regular</a:t>
            </a:r>
          </a:p>
        </p:txBody>
      </p:sp>
      <p:sp>
        <p:nvSpPr>
          <p:cNvPr id="10" name="TextBox 9"/>
          <p:cNvSpPr txBox="1"/>
          <p:nvPr/>
        </p:nvSpPr>
        <p:spPr>
          <a:xfrm>
            <a:off x="6917157" y="1388694"/>
            <a:ext cx="1929161" cy="461665"/>
          </a:xfrm>
          <a:prstGeom prst="rect">
            <a:avLst/>
          </a:prstGeom>
          <a:noFill/>
        </p:spPr>
        <p:txBody>
          <a:bodyPr wrap="square" rtlCol="0">
            <a:spAutoFit/>
          </a:bodyPr>
          <a:lstStyle/>
          <a:p>
            <a:pPr algn="ctr"/>
            <a:r>
              <a:rPr lang="en-US" sz="2400" b="1" dirty="0">
                <a:solidFill>
                  <a:srgbClr val="004C52"/>
                </a:solidFill>
              </a:rPr>
              <a:t>Limiting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3"/>
          <p:cNvSpPr txBox="1">
            <a:spLocks noGrp="1"/>
          </p:cNvSpPr>
          <p:nvPr>
            <p:ph type="ctrTitle" idx="4294967295"/>
          </p:nvPr>
        </p:nvSpPr>
        <p:spPr>
          <a:xfrm>
            <a:off x="5664100" y="0"/>
            <a:ext cx="3691331"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u="sng" dirty="0">
                <a:solidFill>
                  <a:srgbClr val="ABE33F"/>
                </a:solidFill>
              </a:rPr>
              <a:t>Key terms:</a:t>
            </a:r>
            <a:endParaRPr sz="4800" u="sng" dirty="0">
              <a:solidFill>
                <a:srgbClr val="ABE33F"/>
              </a:solidFill>
            </a:endParaRPr>
          </a:p>
        </p:txBody>
      </p:sp>
      <p:sp>
        <p:nvSpPr>
          <p:cNvPr id="12" name="Google Shape;102;p12"/>
          <p:cNvSpPr txBox="1">
            <a:spLocks/>
          </p:cNvSpPr>
          <p:nvPr/>
        </p:nvSpPr>
        <p:spPr>
          <a:xfrm>
            <a:off x="725218" y="1486048"/>
            <a:ext cx="3545699" cy="2838600"/>
          </a:xfrm>
          <a:prstGeom prst="rect">
            <a:avLst/>
          </a:prstGeom>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3200" b="1" u="sng" dirty="0">
                <a:solidFill>
                  <a:srgbClr val="004C52"/>
                </a:solidFill>
              </a:rPr>
              <a:t>Limiting Reagent</a:t>
            </a:r>
          </a:p>
          <a:p>
            <a:pPr>
              <a:spcBef>
                <a:spcPts val="600"/>
              </a:spcBef>
              <a:buClr>
                <a:schemeClr val="dk1"/>
              </a:buClr>
              <a:buSzPts val="1100"/>
            </a:pPr>
            <a:r>
              <a:rPr lang="en-US" sz="3200" b="1" dirty="0"/>
              <a:t>(LR) </a:t>
            </a:r>
            <a:br>
              <a:rPr lang="en-US" sz="3200" b="1" dirty="0"/>
            </a:br>
            <a:r>
              <a:rPr lang="en-US" sz="3200" b="1" dirty="0"/>
              <a:t>The chemical you run out of too soon</a:t>
            </a:r>
          </a:p>
          <a:p>
            <a:pPr>
              <a:spcBef>
                <a:spcPts val="600"/>
              </a:spcBef>
              <a:buClr>
                <a:schemeClr val="dk1"/>
              </a:buClr>
              <a:buSzPts val="1100"/>
            </a:pPr>
            <a:endParaRPr lang="en-US" sz="1200" dirty="0"/>
          </a:p>
          <a:p>
            <a:pPr>
              <a:spcBef>
                <a:spcPts val="600"/>
              </a:spcBef>
            </a:pPr>
            <a:endParaRPr lang="en-US" sz="1200" dirty="0"/>
          </a:p>
        </p:txBody>
      </p:sp>
      <p:sp>
        <p:nvSpPr>
          <p:cNvPr id="13" name="Google Shape;102;p12"/>
          <p:cNvSpPr txBox="1">
            <a:spLocks/>
          </p:cNvSpPr>
          <p:nvPr/>
        </p:nvSpPr>
        <p:spPr>
          <a:xfrm>
            <a:off x="4627756" y="1486048"/>
            <a:ext cx="3635297" cy="2838600"/>
          </a:xfrm>
          <a:prstGeom prst="rect">
            <a:avLst/>
          </a:prstGeom>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3200" b="1" u="sng" dirty="0">
                <a:solidFill>
                  <a:srgbClr val="004C52"/>
                </a:solidFill>
              </a:rPr>
              <a:t>Excess Reagent</a:t>
            </a:r>
          </a:p>
          <a:p>
            <a:pPr>
              <a:spcBef>
                <a:spcPts val="600"/>
              </a:spcBef>
              <a:buClr>
                <a:schemeClr val="dk1"/>
              </a:buClr>
              <a:buSzPts val="1100"/>
            </a:pPr>
            <a:r>
              <a:rPr lang="en-US" sz="3200" b="1" dirty="0"/>
              <a:t>(XS) </a:t>
            </a:r>
            <a:br>
              <a:rPr lang="en-US" sz="3200" b="1" dirty="0"/>
            </a:br>
            <a:r>
              <a:rPr lang="en-US" sz="3200" b="1" dirty="0"/>
              <a:t>The chemical you </a:t>
            </a:r>
            <a:br>
              <a:rPr lang="en-US" sz="3200" b="1" dirty="0"/>
            </a:br>
            <a:r>
              <a:rPr lang="en-US" sz="3200" b="1" dirty="0"/>
              <a:t>have extra left over of</a:t>
            </a:r>
          </a:p>
          <a:p>
            <a:pPr>
              <a:spcBef>
                <a:spcPts val="600"/>
              </a:spcBef>
              <a:buClr>
                <a:schemeClr val="dk1"/>
              </a:buClr>
              <a:buSzPts val="1100"/>
            </a:pPr>
            <a:endParaRPr lang="en-US" sz="1200" dirty="0"/>
          </a:p>
          <a:p>
            <a:pPr>
              <a:spcBef>
                <a:spcPts val="600"/>
              </a:spcBef>
            </a:pP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2484</TotalTime>
  <Words>2048</Words>
  <Application>Microsoft Office PowerPoint</Application>
  <PresentationFormat>On-screen Show (16:9)</PresentationFormat>
  <Paragraphs>326</Paragraphs>
  <Slides>38</Slides>
  <Notes>26</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Raleway</vt:lpstr>
      <vt:lpstr>Arial</vt:lpstr>
      <vt:lpstr>Karla</vt:lpstr>
      <vt:lpstr>Calibri</vt:lpstr>
      <vt:lpstr>Calibri Light</vt:lpstr>
      <vt:lpstr>Escalus template</vt:lpstr>
      <vt:lpstr>Retrospect</vt:lpstr>
      <vt:lpstr>N-28  Limiting Reagent Stoichiometry</vt:lpstr>
      <vt:lpstr>Target: I can determine which substance will run out first during a reaction so that I can perform “limiting reagent stoichiometry.”</vt:lpstr>
      <vt:lpstr>Pros and Cons to all methods</vt:lpstr>
      <vt:lpstr>The “danger” of looking up videos &amp; examples of limiting stoich online…</vt:lpstr>
      <vt:lpstr>Limiting Reagent Stoichiometry:  A type of stoich problem where you  run out of one chemcial too soon, and have extra of the other chemical left over</vt:lpstr>
      <vt:lpstr>PowerPoint Presentation</vt:lpstr>
      <vt:lpstr>Hint!  How many starting values?</vt:lpstr>
      <vt:lpstr>Regular or Limiting?</vt:lpstr>
      <vt:lpstr>Key terms:</vt:lpstr>
      <vt:lpstr>Usually 3 types of problems:</vt:lpstr>
      <vt:lpstr>ALL ABOUT MOLE RATIOS! </vt:lpstr>
      <vt:lpstr>Use mole ratios and  dimensional analysis to compare…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Limiting Reagent Lab</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Farmer, Stephanie [DH]</dc:creator>
  <cp:lastModifiedBy>Farmer, Stephanie [DH]</cp:lastModifiedBy>
  <cp:revision>48</cp:revision>
  <dcterms:modified xsi:type="dcterms:W3CDTF">2025-01-09T17:24:24Z</dcterms:modified>
</cp:coreProperties>
</file>