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4" r:id="rId3"/>
    <p:sldId id="261" r:id="rId4"/>
    <p:sldId id="262" r:id="rId5"/>
    <p:sldId id="258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8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6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2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99171-4544-4C7E-9A0E-E098EBA284CC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1E3E0-DBE0-49F7-B266-4610E61EC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OxEDmFjv_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OxEDmFjv_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Target: I can calculate the percent composition of an element in a molecule, and can determine the empirical and molecular formulas for substances.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2197FA-F1AF-3B92-CE13-2936E12548D0}"/>
              </a:ext>
            </a:extLst>
          </p:cNvPr>
          <p:cNvSpPr txBox="1"/>
          <p:nvPr/>
        </p:nvSpPr>
        <p:spPr>
          <a:xfrm>
            <a:off x="542834" y="5773198"/>
            <a:ext cx="88958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https://youtu.be/5OxEDmFjv_w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32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572588"/>
            <a:ext cx="11115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 contains 49.32% C, 43.84% O, and 6.85% H by mass. What is the empirical formula of </a:t>
            </a:r>
            <a:r>
              <a:rPr lang="en-US" sz="3600" b="1" i="1" dirty="0" err="1">
                <a:solidFill>
                  <a:srgbClr val="0070C0"/>
                </a:solidFill>
                <a:cs typeface="Times New Roman" pitchFamily="18" charset="0"/>
              </a:rPr>
              <a:t>adipic</a:t>
            </a:r>
            <a:r>
              <a:rPr lang="en-US" sz="3600" b="1" i="1" dirty="0">
                <a:solidFill>
                  <a:srgbClr val="0070C0"/>
                </a:solidFill>
                <a:cs typeface="Times New Roman" pitchFamily="18" charset="0"/>
              </a:rPr>
              <a:t> acid?</a:t>
            </a:r>
            <a:r>
              <a:rPr lang="en-US" sz="3600" b="1" i="1" dirty="0">
                <a:solidFill>
                  <a:srgbClr val="0070C0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772509"/>
              </p:ext>
            </p:extLst>
          </p:nvPr>
        </p:nvGraphicFramePr>
        <p:xfrm>
          <a:off x="3871484" y="2735748"/>
          <a:ext cx="7585411" cy="110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482400" progId="Equation.3">
                  <p:embed/>
                </p:oleObj>
              </mc:Choice>
              <mc:Fallback>
                <p:oleObj name="Equation" r:id="rId2" imgW="3098520" imgH="4824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2735748"/>
                        <a:ext cx="7585411" cy="1100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95333"/>
              </p:ext>
            </p:extLst>
          </p:nvPr>
        </p:nvGraphicFramePr>
        <p:xfrm>
          <a:off x="3635568" y="3836414"/>
          <a:ext cx="8272393" cy="9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920" imgH="482400" progId="Equation.3">
                  <p:embed/>
                </p:oleObj>
              </mc:Choice>
              <mc:Fallback>
                <p:oleObj name="Equation" r:id="rId4" imgW="3301920" imgH="482400" progId="Equation.3">
                  <p:embed/>
                  <p:pic>
                    <p:nvPicPr>
                      <p:cNvPr id="849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568" y="3836414"/>
                        <a:ext cx="8272393" cy="97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30378"/>
              </p:ext>
            </p:extLst>
          </p:nvPr>
        </p:nvGraphicFramePr>
        <p:xfrm>
          <a:off x="3871484" y="4835762"/>
          <a:ext cx="7414557" cy="95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560" imgH="482400" progId="Equation.3">
                  <p:embed/>
                </p:oleObj>
              </mc:Choice>
              <mc:Fallback>
                <p:oleObj name="Equation" r:id="rId6" imgW="3022560" imgH="482400" progId="Equation.3">
                  <p:embed/>
                  <p:pic>
                    <p:nvPicPr>
                      <p:cNvPr id="84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484" y="4835762"/>
                        <a:ext cx="7414557" cy="959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31405" y="1772917"/>
            <a:ext cx="1070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Percent to mass </a:t>
            </a:r>
            <a:r>
              <a:rPr lang="en-US" sz="3600" dirty="0">
                <a:solidFill>
                  <a:srgbClr val="000000"/>
                </a:solidFill>
              </a:rPr>
              <a:t>– 49.32g C, 43.84g O, 6.85g 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1405" y="249544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Mass to mole</a:t>
            </a:r>
          </a:p>
        </p:txBody>
      </p:sp>
    </p:spTree>
    <p:extLst>
      <p:ext uri="{BB962C8B-B14F-4D97-AF65-F5344CB8AC3E}">
        <p14:creationId xmlns:p14="http://schemas.microsoft.com/office/powerpoint/2010/main" val="411218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918" y="34846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6" y="524052"/>
            <a:ext cx="4192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Divide by small </a:t>
            </a:r>
            <a:r>
              <a:rPr lang="en-US" sz="3600" dirty="0">
                <a:solidFill>
                  <a:srgbClr val="000000"/>
                </a:solidFill>
              </a:rPr>
              <a:t>– divide the mole values by the smallest mole value found…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gets you the simplest ratios!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975409" y="1149008"/>
            <a:ext cx="152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Carbon: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18209" y="2520608"/>
            <a:ext cx="1945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Hydrogen: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906677" y="4120808"/>
            <a:ext cx="1567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Oxygen: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27036"/>
              </p:ext>
            </p:extLst>
          </p:nvPr>
        </p:nvGraphicFramePr>
        <p:xfrm>
          <a:off x="6768357" y="942820"/>
          <a:ext cx="449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431640" progId="Equation.3">
                  <p:embed/>
                </p:oleObj>
              </mc:Choice>
              <mc:Fallback>
                <p:oleObj name="Equation" r:id="rId2" imgW="149832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357" y="942820"/>
                        <a:ext cx="4495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01352"/>
              </p:ext>
            </p:extLst>
          </p:nvPr>
        </p:nvGraphicFramePr>
        <p:xfrm>
          <a:off x="6615956" y="2390621"/>
          <a:ext cx="4724401" cy="129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31640" progId="Equation.3">
                  <p:embed/>
                </p:oleObj>
              </mc:Choice>
              <mc:Fallback>
                <p:oleObj name="Equation" r:id="rId4" imgW="1574640" imgH="431640" progId="Equation.3">
                  <p:embed/>
                  <p:pic>
                    <p:nvPicPr>
                      <p:cNvPr id="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956" y="2390621"/>
                        <a:ext cx="4724401" cy="129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91476"/>
              </p:ext>
            </p:extLst>
          </p:nvPr>
        </p:nvGraphicFramePr>
        <p:xfrm>
          <a:off x="6920757" y="3838420"/>
          <a:ext cx="4419600" cy="134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431640" progId="Equation.3">
                  <p:embed/>
                </p:oleObj>
              </mc:Choice>
              <mc:Fallback>
                <p:oleObj name="Equation" r:id="rId6" imgW="1422360" imgH="431640" progId="Equation.3">
                  <p:embed/>
                  <p:pic>
                    <p:nvPicPr>
                      <p:cNvPr id="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0757" y="3838420"/>
                        <a:ext cx="4419600" cy="1341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8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1404" y="362981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575" y="524052"/>
            <a:ext cx="10957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b="1" dirty="0">
                <a:solidFill>
                  <a:srgbClr val="000000"/>
                </a:solidFill>
              </a:rPr>
              <a:t>Multiply ‘till whole </a:t>
            </a:r>
            <a:r>
              <a:rPr lang="en-US" sz="3600" dirty="0">
                <a:solidFill>
                  <a:srgbClr val="000000"/>
                </a:solidFill>
              </a:rPr>
              <a:t>– If necessary, multiply the values found until they are whole numbers. The numbers may not be perfect, might have to round a little bit! </a:t>
            </a:r>
            <a:r>
              <a:rPr lang="en-US" sz="3600" b="1" i="1" dirty="0">
                <a:solidFill>
                  <a:srgbClr val="000000"/>
                </a:solidFill>
              </a:rPr>
              <a:t>YOU HAVE TO MULTIPLY THEM ALL BY THE SAME # !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69574" y="3278349"/>
            <a:ext cx="2621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Carbon: </a:t>
            </a:r>
            <a:r>
              <a:rPr lang="en-US" sz="3600" b="1" dirty="0"/>
              <a:t>1.50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396311" y="3296168"/>
            <a:ext cx="1147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2.50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583696" y="3278349"/>
            <a:ext cx="26711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Oxygen: </a:t>
            </a:r>
            <a:r>
              <a:rPr lang="en-US" sz="3600" b="1" dirty="0"/>
              <a:t>1.00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93574" y="3735549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396312" y="3749836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0244221" y="3749837"/>
            <a:ext cx="115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x  2</a:t>
            </a:r>
            <a:r>
              <a:rPr lang="en-US" sz="2400" b="1" dirty="0"/>
              <a:t> 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926974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3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983895" y="4192749"/>
            <a:ext cx="956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5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72859" y="4192749"/>
            <a:ext cx="418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380127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6308081" y="4300325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0151636" y="4291360"/>
            <a:ext cx="118872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92387" y="5074534"/>
            <a:ext cx="3703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</a:rPr>
              <a:t>Empirical formula: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35787" y="5150734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0000"/>
                </a:solidFill>
              </a:rPr>
              <a:t>C</a:t>
            </a:r>
            <a:r>
              <a:rPr lang="en-US" sz="6000" b="1" baseline="-25000" dirty="0">
                <a:solidFill>
                  <a:srgbClr val="C00000"/>
                </a:solidFill>
              </a:rPr>
              <a:t>3</a:t>
            </a:r>
            <a:r>
              <a:rPr lang="en-US" sz="6000" b="1" dirty="0">
                <a:solidFill>
                  <a:srgbClr val="000000"/>
                </a:solidFill>
              </a:rPr>
              <a:t>H</a:t>
            </a:r>
            <a:r>
              <a:rPr lang="en-US" sz="6000" b="1" baseline="-25000" dirty="0">
                <a:solidFill>
                  <a:srgbClr val="C00000"/>
                </a:solidFill>
              </a:rPr>
              <a:t>5</a:t>
            </a:r>
            <a:r>
              <a:rPr lang="en-US" sz="6000" b="1" dirty="0">
                <a:solidFill>
                  <a:srgbClr val="000000"/>
                </a:solidFill>
              </a:rPr>
              <a:t>O</a:t>
            </a:r>
            <a:r>
              <a:rPr lang="en-US" sz="6000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96311" y="2746484"/>
            <a:ext cx="154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/>
              <a:t>2.47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77661" y="3093189"/>
            <a:ext cx="443124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73153" y="2755107"/>
            <a:ext cx="2270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Hydrogen: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05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  <p:bldP spid="16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nimBg="1"/>
      <p:bldP spid="28" grpId="0" animBg="1"/>
      <p:bldP spid="29" grpId="0"/>
      <p:bldP spid="30" grpId="0" autoUpdateAnimBg="0"/>
      <p:bldP spid="18" grpId="0" autoUpdateAnimBg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Find molar mass of the empirical formula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Divide molecular formula mass by empirical </a:t>
            </a:r>
            <a:br>
              <a:rPr lang="en-US" sz="4000" dirty="0"/>
            </a:br>
            <a:r>
              <a:rPr lang="en-US" sz="4000" dirty="0"/>
              <a:t>    formula mass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715981"/>
            <a:ext cx="9634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Multiply empirical formula subscripts</a:t>
            </a:r>
            <a:br>
              <a:rPr lang="en-US" sz="4000" dirty="0"/>
            </a:br>
            <a:r>
              <a:rPr lang="en-US" sz="4000" dirty="0"/>
              <a:t>     by the multiplier # found in step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8546" y="5039420"/>
            <a:ext cx="4425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No cute rhyme this time…sorry! </a:t>
            </a:r>
            <a:r>
              <a:rPr lang="en-US" sz="40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69912" y="411224"/>
            <a:ext cx="111155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empirical formula for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C</a:t>
            </a:r>
            <a:r>
              <a:rPr lang="en-US" sz="3600" b="1" baseline="-25000" dirty="0">
                <a:solidFill>
                  <a:srgbClr val="0070C0"/>
                </a:solidFill>
              </a:rPr>
              <a:t>3</a:t>
            </a:r>
            <a:r>
              <a:rPr lang="en-US" sz="3600" b="1" dirty="0">
                <a:solidFill>
                  <a:srgbClr val="0070C0"/>
                </a:solidFill>
              </a:rPr>
              <a:t>H</a:t>
            </a:r>
            <a:r>
              <a:rPr lang="en-US" sz="3600" b="1" baseline="-25000" dirty="0">
                <a:solidFill>
                  <a:srgbClr val="0070C0"/>
                </a:solidFill>
              </a:rPr>
              <a:t>5</a:t>
            </a:r>
            <a:r>
              <a:rPr lang="en-US" sz="3600" b="1" dirty="0">
                <a:solidFill>
                  <a:srgbClr val="0070C0"/>
                </a:solidFill>
              </a:rPr>
              <a:t>O</a:t>
            </a:r>
            <a:r>
              <a:rPr lang="en-US" sz="3600" b="1" baseline="-25000" dirty="0">
                <a:solidFill>
                  <a:srgbClr val="0070C0"/>
                </a:solidFill>
              </a:rPr>
              <a:t>2</a:t>
            </a:r>
            <a:r>
              <a:rPr lang="en-US" sz="3600" b="1" dirty="0">
                <a:solidFill>
                  <a:srgbClr val="0070C0"/>
                </a:solidFill>
              </a:rPr>
              <a:t>. The molecular mass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 is 146 g/mol. What is the molecular formula of </a:t>
            </a:r>
            <a:r>
              <a:rPr lang="en-US" sz="3600" b="1" dirty="0" err="1">
                <a:solidFill>
                  <a:srgbClr val="0070C0"/>
                </a:solidFill>
              </a:rPr>
              <a:t>adipic</a:t>
            </a:r>
            <a:r>
              <a:rPr lang="en-US" sz="3600" b="1" dirty="0">
                <a:solidFill>
                  <a:srgbClr val="0070C0"/>
                </a:solidFill>
              </a:rPr>
              <a:t> acid?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1576" y="2056228"/>
            <a:ext cx="10704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 b="1" dirty="0">
                <a:solidFill>
                  <a:srgbClr val="000000"/>
                </a:solidFill>
              </a:rPr>
              <a:t>Molar mass of empirical formula 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/>
              <a:t>3(12.01 g) + 5(1.01) + 2(16.00) = 73.08 g/</a:t>
            </a:r>
            <a:r>
              <a:rPr lang="en-US" sz="3600" dirty="0" err="1"/>
              <a:t>mol</a:t>
            </a:r>
            <a:endParaRPr lang="en-US" sz="3600" dirty="0"/>
          </a:p>
          <a:p>
            <a:pPr marL="514350" indent="-514350">
              <a:buAutoNum type="arabi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575" y="3218448"/>
            <a:ext cx="11202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>
                <a:solidFill>
                  <a:srgbClr val="000000"/>
                </a:solidFill>
              </a:rPr>
              <a:t>Divide molecular by empirical masses</a:t>
            </a:r>
            <a:br>
              <a:rPr lang="en-US" sz="3600" b="1" dirty="0">
                <a:solidFill>
                  <a:srgbClr val="000000"/>
                </a:solidFill>
              </a:rPr>
            </a:br>
            <a:r>
              <a:rPr lang="en-US" sz="3600" b="1" u="sng" dirty="0">
                <a:solidFill>
                  <a:srgbClr val="000000"/>
                </a:solidFill>
              </a:rPr>
              <a:t>   </a:t>
            </a:r>
            <a:r>
              <a:rPr lang="en-US" sz="3600" u="sng" dirty="0">
                <a:solidFill>
                  <a:srgbClr val="000000"/>
                </a:solidFill>
              </a:rPr>
              <a:t>146   </a:t>
            </a:r>
            <a:r>
              <a:rPr lang="en-US" sz="3600" dirty="0">
                <a:solidFill>
                  <a:srgbClr val="000000"/>
                </a:solidFill>
              </a:rPr>
              <a:t> = 1.997 </a:t>
            </a:r>
            <a:r>
              <a:rPr lang="en-US" sz="3600" dirty="0">
                <a:solidFill>
                  <a:srgbClr val="000000"/>
                </a:solidFill>
                <a:sym typeface="Wingdings" panose="05000000000000000000" pitchFamily="2" charset="2"/>
              </a:rPr>
              <a:t> 2   </a:t>
            </a:r>
            <a:r>
              <a:rPr lang="en-US" sz="2800" i="1" dirty="0">
                <a:solidFill>
                  <a:srgbClr val="000000"/>
                </a:solidFill>
                <a:sym typeface="Wingdings" panose="05000000000000000000" pitchFamily="2" charset="2"/>
              </a:rPr>
              <a:t>*you will usually have to round a bit*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73.08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575" y="4862881"/>
            <a:ext cx="1120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>
                <a:solidFill>
                  <a:srgbClr val="000000"/>
                </a:solidFill>
              </a:rPr>
              <a:t>Multiply empirical by multiplier found in step 2</a:t>
            </a:r>
            <a:br>
              <a:rPr lang="en-US" sz="3600" b="1" dirty="0">
                <a:solidFill>
                  <a:srgbClr val="000000"/>
                </a:solidFill>
              </a:rPr>
            </a:b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10988" y="5515821"/>
            <a:ext cx="3505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/>
              <a:t>(C</a:t>
            </a:r>
            <a:r>
              <a:rPr lang="en-US" sz="4400" baseline="-25000" dirty="0"/>
              <a:t>3</a:t>
            </a:r>
            <a:r>
              <a:rPr lang="en-US" sz="4400" dirty="0"/>
              <a:t>H</a:t>
            </a:r>
            <a:r>
              <a:rPr lang="en-US" sz="4400" baseline="-25000" dirty="0"/>
              <a:t>5</a:t>
            </a:r>
            <a:r>
              <a:rPr lang="en-US" sz="4400" dirty="0"/>
              <a:t>O</a:t>
            </a:r>
            <a:r>
              <a:rPr lang="en-US" sz="4400" baseline="-25000" dirty="0"/>
              <a:t>2</a:t>
            </a:r>
            <a:r>
              <a:rPr lang="en-US" sz="4400" dirty="0"/>
              <a:t>) x 2 = </a:t>
            </a:r>
            <a:endParaRPr lang="en-US" sz="44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87588" y="5515821"/>
            <a:ext cx="2378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C</a:t>
            </a:r>
            <a:r>
              <a:rPr lang="en-US" sz="4400" b="1" baseline="-25000" dirty="0">
                <a:solidFill>
                  <a:srgbClr val="0070C0"/>
                </a:solidFill>
              </a:rPr>
              <a:t>6</a:t>
            </a:r>
            <a:r>
              <a:rPr lang="en-US" sz="4400" b="1" dirty="0">
                <a:solidFill>
                  <a:srgbClr val="0070C0"/>
                </a:solidFill>
              </a:rPr>
              <a:t>H</a:t>
            </a:r>
            <a:r>
              <a:rPr lang="en-US" sz="4400" b="1" baseline="-25000" dirty="0">
                <a:solidFill>
                  <a:srgbClr val="0070C0"/>
                </a:solidFill>
              </a:rPr>
              <a:t>10</a:t>
            </a:r>
            <a:r>
              <a:rPr lang="en-US" sz="4400" b="1" dirty="0">
                <a:solidFill>
                  <a:srgbClr val="0070C0"/>
                </a:solidFill>
              </a:rPr>
              <a:t>O</a:t>
            </a:r>
            <a:r>
              <a:rPr lang="en-US" sz="4400" b="1" baseline="-250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7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9" grpId="0"/>
      <p:bldP spid="10" grpId="0" autoUpdateAnimBg="0"/>
      <p:bldP spid="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hlinkClick r:id="rId2"/>
              </a:rPr>
              <a:t>https://youtu.be/5OxEDmFjv_w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71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571" y="300445"/>
            <a:ext cx="11403874" cy="61526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508" y="1091041"/>
            <a:ext cx="9144000" cy="1789612"/>
          </a:xfrm>
        </p:spPr>
        <p:txBody>
          <a:bodyPr>
            <a:normAutofit/>
          </a:bodyPr>
          <a:lstStyle/>
          <a:p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N29 – PERCENT COMPOSITION AND EMPERICAL FORMULAS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3092824"/>
            <a:ext cx="110956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Remember – make a clear, obvious title! It needs to be numbered and titled. Don’t forget KCQ boxes and color </a:t>
            </a:r>
            <a:r>
              <a:rPr lang="en-US" sz="4400" i="1" dirty="0"/>
              <a:t>annotations</a:t>
            </a:r>
            <a:r>
              <a:rPr lang="en-US" sz="4400" dirty="0"/>
              <a:t> as homework!</a:t>
            </a:r>
          </a:p>
        </p:txBody>
      </p:sp>
    </p:spTree>
    <p:extLst>
      <p:ext uri="{BB962C8B-B14F-4D97-AF65-F5344CB8AC3E}">
        <p14:creationId xmlns:p14="http://schemas.microsoft.com/office/powerpoint/2010/main" val="211578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757645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Percent Composition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Determining how much of a </a:t>
            </a:r>
            <a:b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molecule’s mass is from each element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2768" y="3166678"/>
            <a:ext cx="496941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Part    </a:t>
            </a:r>
            <a:r>
              <a:rPr lang="en-US" sz="4400" b="1" dirty="0"/>
              <a:t>  x 100 = %</a:t>
            </a:r>
          </a:p>
          <a:p>
            <a:r>
              <a:rPr lang="en-US" sz="4400" b="1" dirty="0"/>
              <a:t>  Whole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351" y="4736233"/>
            <a:ext cx="10250826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    Element’s Mass    </a:t>
            </a:r>
            <a:r>
              <a:rPr lang="en-US" sz="4400" b="1" dirty="0"/>
              <a:t> x 100 = % Composition    </a:t>
            </a:r>
            <a:br>
              <a:rPr lang="en-US" sz="4400" b="1" dirty="0"/>
            </a:br>
            <a:r>
              <a:rPr lang="en-US" sz="4400" b="1" dirty="0"/>
              <a:t>  Molecule’s Mass</a:t>
            </a:r>
          </a:p>
        </p:txBody>
      </p:sp>
    </p:spTree>
    <p:extLst>
      <p:ext uri="{BB962C8B-B14F-4D97-AF65-F5344CB8AC3E}">
        <p14:creationId xmlns:p14="http://schemas.microsoft.com/office/powerpoint/2010/main" val="1461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the molar mass of the molecule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14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98" y="492369"/>
            <a:ext cx="11010480" cy="1101300"/>
          </a:xfrm>
        </p:spPr>
        <p:txBody>
          <a:bodyPr anchor="t"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Composition Steps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800" b="1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760" y="1315940"/>
            <a:ext cx="11010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Find the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6525" y="2039215"/>
            <a:ext cx="11010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Divide each element’s atomic mass by the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molar mass of the molecule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90759" y="3308007"/>
            <a:ext cx="1099624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Multiply by 100 to put answer in terms </a:t>
            </a:r>
            <a:b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     of an actual %</a:t>
            </a: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760" y="4905497"/>
            <a:ext cx="1101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Verdana" panose="020B0604030504040204" pitchFamily="34" charset="0"/>
                <a:cs typeface="Verdana" panose="020B0604030504040204" pitchFamily="34" charset="0"/>
              </a:rPr>
              <a:t>*note* </a:t>
            </a:r>
            <a:r>
              <a:rPr lang="en-US" sz="3200" i="1" dirty="0">
                <a:ea typeface="Verdana" panose="020B0604030504040204" pitchFamily="34" charset="0"/>
                <a:cs typeface="Verdana" panose="020B0604030504040204" pitchFamily="34" charset="0"/>
              </a:rPr>
              <a:t>If you add up the % for each element it should add up to 100%...but rounding answers may make it not quite add up to 100%. That’s ok.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1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108" y="301002"/>
            <a:ext cx="10842171" cy="1280160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dirty="0">
              <a:latin typeface="Impact" panose="020B080603090205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107" y="1498617"/>
            <a:ext cx="1100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Calculate the % composition of Magnesium Carbonate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4695" y="544510"/>
            <a:ext cx="6659295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    Element’s Mass    </a:t>
            </a:r>
            <a:r>
              <a:rPr lang="en-US" sz="2800" b="1" dirty="0"/>
              <a:t> x 100 = % Composition    </a:t>
            </a:r>
            <a:br>
              <a:rPr lang="en-US" sz="2800" b="1" dirty="0"/>
            </a:br>
            <a:r>
              <a:rPr lang="en-US" sz="2800" b="1" dirty="0"/>
              <a:t>  Molecule’s Mass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6791" y="2198653"/>
            <a:ext cx="112415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0000"/>
                </a:solidFill>
              </a:rPr>
              <a:t>Molar Mass of Molecule </a:t>
            </a:r>
            <a:r>
              <a:rPr lang="en-US" sz="3200" dirty="0"/>
              <a:t>24.31 +  12.01 +  3(16.00) = 84.32 g/</a:t>
            </a:r>
            <a:r>
              <a:rPr lang="en-US" sz="3200" dirty="0" err="1"/>
              <a:t>mol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7657"/>
              </p:ext>
            </p:extLst>
          </p:nvPr>
        </p:nvGraphicFramePr>
        <p:xfrm>
          <a:off x="732742" y="2866453"/>
          <a:ext cx="4495800" cy="106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5840" imgH="431640" progId="Equation.3">
                  <p:embed/>
                </p:oleObj>
              </mc:Choice>
              <mc:Fallback>
                <p:oleObj name="Equation" r:id="rId2" imgW="1815840" imgH="431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42" y="2866453"/>
                        <a:ext cx="4495800" cy="1068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83274"/>
              </p:ext>
            </p:extLst>
          </p:nvPr>
        </p:nvGraphicFramePr>
        <p:xfrm>
          <a:off x="1026548" y="3999725"/>
          <a:ext cx="4191000" cy="107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431640" progId="Equation.3">
                  <p:embed/>
                </p:oleObj>
              </mc:Choice>
              <mc:Fallback>
                <p:oleObj name="Equation" r:id="rId4" imgW="1688760" imgH="431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8" y="3999725"/>
                        <a:ext cx="4191000" cy="1071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37963"/>
              </p:ext>
            </p:extLst>
          </p:nvPr>
        </p:nvGraphicFramePr>
        <p:xfrm>
          <a:off x="1013101" y="5135448"/>
          <a:ext cx="420444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431640" progId="Equation.3">
                  <p:embed/>
                </p:oleObj>
              </mc:Choice>
              <mc:Fallback>
                <p:oleObj name="Equation" r:id="rId6" imgW="1701720" imgH="4316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101" y="5135448"/>
                        <a:ext cx="420444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61989" y="3172327"/>
            <a:ext cx="4163177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Check that it adds up to 100% !!!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49217" y="5179274"/>
            <a:ext cx="861392" cy="1163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9635" y="4830382"/>
            <a:ext cx="638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 x 16 because there are 3 </a:t>
            </a:r>
            <a:r>
              <a:rPr lang="en-US" sz="3200" b="1" dirty="0" err="1">
                <a:solidFill>
                  <a:srgbClr val="FF0000"/>
                </a:solidFill>
              </a:rPr>
              <a:t>oxygens</a:t>
            </a:r>
            <a:r>
              <a:rPr lang="en-US" sz="3200" b="1" dirty="0">
                <a:solidFill>
                  <a:srgbClr val="FF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913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1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642090"/>
            <a:ext cx="11085341" cy="2455819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simplest, reduced version of a formula. Smallest whole number ratios possible.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3574702"/>
            <a:ext cx="11085341" cy="2455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Molecular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5300" b="1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version of the formula – may or may not be in the simplest most reduced form, just depends on the specific formula. </a:t>
            </a:r>
          </a:p>
        </p:txBody>
      </p:sp>
    </p:spTree>
    <p:extLst>
      <p:ext uri="{BB962C8B-B14F-4D97-AF65-F5344CB8AC3E}">
        <p14:creationId xmlns:p14="http://schemas.microsoft.com/office/powerpoint/2010/main" val="38943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94" y="2203101"/>
            <a:ext cx="11152163" cy="931986"/>
          </a:xfrm>
        </p:spPr>
        <p:txBody>
          <a:bodyPr>
            <a:normAutofit/>
          </a:bodyPr>
          <a:lstStyle/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Molecular: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648622"/>
            <a:ext cx="11085341" cy="10495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7056" y="3326507"/>
            <a:ext cx="5001345" cy="931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Empirical: 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  <a:endParaRPr lang="en-US" sz="5300" baseline="-250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100" name="Picture 4" descr="C6h6 Formula Stock Photo - Download Image Now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28" y="3020861"/>
            <a:ext cx="2805175" cy="28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Ionic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 always empirical! </a:t>
            </a:r>
            <a:r>
              <a:rPr lang="en-US" sz="5300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NaCl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MgCl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Al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(SO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5300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094" y="2390502"/>
            <a:ext cx="11085341" cy="13761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Covalent Formulas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53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Sometimes empirical, sometimes not.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1976717" y="3808974"/>
            <a:ext cx="20265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Molecular:</a:t>
            </a: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4338917" y="5332974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9" name="Text Box 1031"/>
          <p:cNvSpPr txBox="1">
            <a:spLocks noChangeArrowheads="1"/>
          </p:cNvSpPr>
          <p:nvPr/>
        </p:nvSpPr>
        <p:spPr bwMode="auto">
          <a:xfrm>
            <a:off x="5786717" y="3808974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7996517" y="3823262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2052917" y="5281599"/>
            <a:ext cx="1871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Empirical:</a:t>
            </a:r>
          </a:p>
        </p:txBody>
      </p:sp>
      <p:sp>
        <p:nvSpPr>
          <p:cNvPr id="12" name="Line 1034"/>
          <p:cNvSpPr>
            <a:spLocks noChangeShapeType="1"/>
          </p:cNvSpPr>
          <p:nvPr/>
        </p:nvSpPr>
        <p:spPr bwMode="auto">
          <a:xfrm>
            <a:off x="48723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3" name="Text Box 1035"/>
          <p:cNvSpPr txBox="1">
            <a:spLocks noChangeArrowheads="1"/>
          </p:cNvSpPr>
          <p:nvPr/>
        </p:nvSpPr>
        <p:spPr bwMode="auto">
          <a:xfrm>
            <a:off x="4338917" y="3823262"/>
            <a:ext cx="8531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4" name="Line 1036"/>
          <p:cNvSpPr>
            <a:spLocks noChangeShapeType="1"/>
          </p:cNvSpPr>
          <p:nvPr/>
        </p:nvSpPr>
        <p:spPr bwMode="auto">
          <a:xfrm>
            <a:off x="6624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15" name="Text Box 1037"/>
          <p:cNvSpPr txBox="1">
            <a:spLocks noChangeArrowheads="1"/>
          </p:cNvSpPr>
          <p:nvPr/>
        </p:nvSpPr>
        <p:spPr bwMode="auto">
          <a:xfrm>
            <a:off x="5939117" y="5357799"/>
            <a:ext cx="10727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CH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6" name="Text Box 1038"/>
          <p:cNvSpPr txBox="1">
            <a:spLocks noChangeArrowheads="1"/>
          </p:cNvSpPr>
          <p:nvPr/>
        </p:nvSpPr>
        <p:spPr bwMode="auto">
          <a:xfrm>
            <a:off x="7920317" y="5357799"/>
            <a:ext cx="1770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baseline="-25000" dirty="0">
                <a:solidFill>
                  <a:srgbClr val="0070C0"/>
                </a:solidFill>
              </a:rPr>
              <a:t>12</a:t>
            </a: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baseline="-25000" dirty="0">
                <a:solidFill>
                  <a:srgbClr val="0070C0"/>
                </a:solidFill>
              </a:rPr>
              <a:t>22</a:t>
            </a:r>
            <a:r>
              <a:rPr lang="en-US" sz="3200" b="1" dirty="0">
                <a:solidFill>
                  <a:srgbClr val="0070C0"/>
                </a:solidFill>
              </a:rPr>
              <a:t>O</a:t>
            </a:r>
            <a:r>
              <a:rPr lang="en-US" sz="3200" b="1" baseline="-250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8910917" y="4494774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6025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nimBg="1"/>
      <p:bldP spid="13" grpId="0" autoUpdateAnimBg="0"/>
      <p:bldP spid="14" grpId="0" animBg="1"/>
      <p:bldP spid="15" grpId="0" autoUpdateAnimBg="0"/>
      <p:bldP spid="16" grpId="0" autoUpdateAnimBg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354707"/>
            <a:ext cx="11403874" cy="6152607"/>
          </a:xfrm>
          <a:prstGeom prst="rect">
            <a:avLst/>
          </a:prstGeom>
          <a:solidFill>
            <a:schemeClr val="bg1"/>
          </a:solidFill>
          <a:ln w="190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61" y="550650"/>
            <a:ext cx="11085341" cy="1604721"/>
          </a:xfrm>
        </p:spPr>
        <p:txBody>
          <a:bodyPr>
            <a:normAutofit fontScale="90000"/>
          </a:bodyPr>
          <a:lstStyle/>
          <a:p>
            <a:r>
              <a:rPr lang="en-US" sz="6700" u="sng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Determining Empirical Formula</a:t>
            </a:r>
            <a:br>
              <a:rPr lang="en-US" dirty="0">
                <a:latin typeface="Impact" panose="020B080603090205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5300" dirty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361" y="1763486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1) </a:t>
            </a:r>
            <a:r>
              <a:rPr lang="en-US" sz="4000" dirty="0"/>
              <a:t>Given: % composition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8361" y="2471372"/>
            <a:ext cx="10561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2) </a:t>
            </a:r>
            <a:r>
              <a:rPr lang="en-US" sz="4000" dirty="0"/>
              <a:t>Assume you have 100g sample to make #s easy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360" y="3179258"/>
            <a:ext cx="963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3) </a:t>
            </a:r>
            <a:r>
              <a:rPr lang="en-US" sz="4000" dirty="0"/>
              <a:t>Use the poem!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92944" y="3368207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Percent to mass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92944" y="3925278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Mass to moles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92944" y="4482349"/>
            <a:ext cx="3927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Divide by small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799" y="5039420"/>
            <a:ext cx="4281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Multiply ‘till whole</a:t>
            </a: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742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Impact</vt:lpstr>
      <vt:lpstr>Times New Roman</vt:lpstr>
      <vt:lpstr>Verdana</vt:lpstr>
      <vt:lpstr>Wingdings</vt:lpstr>
      <vt:lpstr>Office Theme</vt:lpstr>
      <vt:lpstr>Equation</vt:lpstr>
      <vt:lpstr>N29 – PERCENT COMPOSITION AND EMPERICAL FORMULAS</vt:lpstr>
      <vt:lpstr>N29 – PERCENT COMPOSITION AND EMPERICAL FORMULAS</vt:lpstr>
      <vt:lpstr>Percent Composition Determining how much of a  molecule’s mass is from each element </vt:lpstr>
      <vt:lpstr>% Composition Steps </vt:lpstr>
      <vt:lpstr>Example</vt:lpstr>
      <vt:lpstr>Empirical Formula The simplest, reduced version of a formula. Smallest whole number ratios possible.</vt:lpstr>
      <vt:lpstr>Molecular: C6H6</vt:lpstr>
      <vt:lpstr>Ionic Formulas Are always empirical! NaCl, MgCl2, Al2(SO4)3 </vt:lpstr>
      <vt:lpstr>Determining Empirical Formula </vt:lpstr>
      <vt:lpstr>PowerPoint Presentation</vt:lpstr>
      <vt:lpstr>PowerPoint Presentation</vt:lpstr>
      <vt:lpstr>PowerPoint Presentation</vt:lpstr>
      <vt:lpstr>Determining Molecular Formula </vt:lpstr>
      <vt:lpstr>PowerPoint Presentation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N26 – THE MOLE RATIO AND STOICHIOMETRY</dc:title>
  <dc:creator>Farmer, Stephanie [DH]</dc:creator>
  <cp:lastModifiedBy>Farmer, Stephanie [DH]</cp:lastModifiedBy>
  <cp:revision>40</cp:revision>
  <dcterms:created xsi:type="dcterms:W3CDTF">2018-11-25T06:49:39Z</dcterms:created>
  <dcterms:modified xsi:type="dcterms:W3CDTF">2024-06-16T19:53:30Z</dcterms:modified>
</cp:coreProperties>
</file>