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3"/>
  </p:notesMasterIdLst>
  <p:sldIdLst>
    <p:sldId id="256" r:id="rId2"/>
    <p:sldId id="257" r:id="rId3"/>
    <p:sldId id="261" r:id="rId4"/>
    <p:sldId id="263" r:id="rId5"/>
    <p:sldId id="264" r:id="rId6"/>
    <p:sldId id="265" r:id="rId7"/>
    <p:sldId id="271" r:id="rId8"/>
    <p:sldId id="268" r:id="rId9"/>
    <p:sldId id="269" r:id="rId10"/>
    <p:sldId id="270" r:id="rId11"/>
    <p:sldId id="259" r:id="rId12"/>
    <p:sldId id="260"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088" autoAdjust="0"/>
    <p:restoredTop sz="94660"/>
  </p:normalViewPr>
  <p:slideViewPr>
    <p:cSldViewPr snapToGrid="0">
      <p:cViewPr varScale="1">
        <p:scale>
          <a:sx n="101" d="100"/>
          <a:sy n="101" d="100"/>
        </p:scale>
        <p:origin x="138"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65E01-8039-47A0-A05F-CB1EF6E69AA4}" type="datetimeFigureOut">
              <a:rPr lang="en-US" smtClean="0"/>
              <a:t>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E9614-1218-480D-8847-721DCB76821D}" type="slidenum">
              <a:rPr lang="en-US" smtClean="0"/>
              <a:t>‹#›</a:t>
            </a:fld>
            <a:endParaRPr lang="en-US"/>
          </a:p>
        </p:txBody>
      </p:sp>
    </p:spTree>
    <p:extLst>
      <p:ext uri="{BB962C8B-B14F-4D97-AF65-F5344CB8AC3E}">
        <p14:creationId xmlns:p14="http://schemas.microsoft.com/office/powerpoint/2010/main" val="49471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32A5B10B-047E-44DC-A48F-1FE83DBFD0EE}" type="slidenum">
              <a:rPr lang="en-US"/>
              <a:pPr/>
              <a:t>3</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683646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5984173F-D7F6-4D3B-AAD7-7C40EEF249BC}" type="datetimeFigureOut">
              <a:rPr lang="en-US" smtClean="0"/>
              <a:t>2/3/2021</a:t>
            </a:fld>
            <a:endParaRPr lang="en-US"/>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041F528D-EB7C-45F5-8242-27B35564A4FB}"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2733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84173F-D7F6-4D3B-AAD7-7C40EEF249B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2220747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84173F-D7F6-4D3B-AAD7-7C40EEF249B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1638248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10972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0" y="3938589"/>
            <a:ext cx="10972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37DF8B8-3F57-44AF-B0CD-20115692E283}" type="slidenum">
              <a:rPr lang="en-US"/>
              <a:pPr>
                <a:defRPr/>
              </a:pPr>
              <a:t>‹#›</a:t>
            </a:fld>
            <a:endParaRPr lang="en-US"/>
          </a:p>
        </p:txBody>
      </p:sp>
    </p:spTree>
    <p:extLst>
      <p:ext uri="{BB962C8B-B14F-4D97-AF65-F5344CB8AC3E}">
        <p14:creationId xmlns:p14="http://schemas.microsoft.com/office/powerpoint/2010/main" val="675610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84173F-D7F6-4D3B-AAD7-7C40EEF249B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2926196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84173F-D7F6-4D3B-AAD7-7C40EEF249B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F528D-EB7C-45F5-8242-27B35564A4FB}"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266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984173F-D7F6-4D3B-AAD7-7C40EEF249BC}"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3744364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84173F-D7F6-4D3B-AAD7-7C40EEF249BC}" type="datetimeFigureOut">
              <a:rPr lang="en-US" smtClean="0"/>
              <a:t>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2054139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984173F-D7F6-4D3B-AAD7-7C40EEF249BC}" type="datetimeFigureOut">
              <a:rPr lang="en-US" smtClean="0"/>
              <a:t>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3454864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84173F-D7F6-4D3B-AAD7-7C40EEF249BC}" type="datetimeFigureOut">
              <a:rPr lang="en-US" smtClean="0"/>
              <a:t>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17817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984173F-D7F6-4D3B-AAD7-7C40EEF249BC}"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401394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984173F-D7F6-4D3B-AAD7-7C40EEF249BC}"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3221826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984173F-D7F6-4D3B-AAD7-7C40EEF249BC}" type="datetimeFigureOut">
              <a:rPr lang="en-US" smtClean="0"/>
              <a:t>2/3/2021</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41F528D-EB7C-45F5-8242-27B35564A4FB}" type="slidenum">
              <a:rPr lang="en-US" smtClean="0"/>
              <a:t>‹#›</a:t>
            </a:fld>
            <a:endParaRPr lang="en-US"/>
          </a:p>
        </p:txBody>
      </p:sp>
    </p:spTree>
    <p:extLst>
      <p:ext uri="{BB962C8B-B14F-4D97-AF65-F5344CB8AC3E}">
        <p14:creationId xmlns:p14="http://schemas.microsoft.com/office/powerpoint/2010/main" val="42823008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youtu.be/3DQEecMP26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N30 – Combustion Analysis</a:t>
            </a:r>
            <a:endParaRPr lang="en-US" dirty="0"/>
          </a:p>
        </p:txBody>
      </p:sp>
      <p:sp>
        <p:nvSpPr>
          <p:cNvPr id="3" name="Subtitle 2"/>
          <p:cNvSpPr>
            <a:spLocks noGrp="1"/>
          </p:cNvSpPr>
          <p:nvPr>
            <p:ph type="subTitle" idx="1"/>
          </p:nvPr>
        </p:nvSpPr>
        <p:spPr>
          <a:xfrm>
            <a:off x="2454602" y="3921885"/>
            <a:ext cx="7277716" cy="1388165"/>
          </a:xfrm>
        </p:spPr>
        <p:txBody>
          <a:bodyPr>
            <a:noAutofit/>
          </a:bodyPr>
          <a:lstStyle/>
          <a:p>
            <a:r>
              <a:rPr lang="en-US" sz="4400" dirty="0" smtClean="0"/>
              <a:t>It’s just a more involved form of empirical formulas!</a:t>
            </a:r>
            <a:endParaRPr lang="en-US" sz="4400" dirty="0"/>
          </a:p>
        </p:txBody>
      </p:sp>
    </p:spTree>
    <p:extLst>
      <p:ext uri="{BB962C8B-B14F-4D97-AF65-F5344CB8AC3E}">
        <p14:creationId xmlns:p14="http://schemas.microsoft.com/office/powerpoint/2010/main" val="4221665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19" y="738051"/>
            <a:ext cx="11123023" cy="5649686"/>
          </a:xfrm>
        </p:spPr>
        <p:txBody>
          <a:bodyPr>
            <a:normAutofit/>
          </a:bodyPr>
          <a:lstStyle/>
          <a:p>
            <a:pPr marL="274320" lvl="1" indent="0">
              <a:lnSpc>
                <a:spcPct val="80000"/>
              </a:lnSpc>
              <a:buNone/>
            </a:pPr>
            <a:r>
              <a:rPr lang="en-US" sz="4400" b="1" dirty="0"/>
              <a:t>The amount of O originally present in the sample can be found by simple subtraction  </a:t>
            </a:r>
          </a:p>
          <a:p>
            <a:pPr marL="274320" lvl="1" indent="0">
              <a:lnSpc>
                <a:spcPct val="80000"/>
              </a:lnSpc>
              <a:buNone/>
            </a:pPr>
            <a:endParaRPr lang="en-US" sz="4000" b="1" dirty="0">
              <a:solidFill>
                <a:schemeClr val="tx1"/>
              </a:solidFill>
            </a:endParaRPr>
          </a:p>
          <a:p>
            <a:pPr lvl="3">
              <a:lnSpc>
                <a:spcPct val="80000"/>
              </a:lnSpc>
            </a:pPr>
            <a:r>
              <a:rPr lang="en-US" sz="4000" b="1" dirty="0" smtClean="0">
                <a:solidFill>
                  <a:schemeClr val="tx1"/>
                </a:solidFill>
              </a:rPr>
              <a:t>   Mass of sample </a:t>
            </a:r>
            <a:br>
              <a:rPr lang="en-US" sz="4000" b="1" dirty="0" smtClean="0">
                <a:solidFill>
                  <a:schemeClr val="tx1"/>
                </a:solidFill>
              </a:rPr>
            </a:br>
            <a:r>
              <a:rPr lang="en-US" sz="4000" b="1" dirty="0" smtClean="0">
                <a:solidFill>
                  <a:schemeClr val="tx1"/>
                </a:solidFill>
              </a:rPr>
              <a:t>   Mass of C </a:t>
            </a:r>
            <a:br>
              <a:rPr lang="en-US" sz="4000" b="1" dirty="0" smtClean="0">
                <a:solidFill>
                  <a:schemeClr val="tx1"/>
                </a:solidFill>
              </a:rPr>
            </a:br>
            <a:r>
              <a:rPr lang="en-US" sz="4000" b="1" dirty="0" smtClean="0">
                <a:solidFill>
                  <a:schemeClr val="tx1"/>
                </a:solidFill>
              </a:rPr>
              <a:t>– </a:t>
            </a:r>
            <a:r>
              <a:rPr lang="en-US" sz="4000" b="1" u="sng" dirty="0" smtClean="0">
                <a:solidFill>
                  <a:schemeClr val="tx1"/>
                </a:solidFill>
              </a:rPr>
              <a:t>Mass of H </a:t>
            </a:r>
            <a:r>
              <a:rPr lang="en-US" sz="4000" b="1" dirty="0" smtClean="0">
                <a:solidFill>
                  <a:schemeClr val="tx1"/>
                </a:solidFill>
              </a:rPr>
              <a:t/>
            </a:r>
            <a:br>
              <a:rPr lang="en-US" sz="4000" b="1" dirty="0" smtClean="0">
                <a:solidFill>
                  <a:schemeClr val="tx1"/>
                </a:solidFill>
              </a:rPr>
            </a:br>
            <a:r>
              <a:rPr lang="en-US" sz="4000" b="1" dirty="0" smtClean="0">
                <a:solidFill>
                  <a:schemeClr val="tx1"/>
                </a:solidFill>
              </a:rPr>
              <a:t>= Mass of Oxygen!</a:t>
            </a:r>
            <a:br>
              <a:rPr lang="en-US" sz="4000" b="1" dirty="0" smtClean="0">
                <a:solidFill>
                  <a:schemeClr val="tx1"/>
                </a:solidFill>
              </a:rPr>
            </a:br>
            <a:endParaRPr lang="en-US" sz="4000" b="1" dirty="0" smtClean="0">
              <a:solidFill>
                <a:schemeClr val="tx1"/>
              </a:solidFill>
            </a:endParaRPr>
          </a:p>
          <a:p>
            <a:pPr lvl="3">
              <a:lnSpc>
                <a:spcPct val="80000"/>
              </a:lnSpc>
            </a:pPr>
            <a:r>
              <a:rPr lang="en-US" sz="4000" b="1" dirty="0" smtClean="0">
                <a:solidFill>
                  <a:schemeClr val="tx1"/>
                </a:solidFill>
              </a:rPr>
              <a:t>Why </a:t>
            </a:r>
            <a:r>
              <a:rPr lang="en-US" sz="4000" b="1" dirty="0">
                <a:solidFill>
                  <a:schemeClr val="tx1"/>
                </a:solidFill>
              </a:rPr>
              <a:t>you ask? You know the </a:t>
            </a:r>
            <a:r>
              <a:rPr lang="en-US" sz="4000" b="1" dirty="0" smtClean="0">
                <a:solidFill>
                  <a:schemeClr val="tx1"/>
                </a:solidFill>
              </a:rPr>
              <a:t>answer!</a:t>
            </a:r>
            <a:endParaRPr lang="en-US" sz="4000" b="1" dirty="0">
              <a:solidFill>
                <a:schemeClr val="tx1"/>
              </a:solidFill>
            </a:endParaRPr>
          </a:p>
        </p:txBody>
      </p:sp>
    </p:spTree>
    <p:extLst>
      <p:ext uri="{BB962C8B-B14F-4D97-AF65-F5344CB8AC3E}">
        <p14:creationId xmlns:p14="http://schemas.microsoft.com/office/powerpoint/2010/main" val="3386789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240971"/>
            <a:ext cx="11926389" cy="5617029"/>
          </a:xfrm>
        </p:spPr>
        <p:txBody>
          <a:bodyPr>
            <a:noAutofit/>
          </a:bodyPr>
          <a:lstStyle/>
          <a:p>
            <a:pPr lvl="1"/>
            <a:r>
              <a:rPr lang="en-US" sz="3200" dirty="0" smtClean="0">
                <a:solidFill>
                  <a:srgbClr val="000000"/>
                </a:solidFill>
              </a:rPr>
              <a:t>Must </a:t>
            </a:r>
            <a:r>
              <a:rPr lang="en-US" sz="3200" dirty="0">
                <a:solidFill>
                  <a:srgbClr val="000000"/>
                </a:solidFill>
              </a:rPr>
              <a:t>know the mass of the unknown substance before burning it</a:t>
            </a:r>
          </a:p>
          <a:p>
            <a:pPr lvl="1"/>
            <a:r>
              <a:rPr lang="en-US" sz="3200" dirty="0">
                <a:solidFill>
                  <a:srgbClr val="000000"/>
                </a:solidFill>
              </a:rPr>
              <a:t>The unknown will be burnt in pure oxygen, present in large excess </a:t>
            </a:r>
          </a:p>
          <a:p>
            <a:pPr lvl="1"/>
            <a:r>
              <a:rPr lang="en-US" sz="3200" dirty="0">
                <a:solidFill>
                  <a:srgbClr val="000000"/>
                </a:solidFill>
              </a:rPr>
              <a:t>The amount of oxygen will be determined by subtraction. </a:t>
            </a:r>
          </a:p>
          <a:p>
            <a:pPr lvl="1"/>
            <a:r>
              <a:rPr lang="en-US" sz="3200" dirty="0">
                <a:solidFill>
                  <a:srgbClr val="000000"/>
                </a:solidFill>
              </a:rPr>
              <a:t> The combustion </a:t>
            </a:r>
            <a:r>
              <a:rPr lang="en-US" sz="3200" dirty="0" smtClean="0">
                <a:solidFill>
                  <a:srgbClr val="000000"/>
                </a:solidFill>
              </a:rPr>
              <a:t>products always have CO2 and H2O. Might have extra products if other elements are present!</a:t>
            </a:r>
          </a:p>
          <a:p>
            <a:pPr lvl="1"/>
            <a:r>
              <a:rPr lang="en-US" sz="3200" dirty="0" smtClean="0">
                <a:solidFill>
                  <a:srgbClr val="000000"/>
                </a:solidFill>
              </a:rPr>
              <a:t>Nitrogen product can come in different forms. N2, NH3, etc. Will be given more info if needed. Often given as a separate experiment – will need to convert all to %’s if this is the case! </a:t>
            </a:r>
            <a:r>
              <a:rPr lang="en-US" sz="3200" dirty="0" smtClean="0">
                <a:solidFill>
                  <a:srgbClr val="FF0000"/>
                </a:solidFill>
              </a:rPr>
              <a:t>Nitrogen </a:t>
            </a:r>
            <a:r>
              <a:rPr lang="en-US" sz="3200" dirty="0">
                <a:solidFill>
                  <a:srgbClr val="FF0000"/>
                </a:solidFill>
              </a:rPr>
              <a:t>is the problem child in combustion analysis.</a:t>
            </a:r>
          </a:p>
          <a:p>
            <a:pPr lvl="1"/>
            <a:r>
              <a:rPr lang="en-US" sz="3200" dirty="0">
                <a:solidFill>
                  <a:srgbClr val="000000"/>
                </a:solidFill>
              </a:rPr>
              <a:t>All the carbon winds up as CO</a:t>
            </a:r>
            <a:r>
              <a:rPr lang="en-US" sz="3200" baseline="-25000" dirty="0">
                <a:solidFill>
                  <a:srgbClr val="000000"/>
                </a:solidFill>
              </a:rPr>
              <a:t>2</a:t>
            </a:r>
            <a:r>
              <a:rPr lang="en-US" sz="3200" dirty="0">
                <a:solidFill>
                  <a:srgbClr val="000000"/>
                </a:solidFill>
              </a:rPr>
              <a:t> and all the hydrogen winds up as H</a:t>
            </a:r>
            <a:r>
              <a:rPr lang="en-US" sz="3200" baseline="-25000" dirty="0">
                <a:solidFill>
                  <a:srgbClr val="000000"/>
                </a:solidFill>
              </a:rPr>
              <a:t>2</a:t>
            </a:r>
            <a:r>
              <a:rPr lang="en-US" sz="3200" dirty="0">
                <a:solidFill>
                  <a:srgbClr val="000000"/>
                </a:solidFill>
              </a:rPr>
              <a:t>O. </a:t>
            </a:r>
          </a:p>
        </p:txBody>
      </p:sp>
      <p:sp>
        <p:nvSpPr>
          <p:cNvPr id="4" name="Title 3"/>
          <p:cNvSpPr>
            <a:spLocks noGrp="1"/>
          </p:cNvSpPr>
          <p:nvPr>
            <p:ph type="title"/>
          </p:nvPr>
        </p:nvSpPr>
        <p:spPr>
          <a:xfrm>
            <a:off x="202474" y="0"/>
            <a:ext cx="9875520" cy="1356360"/>
          </a:xfrm>
        </p:spPr>
        <p:txBody>
          <a:bodyPr/>
          <a:lstStyle/>
          <a:p>
            <a:r>
              <a:rPr lang="en-US" b="1" u="sng" dirty="0" smtClean="0"/>
              <a:t>Important Points to Know</a:t>
            </a:r>
            <a:endParaRPr lang="en-US" b="1" u="sng" dirty="0"/>
          </a:p>
        </p:txBody>
      </p:sp>
    </p:spTree>
    <p:extLst>
      <p:ext uri="{BB962C8B-B14F-4D97-AF65-F5344CB8AC3E}">
        <p14:creationId xmlns:p14="http://schemas.microsoft.com/office/powerpoint/2010/main" val="28197019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0305" y="990600"/>
            <a:ext cx="11591366" cy="5562600"/>
          </a:xfrm>
        </p:spPr>
        <p:txBody>
          <a:bodyPr>
            <a:normAutofit lnSpcReduction="10000"/>
          </a:bodyPr>
          <a:lstStyle/>
          <a:p>
            <a:pPr marL="788670" lvl="1" indent="-514350">
              <a:buSzPct val="120000"/>
              <a:buFont typeface="+mj-lt"/>
              <a:buAutoNum type="arabicParenR"/>
            </a:pPr>
            <a:r>
              <a:rPr lang="en-US" sz="3200" b="1" dirty="0" smtClean="0">
                <a:solidFill>
                  <a:srgbClr val="000000"/>
                </a:solidFill>
              </a:rPr>
              <a:t> </a:t>
            </a:r>
            <a:r>
              <a:rPr lang="en-US" sz="3200" dirty="0" smtClean="0">
                <a:solidFill>
                  <a:srgbClr val="000000"/>
                </a:solidFill>
              </a:rPr>
              <a:t>Determine </a:t>
            </a:r>
            <a:r>
              <a:rPr lang="en-US" sz="3200" dirty="0">
                <a:solidFill>
                  <a:srgbClr val="000000"/>
                </a:solidFill>
              </a:rPr>
              <a:t>the mass of each element present in the </a:t>
            </a:r>
            <a:r>
              <a:rPr lang="en-US" sz="3200" dirty="0" smtClean="0">
                <a:solidFill>
                  <a:srgbClr val="000000"/>
                </a:solidFill>
              </a:rPr>
              <a:t/>
            </a:r>
            <a:br>
              <a:rPr lang="en-US" sz="3200" dirty="0" smtClean="0">
                <a:solidFill>
                  <a:srgbClr val="000000"/>
                </a:solidFill>
              </a:rPr>
            </a:br>
            <a:r>
              <a:rPr lang="en-US" sz="3200" dirty="0" smtClean="0">
                <a:solidFill>
                  <a:srgbClr val="000000"/>
                </a:solidFill>
              </a:rPr>
              <a:t>original compound</a:t>
            </a:r>
            <a:r>
              <a:rPr lang="en-US" sz="3200" dirty="0">
                <a:solidFill>
                  <a:srgbClr val="000000"/>
                </a:solidFill>
              </a:rPr>
              <a:t> </a:t>
            </a:r>
            <a:r>
              <a:rPr lang="en-US" sz="3200" dirty="0" smtClean="0">
                <a:solidFill>
                  <a:srgbClr val="000000"/>
                </a:solidFill>
              </a:rPr>
              <a:t>using dimensional analysis</a:t>
            </a:r>
            <a:endParaRPr lang="en-US" sz="3200" dirty="0">
              <a:solidFill>
                <a:srgbClr val="000000"/>
              </a:solidFill>
            </a:endParaRPr>
          </a:p>
          <a:p>
            <a:pPr lvl="5">
              <a:buSzPct val="120000"/>
            </a:pPr>
            <a:r>
              <a:rPr lang="en-US" sz="2800" b="1" dirty="0" smtClean="0">
                <a:solidFill>
                  <a:srgbClr val="000000"/>
                </a:solidFill>
              </a:rPr>
              <a:t> </a:t>
            </a:r>
            <a:r>
              <a:rPr lang="en-US" sz="2800" dirty="0" smtClean="0">
                <a:solidFill>
                  <a:srgbClr val="000000"/>
                </a:solidFill>
              </a:rPr>
              <a:t>Carbon </a:t>
            </a:r>
            <a:r>
              <a:rPr lang="en-US" sz="2800" dirty="0">
                <a:solidFill>
                  <a:srgbClr val="000000"/>
                </a:solidFill>
              </a:rPr>
              <a:t>is always in CO</a:t>
            </a:r>
            <a:r>
              <a:rPr lang="en-US" sz="2800" baseline="-25000" dirty="0">
                <a:solidFill>
                  <a:srgbClr val="000000"/>
                </a:solidFill>
              </a:rPr>
              <a:t>2</a:t>
            </a:r>
            <a:r>
              <a:rPr lang="en-US" sz="2800" dirty="0">
                <a:solidFill>
                  <a:srgbClr val="000000"/>
                </a:solidFill>
              </a:rPr>
              <a:t> </a:t>
            </a:r>
            <a:r>
              <a:rPr lang="en-US" sz="2800" dirty="0" smtClean="0">
                <a:solidFill>
                  <a:srgbClr val="000000"/>
                </a:solidFill>
              </a:rPr>
              <a:t>in the ratio of 1 mole CO2 = 1 mole C</a:t>
            </a:r>
          </a:p>
          <a:p>
            <a:pPr lvl="5">
              <a:buSzPct val="120000"/>
            </a:pPr>
            <a:r>
              <a:rPr lang="en-US" sz="2800" dirty="0" smtClean="0">
                <a:solidFill>
                  <a:srgbClr val="000000"/>
                </a:solidFill>
              </a:rPr>
              <a:t> Hydrogen </a:t>
            </a:r>
            <a:r>
              <a:rPr lang="en-US" sz="2800" dirty="0">
                <a:solidFill>
                  <a:srgbClr val="000000"/>
                </a:solidFill>
              </a:rPr>
              <a:t>is always in H</a:t>
            </a:r>
            <a:r>
              <a:rPr lang="en-US" sz="2800" baseline="-25000" dirty="0">
                <a:solidFill>
                  <a:srgbClr val="000000"/>
                </a:solidFill>
              </a:rPr>
              <a:t>2</a:t>
            </a:r>
            <a:r>
              <a:rPr lang="en-US" sz="2800" dirty="0">
                <a:solidFill>
                  <a:srgbClr val="000000"/>
                </a:solidFill>
              </a:rPr>
              <a:t>O in the ratio </a:t>
            </a:r>
            <a:r>
              <a:rPr lang="en-US" sz="2800" dirty="0" smtClean="0">
                <a:solidFill>
                  <a:srgbClr val="000000"/>
                </a:solidFill>
              </a:rPr>
              <a:t>of 1 mole H2O = 2 mole H</a:t>
            </a:r>
          </a:p>
          <a:p>
            <a:pPr lvl="5">
              <a:buSzPct val="120000"/>
            </a:pPr>
            <a:r>
              <a:rPr lang="en-US" sz="2800" dirty="0" smtClean="0">
                <a:solidFill>
                  <a:srgbClr val="000000"/>
                </a:solidFill>
              </a:rPr>
              <a:t> Nitrogen </a:t>
            </a:r>
            <a:r>
              <a:rPr lang="en-US" sz="2800" dirty="0">
                <a:solidFill>
                  <a:srgbClr val="000000"/>
                </a:solidFill>
              </a:rPr>
              <a:t>can be (NH</a:t>
            </a:r>
            <a:r>
              <a:rPr lang="en-US" sz="2800" baseline="-25000" dirty="0">
                <a:solidFill>
                  <a:srgbClr val="000000"/>
                </a:solidFill>
              </a:rPr>
              <a:t>3</a:t>
            </a:r>
            <a:r>
              <a:rPr lang="en-US" sz="2800" dirty="0">
                <a:solidFill>
                  <a:srgbClr val="000000"/>
                </a:solidFill>
              </a:rPr>
              <a:t>, N</a:t>
            </a:r>
            <a:r>
              <a:rPr lang="en-US" sz="2800" baseline="-25000" dirty="0">
                <a:solidFill>
                  <a:srgbClr val="000000"/>
                </a:solidFill>
              </a:rPr>
              <a:t>2</a:t>
            </a:r>
            <a:r>
              <a:rPr lang="en-US" sz="2800" dirty="0">
                <a:solidFill>
                  <a:srgbClr val="000000"/>
                </a:solidFill>
              </a:rPr>
              <a:t>, N, NO</a:t>
            </a:r>
            <a:r>
              <a:rPr lang="en-US" sz="2800" baseline="-25000" dirty="0">
                <a:solidFill>
                  <a:srgbClr val="000000"/>
                </a:solidFill>
              </a:rPr>
              <a:t>2</a:t>
            </a:r>
            <a:r>
              <a:rPr lang="en-US" sz="2800" dirty="0">
                <a:solidFill>
                  <a:srgbClr val="000000"/>
                </a:solidFill>
              </a:rPr>
              <a:t>, etc</a:t>
            </a:r>
            <a:r>
              <a:rPr lang="en-US" sz="2800" dirty="0" smtClean="0">
                <a:solidFill>
                  <a:srgbClr val="000000"/>
                </a:solidFill>
              </a:rPr>
              <a:t>…). If data from a separate experiment, make sure to convert masses to % values!</a:t>
            </a:r>
            <a:endParaRPr lang="en-US" sz="2800" dirty="0">
              <a:solidFill>
                <a:srgbClr val="000000"/>
              </a:solidFill>
            </a:endParaRPr>
          </a:p>
          <a:p>
            <a:pPr marL="788670" lvl="1" indent="-514350">
              <a:buSzPct val="120000"/>
              <a:buFont typeface="+mj-lt"/>
              <a:buAutoNum type="arabicParenR"/>
            </a:pPr>
            <a:r>
              <a:rPr lang="en-US" sz="3200" b="1" dirty="0" smtClean="0">
                <a:solidFill>
                  <a:srgbClr val="000000"/>
                </a:solidFill>
              </a:rPr>
              <a:t> </a:t>
            </a:r>
            <a:r>
              <a:rPr lang="en-US" sz="3200" dirty="0" smtClean="0">
                <a:solidFill>
                  <a:srgbClr val="000000"/>
                </a:solidFill>
              </a:rPr>
              <a:t>Subtract </a:t>
            </a:r>
            <a:r>
              <a:rPr lang="en-US" sz="3200" dirty="0">
                <a:solidFill>
                  <a:srgbClr val="000000"/>
                </a:solidFill>
              </a:rPr>
              <a:t>to solve for oxygen </a:t>
            </a:r>
          </a:p>
          <a:p>
            <a:pPr marL="822960" lvl="3" indent="0">
              <a:buNone/>
            </a:pPr>
            <a:r>
              <a:rPr lang="en-US" sz="2800" dirty="0" smtClean="0">
                <a:solidFill>
                  <a:srgbClr val="000000"/>
                </a:solidFill>
              </a:rPr>
              <a:t>Sample </a:t>
            </a:r>
            <a:r>
              <a:rPr lang="en-US" sz="2800" dirty="0">
                <a:solidFill>
                  <a:srgbClr val="000000"/>
                </a:solidFill>
              </a:rPr>
              <a:t>mass </a:t>
            </a:r>
            <a:r>
              <a:rPr lang="en-US" sz="3200" dirty="0">
                <a:solidFill>
                  <a:srgbClr val="000000"/>
                </a:solidFill>
              </a:rPr>
              <a:t>– (</a:t>
            </a:r>
            <a:r>
              <a:rPr lang="en-US" sz="3200" dirty="0" err="1" smtClean="0">
                <a:solidFill>
                  <a:srgbClr val="FF0000"/>
                </a:solidFill>
              </a:rPr>
              <a:t>C</a:t>
            </a:r>
            <a:r>
              <a:rPr lang="en-US" sz="3200" baseline="-25000" dirty="0" err="1" smtClean="0">
                <a:solidFill>
                  <a:srgbClr val="000000"/>
                </a:solidFill>
              </a:rPr>
              <a:t>mass</a:t>
            </a:r>
            <a:r>
              <a:rPr lang="en-US" sz="3200" dirty="0" err="1" smtClean="0">
                <a:solidFill>
                  <a:srgbClr val="000000"/>
                </a:solidFill>
              </a:rPr>
              <a:t>+</a:t>
            </a:r>
            <a:r>
              <a:rPr lang="en-US" sz="3200" dirty="0" err="1" smtClean="0">
                <a:solidFill>
                  <a:srgbClr val="FF0000"/>
                </a:solidFill>
              </a:rPr>
              <a:t>H</a:t>
            </a:r>
            <a:r>
              <a:rPr lang="en-US" sz="3200" baseline="-25000" dirty="0" err="1" smtClean="0">
                <a:solidFill>
                  <a:srgbClr val="000000"/>
                </a:solidFill>
              </a:rPr>
              <a:t>mass</a:t>
            </a:r>
            <a:r>
              <a:rPr lang="en-US" sz="3200" dirty="0" err="1" smtClean="0">
                <a:solidFill>
                  <a:srgbClr val="000000"/>
                </a:solidFill>
              </a:rPr>
              <a:t>+</a:t>
            </a:r>
            <a:r>
              <a:rPr lang="en-US" sz="3200" dirty="0" err="1" smtClean="0">
                <a:solidFill>
                  <a:srgbClr val="FF0000"/>
                </a:solidFill>
              </a:rPr>
              <a:t>N</a:t>
            </a:r>
            <a:r>
              <a:rPr lang="en-US" sz="3200" baseline="-25000" dirty="0" err="1" smtClean="0">
                <a:solidFill>
                  <a:srgbClr val="000000"/>
                </a:solidFill>
              </a:rPr>
              <a:t>mass</a:t>
            </a:r>
            <a:r>
              <a:rPr lang="en-US" sz="3200" baseline="-25000" dirty="0" smtClean="0">
                <a:solidFill>
                  <a:srgbClr val="000000"/>
                </a:solidFill>
              </a:rPr>
              <a:t> </a:t>
            </a:r>
            <a:r>
              <a:rPr lang="en-US" sz="3200" baseline="-25000" dirty="0">
                <a:solidFill>
                  <a:srgbClr val="000000"/>
                </a:solidFill>
              </a:rPr>
              <a:t>if </a:t>
            </a:r>
            <a:r>
              <a:rPr lang="en-US" sz="3200" baseline="-25000" dirty="0" smtClean="0">
                <a:solidFill>
                  <a:srgbClr val="000000"/>
                </a:solidFill>
              </a:rPr>
              <a:t>necessary, or any other random element</a:t>
            </a:r>
            <a:r>
              <a:rPr lang="en-US" sz="3200" dirty="0" smtClean="0">
                <a:solidFill>
                  <a:srgbClr val="000000"/>
                </a:solidFill>
              </a:rPr>
              <a:t>)</a:t>
            </a:r>
            <a:endParaRPr lang="en-US" sz="3200" dirty="0">
              <a:solidFill>
                <a:srgbClr val="000000"/>
              </a:solidFill>
            </a:endParaRPr>
          </a:p>
          <a:p>
            <a:pPr marL="788670" lvl="1" indent="-514350">
              <a:buSzPct val="120000"/>
              <a:buFont typeface="+mj-lt"/>
              <a:buAutoNum type="arabicParenR"/>
            </a:pPr>
            <a:r>
              <a:rPr lang="en-US" sz="3200" b="1" dirty="0" smtClean="0">
                <a:solidFill>
                  <a:srgbClr val="000000"/>
                </a:solidFill>
              </a:rPr>
              <a:t> </a:t>
            </a:r>
            <a:r>
              <a:rPr lang="en-US" sz="3200" dirty="0" smtClean="0">
                <a:solidFill>
                  <a:srgbClr val="000000"/>
                </a:solidFill>
              </a:rPr>
              <a:t>Now </a:t>
            </a:r>
            <a:r>
              <a:rPr lang="en-US" sz="3200" dirty="0">
                <a:solidFill>
                  <a:srgbClr val="000000"/>
                </a:solidFill>
              </a:rPr>
              <a:t>continue with the Rhyme from </a:t>
            </a:r>
            <a:r>
              <a:rPr lang="en-US" sz="3200" dirty="0" smtClean="0">
                <a:solidFill>
                  <a:srgbClr val="000000"/>
                </a:solidFill>
              </a:rPr>
              <a:t>before!</a:t>
            </a:r>
          </a:p>
          <a:p>
            <a:pPr lvl="5">
              <a:buSzPct val="120000"/>
              <a:buFont typeface="Arial" panose="020B0604020202020204" pitchFamily="34" charset="0"/>
              <a:buChar char="•"/>
            </a:pPr>
            <a:r>
              <a:rPr lang="en-US" sz="2400" dirty="0" smtClean="0">
                <a:solidFill>
                  <a:srgbClr val="000000"/>
                </a:solidFill>
              </a:rPr>
              <a:t>Mass to moles</a:t>
            </a:r>
          </a:p>
          <a:p>
            <a:pPr lvl="5">
              <a:buSzPct val="120000"/>
              <a:buFont typeface="Arial" panose="020B0604020202020204" pitchFamily="34" charset="0"/>
              <a:buChar char="•"/>
            </a:pPr>
            <a:r>
              <a:rPr lang="en-US" sz="2400" dirty="0" smtClean="0">
                <a:solidFill>
                  <a:srgbClr val="000000"/>
                </a:solidFill>
              </a:rPr>
              <a:t>Divide by small </a:t>
            </a:r>
          </a:p>
          <a:p>
            <a:pPr lvl="5">
              <a:buSzPct val="120000"/>
              <a:buFont typeface="Arial" panose="020B0604020202020204" pitchFamily="34" charset="0"/>
              <a:buChar char="•"/>
            </a:pPr>
            <a:r>
              <a:rPr lang="en-US" sz="2400" dirty="0" smtClean="0">
                <a:solidFill>
                  <a:srgbClr val="000000"/>
                </a:solidFill>
              </a:rPr>
              <a:t>Multiply until whole</a:t>
            </a:r>
            <a:r>
              <a:rPr lang="en-US" sz="2000" dirty="0"/>
              <a:t/>
            </a:r>
            <a:br>
              <a:rPr lang="en-US" sz="2000" dirty="0"/>
            </a:br>
            <a:endParaRPr lang="en-US" sz="2000" dirty="0">
              <a:solidFill>
                <a:srgbClr val="000000"/>
              </a:solidFill>
            </a:endParaRPr>
          </a:p>
        </p:txBody>
      </p:sp>
      <p:sp>
        <p:nvSpPr>
          <p:cNvPr id="5" name="Title 3"/>
          <p:cNvSpPr>
            <a:spLocks noGrp="1"/>
          </p:cNvSpPr>
          <p:nvPr>
            <p:ph type="title"/>
          </p:nvPr>
        </p:nvSpPr>
        <p:spPr>
          <a:xfrm>
            <a:off x="202474" y="0"/>
            <a:ext cx="9875520" cy="1356360"/>
          </a:xfrm>
        </p:spPr>
        <p:txBody>
          <a:bodyPr/>
          <a:lstStyle/>
          <a:p>
            <a:pPr>
              <a:buSzPct val="120000"/>
            </a:pPr>
            <a:r>
              <a:rPr lang="en-US" b="1" u="sng" dirty="0" smtClean="0"/>
              <a:t>Steps to Solve</a:t>
            </a:r>
            <a:endParaRPr lang="en-US" b="1" u="sng" dirty="0"/>
          </a:p>
        </p:txBody>
      </p:sp>
    </p:spTree>
    <p:extLst>
      <p:ext uri="{BB962C8B-B14F-4D97-AF65-F5344CB8AC3E}">
        <p14:creationId xmlns:p14="http://schemas.microsoft.com/office/powerpoint/2010/main" val="27185008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7098" y="2455817"/>
            <a:ext cx="10388854" cy="1820092"/>
          </a:xfrm>
        </p:spPr>
        <p:txBody>
          <a:bodyPr>
            <a:normAutofit fontScale="90000"/>
          </a:bodyPr>
          <a:lstStyle/>
          <a:p>
            <a:r>
              <a:rPr lang="en-US" altLang="en-US" b="1" dirty="0">
                <a:solidFill>
                  <a:schemeClr val="tx1"/>
                </a:solidFill>
              </a:rPr>
              <a:t>A sample of a compound that is known to contain only carbon, hydrogen, and oxygen is combusted, and the CO</a:t>
            </a:r>
            <a:r>
              <a:rPr lang="en-US" altLang="en-US" b="1" baseline="-25000" dirty="0">
                <a:solidFill>
                  <a:schemeClr val="tx1"/>
                </a:solidFill>
              </a:rPr>
              <a:t>2</a:t>
            </a:r>
            <a:r>
              <a:rPr lang="en-US" altLang="en-US" b="1" dirty="0">
                <a:solidFill>
                  <a:schemeClr val="tx1"/>
                </a:solidFill>
              </a:rPr>
              <a:t> and H</a:t>
            </a:r>
            <a:r>
              <a:rPr lang="en-US" altLang="en-US" b="1" baseline="-25000" dirty="0">
                <a:solidFill>
                  <a:schemeClr val="tx1"/>
                </a:solidFill>
              </a:rPr>
              <a:t>2</a:t>
            </a:r>
            <a:r>
              <a:rPr lang="en-US" altLang="en-US" b="1" dirty="0">
                <a:solidFill>
                  <a:schemeClr val="tx1"/>
                </a:solidFill>
              </a:rPr>
              <a:t>O produced are trapped and weighed.  The original sample weighed 8.38 g and yielded 16.0 g CO</a:t>
            </a:r>
            <a:r>
              <a:rPr lang="en-US" altLang="en-US" b="1" baseline="-25000" dirty="0">
                <a:solidFill>
                  <a:schemeClr val="tx1"/>
                </a:solidFill>
              </a:rPr>
              <a:t>2</a:t>
            </a:r>
            <a:r>
              <a:rPr lang="en-US" altLang="en-US" b="1" dirty="0">
                <a:solidFill>
                  <a:schemeClr val="tx1"/>
                </a:solidFill>
              </a:rPr>
              <a:t> and </a:t>
            </a:r>
            <a:r>
              <a:rPr lang="en-US" altLang="en-US" b="1" dirty="0" smtClean="0">
                <a:solidFill>
                  <a:schemeClr val="tx1"/>
                </a:solidFill>
              </a:rPr>
              <a:t/>
            </a:r>
            <a:br>
              <a:rPr lang="en-US" altLang="en-US" b="1" dirty="0" smtClean="0">
                <a:solidFill>
                  <a:schemeClr val="tx1"/>
                </a:solidFill>
              </a:rPr>
            </a:br>
            <a:r>
              <a:rPr lang="en-US" altLang="en-US" b="1" dirty="0" smtClean="0">
                <a:solidFill>
                  <a:schemeClr val="tx1"/>
                </a:solidFill>
              </a:rPr>
              <a:t>9.8 </a:t>
            </a:r>
            <a:r>
              <a:rPr lang="en-US" altLang="en-US" b="1" dirty="0">
                <a:solidFill>
                  <a:schemeClr val="tx1"/>
                </a:solidFill>
              </a:rPr>
              <a:t>g H</a:t>
            </a:r>
            <a:r>
              <a:rPr lang="en-US" altLang="en-US" b="1" baseline="-25000" dirty="0">
                <a:solidFill>
                  <a:schemeClr val="tx1"/>
                </a:solidFill>
              </a:rPr>
              <a:t>2</a:t>
            </a:r>
            <a:r>
              <a:rPr lang="en-US" altLang="en-US" b="1" dirty="0">
                <a:solidFill>
                  <a:schemeClr val="tx1"/>
                </a:solidFill>
              </a:rPr>
              <a:t>O.  What is the empirical formula?</a:t>
            </a:r>
            <a:br>
              <a:rPr lang="en-US" altLang="en-US" b="1" dirty="0">
                <a:solidFill>
                  <a:schemeClr val="tx1"/>
                </a:solidFill>
              </a:rPr>
            </a:b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#1</a:t>
            </a:r>
          </a:p>
        </p:txBody>
      </p:sp>
    </p:spTree>
    <p:extLst>
      <p:ext uri="{BB962C8B-B14F-4D97-AF65-F5344CB8AC3E}">
        <p14:creationId xmlns:p14="http://schemas.microsoft.com/office/powerpoint/2010/main" val="3002158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9341" y="271054"/>
            <a:ext cx="8378670" cy="910046"/>
          </a:xfrm>
        </p:spPr>
        <p:txBody>
          <a:bodyPr>
            <a:normAutofit/>
          </a:bodyPr>
          <a:lstStyle/>
          <a:p>
            <a:r>
              <a:rPr lang="en-US" altLang="en-US" sz="2800" i="1" dirty="0" smtClean="0">
                <a:solidFill>
                  <a:schemeClr val="tx1"/>
                </a:solidFill>
              </a:rPr>
              <a:t>Original sample = 8.38 </a:t>
            </a:r>
            <a:r>
              <a:rPr lang="en-US" altLang="en-US" sz="2800" i="1" dirty="0">
                <a:solidFill>
                  <a:schemeClr val="tx1"/>
                </a:solidFill>
              </a:rPr>
              <a:t>g and yielded 16.0 g CO</a:t>
            </a:r>
            <a:r>
              <a:rPr lang="en-US" altLang="en-US" sz="2800" i="1" baseline="-25000" dirty="0">
                <a:solidFill>
                  <a:schemeClr val="tx1"/>
                </a:solidFill>
              </a:rPr>
              <a:t>2</a:t>
            </a:r>
            <a:r>
              <a:rPr lang="en-US" altLang="en-US" sz="2800" i="1" dirty="0">
                <a:solidFill>
                  <a:schemeClr val="tx1"/>
                </a:solidFill>
              </a:rPr>
              <a:t> and </a:t>
            </a:r>
            <a:r>
              <a:rPr lang="en-US" altLang="en-US" sz="2800" i="1" dirty="0" smtClean="0">
                <a:solidFill>
                  <a:schemeClr val="tx1"/>
                </a:solidFill>
              </a:rPr>
              <a:t>9.80 </a:t>
            </a:r>
            <a:br>
              <a:rPr lang="en-US" altLang="en-US" sz="2800" i="1" dirty="0" smtClean="0">
                <a:solidFill>
                  <a:schemeClr val="tx1"/>
                </a:solidFill>
              </a:rPr>
            </a:br>
            <a:r>
              <a:rPr lang="en-US" altLang="en-US" sz="2800" i="1" dirty="0" smtClean="0">
                <a:solidFill>
                  <a:schemeClr val="tx1"/>
                </a:solidFill>
              </a:rPr>
              <a:t>                                                                                                      g H</a:t>
            </a:r>
            <a:r>
              <a:rPr lang="en-US" altLang="en-US" sz="2800" i="1" baseline="-25000" dirty="0" smtClean="0">
                <a:solidFill>
                  <a:schemeClr val="tx1"/>
                </a:solidFill>
              </a:rPr>
              <a:t>2</a:t>
            </a:r>
            <a:r>
              <a:rPr lang="en-US" altLang="en-US" sz="2800" i="1" dirty="0" smtClean="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#1</a:t>
            </a:r>
          </a:p>
        </p:txBody>
      </p:sp>
      <p:sp>
        <p:nvSpPr>
          <p:cNvPr id="5" name="TextBox 4"/>
          <p:cNvSpPr txBox="1"/>
          <p:nvPr/>
        </p:nvSpPr>
        <p:spPr>
          <a:xfrm>
            <a:off x="587829" y="1332411"/>
            <a:ext cx="3030582" cy="584775"/>
          </a:xfrm>
          <a:prstGeom prst="rect">
            <a:avLst/>
          </a:prstGeom>
          <a:noFill/>
        </p:spPr>
        <p:txBody>
          <a:bodyPr wrap="square" rtlCol="0">
            <a:spAutoFit/>
          </a:bodyPr>
          <a:lstStyle/>
          <a:p>
            <a:r>
              <a:rPr lang="en-US" sz="3200" b="1" u="sng" dirty="0" smtClean="0"/>
              <a:t>Moles of Carbon</a:t>
            </a:r>
            <a:endParaRPr lang="en-US" sz="3200" b="1" u="sng" dirty="0"/>
          </a:p>
        </p:txBody>
      </p:sp>
      <p:graphicFrame>
        <p:nvGraphicFramePr>
          <p:cNvPr id="7" name="Table 6"/>
          <p:cNvGraphicFramePr>
            <a:graphicFrameLocks noGrp="1"/>
          </p:cNvGraphicFramePr>
          <p:nvPr>
            <p:extLst>
              <p:ext uri="{D42A27DB-BD31-4B8C-83A1-F6EECF244321}">
                <p14:modId xmlns:p14="http://schemas.microsoft.com/office/powerpoint/2010/main" val="4203477788"/>
              </p:ext>
            </p:extLst>
          </p:nvPr>
        </p:nvGraphicFramePr>
        <p:xfrm>
          <a:off x="606696" y="1917186"/>
          <a:ext cx="10273212" cy="1158240"/>
        </p:xfrm>
        <a:graphic>
          <a:graphicData uri="http://schemas.openxmlformats.org/drawingml/2006/table">
            <a:tbl>
              <a:tblPr firstRow="1" bandRow="1">
                <a:tableStyleId>{5940675A-B579-460E-94D1-54222C63F5DA}</a:tableStyleId>
              </a:tblPr>
              <a:tblGrid>
                <a:gridCol w="2175693">
                  <a:extLst>
                    <a:ext uri="{9D8B030D-6E8A-4147-A177-3AD203B41FA5}">
                      <a16:colId xmlns:a16="http://schemas.microsoft.com/office/drawing/2014/main" val="3780165555"/>
                    </a:ext>
                  </a:extLst>
                </a:gridCol>
                <a:gridCol w="2233748">
                  <a:extLst>
                    <a:ext uri="{9D8B030D-6E8A-4147-A177-3AD203B41FA5}">
                      <a16:colId xmlns:a16="http://schemas.microsoft.com/office/drawing/2014/main" val="1126652274"/>
                    </a:ext>
                  </a:extLst>
                </a:gridCol>
                <a:gridCol w="2233749">
                  <a:extLst>
                    <a:ext uri="{9D8B030D-6E8A-4147-A177-3AD203B41FA5}">
                      <a16:colId xmlns:a16="http://schemas.microsoft.com/office/drawing/2014/main" val="977050055"/>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16.0 g CO2</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a:t>
                      </a:r>
                      <a:r>
                        <a:rPr lang="en-US" sz="3200" baseline="0" dirty="0" smtClean="0"/>
                        <a:t> CO2</a:t>
                      </a:r>
                      <a:endParaRPr lang="en-US" sz="3200" dirty="0"/>
                    </a:p>
                  </a:txBody>
                  <a:tcPr>
                    <a:lnT w="12700" cap="flat" cmpd="sng" algn="ctr">
                      <a:noFill/>
                      <a:prstDash val="solid"/>
                      <a:round/>
                      <a:headEnd type="none" w="med" len="med"/>
                      <a:tailEnd type="none" w="med" len="med"/>
                    </a:lnT>
                  </a:tcPr>
                </a:tc>
                <a:tc>
                  <a:txBody>
                    <a:bodyPr/>
                    <a:lstStyle/>
                    <a:p>
                      <a:r>
                        <a:rPr lang="en-US" sz="3200" dirty="0" smtClean="0"/>
                        <a:t>1 mole C</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0.364 mole C</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44.0 g CO2</a:t>
                      </a:r>
                      <a:endParaRPr lang="en-US" sz="3200" dirty="0"/>
                    </a:p>
                  </a:txBody>
                  <a:tcPr>
                    <a:lnB w="12700" cap="flat" cmpd="sng" algn="ctr">
                      <a:noFill/>
                      <a:prstDash val="solid"/>
                      <a:round/>
                      <a:headEnd type="none" w="med" len="med"/>
                      <a:tailEnd type="none" w="med" len="med"/>
                    </a:lnB>
                  </a:tcPr>
                </a:tc>
                <a:tc>
                  <a:txBody>
                    <a:bodyPr/>
                    <a:lstStyle/>
                    <a:p>
                      <a:r>
                        <a:rPr lang="en-US" sz="3200" dirty="0" smtClean="0"/>
                        <a:t>1 mole CO2</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8" name="TextBox 7"/>
          <p:cNvSpPr txBox="1"/>
          <p:nvPr/>
        </p:nvSpPr>
        <p:spPr>
          <a:xfrm>
            <a:off x="568961" y="3226737"/>
            <a:ext cx="4656181" cy="584775"/>
          </a:xfrm>
          <a:prstGeom prst="rect">
            <a:avLst/>
          </a:prstGeom>
          <a:noFill/>
        </p:spPr>
        <p:txBody>
          <a:bodyPr wrap="square" rtlCol="0">
            <a:spAutoFit/>
          </a:bodyPr>
          <a:lstStyle/>
          <a:p>
            <a:r>
              <a:rPr lang="en-US" sz="3200" b="1" u="sng" dirty="0" smtClean="0"/>
              <a:t>Moles of Hydrogen</a:t>
            </a:r>
            <a:endParaRPr lang="en-US" sz="3200" b="1" u="sng" dirty="0"/>
          </a:p>
        </p:txBody>
      </p:sp>
      <p:graphicFrame>
        <p:nvGraphicFramePr>
          <p:cNvPr id="9" name="Table 8"/>
          <p:cNvGraphicFramePr>
            <a:graphicFrameLocks noGrp="1"/>
          </p:cNvGraphicFramePr>
          <p:nvPr>
            <p:extLst>
              <p:ext uri="{D42A27DB-BD31-4B8C-83A1-F6EECF244321}">
                <p14:modId xmlns:p14="http://schemas.microsoft.com/office/powerpoint/2010/main" val="1259543049"/>
              </p:ext>
            </p:extLst>
          </p:nvPr>
        </p:nvGraphicFramePr>
        <p:xfrm>
          <a:off x="587829" y="3811512"/>
          <a:ext cx="10273212" cy="1158240"/>
        </p:xfrm>
        <a:graphic>
          <a:graphicData uri="http://schemas.openxmlformats.org/drawingml/2006/table">
            <a:tbl>
              <a:tblPr firstRow="1" bandRow="1">
                <a:tableStyleId>{5940675A-B579-460E-94D1-54222C63F5DA}</a:tableStyleId>
              </a:tblPr>
              <a:tblGrid>
                <a:gridCol w="2175693">
                  <a:extLst>
                    <a:ext uri="{9D8B030D-6E8A-4147-A177-3AD203B41FA5}">
                      <a16:colId xmlns:a16="http://schemas.microsoft.com/office/drawing/2014/main" val="3780165555"/>
                    </a:ext>
                  </a:extLst>
                </a:gridCol>
                <a:gridCol w="2233748">
                  <a:extLst>
                    <a:ext uri="{9D8B030D-6E8A-4147-A177-3AD203B41FA5}">
                      <a16:colId xmlns:a16="http://schemas.microsoft.com/office/drawing/2014/main" val="1126652274"/>
                    </a:ext>
                  </a:extLst>
                </a:gridCol>
                <a:gridCol w="2233749">
                  <a:extLst>
                    <a:ext uri="{9D8B030D-6E8A-4147-A177-3AD203B41FA5}">
                      <a16:colId xmlns:a16="http://schemas.microsoft.com/office/drawing/2014/main" val="977050055"/>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9.80 g H2O</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a:t>
                      </a:r>
                      <a:r>
                        <a:rPr lang="en-US" sz="3200" baseline="0" dirty="0" smtClean="0"/>
                        <a:t> H2O</a:t>
                      </a:r>
                      <a:endParaRPr lang="en-US" sz="3200" dirty="0"/>
                    </a:p>
                  </a:txBody>
                  <a:tcPr>
                    <a:lnT w="12700" cap="flat" cmpd="sng" algn="ctr">
                      <a:noFill/>
                      <a:prstDash val="solid"/>
                      <a:round/>
                      <a:headEnd type="none" w="med" len="med"/>
                      <a:tailEnd type="none" w="med" len="med"/>
                    </a:lnT>
                  </a:tcPr>
                </a:tc>
                <a:tc>
                  <a:txBody>
                    <a:bodyPr/>
                    <a:lstStyle/>
                    <a:p>
                      <a:r>
                        <a:rPr lang="en-US" sz="3200" dirty="0" smtClean="0"/>
                        <a:t>2 mole H</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1.09 mole H</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18.0 g H2O</a:t>
                      </a:r>
                      <a:endParaRPr lang="en-US" sz="3200" dirty="0"/>
                    </a:p>
                  </a:txBody>
                  <a:tcPr>
                    <a:lnB w="12700" cap="flat" cmpd="sng" algn="ctr">
                      <a:noFill/>
                      <a:prstDash val="solid"/>
                      <a:round/>
                      <a:headEnd type="none" w="med" len="med"/>
                      <a:tailEnd type="none" w="med" len="med"/>
                    </a:lnB>
                  </a:tcPr>
                </a:tc>
                <a:tc>
                  <a:txBody>
                    <a:bodyPr/>
                    <a:lstStyle/>
                    <a:p>
                      <a:r>
                        <a:rPr lang="en-US" sz="3200" dirty="0" smtClean="0"/>
                        <a:t>1 mole H2O</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Tree>
    <p:extLst>
      <p:ext uri="{BB962C8B-B14F-4D97-AF65-F5344CB8AC3E}">
        <p14:creationId xmlns:p14="http://schemas.microsoft.com/office/powerpoint/2010/main" val="1966268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smtClean="0">
                <a:solidFill>
                  <a:schemeClr val="tx1"/>
                </a:solidFill>
              </a:rPr>
              <a:t>Original sample = 8.38 </a:t>
            </a:r>
            <a:r>
              <a:rPr lang="en-US" altLang="en-US" sz="2800" i="1" dirty="0">
                <a:solidFill>
                  <a:schemeClr val="tx1"/>
                </a:solidFill>
              </a:rPr>
              <a:t>g and yielded 16.0 g CO</a:t>
            </a:r>
            <a:r>
              <a:rPr lang="en-US" altLang="en-US" sz="2800" i="1" baseline="-25000" dirty="0">
                <a:solidFill>
                  <a:schemeClr val="tx1"/>
                </a:solidFill>
              </a:rPr>
              <a:t>2</a:t>
            </a:r>
            <a:r>
              <a:rPr lang="en-US" altLang="en-US" sz="2800" i="1" dirty="0">
                <a:solidFill>
                  <a:schemeClr val="tx1"/>
                </a:solidFill>
              </a:rPr>
              <a:t> and </a:t>
            </a:r>
            <a:r>
              <a:rPr lang="en-US" altLang="en-US" sz="2800" i="1" dirty="0" smtClean="0">
                <a:solidFill>
                  <a:schemeClr val="tx1"/>
                </a:solidFill>
              </a:rPr>
              <a:t>9.80 </a:t>
            </a:r>
            <a:br>
              <a:rPr lang="en-US" altLang="en-US" sz="2800" i="1" dirty="0" smtClean="0">
                <a:solidFill>
                  <a:schemeClr val="tx1"/>
                </a:solidFill>
              </a:rPr>
            </a:br>
            <a:r>
              <a:rPr lang="en-US" altLang="en-US" sz="2800" i="1" dirty="0" smtClean="0">
                <a:solidFill>
                  <a:schemeClr val="tx1"/>
                </a:solidFill>
              </a:rPr>
              <a:t>                                                                                                      g H</a:t>
            </a:r>
            <a:r>
              <a:rPr lang="en-US" altLang="en-US" sz="2800" i="1" baseline="-25000" dirty="0" smtClean="0">
                <a:solidFill>
                  <a:schemeClr val="tx1"/>
                </a:solidFill>
              </a:rPr>
              <a:t>2</a:t>
            </a:r>
            <a:r>
              <a:rPr lang="en-US" altLang="en-US" sz="2800" i="1" dirty="0" smtClean="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#1</a:t>
            </a:r>
          </a:p>
        </p:txBody>
      </p:sp>
      <p:sp>
        <p:nvSpPr>
          <p:cNvPr id="5" name="TextBox 4"/>
          <p:cNvSpPr txBox="1"/>
          <p:nvPr/>
        </p:nvSpPr>
        <p:spPr>
          <a:xfrm>
            <a:off x="587829" y="1332411"/>
            <a:ext cx="7445828" cy="584775"/>
          </a:xfrm>
          <a:prstGeom prst="rect">
            <a:avLst/>
          </a:prstGeom>
          <a:noFill/>
        </p:spPr>
        <p:txBody>
          <a:bodyPr wrap="square" rtlCol="0">
            <a:spAutoFit/>
          </a:bodyPr>
          <a:lstStyle/>
          <a:p>
            <a:r>
              <a:rPr lang="en-US" sz="3200" b="1" u="sng" dirty="0" smtClean="0"/>
              <a:t>Moles to Mass to Calculate Oxygen</a:t>
            </a:r>
            <a:endParaRPr lang="en-US" sz="3200" b="1" u="sng" dirty="0"/>
          </a:p>
        </p:txBody>
      </p:sp>
      <p:graphicFrame>
        <p:nvGraphicFramePr>
          <p:cNvPr id="7" name="Table 6"/>
          <p:cNvGraphicFramePr>
            <a:graphicFrameLocks noGrp="1"/>
          </p:cNvGraphicFramePr>
          <p:nvPr>
            <p:extLst>
              <p:ext uri="{D42A27DB-BD31-4B8C-83A1-F6EECF244321}">
                <p14:modId xmlns:p14="http://schemas.microsoft.com/office/powerpoint/2010/main" val="3318776476"/>
              </p:ext>
            </p:extLst>
          </p:nvPr>
        </p:nvGraphicFramePr>
        <p:xfrm>
          <a:off x="606696" y="1917186"/>
          <a:ext cx="8026400" cy="1158240"/>
        </p:xfrm>
        <a:graphic>
          <a:graphicData uri="http://schemas.openxmlformats.org/drawingml/2006/table">
            <a:tbl>
              <a:tblPr firstRow="1" bandRow="1">
                <a:tableStyleId>{5940675A-B579-460E-94D1-54222C63F5DA}</a:tableStyleId>
              </a:tblPr>
              <a:tblGrid>
                <a:gridCol w="2476138">
                  <a:extLst>
                    <a:ext uri="{9D8B030D-6E8A-4147-A177-3AD203B41FA5}">
                      <a16:colId xmlns:a16="http://schemas.microsoft.com/office/drawing/2014/main" val="3780165555"/>
                    </a:ext>
                  </a:extLst>
                </a:gridCol>
                <a:gridCol w="1920240">
                  <a:extLst>
                    <a:ext uri="{9D8B030D-6E8A-4147-A177-3AD203B41FA5}">
                      <a16:colId xmlns:a16="http://schemas.microsoft.com/office/drawing/2014/main" val="1126652274"/>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0.364 mole C</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12.0 g </a:t>
                      </a:r>
                      <a:r>
                        <a:rPr lang="en-US" sz="3200" baseline="0" dirty="0" smtClean="0"/>
                        <a:t>C</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4.37 g C</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 mole C</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8" name="TextBox 7"/>
          <p:cNvSpPr txBox="1"/>
          <p:nvPr/>
        </p:nvSpPr>
        <p:spPr>
          <a:xfrm>
            <a:off x="606696" y="4541943"/>
            <a:ext cx="4656181" cy="584775"/>
          </a:xfrm>
          <a:prstGeom prst="rect">
            <a:avLst/>
          </a:prstGeom>
          <a:noFill/>
        </p:spPr>
        <p:txBody>
          <a:bodyPr wrap="square" rtlCol="0">
            <a:spAutoFit/>
          </a:bodyPr>
          <a:lstStyle/>
          <a:p>
            <a:r>
              <a:rPr lang="en-US" sz="3200" b="1" u="sng" dirty="0" smtClean="0"/>
              <a:t>Grams of Oxygen</a:t>
            </a:r>
            <a:endParaRPr lang="en-US" sz="3200" b="1" u="sng" dirty="0"/>
          </a:p>
        </p:txBody>
      </p:sp>
      <p:graphicFrame>
        <p:nvGraphicFramePr>
          <p:cNvPr id="9" name="Table 8"/>
          <p:cNvGraphicFramePr>
            <a:graphicFrameLocks noGrp="1"/>
          </p:cNvGraphicFramePr>
          <p:nvPr>
            <p:extLst>
              <p:ext uri="{D42A27DB-BD31-4B8C-83A1-F6EECF244321}">
                <p14:modId xmlns:p14="http://schemas.microsoft.com/office/powerpoint/2010/main" val="3119317288"/>
              </p:ext>
            </p:extLst>
          </p:nvPr>
        </p:nvGraphicFramePr>
        <p:xfrm>
          <a:off x="744583" y="3232392"/>
          <a:ext cx="8397964" cy="1158240"/>
        </p:xfrm>
        <a:graphic>
          <a:graphicData uri="http://schemas.openxmlformats.org/drawingml/2006/table">
            <a:tbl>
              <a:tblPr firstRow="1" bandRow="1">
                <a:tableStyleId>{5940675A-B579-460E-94D1-54222C63F5DA}</a:tableStyleId>
              </a:tblPr>
              <a:tblGrid>
                <a:gridCol w="2325188">
                  <a:extLst>
                    <a:ext uri="{9D8B030D-6E8A-4147-A177-3AD203B41FA5}">
                      <a16:colId xmlns:a16="http://schemas.microsoft.com/office/drawing/2014/main" val="3780165555"/>
                    </a:ext>
                  </a:extLst>
                </a:gridCol>
                <a:gridCol w="2442754">
                  <a:extLst>
                    <a:ext uri="{9D8B030D-6E8A-4147-A177-3AD203B41FA5}">
                      <a16:colId xmlns:a16="http://schemas.microsoft.com/office/drawing/2014/main" val="1126652274"/>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1.09 mole H</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1.01 g</a:t>
                      </a:r>
                      <a:r>
                        <a:rPr lang="en-US" sz="3200" baseline="0" dirty="0" smtClean="0"/>
                        <a:t> H</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1.10 g H</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 mole H</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3" name="TextBox 2"/>
          <p:cNvSpPr txBox="1"/>
          <p:nvPr/>
        </p:nvSpPr>
        <p:spPr>
          <a:xfrm>
            <a:off x="744583" y="5264331"/>
            <a:ext cx="11103428" cy="646331"/>
          </a:xfrm>
          <a:prstGeom prst="rect">
            <a:avLst/>
          </a:prstGeom>
          <a:noFill/>
        </p:spPr>
        <p:txBody>
          <a:bodyPr wrap="square" rtlCol="0">
            <a:spAutoFit/>
          </a:bodyPr>
          <a:lstStyle/>
          <a:p>
            <a:r>
              <a:rPr lang="en-US" sz="3600" dirty="0" smtClean="0"/>
              <a:t>8.38 g Sample – 4.37 g C – 1.10 g H = 2.91 g Oxygen </a:t>
            </a:r>
            <a:endParaRPr lang="en-US" sz="3600" dirty="0"/>
          </a:p>
        </p:txBody>
      </p:sp>
    </p:spTree>
    <p:extLst>
      <p:ext uri="{BB962C8B-B14F-4D97-AF65-F5344CB8AC3E}">
        <p14:creationId xmlns:p14="http://schemas.microsoft.com/office/powerpoint/2010/main" val="2784730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5894" y="271054"/>
            <a:ext cx="8392117" cy="910046"/>
          </a:xfrm>
        </p:spPr>
        <p:txBody>
          <a:bodyPr>
            <a:normAutofit/>
          </a:bodyPr>
          <a:lstStyle/>
          <a:p>
            <a:r>
              <a:rPr lang="en-US" altLang="en-US" sz="2800" i="1" dirty="0" smtClean="0">
                <a:solidFill>
                  <a:schemeClr val="tx1"/>
                </a:solidFill>
              </a:rPr>
              <a:t>Original sample = 8.38 </a:t>
            </a:r>
            <a:r>
              <a:rPr lang="en-US" altLang="en-US" sz="2800" i="1" dirty="0">
                <a:solidFill>
                  <a:schemeClr val="tx1"/>
                </a:solidFill>
              </a:rPr>
              <a:t>g and yielded 16.0 g CO</a:t>
            </a:r>
            <a:r>
              <a:rPr lang="en-US" altLang="en-US" sz="2800" i="1" baseline="-25000" dirty="0">
                <a:solidFill>
                  <a:schemeClr val="tx1"/>
                </a:solidFill>
              </a:rPr>
              <a:t>2</a:t>
            </a:r>
            <a:r>
              <a:rPr lang="en-US" altLang="en-US" sz="2800" i="1" dirty="0">
                <a:solidFill>
                  <a:schemeClr val="tx1"/>
                </a:solidFill>
              </a:rPr>
              <a:t> and </a:t>
            </a:r>
            <a:r>
              <a:rPr lang="en-US" altLang="en-US" sz="2800" i="1" dirty="0" smtClean="0">
                <a:solidFill>
                  <a:schemeClr val="tx1"/>
                </a:solidFill>
              </a:rPr>
              <a:t>9.80 </a:t>
            </a:r>
            <a:br>
              <a:rPr lang="en-US" altLang="en-US" sz="2800" i="1" dirty="0" smtClean="0">
                <a:solidFill>
                  <a:schemeClr val="tx1"/>
                </a:solidFill>
              </a:rPr>
            </a:br>
            <a:r>
              <a:rPr lang="en-US" altLang="en-US" sz="2800" i="1" dirty="0" smtClean="0">
                <a:solidFill>
                  <a:schemeClr val="tx1"/>
                </a:solidFill>
              </a:rPr>
              <a:t>                                                                                                       g H</a:t>
            </a:r>
            <a:r>
              <a:rPr lang="en-US" altLang="en-US" sz="2800" i="1" baseline="-25000" dirty="0" smtClean="0">
                <a:solidFill>
                  <a:schemeClr val="tx1"/>
                </a:solidFill>
              </a:rPr>
              <a:t>2</a:t>
            </a:r>
            <a:r>
              <a:rPr lang="en-US" altLang="en-US" sz="2800" i="1" dirty="0" smtClean="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#1</a:t>
            </a:r>
          </a:p>
        </p:txBody>
      </p:sp>
      <p:sp>
        <p:nvSpPr>
          <p:cNvPr id="5" name="TextBox 4"/>
          <p:cNvSpPr txBox="1"/>
          <p:nvPr/>
        </p:nvSpPr>
        <p:spPr>
          <a:xfrm>
            <a:off x="391886" y="1080984"/>
            <a:ext cx="11260182" cy="584775"/>
          </a:xfrm>
          <a:prstGeom prst="rect">
            <a:avLst/>
          </a:prstGeom>
          <a:noFill/>
        </p:spPr>
        <p:txBody>
          <a:bodyPr wrap="square" rtlCol="0">
            <a:spAutoFit/>
          </a:bodyPr>
          <a:lstStyle/>
          <a:p>
            <a:r>
              <a:rPr lang="en-US" sz="3200" b="1" u="sng" dirty="0" smtClean="0"/>
              <a:t>Back to the Rhyme!  </a:t>
            </a:r>
            <a:r>
              <a:rPr lang="en-US" sz="2800" i="1" dirty="0" smtClean="0"/>
              <a:t>Mass to moles, divide by small, multiply till whole!</a:t>
            </a:r>
            <a:endParaRPr lang="en-US" sz="2800" i="1" dirty="0"/>
          </a:p>
        </p:txBody>
      </p:sp>
      <p:graphicFrame>
        <p:nvGraphicFramePr>
          <p:cNvPr id="7" name="Table 6"/>
          <p:cNvGraphicFramePr>
            <a:graphicFrameLocks noGrp="1"/>
          </p:cNvGraphicFramePr>
          <p:nvPr>
            <p:extLst>
              <p:ext uri="{D42A27DB-BD31-4B8C-83A1-F6EECF244321}">
                <p14:modId xmlns:p14="http://schemas.microsoft.com/office/powerpoint/2010/main" val="1213340380"/>
              </p:ext>
            </p:extLst>
          </p:nvPr>
        </p:nvGraphicFramePr>
        <p:xfrm>
          <a:off x="606696" y="1786280"/>
          <a:ext cx="8026400" cy="1158240"/>
        </p:xfrm>
        <a:graphic>
          <a:graphicData uri="http://schemas.openxmlformats.org/drawingml/2006/table">
            <a:tbl>
              <a:tblPr firstRow="1" bandRow="1">
                <a:tableStyleId>{5940675A-B579-460E-94D1-54222C63F5DA}</a:tableStyleId>
              </a:tblPr>
              <a:tblGrid>
                <a:gridCol w="1731555">
                  <a:extLst>
                    <a:ext uri="{9D8B030D-6E8A-4147-A177-3AD203B41FA5}">
                      <a16:colId xmlns:a16="http://schemas.microsoft.com/office/drawing/2014/main" val="3780165555"/>
                    </a:ext>
                  </a:extLst>
                </a:gridCol>
                <a:gridCol w="2664823">
                  <a:extLst>
                    <a:ext uri="{9D8B030D-6E8A-4147-A177-3AD203B41FA5}">
                      <a16:colId xmlns:a16="http://schemas.microsoft.com/office/drawing/2014/main" val="1126652274"/>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2.91 g O</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 O</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0.182</a:t>
                      </a:r>
                      <a:r>
                        <a:rPr lang="en-US" sz="3200" baseline="0" dirty="0" smtClean="0"/>
                        <a:t> mole O</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16.00 g O</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8" name="TextBox 7"/>
          <p:cNvSpPr txBox="1"/>
          <p:nvPr/>
        </p:nvSpPr>
        <p:spPr>
          <a:xfrm>
            <a:off x="391886" y="3180046"/>
            <a:ext cx="9095014" cy="584775"/>
          </a:xfrm>
          <a:prstGeom prst="rect">
            <a:avLst/>
          </a:prstGeom>
          <a:noFill/>
        </p:spPr>
        <p:txBody>
          <a:bodyPr wrap="square" rtlCol="0">
            <a:spAutoFit/>
          </a:bodyPr>
          <a:lstStyle/>
          <a:p>
            <a:r>
              <a:rPr lang="en-US" sz="3200" b="1" u="sng" dirty="0" smtClean="0"/>
              <a:t>Divide by small, multiply till whole </a:t>
            </a:r>
            <a:r>
              <a:rPr lang="en-US" sz="2800" u="sng" dirty="0" smtClean="0"/>
              <a:t>(if needed)</a:t>
            </a:r>
            <a:endParaRPr lang="en-US" sz="2800" u="sng" dirty="0"/>
          </a:p>
        </p:txBody>
      </p:sp>
      <p:sp>
        <p:nvSpPr>
          <p:cNvPr id="6" name="TextBox 5"/>
          <p:cNvSpPr txBox="1"/>
          <p:nvPr/>
        </p:nvSpPr>
        <p:spPr>
          <a:xfrm>
            <a:off x="8633096" y="1785946"/>
            <a:ext cx="2845890" cy="2062103"/>
          </a:xfrm>
          <a:prstGeom prst="rect">
            <a:avLst/>
          </a:prstGeom>
          <a:noFill/>
          <a:ln w="57150">
            <a:solidFill>
              <a:srgbClr val="FFC000"/>
            </a:solidFill>
          </a:ln>
        </p:spPr>
        <p:txBody>
          <a:bodyPr wrap="square" rtlCol="0">
            <a:spAutoFit/>
          </a:bodyPr>
          <a:lstStyle/>
          <a:p>
            <a:pPr algn="ctr"/>
            <a:r>
              <a:rPr lang="en-US" sz="3200" b="1" u="sng" dirty="0" smtClean="0"/>
              <a:t>Therefore</a:t>
            </a:r>
            <a:r>
              <a:rPr lang="en-US" sz="3200" dirty="0" smtClean="0"/>
              <a:t/>
            </a:r>
            <a:br>
              <a:rPr lang="en-US" sz="3200" dirty="0" smtClean="0"/>
            </a:br>
            <a:r>
              <a:rPr lang="en-US" sz="3200" dirty="0" smtClean="0"/>
              <a:t>0.364 mole C</a:t>
            </a:r>
          </a:p>
          <a:p>
            <a:pPr algn="ctr"/>
            <a:r>
              <a:rPr lang="en-US" sz="3200" dirty="0" smtClean="0"/>
              <a:t>1.09 mole H</a:t>
            </a:r>
          </a:p>
          <a:p>
            <a:pPr algn="ctr"/>
            <a:r>
              <a:rPr lang="en-US" sz="3200" dirty="0" smtClean="0"/>
              <a:t>0.182 mole O</a:t>
            </a:r>
            <a:endParaRPr lang="en-US" sz="3200" dirty="0"/>
          </a:p>
        </p:txBody>
      </p:sp>
      <p:graphicFrame>
        <p:nvGraphicFramePr>
          <p:cNvPr id="10" name="Table 9"/>
          <p:cNvGraphicFramePr>
            <a:graphicFrameLocks noGrp="1"/>
          </p:cNvGraphicFramePr>
          <p:nvPr>
            <p:extLst>
              <p:ext uri="{D42A27DB-BD31-4B8C-83A1-F6EECF244321}">
                <p14:modId xmlns:p14="http://schemas.microsoft.com/office/powerpoint/2010/main" val="1612742453"/>
              </p:ext>
            </p:extLst>
          </p:nvPr>
        </p:nvGraphicFramePr>
        <p:xfrm>
          <a:off x="606696" y="3867412"/>
          <a:ext cx="2512061" cy="1158240"/>
        </p:xfrm>
        <a:graphic>
          <a:graphicData uri="http://schemas.openxmlformats.org/drawingml/2006/table">
            <a:tbl>
              <a:tblPr firstRow="1" bandRow="1">
                <a:tableStyleId>{5940675A-B579-460E-94D1-54222C63F5DA}</a:tableStyleId>
              </a:tblPr>
              <a:tblGrid>
                <a:gridCol w="1581333">
                  <a:extLst>
                    <a:ext uri="{9D8B030D-6E8A-4147-A177-3AD203B41FA5}">
                      <a16:colId xmlns:a16="http://schemas.microsoft.com/office/drawing/2014/main" val="3780165555"/>
                    </a:ext>
                  </a:extLst>
                </a:gridCol>
                <a:gridCol w="930728">
                  <a:extLst>
                    <a:ext uri="{9D8B030D-6E8A-4147-A177-3AD203B41FA5}">
                      <a16:colId xmlns:a16="http://schemas.microsoft.com/office/drawing/2014/main" val="364444066"/>
                    </a:ext>
                  </a:extLst>
                </a:gridCol>
              </a:tblGrid>
              <a:tr h="370840">
                <a:tc>
                  <a:txBody>
                    <a:bodyPr/>
                    <a:lstStyle/>
                    <a:p>
                      <a:r>
                        <a:rPr lang="en-US" sz="3200" dirty="0" smtClean="0"/>
                        <a:t>0.364</a:t>
                      </a:r>
                      <a:r>
                        <a:rPr lang="en-US" sz="3200" baseline="0" dirty="0" smtClean="0"/>
                        <a:t> C</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2</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0.182</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572721373"/>
              </p:ext>
            </p:extLst>
          </p:nvPr>
        </p:nvGraphicFramePr>
        <p:xfrm>
          <a:off x="3231240" y="3867412"/>
          <a:ext cx="3561446" cy="1158240"/>
        </p:xfrm>
        <a:graphic>
          <a:graphicData uri="http://schemas.openxmlformats.org/drawingml/2006/table">
            <a:tbl>
              <a:tblPr firstRow="1" bandRow="1">
                <a:tableStyleId>{5940675A-B579-460E-94D1-54222C63F5DA}</a:tableStyleId>
              </a:tblPr>
              <a:tblGrid>
                <a:gridCol w="1291774">
                  <a:extLst>
                    <a:ext uri="{9D8B030D-6E8A-4147-A177-3AD203B41FA5}">
                      <a16:colId xmlns:a16="http://schemas.microsoft.com/office/drawing/2014/main" val="3780165555"/>
                    </a:ext>
                  </a:extLst>
                </a:gridCol>
                <a:gridCol w="2269672">
                  <a:extLst>
                    <a:ext uri="{9D8B030D-6E8A-4147-A177-3AD203B41FA5}">
                      <a16:colId xmlns:a16="http://schemas.microsoft.com/office/drawing/2014/main" val="364444066"/>
                    </a:ext>
                  </a:extLst>
                </a:gridCol>
              </a:tblGrid>
              <a:tr h="370840">
                <a:tc>
                  <a:txBody>
                    <a:bodyPr/>
                    <a:lstStyle/>
                    <a:p>
                      <a:r>
                        <a:rPr lang="en-US" sz="3200" dirty="0" smtClean="0"/>
                        <a:t>1.09</a:t>
                      </a:r>
                      <a:r>
                        <a:rPr lang="en-US" sz="3200" baseline="0" dirty="0" smtClean="0"/>
                        <a:t> H</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5.989 </a:t>
                      </a:r>
                      <a:r>
                        <a:rPr lang="en-US" sz="3200" dirty="0" smtClean="0">
                          <a:sym typeface="Wingdings" panose="05000000000000000000" pitchFamily="2" charset="2"/>
                        </a:rPr>
                        <a:t> 6</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0.182</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80592216"/>
              </p:ext>
            </p:extLst>
          </p:nvPr>
        </p:nvGraphicFramePr>
        <p:xfrm>
          <a:off x="1597294" y="5141024"/>
          <a:ext cx="3022602" cy="1158240"/>
        </p:xfrm>
        <a:graphic>
          <a:graphicData uri="http://schemas.openxmlformats.org/drawingml/2006/table">
            <a:tbl>
              <a:tblPr firstRow="1" bandRow="1">
                <a:tableStyleId>{5940675A-B579-460E-94D1-54222C63F5DA}</a:tableStyleId>
              </a:tblPr>
              <a:tblGrid>
                <a:gridCol w="1520373">
                  <a:extLst>
                    <a:ext uri="{9D8B030D-6E8A-4147-A177-3AD203B41FA5}">
                      <a16:colId xmlns:a16="http://schemas.microsoft.com/office/drawing/2014/main" val="3780165555"/>
                    </a:ext>
                  </a:extLst>
                </a:gridCol>
                <a:gridCol w="1502229">
                  <a:extLst>
                    <a:ext uri="{9D8B030D-6E8A-4147-A177-3AD203B41FA5}">
                      <a16:colId xmlns:a16="http://schemas.microsoft.com/office/drawing/2014/main" val="364444066"/>
                    </a:ext>
                  </a:extLst>
                </a:gridCol>
              </a:tblGrid>
              <a:tr h="370840">
                <a:tc>
                  <a:txBody>
                    <a:bodyPr/>
                    <a:lstStyle/>
                    <a:p>
                      <a:r>
                        <a:rPr lang="en-US" sz="3200" dirty="0" smtClean="0"/>
                        <a:t>0.182 O</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1</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0.182</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13" name="TextBox 12"/>
          <p:cNvSpPr txBox="1"/>
          <p:nvPr/>
        </p:nvSpPr>
        <p:spPr>
          <a:xfrm>
            <a:off x="7569925" y="4363932"/>
            <a:ext cx="4082143" cy="1323439"/>
          </a:xfrm>
          <a:prstGeom prst="rect">
            <a:avLst/>
          </a:prstGeom>
          <a:noFill/>
        </p:spPr>
        <p:txBody>
          <a:bodyPr wrap="square" rtlCol="0">
            <a:spAutoFit/>
          </a:bodyPr>
          <a:lstStyle/>
          <a:p>
            <a:r>
              <a:rPr lang="en-US" sz="8000" dirty="0" smtClean="0">
                <a:latin typeface="Arial" panose="020B0604020202020204" pitchFamily="34" charset="0"/>
                <a:cs typeface="Arial" panose="020B0604020202020204" pitchFamily="34" charset="0"/>
              </a:rPr>
              <a:t>C</a:t>
            </a:r>
            <a:r>
              <a:rPr lang="en-US" sz="8000" baseline="-25000" dirty="0" smtClean="0">
                <a:latin typeface="Arial" panose="020B0604020202020204" pitchFamily="34" charset="0"/>
                <a:cs typeface="Arial" panose="020B0604020202020204" pitchFamily="34" charset="0"/>
              </a:rPr>
              <a:t>2</a:t>
            </a:r>
            <a:r>
              <a:rPr lang="en-US" sz="8000" dirty="0" smtClean="0">
                <a:latin typeface="Arial" panose="020B0604020202020204" pitchFamily="34" charset="0"/>
                <a:cs typeface="Arial" panose="020B0604020202020204" pitchFamily="34" charset="0"/>
              </a:rPr>
              <a:t>H</a:t>
            </a:r>
            <a:r>
              <a:rPr lang="en-US" sz="8000" baseline="-25000" dirty="0" smtClean="0">
                <a:latin typeface="Arial" panose="020B0604020202020204" pitchFamily="34" charset="0"/>
                <a:cs typeface="Arial" panose="020B0604020202020204" pitchFamily="34" charset="0"/>
              </a:rPr>
              <a:t>6</a:t>
            </a:r>
            <a:r>
              <a:rPr lang="en-US" sz="8000" dirty="0" smtClean="0">
                <a:latin typeface="Arial" panose="020B0604020202020204" pitchFamily="34" charset="0"/>
                <a:cs typeface="Arial" panose="020B0604020202020204" pitchFamily="34" charset="0"/>
              </a:rPr>
              <a:t>O</a:t>
            </a:r>
            <a:endParaRPr lang="en-US" sz="8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1112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3" y="941294"/>
            <a:ext cx="10983599" cy="5472953"/>
          </a:xfrm>
        </p:spPr>
        <p:txBody>
          <a:bodyPr>
            <a:normAutofit fontScale="90000"/>
          </a:bodyPr>
          <a:lstStyle/>
          <a:p>
            <a:r>
              <a:rPr lang="en-US" b="1" dirty="0">
                <a:solidFill>
                  <a:schemeClr val="tx1"/>
                </a:solidFill>
              </a:rPr>
              <a:t>Lysine is an amino acid which has the following elemental composition: C, H, O, N. In one experiment, 2.175 g of lysine was combusted to produce 3.94 g of CO</a:t>
            </a:r>
            <a:r>
              <a:rPr lang="en-US" b="1" baseline="-25000" dirty="0">
                <a:solidFill>
                  <a:schemeClr val="tx1"/>
                </a:solidFill>
              </a:rPr>
              <a:t>2</a:t>
            </a:r>
            <a:r>
              <a:rPr lang="en-US" b="1" dirty="0">
                <a:solidFill>
                  <a:schemeClr val="tx1"/>
                </a:solidFill>
              </a:rPr>
              <a:t> and 1.89 g H</a:t>
            </a:r>
            <a:r>
              <a:rPr lang="en-US" b="1" baseline="-25000" dirty="0">
                <a:solidFill>
                  <a:schemeClr val="tx1"/>
                </a:solidFill>
              </a:rPr>
              <a:t>2</a:t>
            </a:r>
            <a:r>
              <a:rPr lang="en-US" b="1" dirty="0">
                <a:solidFill>
                  <a:schemeClr val="tx1"/>
                </a:solidFill>
              </a:rPr>
              <a:t>O. In a separate experiment, 1.873 g of lysine was burned to produce 0.436 g of </a:t>
            </a:r>
            <a:r>
              <a:rPr lang="en-US" b="1" dirty="0" smtClean="0">
                <a:solidFill>
                  <a:schemeClr val="tx1"/>
                </a:solidFill>
              </a:rPr>
              <a:t>NH</a:t>
            </a:r>
            <a:r>
              <a:rPr lang="en-US" b="1" baseline="-25000" dirty="0" smtClean="0">
                <a:solidFill>
                  <a:schemeClr val="tx1"/>
                </a:solidFill>
              </a:rPr>
              <a:t>2</a:t>
            </a:r>
            <a:r>
              <a:rPr lang="en-US" b="1" dirty="0" smtClean="0">
                <a:solidFill>
                  <a:schemeClr val="tx1"/>
                </a:solidFill>
              </a:rPr>
              <a:t>. </a:t>
            </a:r>
            <a:r>
              <a:rPr lang="en-US" b="1" dirty="0">
                <a:solidFill>
                  <a:schemeClr val="tx1"/>
                </a:solidFill>
              </a:rPr>
              <a:t>The molar mass of lysine is approximately 150 g/mol. Determine the empirical and molecular formula of lysine</a:t>
            </a:r>
            <a:r>
              <a:rPr lang="en-US" b="1" dirty="0" smtClean="0">
                <a:solidFill>
                  <a:schemeClr val="tx1"/>
                </a:solidFill>
              </a:rPr>
              <a:t>.</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Tree>
    <p:extLst>
      <p:ext uri="{BB962C8B-B14F-4D97-AF65-F5344CB8AC3E}">
        <p14:creationId xmlns:p14="http://schemas.microsoft.com/office/powerpoint/2010/main" val="329928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Table 30"/>
          <p:cNvGraphicFramePr>
            <a:graphicFrameLocks noGrp="1"/>
          </p:cNvGraphicFramePr>
          <p:nvPr>
            <p:extLst>
              <p:ext uri="{D42A27DB-BD31-4B8C-83A1-F6EECF244321}">
                <p14:modId xmlns:p14="http://schemas.microsoft.com/office/powerpoint/2010/main" val="1149572736"/>
              </p:ext>
            </p:extLst>
          </p:nvPr>
        </p:nvGraphicFramePr>
        <p:xfrm>
          <a:off x="256902" y="5291476"/>
          <a:ext cx="10614980" cy="1158240"/>
        </p:xfrm>
        <a:graphic>
          <a:graphicData uri="http://schemas.openxmlformats.org/drawingml/2006/table">
            <a:tbl>
              <a:tblPr firstRow="1" bandRow="1">
                <a:tableStyleId>{5940675A-B579-460E-94D1-54222C63F5DA}</a:tableStyleId>
              </a:tblPr>
              <a:tblGrid>
                <a:gridCol w="2355669">
                  <a:extLst>
                    <a:ext uri="{9D8B030D-6E8A-4147-A177-3AD203B41FA5}">
                      <a16:colId xmlns:a16="http://schemas.microsoft.com/office/drawing/2014/main" val="3780165555"/>
                    </a:ext>
                  </a:extLst>
                </a:gridCol>
                <a:gridCol w="2498691">
                  <a:extLst>
                    <a:ext uri="{9D8B030D-6E8A-4147-A177-3AD203B41FA5}">
                      <a16:colId xmlns:a16="http://schemas.microsoft.com/office/drawing/2014/main" val="1126652274"/>
                    </a:ext>
                  </a:extLst>
                </a:gridCol>
                <a:gridCol w="2180492">
                  <a:extLst>
                    <a:ext uri="{9D8B030D-6E8A-4147-A177-3AD203B41FA5}">
                      <a16:colId xmlns:a16="http://schemas.microsoft.com/office/drawing/2014/main" val="977050055"/>
                    </a:ext>
                  </a:extLst>
                </a:gridCol>
                <a:gridCol w="3580128">
                  <a:extLst>
                    <a:ext uri="{9D8B030D-6E8A-4147-A177-3AD203B41FA5}">
                      <a16:colId xmlns:a16="http://schemas.microsoft.com/office/drawing/2014/main" val="364444066"/>
                    </a:ext>
                  </a:extLst>
                </a:gridCol>
              </a:tblGrid>
              <a:tr h="531326">
                <a:tc>
                  <a:txBody>
                    <a:bodyPr/>
                    <a:lstStyle/>
                    <a:p>
                      <a:r>
                        <a:rPr lang="en-US" sz="3200" dirty="0" smtClean="0"/>
                        <a:t>0.436 g NH2</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a:t>
                      </a:r>
                      <a:r>
                        <a:rPr lang="en-US" sz="3200" baseline="0" dirty="0" smtClean="0"/>
                        <a:t> NH2</a:t>
                      </a:r>
                      <a:endParaRPr lang="en-US" sz="3200" dirty="0"/>
                    </a:p>
                  </a:txBody>
                  <a:tcPr>
                    <a:lnT w="12700" cap="flat" cmpd="sng" algn="ctr">
                      <a:noFill/>
                      <a:prstDash val="solid"/>
                      <a:round/>
                      <a:headEnd type="none" w="med" len="med"/>
                      <a:tailEnd type="none" w="med" len="med"/>
                    </a:lnT>
                  </a:tcPr>
                </a:tc>
                <a:tc>
                  <a:txBody>
                    <a:bodyPr/>
                    <a:lstStyle/>
                    <a:p>
                      <a:r>
                        <a:rPr lang="en-US" sz="3200" dirty="0" smtClean="0"/>
                        <a:t>1 mole N</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0.02721 mole</a:t>
                      </a:r>
                      <a:r>
                        <a:rPr lang="en-US" sz="3200" baseline="0" dirty="0" smtClean="0"/>
                        <a:t> N</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16.023 g NH2</a:t>
                      </a:r>
                      <a:endParaRPr lang="en-US" sz="3200" dirty="0"/>
                    </a:p>
                  </a:txBody>
                  <a:tcPr>
                    <a:lnB w="12700" cap="flat" cmpd="sng" algn="ctr">
                      <a:noFill/>
                      <a:prstDash val="solid"/>
                      <a:round/>
                      <a:headEnd type="none" w="med" len="med"/>
                      <a:tailEnd type="none" w="med" len="med"/>
                    </a:lnB>
                    <a:solidFill>
                      <a:schemeClr val="bg1"/>
                    </a:solidFill>
                  </a:tcPr>
                </a:tc>
                <a:tc>
                  <a:txBody>
                    <a:bodyPr/>
                    <a:lstStyle/>
                    <a:p>
                      <a:r>
                        <a:rPr lang="en-US" sz="3200" dirty="0" smtClean="0"/>
                        <a:t>1 mole NH2</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2" name="Title 1"/>
          <p:cNvSpPr>
            <a:spLocks noGrp="1"/>
          </p:cNvSpPr>
          <p:nvPr>
            <p:ph type="title"/>
          </p:nvPr>
        </p:nvSpPr>
        <p:spPr>
          <a:xfrm>
            <a:off x="3469341" y="271053"/>
            <a:ext cx="8378670" cy="1053333"/>
          </a:xfrm>
        </p:spPr>
        <p:txBody>
          <a:bodyPr>
            <a:normAutofit/>
          </a:bodyPr>
          <a:lstStyle/>
          <a:p>
            <a:r>
              <a:rPr lang="en-US" altLang="en-US" sz="2800" i="1" dirty="0" smtClean="0">
                <a:solidFill>
                  <a:schemeClr val="tx1"/>
                </a:solidFill>
              </a:rPr>
              <a:t>Original sample = 2.175 g and </a:t>
            </a:r>
            <a:r>
              <a:rPr lang="en-US" altLang="en-US" sz="2800" i="1" dirty="0">
                <a:solidFill>
                  <a:schemeClr val="tx1"/>
                </a:solidFill>
              </a:rPr>
              <a:t>yielded </a:t>
            </a:r>
            <a:r>
              <a:rPr lang="en-US" altLang="en-US" sz="2800" i="1" dirty="0" smtClean="0">
                <a:solidFill>
                  <a:schemeClr val="tx1"/>
                </a:solidFill>
              </a:rPr>
              <a:t>3.94 g </a:t>
            </a:r>
            <a:r>
              <a:rPr lang="en-US" altLang="en-US" sz="2800" i="1" dirty="0">
                <a:solidFill>
                  <a:schemeClr val="tx1"/>
                </a:solidFill>
              </a:rPr>
              <a:t>CO</a:t>
            </a:r>
            <a:r>
              <a:rPr lang="en-US" altLang="en-US" sz="2800" i="1" baseline="-25000" dirty="0">
                <a:solidFill>
                  <a:schemeClr val="tx1"/>
                </a:solidFill>
              </a:rPr>
              <a:t>2</a:t>
            </a:r>
            <a:r>
              <a:rPr lang="en-US" altLang="en-US" sz="2800" i="1" dirty="0">
                <a:solidFill>
                  <a:schemeClr val="tx1"/>
                </a:solidFill>
              </a:rPr>
              <a:t> and </a:t>
            </a:r>
            <a:r>
              <a:rPr lang="en-US" altLang="en-US" sz="2800" i="1" dirty="0" smtClean="0">
                <a:solidFill>
                  <a:schemeClr val="tx1"/>
                </a:solidFill>
              </a:rPr>
              <a:t>1.89 </a:t>
            </a:r>
            <a:br>
              <a:rPr lang="en-US" altLang="en-US" sz="2800" i="1" dirty="0" smtClean="0">
                <a:solidFill>
                  <a:schemeClr val="tx1"/>
                </a:solidFill>
              </a:rPr>
            </a:br>
            <a:r>
              <a:rPr lang="en-US" altLang="en-US" sz="2800" i="1" dirty="0" smtClean="0">
                <a:solidFill>
                  <a:schemeClr val="tx1"/>
                </a:solidFill>
              </a:rPr>
              <a:t>   Nitrogen Sample = 1.873g </a:t>
            </a:r>
            <a:r>
              <a:rPr lang="en-US" altLang="en-US" sz="2800" i="1" dirty="0" smtClean="0">
                <a:solidFill>
                  <a:schemeClr val="tx1"/>
                </a:solidFill>
                <a:sym typeface="Wingdings" panose="05000000000000000000" pitchFamily="2" charset="2"/>
              </a:rPr>
              <a:t> 0.436 g NH2</a:t>
            </a:r>
            <a:r>
              <a:rPr lang="en-US" altLang="en-US" sz="2800" i="1" dirty="0" smtClean="0">
                <a:solidFill>
                  <a:schemeClr val="tx1"/>
                </a:solidFill>
              </a:rPr>
              <a:t>                g H</a:t>
            </a:r>
            <a:r>
              <a:rPr lang="en-US" altLang="en-US" sz="2800" i="1" baseline="-25000" dirty="0" smtClean="0">
                <a:solidFill>
                  <a:schemeClr val="tx1"/>
                </a:solidFill>
              </a:rPr>
              <a:t>2</a:t>
            </a:r>
            <a:r>
              <a:rPr lang="en-US" altLang="en-US" sz="2800" i="1" dirty="0" smtClean="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1" y="38100"/>
            <a:ext cx="11591109"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5" name="TextBox 4"/>
          <p:cNvSpPr txBox="1"/>
          <p:nvPr/>
        </p:nvSpPr>
        <p:spPr>
          <a:xfrm>
            <a:off x="587829" y="875213"/>
            <a:ext cx="3030582" cy="584775"/>
          </a:xfrm>
          <a:prstGeom prst="rect">
            <a:avLst/>
          </a:prstGeom>
          <a:noFill/>
        </p:spPr>
        <p:txBody>
          <a:bodyPr wrap="square" rtlCol="0">
            <a:spAutoFit/>
          </a:bodyPr>
          <a:lstStyle/>
          <a:p>
            <a:r>
              <a:rPr lang="en-US" sz="3200" b="1" u="sng" dirty="0" smtClean="0"/>
              <a:t>Moles of Carbon</a:t>
            </a:r>
            <a:endParaRPr lang="en-US" sz="3200" b="1" u="sng" dirty="0"/>
          </a:p>
        </p:txBody>
      </p:sp>
      <p:graphicFrame>
        <p:nvGraphicFramePr>
          <p:cNvPr id="7" name="Table 6"/>
          <p:cNvGraphicFramePr>
            <a:graphicFrameLocks noGrp="1"/>
          </p:cNvGraphicFramePr>
          <p:nvPr>
            <p:extLst>
              <p:ext uri="{D42A27DB-BD31-4B8C-83A1-F6EECF244321}">
                <p14:modId xmlns:p14="http://schemas.microsoft.com/office/powerpoint/2010/main" val="114731990"/>
              </p:ext>
            </p:extLst>
          </p:nvPr>
        </p:nvGraphicFramePr>
        <p:xfrm>
          <a:off x="606696" y="1459988"/>
          <a:ext cx="10273212" cy="1158240"/>
        </p:xfrm>
        <a:graphic>
          <a:graphicData uri="http://schemas.openxmlformats.org/drawingml/2006/table">
            <a:tbl>
              <a:tblPr firstRow="1" bandRow="1">
                <a:tableStyleId>{5940675A-B579-460E-94D1-54222C63F5DA}</a:tableStyleId>
              </a:tblPr>
              <a:tblGrid>
                <a:gridCol w="2175693">
                  <a:extLst>
                    <a:ext uri="{9D8B030D-6E8A-4147-A177-3AD203B41FA5}">
                      <a16:colId xmlns:a16="http://schemas.microsoft.com/office/drawing/2014/main" val="3780165555"/>
                    </a:ext>
                  </a:extLst>
                </a:gridCol>
                <a:gridCol w="2233748">
                  <a:extLst>
                    <a:ext uri="{9D8B030D-6E8A-4147-A177-3AD203B41FA5}">
                      <a16:colId xmlns:a16="http://schemas.microsoft.com/office/drawing/2014/main" val="1126652274"/>
                    </a:ext>
                  </a:extLst>
                </a:gridCol>
                <a:gridCol w="2233749">
                  <a:extLst>
                    <a:ext uri="{9D8B030D-6E8A-4147-A177-3AD203B41FA5}">
                      <a16:colId xmlns:a16="http://schemas.microsoft.com/office/drawing/2014/main" val="977050055"/>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3.94 g CO2</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a:t>
                      </a:r>
                      <a:r>
                        <a:rPr lang="en-US" sz="3200" baseline="0" dirty="0" smtClean="0"/>
                        <a:t> CO2</a:t>
                      </a:r>
                      <a:endParaRPr lang="en-US" sz="3200" dirty="0"/>
                    </a:p>
                  </a:txBody>
                  <a:tcPr>
                    <a:lnT w="12700" cap="flat" cmpd="sng" algn="ctr">
                      <a:noFill/>
                      <a:prstDash val="solid"/>
                      <a:round/>
                      <a:headEnd type="none" w="med" len="med"/>
                      <a:tailEnd type="none" w="med" len="med"/>
                    </a:lnT>
                  </a:tcPr>
                </a:tc>
                <a:tc>
                  <a:txBody>
                    <a:bodyPr/>
                    <a:lstStyle/>
                    <a:p>
                      <a:r>
                        <a:rPr lang="en-US" sz="3200" dirty="0" smtClean="0"/>
                        <a:t>1 mole C</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0.0895 mole C</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44.01 g CO2</a:t>
                      </a:r>
                      <a:endParaRPr lang="en-US" sz="3200" dirty="0"/>
                    </a:p>
                  </a:txBody>
                  <a:tcPr>
                    <a:lnB w="12700" cap="flat" cmpd="sng" algn="ctr">
                      <a:noFill/>
                      <a:prstDash val="solid"/>
                      <a:round/>
                      <a:headEnd type="none" w="med" len="med"/>
                      <a:tailEnd type="none" w="med" len="med"/>
                    </a:lnB>
                  </a:tcPr>
                </a:tc>
                <a:tc>
                  <a:txBody>
                    <a:bodyPr/>
                    <a:lstStyle/>
                    <a:p>
                      <a:r>
                        <a:rPr lang="en-US" sz="3200" dirty="0" smtClean="0"/>
                        <a:t>1 mole CO2</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8" name="TextBox 7"/>
          <p:cNvSpPr txBox="1"/>
          <p:nvPr/>
        </p:nvSpPr>
        <p:spPr>
          <a:xfrm>
            <a:off x="568961" y="2675410"/>
            <a:ext cx="4656181" cy="584775"/>
          </a:xfrm>
          <a:prstGeom prst="rect">
            <a:avLst/>
          </a:prstGeom>
          <a:noFill/>
        </p:spPr>
        <p:txBody>
          <a:bodyPr wrap="square" rtlCol="0">
            <a:spAutoFit/>
          </a:bodyPr>
          <a:lstStyle/>
          <a:p>
            <a:r>
              <a:rPr lang="en-US" sz="3200" b="1" u="sng" dirty="0" smtClean="0"/>
              <a:t>Moles of Hydrogen</a:t>
            </a:r>
            <a:endParaRPr lang="en-US" sz="3200" b="1" u="sng" dirty="0"/>
          </a:p>
        </p:txBody>
      </p:sp>
      <p:graphicFrame>
        <p:nvGraphicFramePr>
          <p:cNvPr id="9" name="Table 8"/>
          <p:cNvGraphicFramePr>
            <a:graphicFrameLocks noGrp="1"/>
          </p:cNvGraphicFramePr>
          <p:nvPr>
            <p:extLst>
              <p:ext uri="{D42A27DB-BD31-4B8C-83A1-F6EECF244321}">
                <p14:modId xmlns:p14="http://schemas.microsoft.com/office/powerpoint/2010/main" val="3832071881"/>
              </p:ext>
            </p:extLst>
          </p:nvPr>
        </p:nvGraphicFramePr>
        <p:xfrm>
          <a:off x="568960" y="3307978"/>
          <a:ext cx="10292080" cy="1158240"/>
        </p:xfrm>
        <a:graphic>
          <a:graphicData uri="http://schemas.openxmlformats.org/drawingml/2006/table">
            <a:tbl>
              <a:tblPr firstRow="1" bandRow="1">
                <a:tableStyleId>{5940675A-B579-460E-94D1-54222C63F5DA}</a:tableStyleId>
              </a:tblPr>
              <a:tblGrid>
                <a:gridCol w="2150794">
                  <a:extLst>
                    <a:ext uri="{9D8B030D-6E8A-4147-A177-3AD203B41FA5}">
                      <a16:colId xmlns:a16="http://schemas.microsoft.com/office/drawing/2014/main" val="3780165555"/>
                    </a:ext>
                  </a:extLst>
                </a:gridCol>
                <a:gridCol w="2554375">
                  <a:extLst>
                    <a:ext uri="{9D8B030D-6E8A-4147-A177-3AD203B41FA5}">
                      <a16:colId xmlns:a16="http://schemas.microsoft.com/office/drawing/2014/main" val="1126652274"/>
                    </a:ext>
                  </a:extLst>
                </a:gridCol>
                <a:gridCol w="2155371">
                  <a:extLst>
                    <a:ext uri="{9D8B030D-6E8A-4147-A177-3AD203B41FA5}">
                      <a16:colId xmlns:a16="http://schemas.microsoft.com/office/drawing/2014/main" val="977050055"/>
                    </a:ext>
                  </a:extLst>
                </a:gridCol>
                <a:gridCol w="3431540">
                  <a:extLst>
                    <a:ext uri="{9D8B030D-6E8A-4147-A177-3AD203B41FA5}">
                      <a16:colId xmlns:a16="http://schemas.microsoft.com/office/drawing/2014/main" val="364444066"/>
                    </a:ext>
                  </a:extLst>
                </a:gridCol>
              </a:tblGrid>
              <a:tr h="531326">
                <a:tc>
                  <a:txBody>
                    <a:bodyPr/>
                    <a:lstStyle/>
                    <a:p>
                      <a:r>
                        <a:rPr lang="en-US" sz="3200" dirty="0" smtClean="0"/>
                        <a:t>1.89 g H2O</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a:t>
                      </a:r>
                      <a:r>
                        <a:rPr lang="en-US" sz="3200" baseline="0" dirty="0" smtClean="0"/>
                        <a:t> H2O</a:t>
                      </a:r>
                      <a:endParaRPr lang="en-US" sz="3200" dirty="0"/>
                    </a:p>
                  </a:txBody>
                  <a:tcPr>
                    <a:lnT w="12700" cap="flat" cmpd="sng" algn="ctr">
                      <a:noFill/>
                      <a:prstDash val="solid"/>
                      <a:round/>
                      <a:headEnd type="none" w="med" len="med"/>
                      <a:tailEnd type="none" w="med" len="med"/>
                    </a:lnT>
                  </a:tcPr>
                </a:tc>
                <a:tc>
                  <a:txBody>
                    <a:bodyPr/>
                    <a:lstStyle/>
                    <a:p>
                      <a:r>
                        <a:rPr lang="en-US" sz="3200" dirty="0" smtClean="0"/>
                        <a:t>2 mole H</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0.2098 mole H</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18.015 g H2O</a:t>
                      </a:r>
                      <a:endParaRPr lang="en-US" sz="3200" dirty="0"/>
                    </a:p>
                  </a:txBody>
                  <a:tcPr>
                    <a:lnB w="12700" cap="flat" cmpd="sng" algn="ctr">
                      <a:noFill/>
                      <a:prstDash val="solid"/>
                      <a:round/>
                      <a:headEnd type="none" w="med" len="med"/>
                      <a:tailEnd type="none" w="med" len="med"/>
                    </a:lnB>
                  </a:tcPr>
                </a:tc>
                <a:tc>
                  <a:txBody>
                    <a:bodyPr/>
                    <a:lstStyle/>
                    <a:p>
                      <a:r>
                        <a:rPr lang="en-US" sz="3200" dirty="0" smtClean="0"/>
                        <a:t>1 mole H2O</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22" name="TextBox 21"/>
          <p:cNvSpPr txBox="1"/>
          <p:nvPr/>
        </p:nvSpPr>
        <p:spPr>
          <a:xfrm>
            <a:off x="568960" y="4566244"/>
            <a:ext cx="9946640" cy="584775"/>
          </a:xfrm>
          <a:prstGeom prst="rect">
            <a:avLst/>
          </a:prstGeom>
          <a:noFill/>
        </p:spPr>
        <p:txBody>
          <a:bodyPr wrap="square" rtlCol="0">
            <a:spAutoFit/>
          </a:bodyPr>
          <a:lstStyle/>
          <a:p>
            <a:r>
              <a:rPr lang="en-US" sz="3200" b="1" u="sng" dirty="0" smtClean="0"/>
              <a:t>Moles of Nitrogen </a:t>
            </a:r>
            <a:r>
              <a:rPr lang="en-US" sz="3200" dirty="0" smtClean="0"/>
              <a:t>– </a:t>
            </a:r>
            <a:r>
              <a:rPr lang="en-US" sz="3200" i="1" dirty="0" smtClean="0"/>
              <a:t>data from other experiment!</a:t>
            </a:r>
            <a:endParaRPr lang="en-US" sz="3200" b="1" u="sng" dirty="0"/>
          </a:p>
        </p:txBody>
      </p:sp>
    </p:spTree>
    <p:extLst>
      <p:ext uri="{BB962C8B-B14F-4D97-AF65-F5344CB8AC3E}">
        <p14:creationId xmlns:p14="http://schemas.microsoft.com/office/powerpoint/2010/main" val="21006315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5" name="TextBox 4"/>
          <p:cNvSpPr txBox="1"/>
          <p:nvPr/>
        </p:nvSpPr>
        <p:spPr>
          <a:xfrm>
            <a:off x="587829" y="1332411"/>
            <a:ext cx="7445828" cy="584775"/>
          </a:xfrm>
          <a:prstGeom prst="rect">
            <a:avLst/>
          </a:prstGeom>
          <a:noFill/>
        </p:spPr>
        <p:txBody>
          <a:bodyPr wrap="square" rtlCol="0">
            <a:spAutoFit/>
          </a:bodyPr>
          <a:lstStyle/>
          <a:p>
            <a:r>
              <a:rPr lang="en-US" sz="3200" b="1" u="sng" dirty="0" smtClean="0"/>
              <a:t>Moles to Mass</a:t>
            </a:r>
            <a:endParaRPr lang="en-US" sz="3200" b="1" u="sng" dirty="0"/>
          </a:p>
        </p:txBody>
      </p:sp>
      <p:graphicFrame>
        <p:nvGraphicFramePr>
          <p:cNvPr id="7" name="Table 6"/>
          <p:cNvGraphicFramePr>
            <a:graphicFrameLocks noGrp="1"/>
          </p:cNvGraphicFramePr>
          <p:nvPr>
            <p:extLst>
              <p:ext uri="{D42A27DB-BD31-4B8C-83A1-F6EECF244321}">
                <p14:modId xmlns:p14="http://schemas.microsoft.com/office/powerpoint/2010/main" val="194550111"/>
              </p:ext>
            </p:extLst>
          </p:nvPr>
        </p:nvGraphicFramePr>
        <p:xfrm>
          <a:off x="606696" y="1917186"/>
          <a:ext cx="8026400" cy="1158240"/>
        </p:xfrm>
        <a:graphic>
          <a:graphicData uri="http://schemas.openxmlformats.org/drawingml/2006/table">
            <a:tbl>
              <a:tblPr firstRow="1" bandRow="1">
                <a:tableStyleId>{5940675A-B579-460E-94D1-54222C63F5DA}</a:tableStyleId>
              </a:tblPr>
              <a:tblGrid>
                <a:gridCol w="2580257">
                  <a:extLst>
                    <a:ext uri="{9D8B030D-6E8A-4147-A177-3AD203B41FA5}">
                      <a16:colId xmlns:a16="http://schemas.microsoft.com/office/drawing/2014/main" val="3780165555"/>
                    </a:ext>
                  </a:extLst>
                </a:gridCol>
                <a:gridCol w="1947755">
                  <a:extLst>
                    <a:ext uri="{9D8B030D-6E8A-4147-A177-3AD203B41FA5}">
                      <a16:colId xmlns:a16="http://schemas.microsoft.com/office/drawing/2014/main" val="1126652274"/>
                    </a:ext>
                  </a:extLst>
                </a:gridCol>
                <a:gridCol w="3498388">
                  <a:extLst>
                    <a:ext uri="{9D8B030D-6E8A-4147-A177-3AD203B41FA5}">
                      <a16:colId xmlns:a16="http://schemas.microsoft.com/office/drawing/2014/main" val="364444066"/>
                    </a:ext>
                  </a:extLst>
                </a:gridCol>
              </a:tblGrid>
              <a:tr h="370840">
                <a:tc>
                  <a:txBody>
                    <a:bodyPr/>
                    <a:lstStyle/>
                    <a:p>
                      <a:r>
                        <a:rPr lang="en-US" sz="3200" dirty="0" smtClean="0"/>
                        <a:t>0.0895 mole C</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12.011 g </a:t>
                      </a:r>
                      <a:r>
                        <a:rPr lang="en-US" sz="3200" baseline="0" dirty="0" smtClean="0"/>
                        <a:t>C</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1.074 g C</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 mole C</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9579935"/>
              </p:ext>
            </p:extLst>
          </p:nvPr>
        </p:nvGraphicFramePr>
        <p:xfrm>
          <a:off x="587829" y="3232392"/>
          <a:ext cx="8554718" cy="1158240"/>
        </p:xfrm>
        <a:graphic>
          <a:graphicData uri="http://schemas.openxmlformats.org/drawingml/2006/table">
            <a:tbl>
              <a:tblPr firstRow="1" bandRow="1">
                <a:tableStyleId>{5940675A-B579-460E-94D1-54222C63F5DA}</a:tableStyleId>
              </a:tblPr>
              <a:tblGrid>
                <a:gridCol w="2718079">
                  <a:extLst>
                    <a:ext uri="{9D8B030D-6E8A-4147-A177-3AD203B41FA5}">
                      <a16:colId xmlns:a16="http://schemas.microsoft.com/office/drawing/2014/main" val="3780165555"/>
                    </a:ext>
                  </a:extLst>
                </a:gridCol>
                <a:gridCol w="2138860">
                  <a:extLst>
                    <a:ext uri="{9D8B030D-6E8A-4147-A177-3AD203B41FA5}">
                      <a16:colId xmlns:a16="http://schemas.microsoft.com/office/drawing/2014/main" val="1126652274"/>
                    </a:ext>
                  </a:extLst>
                </a:gridCol>
                <a:gridCol w="3697779">
                  <a:extLst>
                    <a:ext uri="{9D8B030D-6E8A-4147-A177-3AD203B41FA5}">
                      <a16:colId xmlns:a16="http://schemas.microsoft.com/office/drawing/2014/main" val="364444066"/>
                    </a:ext>
                  </a:extLst>
                </a:gridCol>
              </a:tblGrid>
              <a:tr h="370840">
                <a:tc>
                  <a:txBody>
                    <a:bodyPr/>
                    <a:lstStyle/>
                    <a:p>
                      <a:r>
                        <a:rPr lang="en-US" sz="3200" dirty="0" smtClean="0"/>
                        <a:t>0.2098 mole H</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1.008 g</a:t>
                      </a:r>
                      <a:r>
                        <a:rPr lang="en-US" sz="3200" baseline="0" dirty="0" smtClean="0"/>
                        <a:t> H</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0.2115 g H</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 mole H</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3762047523"/>
              </p:ext>
            </p:extLst>
          </p:nvPr>
        </p:nvGraphicFramePr>
        <p:xfrm>
          <a:off x="473529" y="4577634"/>
          <a:ext cx="8669018" cy="1158240"/>
        </p:xfrm>
        <a:graphic>
          <a:graphicData uri="http://schemas.openxmlformats.org/drawingml/2006/table">
            <a:tbl>
              <a:tblPr firstRow="1" bandRow="1">
                <a:tableStyleId>{5940675A-B579-460E-94D1-54222C63F5DA}</a:tableStyleId>
              </a:tblPr>
              <a:tblGrid>
                <a:gridCol w="2647478">
                  <a:extLst>
                    <a:ext uri="{9D8B030D-6E8A-4147-A177-3AD203B41FA5}">
                      <a16:colId xmlns:a16="http://schemas.microsoft.com/office/drawing/2014/main" val="3780165555"/>
                    </a:ext>
                  </a:extLst>
                </a:gridCol>
                <a:gridCol w="2274355">
                  <a:extLst>
                    <a:ext uri="{9D8B030D-6E8A-4147-A177-3AD203B41FA5}">
                      <a16:colId xmlns:a16="http://schemas.microsoft.com/office/drawing/2014/main" val="1126652274"/>
                    </a:ext>
                  </a:extLst>
                </a:gridCol>
                <a:gridCol w="3747185">
                  <a:extLst>
                    <a:ext uri="{9D8B030D-6E8A-4147-A177-3AD203B41FA5}">
                      <a16:colId xmlns:a16="http://schemas.microsoft.com/office/drawing/2014/main" val="364444066"/>
                    </a:ext>
                  </a:extLst>
                </a:gridCol>
              </a:tblGrid>
              <a:tr h="370840">
                <a:tc>
                  <a:txBody>
                    <a:bodyPr/>
                    <a:lstStyle/>
                    <a:p>
                      <a:r>
                        <a:rPr lang="en-US" sz="3200" dirty="0" smtClean="0"/>
                        <a:t>0.0272 mole N</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14.007 g</a:t>
                      </a:r>
                      <a:r>
                        <a:rPr lang="en-US" sz="3200" baseline="0" dirty="0" smtClean="0"/>
                        <a:t> N</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0.38114 g N</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 mole N</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Tree>
    <p:extLst>
      <p:ext uri="{BB962C8B-B14F-4D97-AF65-F5344CB8AC3E}">
        <p14:creationId xmlns:p14="http://schemas.microsoft.com/office/powerpoint/2010/main" val="1355333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9" y="1267097"/>
            <a:ext cx="10509069" cy="2717073"/>
          </a:xfrm>
        </p:spPr>
        <p:txBody>
          <a:bodyPr>
            <a:noAutofit/>
          </a:bodyPr>
          <a:lstStyle/>
          <a:p>
            <a:r>
              <a:rPr lang="en-US" sz="5400" b="1" u="sng" dirty="0" smtClean="0">
                <a:solidFill>
                  <a:srgbClr val="FF0000"/>
                </a:solidFill>
              </a:rPr>
              <a:t>Target:</a:t>
            </a:r>
            <a:r>
              <a:rPr lang="en-US" sz="5400" dirty="0" smtClean="0">
                <a:solidFill>
                  <a:srgbClr val="FF0000"/>
                </a:solidFill>
              </a:rPr>
              <a:t> </a:t>
            </a:r>
            <a:br>
              <a:rPr lang="en-US" sz="5400" dirty="0" smtClean="0">
                <a:solidFill>
                  <a:srgbClr val="FF0000"/>
                </a:solidFill>
              </a:rPr>
            </a:br>
            <a:r>
              <a:rPr lang="en-US" sz="5400" dirty="0" smtClean="0">
                <a:solidFill>
                  <a:srgbClr val="FF0000"/>
                </a:solidFill>
              </a:rPr>
              <a:t>I can apply my knowledge of empirical formulas to data obtained from combustion analysis</a:t>
            </a:r>
            <a:endParaRPr lang="en-US" sz="5400" dirty="0">
              <a:solidFill>
                <a:srgbClr val="FF0000"/>
              </a:solidFill>
            </a:endParaRPr>
          </a:p>
        </p:txBody>
      </p:sp>
    </p:spTree>
    <p:extLst>
      <p:ext uri="{BB962C8B-B14F-4D97-AF65-F5344CB8AC3E}">
        <p14:creationId xmlns:p14="http://schemas.microsoft.com/office/powerpoint/2010/main" val="38531302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5" name="TextBox 4"/>
          <p:cNvSpPr txBox="1"/>
          <p:nvPr/>
        </p:nvSpPr>
        <p:spPr>
          <a:xfrm>
            <a:off x="587828" y="1332411"/>
            <a:ext cx="10641873" cy="584775"/>
          </a:xfrm>
          <a:prstGeom prst="rect">
            <a:avLst/>
          </a:prstGeom>
          <a:noFill/>
        </p:spPr>
        <p:txBody>
          <a:bodyPr wrap="square" rtlCol="0">
            <a:spAutoFit/>
          </a:bodyPr>
          <a:lstStyle/>
          <a:p>
            <a:r>
              <a:rPr lang="en-US" sz="3200" b="1" u="sng" dirty="0" smtClean="0"/>
              <a:t>Convert to % values because N is from another experiment!</a:t>
            </a:r>
            <a:endParaRPr lang="en-US" sz="3200" b="1" u="sng" dirty="0"/>
          </a:p>
        </p:txBody>
      </p:sp>
      <p:graphicFrame>
        <p:nvGraphicFramePr>
          <p:cNvPr id="20" name="Table 19"/>
          <p:cNvGraphicFramePr>
            <a:graphicFrameLocks noGrp="1"/>
          </p:cNvGraphicFramePr>
          <p:nvPr>
            <p:extLst>
              <p:ext uri="{D42A27DB-BD31-4B8C-83A1-F6EECF244321}">
                <p14:modId xmlns:p14="http://schemas.microsoft.com/office/powerpoint/2010/main" val="109553519"/>
              </p:ext>
            </p:extLst>
          </p:nvPr>
        </p:nvGraphicFramePr>
        <p:xfrm>
          <a:off x="606696" y="1917186"/>
          <a:ext cx="5957390" cy="1158240"/>
        </p:xfrm>
        <a:graphic>
          <a:graphicData uri="http://schemas.openxmlformats.org/drawingml/2006/table">
            <a:tbl>
              <a:tblPr firstRow="1" bandRow="1">
                <a:tableStyleId>{5940675A-B579-460E-94D1-54222C63F5DA}</a:tableStyleId>
              </a:tblPr>
              <a:tblGrid>
                <a:gridCol w="2773318">
                  <a:extLst>
                    <a:ext uri="{9D8B030D-6E8A-4147-A177-3AD203B41FA5}">
                      <a16:colId xmlns:a16="http://schemas.microsoft.com/office/drawing/2014/main" val="3780165555"/>
                    </a:ext>
                  </a:extLst>
                </a:gridCol>
                <a:gridCol w="3184072">
                  <a:extLst>
                    <a:ext uri="{9D8B030D-6E8A-4147-A177-3AD203B41FA5}">
                      <a16:colId xmlns:a16="http://schemas.microsoft.com/office/drawing/2014/main" val="364444066"/>
                    </a:ext>
                  </a:extLst>
                </a:gridCol>
              </a:tblGrid>
              <a:tr h="370840">
                <a:tc>
                  <a:txBody>
                    <a:bodyPr/>
                    <a:lstStyle/>
                    <a:p>
                      <a:r>
                        <a:rPr lang="en-US" sz="3200" dirty="0" smtClean="0"/>
                        <a:t>1.0753 g C</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x 100 =  49.44%</a:t>
                      </a:r>
                      <a:r>
                        <a:rPr lang="en-US" sz="3200" baseline="0" dirty="0" smtClean="0"/>
                        <a:t> </a:t>
                      </a:r>
                      <a:r>
                        <a:rPr lang="en-US" sz="3200" dirty="0" smtClean="0"/>
                        <a:t>C</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2.175 g</a:t>
                      </a:r>
                      <a:r>
                        <a:rPr lang="en-US" sz="3200" baseline="0" dirty="0" smtClean="0"/>
                        <a:t> Sample</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4222820609"/>
              </p:ext>
            </p:extLst>
          </p:nvPr>
        </p:nvGraphicFramePr>
        <p:xfrm>
          <a:off x="587830" y="3232392"/>
          <a:ext cx="5976256" cy="1158240"/>
        </p:xfrm>
        <a:graphic>
          <a:graphicData uri="http://schemas.openxmlformats.org/drawingml/2006/table">
            <a:tbl>
              <a:tblPr firstRow="1" bandRow="1">
                <a:tableStyleId>{5940675A-B579-460E-94D1-54222C63F5DA}</a:tableStyleId>
              </a:tblPr>
              <a:tblGrid>
                <a:gridCol w="2873827">
                  <a:extLst>
                    <a:ext uri="{9D8B030D-6E8A-4147-A177-3AD203B41FA5}">
                      <a16:colId xmlns:a16="http://schemas.microsoft.com/office/drawing/2014/main" val="3780165555"/>
                    </a:ext>
                  </a:extLst>
                </a:gridCol>
                <a:gridCol w="3102429">
                  <a:extLst>
                    <a:ext uri="{9D8B030D-6E8A-4147-A177-3AD203B41FA5}">
                      <a16:colId xmlns:a16="http://schemas.microsoft.com/office/drawing/2014/main" val="364444066"/>
                    </a:ext>
                  </a:extLst>
                </a:gridCol>
              </a:tblGrid>
              <a:tr h="370840">
                <a:tc>
                  <a:txBody>
                    <a:bodyPr/>
                    <a:lstStyle/>
                    <a:p>
                      <a:r>
                        <a:rPr lang="en-US" sz="3200" dirty="0" smtClean="0"/>
                        <a:t>0.2115 g H</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x 100 = 9.72%</a:t>
                      </a:r>
                      <a:r>
                        <a:rPr lang="en-US" sz="3200" baseline="0" dirty="0" smtClean="0"/>
                        <a:t> </a:t>
                      </a:r>
                      <a:r>
                        <a:rPr lang="en-US" sz="3200" dirty="0" smtClean="0"/>
                        <a:t>H</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2.175 g Sample</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3868491023"/>
              </p:ext>
            </p:extLst>
          </p:nvPr>
        </p:nvGraphicFramePr>
        <p:xfrm>
          <a:off x="473530" y="4577634"/>
          <a:ext cx="6090556" cy="1158240"/>
        </p:xfrm>
        <a:graphic>
          <a:graphicData uri="http://schemas.openxmlformats.org/drawingml/2006/table">
            <a:tbl>
              <a:tblPr firstRow="1" bandRow="1">
                <a:tableStyleId>{5940675A-B579-460E-94D1-54222C63F5DA}</a:tableStyleId>
              </a:tblPr>
              <a:tblGrid>
                <a:gridCol w="3053441">
                  <a:extLst>
                    <a:ext uri="{9D8B030D-6E8A-4147-A177-3AD203B41FA5}">
                      <a16:colId xmlns:a16="http://schemas.microsoft.com/office/drawing/2014/main" val="3780165555"/>
                    </a:ext>
                  </a:extLst>
                </a:gridCol>
                <a:gridCol w="3037115">
                  <a:extLst>
                    <a:ext uri="{9D8B030D-6E8A-4147-A177-3AD203B41FA5}">
                      <a16:colId xmlns:a16="http://schemas.microsoft.com/office/drawing/2014/main" val="364444066"/>
                    </a:ext>
                  </a:extLst>
                </a:gridCol>
              </a:tblGrid>
              <a:tr h="370840">
                <a:tc>
                  <a:txBody>
                    <a:bodyPr/>
                    <a:lstStyle/>
                    <a:p>
                      <a:r>
                        <a:rPr lang="en-US" sz="3200" dirty="0" smtClean="0"/>
                        <a:t>0.38114 g N</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x 100 = 19.17% N</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1.873 g Sample</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Tree>
    <p:extLst>
      <p:ext uri="{BB962C8B-B14F-4D97-AF65-F5344CB8AC3E}">
        <p14:creationId xmlns:p14="http://schemas.microsoft.com/office/powerpoint/2010/main" val="26246676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5" name="TextBox 4"/>
          <p:cNvSpPr txBox="1"/>
          <p:nvPr/>
        </p:nvSpPr>
        <p:spPr>
          <a:xfrm>
            <a:off x="587828" y="1332411"/>
            <a:ext cx="10641873" cy="584775"/>
          </a:xfrm>
          <a:prstGeom prst="rect">
            <a:avLst/>
          </a:prstGeom>
          <a:noFill/>
        </p:spPr>
        <p:txBody>
          <a:bodyPr wrap="square" rtlCol="0">
            <a:spAutoFit/>
          </a:bodyPr>
          <a:lstStyle/>
          <a:p>
            <a:r>
              <a:rPr lang="en-US" sz="3200" b="1" u="sng" dirty="0" smtClean="0"/>
              <a:t>Subtract the % values from 100 to find how much Oxygen!</a:t>
            </a:r>
            <a:endParaRPr lang="en-US" sz="3200" b="1" u="sng" dirty="0"/>
          </a:p>
        </p:txBody>
      </p:sp>
      <p:sp>
        <p:nvSpPr>
          <p:cNvPr id="3" name="TextBox 2"/>
          <p:cNvSpPr txBox="1"/>
          <p:nvPr/>
        </p:nvSpPr>
        <p:spPr>
          <a:xfrm>
            <a:off x="587828" y="2068497"/>
            <a:ext cx="10923816" cy="707886"/>
          </a:xfrm>
          <a:prstGeom prst="rect">
            <a:avLst/>
          </a:prstGeom>
          <a:noFill/>
        </p:spPr>
        <p:txBody>
          <a:bodyPr wrap="square" rtlCol="0">
            <a:spAutoFit/>
          </a:bodyPr>
          <a:lstStyle/>
          <a:p>
            <a:r>
              <a:rPr lang="en-US" sz="4000" b="1" dirty="0" smtClean="0"/>
              <a:t>100 – 49.44C – 9.72H – 19.17N  = 21.67% Oxygen</a:t>
            </a:r>
            <a:endParaRPr lang="en-US" sz="4000" b="1" dirty="0"/>
          </a:p>
        </p:txBody>
      </p:sp>
      <p:sp>
        <p:nvSpPr>
          <p:cNvPr id="9" name="TextBox 8"/>
          <p:cNvSpPr txBox="1"/>
          <p:nvPr/>
        </p:nvSpPr>
        <p:spPr>
          <a:xfrm>
            <a:off x="587828" y="2927694"/>
            <a:ext cx="11260182" cy="1015663"/>
          </a:xfrm>
          <a:prstGeom prst="rect">
            <a:avLst/>
          </a:prstGeom>
          <a:noFill/>
        </p:spPr>
        <p:txBody>
          <a:bodyPr wrap="square" rtlCol="0">
            <a:spAutoFit/>
          </a:bodyPr>
          <a:lstStyle/>
          <a:p>
            <a:r>
              <a:rPr lang="en-US" sz="3200" b="1" u="sng" dirty="0" smtClean="0"/>
              <a:t>Back to the Rhyme!  </a:t>
            </a:r>
            <a:br>
              <a:rPr lang="en-US" sz="3200" b="1" u="sng" dirty="0" smtClean="0"/>
            </a:br>
            <a:r>
              <a:rPr lang="en-US" sz="2800" b="1" i="1" dirty="0" smtClean="0">
                <a:solidFill>
                  <a:srgbClr val="FF0000"/>
                </a:solidFill>
              </a:rPr>
              <a:t>% to mass, </a:t>
            </a:r>
            <a:r>
              <a:rPr lang="en-US" sz="2800" i="1" dirty="0" smtClean="0"/>
              <a:t>mass to moles, divide by small, multiply till whole!</a:t>
            </a:r>
          </a:p>
        </p:txBody>
      </p:sp>
      <p:sp>
        <p:nvSpPr>
          <p:cNvPr id="11" name="TextBox 10"/>
          <p:cNvSpPr txBox="1"/>
          <p:nvPr/>
        </p:nvSpPr>
        <p:spPr>
          <a:xfrm>
            <a:off x="697818" y="4094668"/>
            <a:ext cx="4055168" cy="2062103"/>
          </a:xfrm>
          <a:prstGeom prst="rect">
            <a:avLst/>
          </a:prstGeom>
          <a:noFill/>
          <a:ln w="57150">
            <a:solidFill>
              <a:srgbClr val="FFC000"/>
            </a:solidFill>
          </a:ln>
        </p:spPr>
        <p:txBody>
          <a:bodyPr wrap="square" rtlCol="0">
            <a:spAutoFit/>
          </a:bodyPr>
          <a:lstStyle/>
          <a:p>
            <a:pPr algn="ctr"/>
            <a:r>
              <a:rPr lang="en-US" sz="3200" dirty="0" smtClean="0"/>
              <a:t>49.44 % C </a:t>
            </a:r>
            <a:r>
              <a:rPr lang="en-US" sz="3200" dirty="0" smtClean="0">
                <a:sym typeface="Wingdings" panose="05000000000000000000" pitchFamily="2" charset="2"/>
              </a:rPr>
              <a:t> 49.44 g</a:t>
            </a:r>
            <a:r>
              <a:rPr lang="en-US" sz="3200" dirty="0" smtClean="0"/>
              <a:t> C</a:t>
            </a:r>
          </a:p>
          <a:p>
            <a:pPr algn="ctr"/>
            <a:r>
              <a:rPr lang="en-US" sz="3200" dirty="0" smtClean="0"/>
              <a:t>9.72 </a:t>
            </a:r>
            <a:r>
              <a:rPr lang="en-US" sz="3200" dirty="0"/>
              <a:t>% </a:t>
            </a:r>
            <a:r>
              <a:rPr lang="en-US" sz="3200" dirty="0" smtClean="0"/>
              <a:t>H </a:t>
            </a:r>
            <a:r>
              <a:rPr lang="en-US" sz="3200" dirty="0">
                <a:sym typeface="Wingdings" panose="05000000000000000000" pitchFamily="2" charset="2"/>
              </a:rPr>
              <a:t> </a:t>
            </a:r>
            <a:r>
              <a:rPr lang="en-US" sz="3200" dirty="0" smtClean="0">
                <a:sym typeface="Wingdings" panose="05000000000000000000" pitchFamily="2" charset="2"/>
              </a:rPr>
              <a:t>9.72 g H</a:t>
            </a:r>
            <a:endParaRPr lang="en-US" sz="3200" dirty="0"/>
          </a:p>
          <a:p>
            <a:pPr algn="ctr"/>
            <a:r>
              <a:rPr lang="en-US" sz="3200" dirty="0" smtClean="0"/>
              <a:t>19.17 </a:t>
            </a:r>
            <a:r>
              <a:rPr lang="en-US" sz="3200" dirty="0"/>
              <a:t>% </a:t>
            </a:r>
            <a:r>
              <a:rPr lang="en-US" sz="3200" dirty="0" smtClean="0"/>
              <a:t>N </a:t>
            </a:r>
            <a:r>
              <a:rPr lang="en-US" sz="3200" dirty="0">
                <a:sym typeface="Wingdings" panose="05000000000000000000" pitchFamily="2" charset="2"/>
              </a:rPr>
              <a:t> </a:t>
            </a:r>
            <a:r>
              <a:rPr lang="en-US" sz="3200" dirty="0" smtClean="0">
                <a:sym typeface="Wingdings" panose="05000000000000000000" pitchFamily="2" charset="2"/>
              </a:rPr>
              <a:t>19.17 g N</a:t>
            </a:r>
          </a:p>
          <a:p>
            <a:pPr algn="ctr"/>
            <a:r>
              <a:rPr lang="en-US" sz="3200" dirty="0" smtClean="0">
                <a:sym typeface="Wingdings" panose="05000000000000000000" pitchFamily="2" charset="2"/>
              </a:rPr>
              <a:t>21.67 % O  21.67 g O</a:t>
            </a:r>
            <a:endParaRPr lang="en-US" sz="3200" dirty="0"/>
          </a:p>
        </p:txBody>
      </p:sp>
    </p:spTree>
    <p:extLst>
      <p:ext uri="{BB962C8B-B14F-4D97-AF65-F5344CB8AC3E}">
        <p14:creationId xmlns:p14="http://schemas.microsoft.com/office/powerpoint/2010/main" val="32182694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9" name="TextBox 8"/>
          <p:cNvSpPr txBox="1"/>
          <p:nvPr/>
        </p:nvSpPr>
        <p:spPr>
          <a:xfrm>
            <a:off x="457199" y="1181100"/>
            <a:ext cx="11260182" cy="1015663"/>
          </a:xfrm>
          <a:prstGeom prst="rect">
            <a:avLst/>
          </a:prstGeom>
          <a:noFill/>
        </p:spPr>
        <p:txBody>
          <a:bodyPr wrap="square" rtlCol="0">
            <a:spAutoFit/>
          </a:bodyPr>
          <a:lstStyle/>
          <a:p>
            <a:r>
              <a:rPr lang="en-US" sz="3200" b="1" u="sng" dirty="0" smtClean="0"/>
              <a:t>Back to the Rhyme!  </a:t>
            </a:r>
            <a:br>
              <a:rPr lang="en-US" sz="3200" b="1" u="sng" dirty="0" smtClean="0"/>
            </a:br>
            <a:r>
              <a:rPr lang="en-US" sz="2800" i="1" dirty="0" smtClean="0"/>
              <a:t>% to mass, </a:t>
            </a:r>
            <a:r>
              <a:rPr lang="en-US" sz="2800" b="1" i="1" dirty="0" smtClean="0">
                <a:solidFill>
                  <a:srgbClr val="FF0000"/>
                </a:solidFill>
              </a:rPr>
              <a:t>mass to moles</a:t>
            </a:r>
            <a:r>
              <a:rPr lang="en-US" sz="2800" i="1" dirty="0" smtClean="0"/>
              <a:t>, divide by small, multiply till whole!</a:t>
            </a:r>
          </a:p>
        </p:txBody>
      </p:sp>
      <p:sp>
        <p:nvSpPr>
          <p:cNvPr id="10" name="TextBox 9"/>
          <p:cNvSpPr txBox="1"/>
          <p:nvPr/>
        </p:nvSpPr>
        <p:spPr>
          <a:xfrm>
            <a:off x="533162" y="2324952"/>
            <a:ext cx="4055168" cy="2062103"/>
          </a:xfrm>
          <a:prstGeom prst="rect">
            <a:avLst/>
          </a:prstGeom>
          <a:noFill/>
          <a:ln w="57150">
            <a:solidFill>
              <a:srgbClr val="FFC000"/>
            </a:solidFill>
          </a:ln>
        </p:spPr>
        <p:txBody>
          <a:bodyPr wrap="square" rtlCol="0">
            <a:spAutoFit/>
          </a:bodyPr>
          <a:lstStyle/>
          <a:p>
            <a:pPr algn="ctr"/>
            <a:r>
              <a:rPr lang="en-US" sz="3200" dirty="0" smtClean="0"/>
              <a:t>49.44 % C </a:t>
            </a:r>
            <a:r>
              <a:rPr lang="en-US" sz="3200" dirty="0" smtClean="0">
                <a:sym typeface="Wingdings" panose="05000000000000000000" pitchFamily="2" charset="2"/>
              </a:rPr>
              <a:t> 49.44 g</a:t>
            </a:r>
            <a:r>
              <a:rPr lang="en-US" sz="3200" dirty="0" smtClean="0"/>
              <a:t> C</a:t>
            </a:r>
          </a:p>
          <a:p>
            <a:pPr algn="ctr"/>
            <a:r>
              <a:rPr lang="en-US" sz="3200" dirty="0" smtClean="0"/>
              <a:t>9.72 </a:t>
            </a:r>
            <a:r>
              <a:rPr lang="en-US" sz="3200" dirty="0"/>
              <a:t>% </a:t>
            </a:r>
            <a:r>
              <a:rPr lang="en-US" sz="3200" dirty="0" smtClean="0"/>
              <a:t>H </a:t>
            </a:r>
            <a:r>
              <a:rPr lang="en-US" sz="3200" dirty="0">
                <a:sym typeface="Wingdings" panose="05000000000000000000" pitchFamily="2" charset="2"/>
              </a:rPr>
              <a:t> </a:t>
            </a:r>
            <a:r>
              <a:rPr lang="en-US" sz="3200" dirty="0" smtClean="0">
                <a:sym typeface="Wingdings" panose="05000000000000000000" pitchFamily="2" charset="2"/>
              </a:rPr>
              <a:t>9.72 g H</a:t>
            </a:r>
            <a:endParaRPr lang="en-US" sz="3200" dirty="0"/>
          </a:p>
          <a:p>
            <a:pPr algn="ctr"/>
            <a:r>
              <a:rPr lang="en-US" sz="3200" dirty="0" smtClean="0"/>
              <a:t>19.17 </a:t>
            </a:r>
            <a:r>
              <a:rPr lang="en-US" sz="3200" dirty="0"/>
              <a:t>% </a:t>
            </a:r>
            <a:r>
              <a:rPr lang="en-US" sz="3200" dirty="0" smtClean="0"/>
              <a:t>N </a:t>
            </a:r>
            <a:r>
              <a:rPr lang="en-US" sz="3200" dirty="0">
                <a:sym typeface="Wingdings" panose="05000000000000000000" pitchFamily="2" charset="2"/>
              </a:rPr>
              <a:t> </a:t>
            </a:r>
            <a:r>
              <a:rPr lang="en-US" sz="3200" dirty="0" smtClean="0">
                <a:sym typeface="Wingdings" panose="05000000000000000000" pitchFamily="2" charset="2"/>
              </a:rPr>
              <a:t>19.17 g N</a:t>
            </a:r>
          </a:p>
          <a:p>
            <a:pPr algn="ctr"/>
            <a:r>
              <a:rPr lang="en-US" sz="3200" dirty="0" smtClean="0">
                <a:sym typeface="Wingdings" panose="05000000000000000000" pitchFamily="2" charset="2"/>
              </a:rPr>
              <a:t>21.67 % O  21.67 g O</a:t>
            </a:r>
            <a:endParaRPr lang="en-US" sz="3200" dirty="0"/>
          </a:p>
        </p:txBody>
      </p:sp>
      <p:graphicFrame>
        <p:nvGraphicFramePr>
          <p:cNvPr id="8" name="Table 7"/>
          <p:cNvGraphicFramePr>
            <a:graphicFrameLocks noGrp="1"/>
          </p:cNvGraphicFramePr>
          <p:nvPr>
            <p:extLst>
              <p:ext uri="{D42A27DB-BD31-4B8C-83A1-F6EECF244321}">
                <p14:modId xmlns:p14="http://schemas.microsoft.com/office/powerpoint/2010/main" val="1853229876"/>
              </p:ext>
            </p:extLst>
          </p:nvPr>
        </p:nvGraphicFramePr>
        <p:xfrm>
          <a:off x="5725652" y="2527689"/>
          <a:ext cx="8026400" cy="1158240"/>
        </p:xfrm>
        <a:graphic>
          <a:graphicData uri="http://schemas.openxmlformats.org/drawingml/2006/table">
            <a:tbl>
              <a:tblPr firstRow="1" bandRow="1">
                <a:tableStyleId>{5940675A-B579-460E-94D1-54222C63F5DA}</a:tableStyleId>
              </a:tblPr>
              <a:tblGrid>
                <a:gridCol w="1769167">
                  <a:extLst>
                    <a:ext uri="{9D8B030D-6E8A-4147-A177-3AD203B41FA5}">
                      <a16:colId xmlns:a16="http://schemas.microsoft.com/office/drawing/2014/main" val="3780165555"/>
                    </a:ext>
                  </a:extLst>
                </a:gridCol>
                <a:gridCol w="1763485">
                  <a:extLst>
                    <a:ext uri="{9D8B030D-6E8A-4147-A177-3AD203B41FA5}">
                      <a16:colId xmlns:a16="http://schemas.microsoft.com/office/drawing/2014/main" val="1126652274"/>
                    </a:ext>
                  </a:extLst>
                </a:gridCol>
                <a:gridCol w="4493748">
                  <a:extLst>
                    <a:ext uri="{9D8B030D-6E8A-4147-A177-3AD203B41FA5}">
                      <a16:colId xmlns:a16="http://schemas.microsoft.com/office/drawing/2014/main" val="364444066"/>
                    </a:ext>
                  </a:extLst>
                </a:gridCol>
              </a:tblGrid>
              <a:tr h="370840">
                <a:tc>
                  <a:txBody>
                    <a:bodyPr/>
                    <a:lstStyle/>
                    <a:p>
                      <a:r>
                        <a:rPr lang="en-US" sz="3200" dirty="0" smtClean="0"/>
                        <a:t>49.44 g C</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 </a:t>
                      </a:r>
                      <a:r>
                        <a:rPr lang="en-US" sz="3200" baseline="0" dirty="0" smtClean="0"/>
                        <a:t>C</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4.116 mole C</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12.01</a:t>
                      </a:r>
                      <a:r>
                        <a:rPr lang="en-US" sz="3200" baseline="0" dirty="0" smtClean="0"/>
                        <a:t> g</a:t>
                      </a:r>
                      <a:r>
                        <a:rPr lang="en-US" sz="3200" dirty="0" smtClean="0"/>
                        <a:t> C</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106019776"/>
              </p:ext>
            </p:extLst>
          </p:nvPr>
        </p:nvGraphicFramePr>
        <p:xfrm>
          <a:off x="5725646" y="3908920"/>
          <a:ext cx="8026400" cy="1158240"/>
        </p:xfrm>
        <a:graphic>
          <a:graphicData uri="http://schemas.openxmlformats.org/drawingml/2006/table">
            <a:tbl>
              <a:tblPr firstRow="1" bandRow="1">
                <a:tableStyleId>{5940675A-B579-460E-94D1-54222C63F5DA}</a:tableStyleId>
              </a:tblPr>
              <a:tblGrid>
                <a:gridCol w="1769167">
                  <a:extLst>
                    <a:ext uri="{9D8B030D-6E8A-4147-A177-3AD203B41FA5}">
                      <a16:colId xmlns:a16="http://schemas.microsoft.com/office/drawing/2014/main" val="3780165555"/>
                    </a:ext>
                  </a:extLst>
                </a:gridCol>
                <a:gridCol w="1763485">
                  <a:extLst>
                    <a:ext uri="{9D8B030D-6E8A-4147-A177-3AD203B41FA5}">
                      <a16:colId xmlns:a16="http://schemas.microsoft.com/office/drawing/2014/main" val="1126652274"/>
                    </a:ext>
                  </a:extLst>
                </a:gridCol>
                <a:gridCol w="4493748">
                  <a:extLst>
                    <a:ext uri="{9D8B030D-6E8A-4147-A177-3AD203B41FA5}">
                      <a16:colId xmlns:a16="http://schemas.microsoft.com/office/drawing/2014/main" val="364444066"/>
                    </a:ext>
                  </a:extLst>
                </a:gridCol>
              </a:tblGrid>
              <a:tr h="370840">
                <a:tc>
                  <a:txBody>
                    <a:bodyPr/>
                    <a:lstStyle/>
                    <a:p>
                      <a:r>
                        <a:rPr lang="en-US" sz="3200" dirty="0" smtClean="0"/>
                        <a:t>9.72 g H</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 </a:t>
                      </a:r>
                      <a:r>
                        <a:rPr lang="en-US" sz="3200" baseline="0" dirty="0" smtClean="0"/>
                        <a:t>H</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9.643 mole H</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1.008</a:t>
                      </a:r>
                      <a:r>
                        <a:rPr lang="en-US" sz="3200" baseline="0" dirty="0" smtClean="0"/>
                        <a:t> g</a:t>
                      </a:r>
                      <a:r>
                        <a:rPr lang="en-US" sz="3200" dirty="0" smtClean="0"/>
                        <a:t> H</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3515205997"/>
              </p:ext>
            </p:extLst>
          </p:nvPr>
        </p:nvGraphicFramePr>
        <p:xfrm>
          <a:off x="5725646" y="5257610"/>
          <a:ext cx="8026400" cy="1158240"/>
        </p:xfrm>
        <a:graphic>
          <a:graphicData uri="http://schemas.openxmlformats.org/drawingml/2006/table">
            <a:tbl>
              <a:tblPr firstRow="1" bandRow="1">
                <a:tableStyleId>{5940675A-B579-460E-94D1-54222C63F5DA}</a:tableStyleId>
              </a:tblPr>
              <a:tblGrid>
                <a:gridCol w="1769167">
                  <a:extLst>
                    <a:ext uri="{9D8B030D-6E8A-4147-A177-3AD203B41FA5}">
                      <a16:colId xmlns:a16="http://schemas.microsoft.com/office/drawing/2014/main" val="3780165555"/>
                    </a:ext>
                  </a:extLst>
                </a:gridCol>
                <a:gridCol w="1763485">
                  <a:extLst>
                    <a:ext uri="{9D8B030D-6E8A-4147-A177-3AD203B41FA5}">
                      <a16:colId xmlns:a16="http://schemas.microsoft.com/office/drawing/2014/main" val="1126652274"/>
                    </a:ext>
                  </a:extLst>
                </a:gridCol>
                <a:gridCol w="4493748">
                  <a:extLst>
                    <a:ext uri="{9D8B030D-6E8A-4147-A177-3AD203B41FA5}">
                      <a16:colId xmlns:a16="http://schemas.microsoft.com/office/drawing/2014/main" val="364444066"/>
                    </a:ext>
                  </a:extLst>
                </a:gridCol>
              </a:tblGrid>
              <a:tr h="370840">
                <a:tc>
                  <a:txBody>
                    <a:bodyPr/>
                    <a:lstStyle/>
                    <a:p>
                      <a:r>
                        <a:rPr lang="en-US" sz="3200" dirty="0" smtClean="0"/>
                        <a:t>19.17 g N</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 </a:t>
                      </a:r>
                      <a:r>
                        <a:rPr lang="en-US" sz="3200" baseline="0" dirty="0" smtClean="0"/>
                        <a:t>N</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=1.3686 mole N</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14.01</a:t>
                      </a:r>
                      <a:r>
                        <a:rPr lang="en-US" sz="3200" baseline="0" dirty="0" smtClean="0"/>
                        <a:t> g</a:t>
                      </a:r>
                      <a:r>
                        <a:rPr lang="en-US" sz="3200" dirty="0" smtClean="0"/>
                        <a:t> N</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39" name="Table 38"/>
          <p:cNvGraphicFramePr>
            <a:graphicFrameLocks noGrp="1"/>
          </p:cNvGraphicFramePr>
          <p:nvPr>
            <p:extLst>
              <p:ext uri="{D42A27DB-BD31-4B8C-83A1-F6EECF244321}">
                <p14:modId xmlns:p14="http://schemas.microsoft.com/office/powerpoint/2010/main" val="240488173"/>
              </p:ext>
            </p:extLst>
          </p:nvPr>
        </p:nvGraphicFramePr>
        <p:xfrm>
          <a:off x="511083" y="4563131"/>
          <a:ext cx="3532652" cy="1158240"/>
        </p:xfrm>
        <a:graphic>
          <a:graphicData uri="http://schemas.openxmlformats.org/drawingml/2006/table">
            <a:tbl>
              <a:tblPr firstRow="1" bandRow="1">
                <a:tableStyleId>{5940675A-B579-460E-94D1-54222C63F5DA}</a:tableStyleId>
              </a:tblPr>
              <a:tblGrid>
                <a:gridCol w="1769167">
                  <a:extLst>
                    <a:ext uri="{9D8B030D-6E8A-4147-A177-3AD203B41FA5}">
                      <a16:colId xmlns:a16="http://schemas.microsoft.com/office/drawing/2014/main" val="3780165555"/>
                    </a:ext>
                  </a:extLst>
                </a:gridCol>
                <a:gridCol w="1763485">
                  <a:extLst>
                    <a:ext uri="{9D8B030D-6E8A-4147-A177-3AD203B41FA5}">
                      <a16:colId xmlns:a16="http://schemas.microsoft.com/office/drawing/2014/main" val="1126652274"/>
                    </a:ext>
                  </a:extLst>
                </a:gridCol>
              </a:tblGrid>
              <a:tr h="370840">
                <a:tc>
                  <a:txBody>
                    <a:bodyPr/>
                    <a:lstStyle/>
                    <a:p>
                      <a:r>
                        <a:rPr lang="en-US" sz="3200" dirty="0" smtClean="0"/>
                        <a:t>21.67 g O</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 </a:t>
                      </a:r>
                      <a:r>
                        <a:rPr lang="en-US" sz="3200" baseline="0" dirty="0" smtClean="0"/>
                        <a:t>O</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16.0</a:t>
                      </a:r>
                      <a:r>
                        <a:rPr lang="en-US" sz="3200" baseline="0" dirty="0" smtClean="0"/>
                        <a:t> g</a:t>
                      </a:r>
                      <a:r>
                        <a:rPr lang="en-US" sz="3200" dirty="0" smtClean="0"/>
                        <a:t> O</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661348548"/>
              </p:ext>
            </p:extLst>
          </p:nvPr>
        </p:nvGraphicFramePr>
        <p:xfrm>
          <a:off x="533162" y="5783070"/>
          <a:ext cx="4493748" cy="579120"/>
        </p:xfrm>
        <a:graphic>
          <a:graphicData uri="http://schemas.openxmlformats.org/drawingml/2006/table">
            <a:tbl>
              <a:tblPr firstRow="1" bandRow="1">
                <a:tableStyleId>{5940675A-B579-460E-94D1-54222C63F5DA}</a:tableStyleId>
              </a:tblPr>
              <a:tblGrid>
                <a:gridCol w="4493748">
                  <a:extLst>
                    <a:ext uri="{9D8B030D-6E8A-4147-A177-3AD203B41FA5}">
                      <a16:colId xmlns:a16="http://schemas.microsoft.com/office/drawing/2014/main" val="824990624"/>
                    </a:ext>
                  </a:extLst>
                </a:gridCol>
              </a:tblGrid>
              <a:tr h="370840">
                <a:tc>
                  <a:txBody>
                    <a:bodyPr/>
                    <a:lstStyle/>
                    <a:p>
                      <a:r>
                        <a:rPr lang="en-US" sz="3200" dirty="0" smtClean="0"/>
                        <a:t>= 1.3544 mole O</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65889881"/>
                  </a:ext>
                </a:extLst>
              </a:tr>
            </a:tbl>
          </a:graphicData>
        </a:graphic>
      </p:graphicFrame>
      <p:sp>
        <p:nvSpPr>
          <p:cNvPr id="64" name="Rectangle 63"/>
          <p:cNvSpPr/>
          <p:nvPr/>
        </p:nvSpPr>
        <p:spPr>
          <a:xfrm>
            <a:off x="457198" y="5744713"/>
            <a:ext cx="2941433" cy="6354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182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6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6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9" name="TextBox 8"/>
          <p:cNvSpPr txBox="1"/>
          <p:nvPr/>
        </p:nvSpPr>
        <p:spPr>
          <a:xfrm>
            <a:off x="457199" y="1181100"/>
            <a:ext cx="11260182" cy="1015663"/>
          </a:xfrm>
          <a:prstGeom prst="rect">
            <a:avLst/>
          </a:prstGeom>
          <a:noFill/>
        </p:spPr>
        <p:txBody>
          <a:bodyPr wrap="square" rtlCol="0">
            <a:spAutoFit/>
          </a:bodyPr>
          <a:lstStyle/>
          <a:p>
            <a:r>
              <a:rPr lang="en-US" sz="3200" b="1" u="sng" dirty="0" smtClean="0"/>
              <a:t>Back to the Rhyme!  </a:t>
            </a:r>
            <a:br>
              <a:rPr lang="en-US" sz="3200" b="1" u="sng" dirty="0" smtClean="0"/>
            </a:br>
            <a:r>
              <a:rPr lang="en-US" sz="2800" i="1" dirty="0" smtClean="0"/>
              <a:t>% to mass, mass to moles, </a:t>
            </a:r>
            <a:r>
              <a:rPr lang="en-US" sz="2800" b="1" i="1" dirty="0" smtClean="0">
                <a:solidFill>
                  <a:srgbClr val="FF0000"/>
                </a:solidFill>
              </a:rPr>
              <a:t>divide by small, </a:t>
            </a:r>
            <a:r>
              <a:rPr lang="en-US" sz="2800" i="1" dirty="0" smtClean="0"/>
              <a:t>multiply till whole!</a:t>
            </a:r>
          </a:p>
        </p:txBody>
      </p:sp>
      <p:graphicFrame>
        <p:nvGraphicFramePr>
          <p:cNvPr id="8" name="Table 7"/>
          <p:cNvGraphicFramePr>
            <a:graphicFrameLocks noGrp="1"/>
          </p:cNvGraphicFramePr>
          <p:nvPr>
            <p:extLst>
              <p:ext uri="{D42A27DB-BD31-4B8C-83A1-F6EECF244321}">
                <p14:modId xmlns:p14="http://schemas.microsoft.com/office/powerpoint/2010/main" val="1223323552"/>
              </p:ext>
            </p:extLst>
          </p:nvPr>
        </p:nvGraphicFramePr>
        <p:xfrm>
          <a:off x="3260037" y="2401148"/>
          <a:ext cx="4038600" cy="1158240"/>
        </p:xfrm>
        <a:graphic>
          <a:graphicData uri="http://schemas.openxmlformats.org/drawingml/2006/table">
            <a:tbl>
              <a:tblPr firstRow="1" bandRow="1">
                <a:tableStyleId>{5940675A-B579-460E-94D1-54222C63F5DA}</a:tableStyleId>
              </a:tblPr>
              <a:tblGrid>
                <a:gridCol w="2460825">
                  <a:extLst>
                    <a:ext uri="{9D8B030D-6E8A-4147-A177-3AD203B41FA5}">
                      <a16:colId xmlns:a16="http://schemas.microsoft.com/office/drawing/2014/main" val="3780165555"/>
                    </a:ext>
                  </a:extLst>
                </a:gridCol>
                <a:gridCol w="1577775">
                  <a:extLst>
                    <a:ext uri="{9D8B030D-6E8A-4147-A177-3AD203B41FA5}">
                      <a16:colId xmlns:a16="http://schemas.microsoft.com/office/drawing/2014/main" val="1126652274"/>
                    </a:ext>
                  </a:extLst>
                </a:gridCol>
              </a:tblGrid>
              <a:tr h="370840">
                <a:tc>
                  <a:txBody>
                    <a:bodyPr/>
                    <a:lstStyle/>
                    <a:p>
                      <a:pPr algn="ctr"/>
                      <a:r>
                        <a:rPr lang="en-US" sz="3200" dirty="0" smtClean="0"/>
                        <a:t>4.115</a:t>
                      </a:r>
                      <a:r>
                        <a:rPr lang="en-US" sz="3200" baseline="0" dirty="0" smtClean="0"/>
                        <a:t> mole C</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3.04 C</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pPr algn="ctr"/>
                      <a:r>
                        <a:rPr lang="en-US" sz="3200" dirty="0" smtClean="0"/>
                        <a:t>1.3544</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27" name="TextBox 26"/>
          <p:cNvSpPr txBox="1"/>
          <p:nvPr/>
        </p:nvSpPr>
        <p:spPr>
          <a:xfrm>
            <a:off x="392485" y="2324952"/>
            <a:ext cx="2726875" cy="2062103"/>
          </a:xfrm>
          <a:prstGeom prst="rect">
            <a:avLst/>
          </a:prstGeom>
          <a:noFill/>
          <a:ln w="57150">
            <a:solidFill>
              <a:srgbClr val="FFC000"/>
            </a:solidFill>
          </a:ln>
        </p:spPr>
        <p:txBody>
          <a:bodyPr wrap="square" rtlCol="0">
            <a:spAutoFit/>
          </a:bodyPr>
          <a:lstStyle/>
          <a:p>
            <a:pPr algn="ctr"/>
            <a:r>
              <a:rPr lang="en-US" sz="3200" dirty="0" smtClean="0"/>
              <a:t>4.115 mole C</a:t>
            </a:r>
          </a:p>
          <a:p>
            <a:pPr algn="ctr"/>
            <a:r>
              <a:rPr lang="en-US" sz="3200" dirty="0" smtClean="0"/>
              <a:t>9.643 mole H</a:t>
            </a:r>
          </a:p>
          <a:p>
            <a:pPr algn="ctr"/>
            <a:r>
              <a:rPr lang="en-US" sz="3200" dirty="0" smtClean="0"/>
              <a:t>1.3686 mole N</a:t>
            </a:r>
          </a:p>
          <a:p>
            <a:pPr algn="ctr"/>
            <a:r>
              <a:rPr lang="en-US" sz="3200" dirty="0" smtClean="0"/>
              <a:t>1.3544 mole O</a:t>
            </a:r>
            <a:endParaRPr lang="en-US" sz="3200" dirty="0"/>
          </a:p>
        </p:txBody>
      </p:sp>
      <p:graphicFrame>
        <p:nvGraphicFramePr>
          <p:cNvPr id="29" name="Table 28"/>
          <p:cNvGraphicFramePr>
            <a:graphicFrameLocks noGrp="1"/>
          </p:cNvGraphicFramePr>
          <p:nvPr>
            <p:extLst>
              <p:ext uri="{D42A27DB-BD31-4B8C-83A1-F6EECF244321}">
                <p14:modId xmlns:p14="http://schemas.microsoft.com/office/powerpoint/2010/main" val="1130109077"/>
              </p:ext>
            </p:extLst>
          </p:nvPr>
        </p:nvGraphicFramePr>
        <p:xfrm>
          <a:off x="3260037" y="3763773"/>
          <a:ext cx="4038600" cy="1158240"/>
        </p:xfrm>
        <a:graphic>
          <a:graphicData uri="http://schemas.openxmlformats.org/drawingml/2006/table">
            <a:tbl>
              <a:tblPr firstRow="1" bandRow="1">
                <a:tableStyleId>{5940675A-B579-460E-94D1-54222C63F5DA}</a:tableStyleId>
              </a:tblPr>
              <a:tblGrid>
                <a:gridCol w="2471292">
                  <a:extLst>
                    <a:ext uri="{9D8B030D-6E8A-4147-A177-3AD203B41FA5}">
                      <a16:colId xmlns:a16="http://schemas.microsoft.com/office/drawing/2014/main" val="3780165555"/>
                    </a:ext>
                  </a:extLst>
                </a:gridCol>
                <a:gridCol w="1567308">
                  <a:extLst>
                    <a:ext uri="{9D8B030D-6E8A-4147-A177-3AD203B41FA5}">
                      <a16:colId xmlns:a16="http://schemas.microsoft.com/office/drawing/2014/main" val="1126652274"/>
                    </a:ext>
                  </a:extLst>
                </a:gridCol>
              </a:tblGrid>
              <a:tr h="370840">
                <a:tc>
                  <a:txBody>
                    <a:bodyPr/>
                    <a:lstStyle/>
                    <a:p>
                      <a:pPr algn="ctr"/>
                      <a:r>
                        <a:rPr lang="en-US" sz="3200" dirty="0" smtClean="0"/>
                        <a:t>9.643</a:t>
                      </a:r>
                      <a:r>
                        <a:rPr lang="en-US" sz="3200" baseline="0" dirty="0" smtClean="0"/>
                        <a:t> mole H</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7.12 H</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pPr algn="ctr"/>
                      <a:r>
                        <a:rPr lang="en-US" sz="3200" dirty="0" smtClean="0"/>
                        <a:t>1.3544</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30" name="Table 29"/>
          <p:cNvGraphicFramePr>
            <a:graphicFrameLocks noGrp="1"/>
          </p:cNvGraphicFramePr>
          <p:nvPr>
            <p:extLst>
              <p:ext uri="{D42A27DB-BD31-4B8C-83A1-F6EECF244321}">
                <p14:modId xmlns:p14="http://schemas.microsoft.com/office/powerpoint/2010/main" val="464726599"/>
              </p:ext>
            </p:extLst>
          </p:nvPr>
        </p:nvGraphicFramePr>
        <p:xfrm>
          <a:off x="7543571" y="2397616"/>
          <a:ext cx="4304440" cy="1158240"/>
        </p:xfrm>
        <a:graphic>
          <a:graphicData uri="http://schemas.openxmlformats.org/drawingml/2006/table">
            <a:tbl>
              <a:tblPr firstRow="1" bandRow="1">
                <a:tableStyleId>{5940675A-B579-460E-94D1-54222C63F5DA}</a:tableStyleId>
              </a:tblPr>
              <a:tblGrid>
                <a:gridCol w="2779362">
                  <a:extLst>
                    <a:ext uri="{9D8B030D-6E8A-4147-A177-3AD203B41FA5}">
                      <a16:colId xmlns:a16="http://schemas.microsoft.com/office/drawing/2014/main" val="3780165555"/>
                    </a:ext>
                  </a:extLst>
                </a:gridCol>
                <a:gridCol w="1525078">
                  <a:extLst>
                    <a:ext uri="{9D8B030D-6E8A-4147-A177-3AD203B41FA5}">
                      <a16:colId xmlns:a16="http://schemas.microsoft.com/office/drawing/2014/main" val="1126652274"/>
                    </a:ext>
                  </a:extLst>
                </a:gridCol>
              </a:tblGrid>
              <a:tr h="370840">
                <a:tc>
                  <a:txBody>
                    <a:bodyPr/>
                    <a:lstStyle/>
                    <a:p>
                      <a:pPr algn="ctr"/>
                      <a:r>
                        <a:rPr lang="en-US" sz="3200" dirty="0" smtClean="0"/>
                        <a:t>1.3686</a:t>
                      </a:r>
                      <a:r>
                        <a:rPr lang="en-US" sz="3200" baseline="0" dirty="0" smtClean="0"/>
                        <a:t> mole N</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1.01 N</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pPr algn="ctr"/>
                      <a:r>
                        <a:rPr lang="en-US" sz="3200" dirty="0" smtClean="0"/>
                        <a:t>1.3544</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31" name="Table 30"/>
          <p:cNvGraphicFramePr>
            <a:graphicFrameLocks noGrp="1"/>
          </p:cNvGraphicFramePr>
          <p:nvPr>
            <p:extLst>
              <p:ext uri="{D42A27DB-BD31-4B8C-83A1-F6EECF244321}">
                <p14:modId xmlns:p14="http://schemas.microsoft.com/office/powerpoint/2010/main" val="889996050"/>
              </p:ext>
            </p:extLst>
          </p:nvPr>
        </p:nvGraphicFramePr>
        <p:xfrm>
          <a:off x="7543572" y="3756709"/>
          <a:ext cx="3761250" cy="1158240"/>
        </p:xfrm>
        <a:graphic>
          <a:graphicData uri="http://schemas.openxmlformats.org/drawingml/2006/table">
            <a:tbl>
              <a:tblPr firstRow="1" bandRow="1">
                <a:tableStyleId>{5940675A-B579-460E-94D1-54222C63F5DA}</a:tableStyleId>
              </a:tblPr>
              <a:tblGrid>
                <a:gridCol w="2678951">
                  <a:extLst>
                    <a:ext uri="{9D8B030D-6E8A-4147-A177-3AD203B41FA5}">
                      <a16:colId xmlns:a16="http://schemas.microsoft.com/office/drawing/2014/main" val="3780165555"/>
                    </a:ext>
                  </a:extLst>
                </a:gridCol>
                <a:gridCol w="1082299">
                  <a:extLst>
                    <a:ext uri="{9D8B030D-6E8A-4147-A177-3AD203B41FA5}">
                      <a16:colId xmlns:a16="http://schemas.microsoft.com/office/drawing/2014/main" val="1126652274"/>
                    </a:ext>
                  </a:extLst>
                </a:gridCol>
              </a:tblGrid>
              <a:tr h="370840">
                <a:tc>
                  <a:txBody>
                    <a:bodyPr/>
                    <a:lstStyle/>
                    <a:p>
                      <a:pPr algn="ctr"/>
                      <a:r>
                        <a:rPr lang="en-US" sz="3200" dirty="0" smtClean="0"/>
                        <a:t>1.3544 mole O</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1 O</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pPr algn="ctr"/>
                      <a:r>
                        <a:rPr lang="en-US" sz="3200" dirty="0" smtClean="0"/>
                        <a:t>1.3544</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Tree>
    <p:extLst>
      <p:ext uri="{BB962C8B-B14F-4D97-AF65-F5344CB8AC3E}">
        <p14:creationId xmlns:p14="http://schemas.microsoft.com/office/powerpoint/2010/main" val="110143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9" name="TextBox 8"/>
          <p:cNvSpPr txBox="1"/>
          <p:nvPr/>
        </p:nvSpPr>
        <p:spPr>
          <a:xfrm>
            <a:off x="457199" y="1181100"/>
            <a:ext cx="11260182" cy="1015663"/>
          </a:xfrm>
          <a:prstGeom prst="rect">
            <a:avLst/>
          </a:prstGeom>
          <a:noFill/>
        </p:spPr>
        <p:txBody>
          <a:bodyPr wrap="square" rtlCol="0">
            <a:spAutoFit/>
          </a:bodyPr>
          <a:lstStyle/>
          <a:p>
            <a:r>
              <a:rPr lang="en-US" sz="3200" b="1" u="sng" dirty="0" smtClean="0"/>
              <a:t>Back to the Rhyme!  </a:t>
            </a:r>
            <a:br>
              <a:rPr lang="en-US" sz="3200" b="1" u="sng" dirty="0" smtClean="0"/>
            </a:br>
            <a:r>
              <a:rPr lang="en-US" sz="2800" i="1" dirty="0" smtClean="0"/>
              <a:t>% to mass, mass to moles, divide by small, </a:t>
            </a:r>
            <a:r>
              <a:rPr lang="en-US" sz="2800" b="1" i="1" dirty="0" smtClean="0">
                <a:solidFill>
                  <a:srgbClr val="FF0000"/>
                </a:solidFill>
              </a:rPr>
              <a:t>multiply till whole!</a:t>
            </a:r>
          </a:p>
        </p:txBody>
      </p:sp>
      <p:sp>
        <p:nvSpPr>
          <p:cNvPr id="27" name="TextBox 26"/>
          <p:cNvSpPr txBox="1"/>
          <p:nvPr/>
        </p:nvSpPr>
        <p:spPr>
          <a:xfrm>
            <a:off x="473527" y="2863795"/>
            <a:ext cx="2316565" cy="2062103"/>
          </a:xfrm>
          <a:prstGeom prst="rect">
            <a:avLst/>
          </a:prstGeom>
          <a:noFill/>
          <a:ln w="57150">
            <a:solidFill>
              <a:srgbClr val="FFC000"/>
            </a:solidFill>
          </a:ln>
        </p:spPr>
        <p:txBody>
          <a:bodyPr wrap="square" rtlCol="0">
            <a:spAutoFit/>
          </a:bodyPr>
          <a:lstStyle/>
          <a:p>
            <a:r>
              <a:rPr lang="en-US" sz="3200" dirty="0" smtClean="0"/>
              <a:t>3.04 C </a:t>
            </a:r>
            <a:r>
              <a:rPr lang="en-US" sz="3200" dirty="0" smtClean="0">
                <a:sym typeface="Wingdings" panose="05000000000000000000" pitchFamily="2" charset="2"/>
              </a:rPr>
              <a:t> 3</a:t>
            </a:r>
            <a:endParaRPr lang="en-US" sz="3200" dirty="0" smtClean="0"/>
          </a:p>
          <a:p>
            <a:r>
              <a:rPr lang="en-US" sz="3200" dirty="0" smtClean="0"/>
              <a:t>7.12 H </a:t>
            </a:r>
            <a:r>
              <a:rPr lang="en-US" sz="3200" dirty="0" smtClean="0">
                <a:sym typeface="Wingdings" panose="05000000000000000000" pitchFamily="2" charset="2"/>
              </a:rPr>
              <a:t> 7</a:t>
            </a:r>
            <a:endParaRPr lang="en-US" sz="3200" dirty="0" smtClean="0"/>
          </a:p>
          <a:p>
            <a:r>
              <a:rPr lang="en-US" sz="3200" dirty="0" smtClean="0"/>
              <a:t>1.01 N </a:t>
            </a:r>
            <a:r>
              <a:rPr lang="en-US" sz="3200" dirty="0" smtClean="0">
                <a:sym typeface="Wingdings" panose="05000000000000000000" pitchFamily="2" charset="2"/>
              </a:rPr>
              <a:t> 1</a:t>
            </a:r>
            <a:endParaRPr lang="en-US" sz="3200" dirty="0" smtClean="0"/>
          </a:p>
          <a:p>
            <a:r>
              <a:rPr lang="en-US" sz="3200" dirty="0" smtClean="0"/>
              <a:t>1 O </a:t>
            </a:r>
            <a:r>
              <a:rPr lang="en-US" sz="3200" dirty="0" smtClean="0">
                <a:sym typeface="Wingdings" panose="05000000000000000000" pitchFamily="2" charset="2"/>
              </a:rPr>
              <a:t> 1</a:t>
            </a:r>
            <a:endParaRPr lang="en-US" sz="3200" dirty="0"/>
          </a:p>
        </p:txBody>
      </p:sp>
      <p:sp>
        <p:nvSpPr>
          <p:cNvPr id="10" name="TextBox 9"/>
          <p:cNvSpPr txBox="1"/>
          <p:nvPr/>
        </p:nvSpPr>
        <p:spPr>
          <a:xfrm>
            <a:off x="4046218" y="3106809"/>
            <a:ext cx="4082143" cy="1323439"/>
          </a:xfrm>
          <a:prstGeom prst="rect">
            <a:avLst/>
          </a:prstGeom>
          <a:noFill/>
        </p:spPr>
        <p:txBody>
          <a:bodyPr wrap="square" rtlCol="0">
            <a:spAutoFit/>
          </a:bodyPr>
          <a:lstStyle/>
          <a:p>
            <a:r>
              <a:rPr lang="en-US" sz="8000" dirty="0" smtClean="0">
                <a:latin typeface="Arial" panose="020B0604020202020204" pitchFamily="34" charset="0"/>
                <a:cs typeface="Arial" panose="020B0604020202020204" pitchFamily="34" charset="0"/>
              </a:rPr>
              <a:t>C</a:t>
            </a:r>
            <a:r>
              <a:rPr lang="en-US" sz="8000" baseline="-25000" dirty="0" smtClean="0">
                <a:latin typeface="Arial" panose="020B0604020202020204" pitchFamily="34" charset="0"/>
                <a:cs typeface="Arial" panose="020B0604020202020204" pitchFamily="34" charset="0"/>
              </a:rPr>
              <a:t>3</a:t>
            </a:r>
            <a:r>
              <a:rPr lang="en-US" sz="8000" dirty="0" smtClean="0">
                <a:latin typeface="Arial" panose="020B0604020202020204" pitchFamily="34" charset="0"/>
                <a:cs typeface="Arial" panose="020B0604020202020204" pitchFamily="34" charset="0"/>
              </a:rPr>
              <a:t>H</a:t>
            </a:r>
            <a:r>
              <a:rPr lang="en-US" sz="8000" baseline="-25000" dirty="0" smtClean="0">
                <a:latin typeface="Arial" panose="020B0604020202020204" pitchFamily="34" charset="0"/>
                <a:cs typeface="Arial" panose="020B0604020202020204" pitchFamily="34" charset="0"/>
              </a:rPr>
              <a:t>7</a:t>
            </a:r>
            <a:r>
              <a:rPr lang="en-US" sz="8000" dirty="0" smtClean="0">
                <a:latin typeface="Arial" panose="020B0604020202020204" pitchFamily="34" charset="0"/>
                <a:cs typeface="Arial" panose="020B0604020202020204" pitchFamily="34" charset="0"/>
              </a:rPr>
              <a:t>NO</a:t>
            </a:r>
            <a:endParaRPr lang="en-US" sz="8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5574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9" name="TextBox 8"/>
          <p:cNvSpPr txBox="1"/>
          <p:nvPr/>
        </p:nvSpPr>
        <p:spPr>
          <a:xfrm>
            <a:off x="457199" y="1181100"/>
            <a:ext cx="11260182" cy="1015663"/>
          </a:xfrm>
          <a:prstGeom prst="rect">
            <a:avLst/>
          </a:prstGeom>
          <a:noFill/>
        </p:spPr>
        <p:txBody>
          <a:bodyPr wrap="square" rtlCol="0">
            <a:spAutoFit/>
          </a:bodyPr>
          <a:lstStyle/>
          <a:p>
            <a:r>
              <a:rPr lang="en-US" sz="3200" b="1" u="sng" dirty="0" smtClean="0"/>
              <a:t>Find Molecular Formula Now!</a:t>
            </a:r>
            <a:br>
              <a:rPr lang="en-US" sz="3200" b="1" u="sng" dirty="0" smtClean="0"/>
            </a:br>
            <a:r>
              <a:rPr lang="en-US" sz="2800" i="1" dirty="0" smtClean="0"/>
              <a:t>Molecular Mass/Empirical Mass = multiplier</a:t>
            </a:r>
            <a:endParaRPr lang="en-US" sz="2800" b="1" i="1" dirty="0" smtClean="0">
              <a:solidFill>
                <a:srgbClr val="FF0000"/>
              </a:solidFill>
            </a:endParaRPr>
          </a:p>
        </p:txBody>
      </p:sp>
      <p:sp>
        <p:nvSpPr>
          <p:cNvPr id="10" name="TextBox 9"/>
          <p:cNvSpPr txBox="1"/>
          <p:nvPr/>
        </p:nvSpPr>
        <p:spPr>
          <a:xfrm>
            <a:off x="551330" y="2568200"/>
            <a:ext cx="7247965" cy="1077218"/>
          </a:xfrm>
          <a:prstGeom prst="rect">
            <a:avLst/>
          </a:prstGeom>
          <a:noFill/>
        </p:spPr>
        <p:txBody>
          <a:bodyPr wrap="square" rtlCol="0">
            <a:spAutoFit/>
          </a:bodyPr>
          <a:lstStyle/>
          <a:p>
            <a:r>
              <a:rPr lang="en-US" sz="3200" dirty="0" smtClean="0">
                <a:latin typeface="Arial" panose="020B0604020202020204" pitchFamily="34" charset="0"/>
                <a:cs typeface="Arial" panose="020B0604020202020204" pitchFamily="34" charset="0"/>
              </a:rPr>
              <a:t>Molecular Mass = 150 g/</a:t>
            </a:r>
            <a:r>
              <a:rPr lang="en-US" sz="3200" dirty="0" err="1" smtClean="0">
                <a:latin typeface="Arial" panose="020B0604020202020204" pitchFamily="34" charset="0"/>
                <a:cs typeface="Arial" panose="020B0604020202020204" pitchFamily="34" charset="0"/>
              </a:rPr>
              <a:t>mol</a:t>
            </a:r>
            <a:r>
              <a:rPr lang="en-US" sz="3200" dirty="0" smtClean="0">
                <a:latin typeface="Arial" panose="020B0604020202020204" pitchFamily="34" charset="0"/>
                <a:cs typeface="Arial" panose="020B0604020202020204" pitchFamily="34" charset="0"/>
              </a:rPr>
              <a:t/>
            </a:r>
            <a:br>
              <a:rPr lang="en-US" sz="3200" dirty="0" smtClean="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Empirical Mass C</a:t>
            </a:r>
            <a:r>
              <a:rPr lang="en-US" sz="3200" baseline="-25000" dirty="0" smtClean="0">
                <a:latin typeface="Arial" panose="020B0604020202020204" pitchFamily="34" charset="0"/>
                <a:cs typeface="Arial" panose="020B0604020202020204" pitchFamily="34" charset="0"/>
              </a:rPr>
              <a:t>3</a:t>
            </a:r>
            <a:r>
              <a:rPr lang="en-US" sz="3200" dirty="0" smtClean="0">
                <a:latin typeface="Arial" panose="020B0604020202020204" pitchFamily="34" charset="0"/>
                <a:cs typeface="Arial" panose="020B0604020202020204" pitchFamily="34" charset="0"/>
              </a:rPr>
              <a:t>H</a:t>
            </a:r>
            <a:r>
              <a:rPr lang="en-US" sz="3200" baseline="-25000" dirty="0" smtClean="0">
                <a:latin typeface="Arial" panose="020B0604020202020204" pitchFamily="34" charset="0"/>
                <a:cs typeface="Arial" panose="020B0604020202020204" pitchFamily="34" charset="0"/>
              </a:rPr>
              <a:t>7</a:t>
            </a:r>
            <a:r>
              <a:rPr lang="en-US" sz="3200" dirty="0" smtClean="0">
                <a:latin typeface="Arial" panose="020B0604020202020204" pitchFamily="34" charset="0"/>
                <a:cs typeface="Arial" panose="020B0604020202020204" pitchFamily="34" charset="0"/>
              </a:rPr>
              <a:t>NO = 73.11 g/</a:t>
            </a:r>
            <a:r>
              <a:rPr lang="en-US" sz="3200" dirty="0" err="1" smtClean="0">
                <a:latin typeface="Arial" panose="020B0604020202020204" pitchFamily="34" charset="0"/>
                <a:cs typeface="Arial" panose="020B0604020202020204" pitchFamily="34" charset="0"/>
              </a:rPr>
              <a:t>mol</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641232" y="4016855"/>
            <a:ext cx="7247965" cy="584775"/>
          </a:xfrm>
          <a:prstGeom prst="rect">
            <a:avLst/>
          </a:prstGeom>
          <a:noFill/>
        </p:spPr>
        <p:txBody>
          <a:bodyPr wrap="square" rtlCol="0">
            <a:spAutoFit/>
          </a:bodyPr>
          <a:lstStyle/>
          <a:p>
            <a:r>
              <a:rPr lang="en-US" sz="3200" dirty="0" smtClean="0">
                <a:latin typeface="Arial" panose="020B0604020202020204" pitchFamily="34" charset="0"/>
                <a:cs typeface="Arial" panose="020B0604020202020204" pitchFamily="34" charset="0"/>
              </a:rPr>
              <a:t>150/73.11 = 2.05 </a:t>
            </a:r>
            <a:r>
              <a:rPr lang="en-US" sz="3200" dirty="0" smtClean="0">
                <a:latin typeface="Arial" panose="020B0604020202020204" pitchFamily="34" charset="0"/>
                <a:cs typeface="Arial" panose="020B0604020202020204" pitchFamily="34" charset="0"/>
                <a:sym typeface="Wingdings" panose="05000000000000000000" pitchFamily="2" charset="2"/>
              </a:rPr>
              <a:t> 2</a:t>
            </a:r>
            <a:endParaRPr lang="en-US" sz="3200" dirty="0">
              <a:latin typeface="Arial" panose="020B0604020202020204" pitchFamily="34" charset="0"/>
              <a:cs typeface="Arial" panose="020B0604020202020204" pitchFamily="34" charset="0"/>
            </a:endParaRPr>
          </a:p>
        </p:txBody>
      </p:sp>
      <p:sp>
        <p:nvSpPr>
          <p:cNvPr id="8" name="TextBox 7"/>
          <p:cNvSpPr txBox="1"/>
          <p:nvPr/>
        </p:nvSpPr>
        <p:spPr>
          <a:xfrm>
            <a:off x="641231" y="4601630"/>
            <a:ext cx="7247965" cy="584775"/>
          </a:xfrm>
          <a:prstGeom prst="rect">
            <a:avLst/>
          </a:prstGeom>
          <a:noFill/>
        </p:spPr>
        <p:txBody>
          <a:bodyPr wrap="square" rtlCol="0">
            <a:spAutoFit/>
          </a:bodyPr>
          <a:lstStyle/>
          <a:p>
            <a:r>
              <a:rPr lang="en-US" sz="3200" dirty="0" smtClean="0">
                <a:latin typeface="Arial" panose="020B0604020202020204" pitchFamily="34" charset="0"/>
                <a:cs typeface="Arial" panose="020B0604020202020204" pitchFamily="34" charset="0"/>
              </a:rPr>
              <a:t>C</a:t>
            </a:r>
            <a:r>
              <a:rPr lang="en-US" sz="3200" baseline="-25000" dirty="0" smtClean="0">
                <a:latin typeface="Arial" panose="020B0604020202020204" pitchFamily="34" charset="0"/>
                <a:cs typeface="Arial" panose="020B0604020202020204" pitchFamily="34" charset="0"/>
              </a:rPr>
              <a:t>3</a:t>
            </a:r>
            <a:r>
              <a:rPr lang="en-US" sz="3200" dirty="0" smtClean="0">
                <a:latin typeface="Arial" panose="020B0604020202020204" pitchFamily="34" charset="0"/>
                <a:cs typeface="Arial" panose="020B0604020202020204" pitchFamily="34" charset="0"/>
              </a:rPr>
              <a:t>H</a:t>
            </a:r>
            <a:r>
              <a:rPr lang="en-US" sz="3200" baseline="-25000" dirty="0" smtClean="0">
                <a:latin typeface="Arial" panose="020B0604020202020204" pitchFamily="34" charset="0"/>
                <a:cs typeface="Arial" panose="020B0604020202020204" pitchFamily="34" charset="0"/>
              </a:rPr>
              <a:t>7</a:t>
            </a:r>
            <a:r>
              <a:rPr lang="en-US" sz="3200" dirty="0" smtClean="0">
                <a:latin typeface="Arial" panose="020B0604020202020204" pitchFamily="34" charset="0"/>
                <a:cs typeface="Arial" panose="020B0604020202020204" pitchFamily="34" charset="0"/>
              </a:rPr>
              <a:t>NO x 2 = </a:t>
            </a:r>
            <a:endParaRPr lang="en-US" sz="3200" dirty="0">
              <a:latin typeface="Arial" panose="020B0604020202020204" pitchFamily="34" charset="0"/>
              <a:cs typeface="Arial" panose="020B0604020202020204" pitchFamily="34" charset="0"/>
            </a:endParaRPr>
          </a:p>
        </p:txBody>
      </p:sp>
      <p:sp>
        <p:nvSpPr>
          <p:cNvPr id="3" name="Rectangle 2"/>
          <p:cNvSpPr/>
          <p:nvPr/>
        </p:nvSpPr>
        <p:spPr>
          <a:xfrm>
            <a:off x="5555508" y="4419069"/>
            <a:ext cx="4246675" cy="1107996"/>
          </a:xfrm>
          <a:prstGeom prst="rect">
            <a:avLst/>
          </a:prstGeom>
        </p:spPr>
        <p:txBody>
          <a:bodyPr wrap="none">
            <a:spAutoFit/>
          </a:bodyPr>
          <a:lstStyle/>
          <a:p>
            <a:r>
              <a:rPr lang="en-US" sz="6600" dirty="0" smtClean="0">
                <a:latin typeface="Arial" panose="020B0604020202020204" pitchFamily="34" charset="0"/>
                <a:cs typeface="Arial" panose="020B0604020202020204" pitchFamily="34" charset="0"/>
              </a:rPr>
              <a:t>C</a:t>
            </a:r>
            <a:r>
              <a:rPr lang="en-US" sz="6600" baseline="-25000" dirty="0" smtClean="0">
                <a:latin typeface="Arial" panose="020B0604020202020204" pitchFamily="34" charset="0"/>
                <a:cs typeface="Arial" panose="020B0604020202020204" pitchFamily="34" charset="0"/>
              </a:rPr>
              <a:t>6</a:t>
            </a:r>
            <a:r>
              <a:rPr lang="en-US" sz="6600" dirty="0" smtClean="0">
                <a:latin typeface="Arial" panose="020B0604020202020204" pitchFamily="34" charset="0"/>
                <a:cs typeface="Arial" panose="020B0604020202020204" pitchFamily="34" charset="0"/>
              </a:rPr>
              <a:t>H</a:t>
            </a:r>
            <a:r>
              <a:rPr lang="en-US" sz="6600" baseline="-25000" dirty="0" smtClean="0">
                <a:latin typeface="Arial" panose="020B0604020202020204" pitchFamily="34" charset="0"/>
                <a:cs typeface="Arial" panose="020B0604020202020204" pitchFamily="34" charset="0"/>
              </a:rPr>
              <a:t>14</a:t>
            </a:r>
            <a:r>
              <a:rPr lang="en-US" sz="6600" dirty="0" smtClean="0">
                <a:latin typeface="Arial" panose="020B0604020202020204" pitchFamily="34" charset="0"/>
                <a:cs typeface="Arial" panose="020B0604020202020204" pitchFamily="34" charset="0"/>
              </a:rPr>
              <a:t>N</a:t>
            </a:r>
            <a:r>
              <a:rPr lang="en-US" sz="6600" baseline="-25000" dirty="0" smtClean="0">
                <a:latin typeface="Arial" panose="020B0604020202020204" pitchFamily="34" charset="0"/>
                <a:cs typeface="Arial" panose="020B0604020202020204" pitchFamily="34" charset="0"/>
              </a:rPr>
              <a:t>2</a:t>
            </a:r>
            <a:r>
              <a:rPr lang="en-US" sz="6600" dirty="0" smtClean="0">
                <a:latin typeface="Arial" panose="020B0604020202020204" pitchFamily="34" charset="0"/>
                <a:cs typeface="Arial" panose="020B0604020202020204" pitchFamily="34" charset="0"/>
              </a:rPr>
              <a:t>O</a:t>
            </a:r>
            <a:r>
              <a:rPr lang="en-US" sz="6600" baseline="-25000" dirty="0" smtClean="0">
                <a:latin typeface="Arial" panose="020B0604020202020204" pitchFamily="34" charset="0"/>
                <a:cs typeface="Arial" panose="020B0604020202020204" pitchFamily="34" charset="0"/>
              </a:rPr>
              <a:t>2</a:t>
            </a:r>
            <a:endParaRPr lang="en-US" sz="6600" baseline="-25000" dirty="0"/>
          </a:p>
        </p:txBody>
      </p:sp>
    </p:spTree>
    <p:extLst>
      <p:ext uri="{BB962C8B-B14F-4D97-AF65-F5344CB8AC3E}">
        <p14:creationId xmlns:p14="http://schemas.microsoft.com/office/powerpoint/2010/main" val="17619144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6600" b="1" dirty="0" smtClean="0"/>
              <a:t>Flow Charts for different styles of problems.</a:t>
            </a:r>
            <a:endParaRPr lang="en-US" sz="6600" b="1" dirty="0"/>
          </a:p>
        </p:txBody>
      </p:sp>
      <p:sp>
        <p:nvSpPr>
          <p:cNvPr id="3" name="Content Placeholder 2"/>
          <p:cNvSpPr>
            <a:spLocks noGrp="1"/>
          </p:cNvSpPr>
          <p:nvPr>
            <p:ph idx="1"/>
          </p:nvPr>
        </p:nvSpPr>
        <p:spPr>
          <a:xfrm>
            <a:off x="471696" y="2425391"/>
            <a:ext cx="11218127" cy="4038600"/>
          </a:xfrm>
        </p:spPr>
        <p:txBody>
          <a:bodyPr>
            <a:normAutofit lnSpcReduction="10000"/>
          </a:bodyPr>
          <a:lstStyle/>
          <a:p>
            <a:r>
              <a:rPr lang="en-US" sz="3600" b="1" u="sng" dirty="0" smtClean="0">
                <a:solidFill>
                  <a:schemeClr val="tx1"/>
                </a:solidFill>
              </a:rPr>
              <a:t>Level 1 </a:t>
            </a:r>
            <a:r>
              <a:rPr lang="en-US" sz="3600" dirty="0" smtClean="0">
                <a:solidFill>
                  <a:schemeClr val="tx1"/>
                </a:solidFill>
              </a:rPr>
              <a:t>– only CHO</a:t>
            </a:r>
          </a:p>
          <a:p>
            <a:endParaRPr lang="en-US" sz="3600" dirty="0" smtClean="0">
              <a:solidFill>
                <a:schemeClr val="tx1"/>
              </a:solidFill>
            </a:endParaRPr>
          </a:p>
          <a:p>
            <a:r>
              <a:rPr lang="en-US" sz="3600" b="1" u="sng" dirty="0" smtClean="0">
                <a:solidFill>
                  <a:schemeClr val="tx1"/>
                </a:solidFill>
              </a:rPr>
              <a:t>Level 2 </a:t>
            </a:r>
            <a:r>
              <a:rPr lang="en-US" sz="3600" dirty="0" smtClean="0">
                <a:solidFill>
                  <a:schemeClr val="tx1"/>
                </a:solidFill>
              </a:rPr>
              <a:t>– CHO and N, BUT N is given to you in the SAME experiment</a:t>
            </a:r>
            <a:r>
              <a:rPr lang="en-US" sz="3600" i="1" dirty="0">
                <a:solidFill>
                  <a:schemeClr val="tx1"/>
                </a:solidFill>
              </a:rPr>
              <a:t> </a:t>
            </a:r>
            <a:r>
              <a:rPr lang="en-US" sz="2400" i="1" dirty="0" smtClean="0">
                <a:solidFill>
                  <a:schemeClr val="tx1"/>
                </a:solidFill>
              </a:rPr>
              <a:t>Easier, not very realistic (not usually done this way in real life)</a:t>
            </a:r>
          </a:p>
          <a:p>
            <a:endParaRPr lang="en-US" sz="2400" i="1" dirty="0" smtClean="0">
              <a:solidFill>
                <a:schemeClr val="tx1"/>
              </a:solidFill>
            </a:endParaRPr>
          </a:p>
          <a:p>
            <a:r>
              <a:rPr lang="en-US" sz="3600" b="1" u="sng" dirty="0" smtClean="0">
                <a:solidFill>
                  <a:schemeClr val="tx1"/>
                </a:solidFill>
              </a:rPr>
              <a:t>Level 3 </a:t>
            </a:r>
            <a:r>
              <a:rPr lang="en-US" sz="3600" dirty="0" smtClean="0">
                <a:solidFill>
                  <a:schemeClr val="tx1"/>
                </a:solidFill>
              </a:rPr>
              <a:t>– CHO and N, and N is given to you in a DIFFERENT experiment </a:t>
            </a:r>
            <a:endParaRPr lang="en-US" sz="3600" dirty="0">
              <a:solidFill>
                <a:schemeClr val="tx1"/>
              </a:solidFill>
            </a:endParaRPr>
          </a:p>
        </p:txBody>
      </p:sp>
    </p:spTree>
    <p:extLst>
      <p:ext uri="{BB962C8B-B14F-4D97-AF65-F5344CB8AC3E}">
        <p14:creationId xmlns:p14="http://schemas.microsoft.com/office/powerpoint/2010/main" val="29316752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9" y="386575"/>
            <a:ext cx="9875520" cy="1356360"/>
          </a:xfrm>
        </p:spPr>
        <p:txBody>
          <a:bodyPr>
            <a:noAutofit/>
          </a:bodyPr>
          <a:lstStyle/>
          <a:p>
            <a:pPr algn="ctr"/>
            <a:r>
              <a:rPr lang="en-US" sz="6600" b="1" dirty="0" smtClean="0"/>
              <a:t>Remember…</a:t>
            </a:r>
            <a:endParaRPr lang="en-US" sz="6600" b="1" dirty="0"/>
          </a:p>
        </p:txBody>
      </p:sp>
      <p:sp>
        <p:nvSpPr>
          <p:cNvPr id="3" name="Content Placeholder 2"/>
          <p:cNvSpPr>
            <a:spLocks noGrp="1"/>
          </p:cNvSpPr>
          <p:nvPr>
            <p:ph idx="1"/>
          </p:nvPr>
        </p:nvSpPr>
        <p:spPr>
          <a:xfrm>
            <a:off x="471695" y="1742935"/>
            <a:ext cx="11218127" cy="4038600"/>
          </a:xfrm>
        </p:spPr>
        <p:txBody>
          <a:bodyPr>
            <a:normAutofit lnSpcReduction="10000"/>
          </a:bodyPr>
          <a:lstStyle/>
          <a:p>
            <a:r>
              <a:rPr lang="en-US" sz="3600" b="1" dirty="0" smtClean="0">
                <a:solidFill>
                  <a:schemeClr val="tx1"/>
                </a:solidFill>
              </a:rPr>
              <a:t>When converting your CO2 and H2O into grams to do your subtractions…I like to stop at moles and write the answer down because you will need moles anyway! But you don’t have to, you could do it later if you want!</a:t>
            </a:r>
          </a:p>
          <a:p>
            <a:endParaRPr lang="en-US" sz="3600" b="1" dirty="0" smtClean="0">
              <a:solidFill>
                <a:schemeClr val="tx1"/>
              </a:solidFill>
            </a:endParaRPr>
          </a:p>
          <a:p>
            <a:r>
              <a:rPr lang="en-US" sz="3600" b="1" dirty="0" smtClean="0">
                <a:solidFill>
                  <a:schemeClr val="tx1"/>
                </a:solidFill>
              </a:rPr>
              <a:t>Extra elements aren’t always nitrogen, it could be a different element like S or Cl, etc. Same concept on how to find them though!</a:t>
            </a:r>
            <a:endParaRPr lang="en-US" sz="3600" b="1" dirty="0">
              <a:solidFill>
                <a:schemeClr val="tx1"/>
              </a:solidFill>
            </a:endParaRPr>
          </a:p>
        </p:txBody>
      </p:sp>
    </p:spTree>
    <p:extLst>
      <p:ext uri="{BB962C8B-B14F-4D97-AF65-F5344CB8AC3E}">
        <p14:creationId xmlns:p14="http://schemas.microsoft.com/office/powerpoint/2010/main" val="3778785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809419" y="359225"/>
            <a:ext cx="5050971" cy="121379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600" b="1" dirty="0" smtClean="0">
                <a:solidFill>
                  <a:schemeClr val="tx1"/>
                </a:solidFill>
              </a:rPr>
              <a:t>Original Sample</a:t>
            </a:r>
          </a:p>
        </p:txBody>
      </p:sp>
      <p:sp>
        <p:nvSpPr>
          <p:cNvPr id="7" name="Rounded Rectangle 6"/>
          <p:cNvSpPr/>
          <p:nvPr/>
        </p:nvSpPr>
        <p:spPr>
          <a:xfrm>
            <a:off x="862362" y="2253349"/>
            <a:ext cx="2830285" cy="14478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600" b="1" dirty="0" smtClean="0">
                <a:solidFill>
                  <a:schemeClr val="tx1"/>
                </a:solidFill>
              </a:rPr>
              <a:t>CO2 Product</a:t>
            </a:r>
          </a:p>
        </p:txBody>
      </p:sp>
      <p:sp>
        <p:nvSpPr>
          <p:cNvPr id="8" name="Rectangle 7"/>
          <p:cNvSpPr/>
          <p:nvPr/>
        </p:nvSpPr>
        <p:spPr>
          <a:xfrm>
            <a:off x="2370032" y="1009660"/>
            <a:ext cx="3929743" cy="674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a:t>
            </a:r>
            <a:r>
              <a:rPr lang="en-US" sz="2800" b="1" baseline="-25000" dirty="0" smtClean="0">
                <a:solidFill>
                  <a:schemeClr val="tx1"/>
                </a:solidFill>
              </a:rPr>
              <a:t>?</a:t>
            </a:r>
            <a:r>
              <a:rPr lang="en-US" sz="2800" b="1" dirty="0" smtClean="0">
                <a:solidFill>
                  <a:schemeClr val="tx1"/>
                </a:solidFill>
              </a:rPr>
              <a:t>H</a:t>
            </a:r>
            <a:r>
              <a:rPr lang="en-US" sz="2800" b="1" baseline="-25000" dirty="0" smtClean="0">
                <a:solidFill>
                  <a:schemeClr val="tx1"/>
                </a:solidFill>
              </a:rPr>
              <a:t>?</a:t>
            </a:r>
            <a:r>
              <a:rPr lang="en-US" sz="2800" b="1" dirty="0" smtClean="0">
                <a:solidFill>
                  <a:schemeClr val="tx1"/>
                </a:solidFill>
              </a:rPr>
              <a:t>O</a:t>
            </a:r>
            <a:r>
              <a:rPr lang="en-US" sz="2800" b="1" baseline="-25000" dirty="0" smtClean="0">
                <a:solidFill>
                  <a:schemeClr val="tx1"/>
                </a:solidFill>
              </a:rPr>
              <a:t>?</a:t>
            </a:r>
            <a:endParaRPr lang="en-US" sz="2800" b="1" baseline="-25000" dirty="0">
              <a:solidFill>
                <a:schemeClr val="tx1"/>
              </a:solidFill>
            </a:endParaRPr>
          </a:p>
        </p:txBody>
      </p:sp>
      <p:sp>
        <p:nvSpPr>
          <p:cNvPr id="9" name="Rectangle 8"/>
          <p:cNvSpPr/>
          <p:nvPr/>
        </p:nvSpPr>
        <p:spPr>
          <a:xfrm>
            <a:off x="1229753" y="2977249"/>
            <a:ext cx="2095501" cy="1055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Carbon ends up here</a:t>
            </a:r>
            <a:endParaRPr lang="en-US" sz="2800" b="1" dirty="0">
              <a:solidFill>
                <a:schemeClr val="tx1"/>
              </a:solidFill>
            </a:endParaRPr>
          </a:p>
        </p:txBody>
      </p:sp>
      <p:sp>
        <p:nvSpPr>
          <p:cNvPr id="10" name="Rounded Rectangle 9"/>
          <p:cNvSpPr/>
          <p:nvPr/>
        </p:nvSpPr>
        <p:spPr>
          <a:xfrm>
            <a:off x="5034310" y="2226138"/>
            <a:ext cx="2890158" cy="14478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600" b="1" dirty="0" smtClean="0">
                <a:solidFill>
                  <a:schemeClr val="tx1"/>
                </a:solidFill>
              </a:rPr>
              <a:t>H2O Product</a:t>
            </a:r>
          </a:p>
        </p:txBody>
      </p:sp>
      <p:sp>
        <p:nvSpPr>
          <p:cNvPr id="11" name="Rectangle 10"/>
          <p:cNvSpPr/>
          <p:nvPr/>
        </p:nvSpPr>
        <p:spPr>
          <a:xfrm>
            <a:off x="5358159" y="2950038"/>
            <a:ext cx="2286002" cy="1055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Hydrogen ends up here</a:t>
            </a:r>
            <a:endParaRPr lang="en-US" sz="2800" b="1" dirty="0">
              <a:solidFill>
                <a:schemeClr val="tx1"/>
              </a:solidFill>
            </a:endParaRPr>
          </a:p>
        </p:txBody>
      </p:sp>
      <p:sp>
        <p:nvSpPr>
          <p:cNvPr id="14" name="Rounded Rectangle 13"/>
          <p:cNvSpPr/>
          <p:nvPr/>
        </p:nvSpPr>
        <p:spPr>
          <a:xfrm>
            <a:off x="363744" y="4961173"/>
            <a:ext cx="5595257" cy="113212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600" b="1" dirty="0" smtClean="0">
                <a:solidFill>
                  <a:schemeClr val="tx1"/>
                </a:solidFill>
              </a:rPr>
              <a:t>Sample minus g C and g H</a:t>
            </a:r>
          </a:p>
        </p:txBody>
      </p:sp>
      <p:sp>
        <p:nvSpPr>
          <p:cNvPr id="15" name="Rectangle 14"/>
          <p:cNvSpPr/>
          <p:nvPr/>
        </p:nvSpPr>
        <p:spPr>
          <a:xfrm>
            <a:off x="742618" y="5666663"/>
            <a:ext cx="4615541" cy="7511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g Oxygen in Original Sample</a:t>
            </a:r>
            <a:endParaRPr lang="en-US" sz="2800" b="1" dirty="0">
              <a:solidFill>
                <a:schemeClr val="tx1"/>
              </a:solidFill>
            </a:endParaRPr>
          </a:p>
        </p:txBody>
      </p:sp>
      <p:cxnSp>
        <p:nvCxnSpPr>
          <p:cNvPr id="3" name="Straight Arrow Connector 2"/>
          <p:cNvCxnSpPr/>
          <p:nvPr/>
        </p:nvCxnSpPr>
        <p:spPr>
          <a:xfrm>
            <a:off x="2135989" y="1573016"/>
            <a:ext cx="0" cy="64008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533819" y="1573016"/>
            <a:ext cx="0" cy="64008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4" name="Left Brace 3"/>
          <p:cNvSpPr/>
          <p:nvPr/>
        </p:nvSpPr>
        <p:spPr>
          <a:xfrm rot="16200000">
            <a:off x="4151206" y="2551347"/>
            <a:ext cx="900798" cy="3864431"/>
          </a:xfrm>
          <a:prstGeom prst="leftBrace">
            <a:avLst>
              <a:gd name="adj1" fmla="val 8333"/>
              <a:gd name="adj2" fmla="val 46062"/>
            </a:avLst>
          </a:prstGeom>
          <a:ln w="762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Oval 4"/>
          <p:cNvSpPr/>
          <p:nvPr/>
        </p:nvSpPr>
        <p:spPr>
          <a:xfrm>
            <a:off x="363744" y="1009660"/>
            <a:ext cx="1404854" cy="1118544"/>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a:t>
            </a:r>
            <a:r>
              <a:rPr lang="en-US" sz="1500" b="1" dirty="0" smtClean="0">
                <a:solidFill>
                  <a:schemeClr val="tx1"/>
                </a:solidFill>
                <a:sym typeface="Wingdings" panose="05000000000000000000" pitchFamily="2" charset="2"/>
              </a:rPr>
              <a:t> g C</a:t>
            </a:r>
            <a:endParaRPr lang="en-US" sz="1500" b="1" dirty="0">
              <a:solidFill>
                <a:schemeClr val="tx1"/>
              </a:solidFill>
            </a:endParaRPr>
          </a:p>
        </p:txBody>
      </p:sp>
      <p:sp>
        <p:nvSpPr>
          <p:cNvPr id="18" name="Rounded Rectangle 17"/>
          <p:cNvSpPr/>
          <p:nvPr/>
        </p:nvSpPr>
        <p:spPr>
          <a:xfrm>
            <a:off x="7767766" y="4327060"/>
            <a:ext cx="3773161" cy="160629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Get everything into moles </a:t>
            </a:r>
            <a:r>
              <a:rPr lang="en-US" sz="2000" dirty="0" smtClean="0">
                <a:solidFill>
                  <a:schemeClr val="tx1"/>
                </a:solidFill>
              </a:rPr>
              <a:t>(if you haven’t already)</a:t>
            </a:r>
          </a:p>
        </p:txBody>
      </p:sp>
      <p:sp>
        <p:nvSpPr>
          <p:cNvPr id="19" name="Rectangle 18"/>
          <p:cNvSpPr/>
          <p:nvPr/>
        </p:nvSpPr>
        <p:spPr>
          <a:xfrm>
            <a:off x="7499026" y="5373494"/>
            <a:ext cx="4280207" cy="1044283"/>
          </a:xfrm>
          <a:prstGeom prst="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Back to Rhyme! </a:t>
            </a:r>
          </a:p>
          <a:p>
            <a:pPr algn="ctr"/>
            <a:r>
              <a:rPr lang="en-US" sz="2000" b="1" dirty="0" smtClean="0">
                <a:solidFill>
                  <a:schemeClr val="tx1"/>
                </a:solidFill>
              </a:rPr>
              <a:t>mass to mole… divide by small… multiply ‘till whole</a:t>
            </a:r>
            <a:endParaRPr lang="en-US" sz="2000" b="1" dirty="0">
              <a:solidFill>
                <a:schemeClr val="tx1"/>
              </a:solidFill>
            </a:endParaRPr>
          </a:p>
        </p:txBody>
      </p:sp>
      <p:cxnSp>
        <p:nvCxnSpPr>
          <p:cNvPr id="20" name="Straight Arrow Connector 19"/>
          <p:cNvCxnSpPr/>
          <p:nvPr/>
        </p:nvCxnSpPr>
        <p:spPr>
          <a:xfrm>
            <a:off x="5959000" y="5792405"/>
            <a:ext cx="1554480" cy="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6901211" y="1023224"/>
            <a:ext cx="1404854" cy="1118544"/>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a:t>
            </a:r>
            <a:r>
              <a:rPr lang="en-US" sz="1500" b="1" dirty="0" smtClean="0">
                <a:solidFill>
                  <a:schemeClr val="tx1"/>
                </a:solidFill>
                <a:sym typeface="Wingdings" panose="05000000000000000000" pitchFamily="2" charset="2"/>
              </a:rPr>
              <a:t> g H</a:t>
            </a:r>
            <a:endParaRPr lang="en-US" sz="1500" b="1" dirty="0">
              <a:solidFill>
                <a:schemeClr val="tx1"/>
              </a:solidFill>
            </a:endParaRPr>
          </a:p>
        </p:txBody>
      </p:sp>
    </p:spTree>
    <p:extLst>
      <p:ext uri="{BB962C8B-B14F-4D97-AF65-F5344CB8AC3E}">
        <p14:creationId xmlns:p14="http://schemas.microsoft.com/office/powerpoint/2010/main" val="40760334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037065" y="359225"/>
            <a:ext cx="8809463" cy="77355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solidFill>
                  <a:schemeClr val="tx1"/>
                </a:solidFill>
              </a:rPr>
              <a:t>Original Sample</a:t>
            </a:r>
          </a:p>
        </p:txBody>
      </p:sp>
      <p:sp>
        <p:nvSpPr>
          <p:cNvPr id="7" name="Rounded Rectangle 6"/>
          <p:cNvSpPr/>
          <p:nvPr/>
        </p:nvSpPr>
        <p:spPr>
          <a:xfrm>
            <a:off x="723205" y="2663632"/>
            <a:ext cx="2822885" cy="93048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solidFill>
                  <a:schemeClr val="tx1"/>
                </a:solidFill>
              </a:rPr>
              <a:t>CO2 Product</a:t>
            </a:r>
          </a:p>
        </p:txBody>
      </p:sp>
      <p:sp>
        <p:nvSpPr>
          <p:cNvPr id="9" name="Rectangle 8"/>
          <p:cNvSpPr/>
          <p:nvPr/>
        </p:nvSpPr>
        <p:spPr>
          <a:xfrm>
            <a:off x="1080110" y="3286235"/>
            <a:ext cx="2095501" cy="6989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Carbon ends up here</a:t>
            </a:r>
            <a:endParaRPr lang="en-US" sz="2400" b="1" dirty="0">
              <a:solidFill>
                <a:schemeClr val="tx1"/>
              </a:solidFill>
            </a:endParaRPr>
          </a:p>
        </p:txBody>
      </p:sp>
      <p:sp>
        <p:nvSpPr>
          <p:cNvPr id="10" name="Rounded Rectangle 9"/>
          <p:cNvSpPr/>
          <p:nvPr/>
        </p:nvSpPr>
        <p:spPr>
          <a:xfrm>
            <a:off x="7281746" y="2628868"/>
            <a:ext cx="2890158" cy="96240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solidFill>
                  <a:schemeClr val="tx1"/>
                </a:solidFill>
              </a:rPr>
              <a:t>N Product</a:t>
            </a:r>
          </a:p>
        </p:txBody>
      </p:sp>
      <p:sp>
        <p:nvSpPr>
          <p:cNvPr id="11" name="Rectangle 10"/>
          <p:cNvSpPr/>
          <p:nvPr/>
        </p:nvSpPr>
        <p:spPr>
          <a:xfrm>
            <a:off x="7730866" y="3294736"/>
            <a:ext cx="2286002" cy="690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Nitrogen ends up here</a:t>
            </a:r>
            <a:endParaRPr lang="en-US" sz="2400" b="1" dirty="0">
              <a:solidFill>
                <a:schemeClr val="tx1"/>
              </a:solidFill>
            </a:endParaRPr>
          </a:p>
        </p:txBody>
      </p:sp>
      <p:sp>
        <p:nvSpPr>
          <p:cNvPr id="14" name="Rounded Rectangle 13"/>
          <p:cNvSpPr/>
          <p:nvPr/>
        </p:nvSpPr>
        <p:spPr>
          <a:xfrm>
            <a:off x="421972" y="4787220"/>
            <a:ext cx="5774462" cy="75493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solidFill>
                  <a:schemeClr val="tx1"/>
                </a:solidFill>
              </a:rPr>
              <a:t>Sample minus g C, g H, and g N</a:t>
            </a:r>
          </a:p>
        </p:txBody>
      </p:sp>
      <p:sp>
        <p:nvSpPr>
          <p:cNvPr id="15" name="Rectangle 14"/>
          <p:cNvSpPr/>
          <p:nvPr/>
        </p:nvSpPr>
        <p:spPr>
          <a:xfrm>
            <a:off x="1001432" y="5369975"/>
            <a:ext cx="4615541" cy="6665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g Oxygen in Original Sample</a:t>
            </a:r>
            <a:endParaRPr lang="en-US" sz="2800" b="1" dirty="0">
              <a:solidFill>
                <a:schemeClr val="tx1"/>
              </a:solidFill>
            </a:endParaRPr>
          </a:p>
        </p:txBody>
      </p:sp>
      <p:cxnSp>
        <p:nvCxnSpPr>
          <p:cNvPr id="3" name="Straight Arrow Connector 2"/>
          <p:cNvCxnSpPr/>
          <p:nvPr/>
        </p:nvCxnSpPr>
        <p:spPr>
          <a:xfrm flipH="1">
            <a:off x="1973766" y="1132780"/>
            <a:ext cx="2" cy="1530852"/>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4" name="Left Brace 3"/>
          <p:cNvSpPr/>
          <p:nvPr/>
        </p:nvSpPr>
        <p:spPr>
          <a:xfrm rot="16200000">
            <a:off x="4922471" y="921583"/>
            <a:ext cx="761864" cy="6846844"/>
          </a:xfrm>
          <a:prstGeom prst="leftBrace">
            <a:avLst>
              <a:gd name="adj1" fmla="val 8333"/>
              <a:gd name="adj2" fmla="val 26681"/>
            </a:avLst>
          </a:prstGeom>
          <a:ln w="762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Arrow Connector 18"/>
          <p:cNvCxnSpPr/>
          <p:nvPr/>
        </p:nvCxnSpPr>
        <p:spPr>
          <a:xfrm flipH="1">
            <a:off x="9129135" y="1162981"/>
            <a:ext cx="0" cy="146304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3953976" y="2691670"/>
            <a:ext cx="2890158" cy="90244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solidFill>
                  <a:schemeClr val="tx1"/>
                </a:solidFill>
              </a:rPr>
              <a:t>H2O Product</a:t>
            </a:r>
          </a:p>
        </p:txBody>
      </p:sp>
      <p:sp>
        <p:nvSpPr>
          <p:cNvPr id="21" name="Rectangle 20"/>
          <p:cNvSpPr/>
          <p:nvPr/>
        </p:nvSpPr>
        <p:spPr>
          <a:xfrm>
            <a:off x="4262421" y="3296017"/>
            <a:ext cx="2286002" cy="6891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Hydrogen ends up here</a:t>
            </a:r>
            <a:endParaRPr lang="en-US" sz="2400" b="1" dirty="0">
              <a:solidFill>
                <a:schemeClr val="tx1"/>
              </a:solidFill>
            </a:endParaRPr>
          </a:p>
        </p:txBody>
      </p:sp>
      <p:cxnSp>
        <p:nvCxnSpPr>
          <p:cNvPr id="23" name="Straight Arrow Connector 22"/>
          <p:cNvCxnSpPr/>
          <p:nvPr/>
        </p:nvCxnSpPr>
        <p:spPr>
          <a:xfrm flipH="1">
            <a:off x="5441796" y="1394599"/>
            <a:ext cx="0" cy="128016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196434" y="5180759"/>
            <a:ext cx="1554480" cy="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9" name="Rounded Rectangle 28"/>
          <p:cNvSpPr/>
          <p:nvPr/>
        </p:nvSpPr>
        <p:spPr>
          <a:xfrm>
            <a:off x="7767766" y="4572382"/>
            <a:ext cx="3773161" cy="160629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Get everything into moles </a:t>
            </a:r>
            <a:r>
              <a:rPr lang="en-US" sz="2000" dirty="0" smtClean="0">
                <a:solidFill>
                  <a:schemeClr val="tx1"/>
                </a:solidFill>
              </a:rPr>
              <a:t>(if you haven’t already)</a:t>
            </a:r>
          </a:p>
        </p:txBody>
      </p:sp>
      <p:sp>
        <p:nvSpPr>
          <p:cNvPr id="30" name="Rectangle 29"/>
          <p:cNvSpPr/>
          <p:nvPr/>
        </p:nvSpPr>
        <p:spPr>
          <a:xfrm>
            <a:off x="7565476" y="5577278"/>
            <a:ext cx="4125950" cy="971670"/>
          </a:xfrm>
          <a:prstGeom prst="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Back to Rhyme! </a:t>
            </a:r>
          </a:p>
          <a:p>
            <a:pPr algn="ctr"/>
            <a:r>
              <a:rPr lang="en-US" sz="2000" b="1" dirty="0" smtClean="0">
                <a:solidFill>
                  <a:schemeClr val="tx1"/>
                </a:solidFill>
              </a:rPr>
              <a:t>mass to mole… </a:t>
            </a:r>
            <a:br>
              <a:rPr lang="en-US" sz="2000" b="1" dirty="0" smtClean="0">
                <a:solidFill>
                  <a:schemeClr val="tx1"/>
                </a:solidFill>
              </a:rPr>
            </a:br>
            <a:r>
              <a:rPr lang="en-US" sz="2000" b="1" dirty="0" smtClean="0">
                <a:solidFill>
                  <a:schemeClr val="tx1"/>
                </a:solidFill>
              </a:rPr>
              <a:t>divide by small… multiply ‘till whole</a:t>
            </a:r>
            <a:endParaRPr lang="en-US" sz="2000" b="1" dirty="0">
              <a:solidFill>
                <a:schemeClr val="tx1"/>
              </a:solidFill>
            </a:endParaRPr>
          </a:p>
        </p:txBody>
      </p:sp>
      <p:sp>
        <p:nvSpPr>
          <p:cNvPr id="31" name="Oval 30"/>
          <p:cNvSpPr/>
          <p:nvPr/>
        </p:nvSpPr>
        <p:spPr>
          <a:xfrm>
            <a:off x="9232994" y="1517236"/>
            <a:ext cx="1743531"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N product </a:t>
            </a:r>
            <a:r>
              <a:rPr lang="en-US" sz="1500" b="1" dirty="0" smtClean="0">
                <a:solidFill>
                  <a:schemeClr val="tx1"/>
                </a:solidFill>
                <a:sym typeface="Wingdings" panose="05000000000000000000" pitchFamily="2" charset="2"/>
              </a:rPr>
              <a:t> </a:t>
            </a:r>
            <a:r>
              <a:rPr lang="en-US" sz="1500" b="1" dirty="0" err="1" smtClean="0">
                <a:solidFill>
                  <a:schemeClr val="tx1"/>
                </a:solidFill>
                <a:sym typeface="Wingdings" panose="05000000000000000000" pitchFamily="2" charset="2"/>
              </a:rPr>
              <a:t>mol</a:t>
            </a:r>
            <a:r>
              <a:rPr lang="en-US" sz="1500" b="1" dirty="0" smtClean="0">
                <a:solidFill>
                  <a:schemeClr val="tx1"/>
                </a:solidFill>
                <a:sym typeface="Wingdings" panose="05000000000000000000" pitchFamily="2" charset="2"/>
              </a:rPr>
              <a:t> N prod.  </a:t>
            </a:r>
            <a:r>
              <a:rPr lang="en-US" sz="1500" b="1" dirty="0" err="1" smtClean="0">
                <a:solidFill>
                  <a:schemeClr val="tx1"/>
                </a:solidFill>
                <a:sym typeface="Wingdings" panose="05000000000000000000" pitchFamily="2" charset="2"/>
              </a:rPr>
              <a:t>mol</a:t>
            </a:r>
            <a:r>
              <a:rPr lang="en-US" sz="1500" b="1" dirty="0" smtClean="0">
                <a:solidFill>
                  <a:schemeClr val="tx1"/>
                </a:solidFill>
                <a:sym typeface="Wingdings" panose="05000000000000000000" pitchFamily="2" charset="2"/>
              </a:rPr>
              <a:t> N  g N</a:t>
            </a:r>
            <a:endParaRPr lang="en-US" sz="1500" b="1" dirty="0">
              <a:solidFill>
                <a:schemeClr val="tx1"/>
              </a:solidFill>
            </a:endParaRPr>
          </a:p>
        </p:txBody>
      </p:sp>
      <p:sp>
        <p:nvSpPr>
          <p:cNvPr id="32" name="Oval 31"/>
          <p:cNvSpPr/>
          <p:nvPr/>
        </p:nvSpPr>
        <p:spPr>
          <a:xfrm>
            <a:off x="3951441" y="1585687"/>
            <a:ext cx="1404854"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a:t>
            </a:r>
            <a:r>
              <a:rPr lang="en-US" sz="1500" b="1" dirty="0" smtClean="0">
                <a:solidFill>
                  <a:schemeClr val="tx1"/>
                </a:solidFill>
                <a:sym typeface="Wingdings" panose="05000000000000000000" pitchFamily="2" charset="2"/>
              </a:rPr>
              <a:t> g H</a:t>
            </a:r>
            <a:endParaRPr lang="en-US" sz="1500" b="1" dirty="0">
              <a:solidFill>
                <a:schemeClr val="tx1"/>
              </a:solidFill>
            </a:endParaRPr>
          </a:p>
        </p:txBody>
      </p:sp>
      <p:sp>
        <p:nvSpPr>
          <p:cNvPr id="33" name="Rectangle 32"/>
          <p:cNvSpPr/>
          <p:nvPr/>
        </p:nvSpPr>
        <p:spPr>
          <a:xfrm>
            <a:off x="3440550" y="942134"/>
            <a:ext cx="3929743" cy="487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a:t>
            </a:r>
            <a:r>
              <a:rPr lang="en-US" sz="2800" b="1" baseline="-25000" dirty="0" smtClean="0">
                <a:solidFill>
                  <a:schemeClr val="tx1"/>
                </a:solidFill>
              </a:rPr>
              <a:t>?</a:t>
            </a:r>
            <a:r>
              <a:rPr lang="en-US" sz="2800" b="1" dirty="0" smtClean="0">
                <a:solidFill>
                  <a:schemeClr val="tx1"/>
                </a:solidFill>
              </a:rPr>
              <a:t>H</a:t>
            </a:r>
            <a:r>
              <a:rPr lang="en-US" sz="2800" b="1" baseline="-25000" dirty="0" smtClean="0">
                <a:solidFill>
                  <a:schemeClr val="tx1"/>
                </a:solidFill>
              </a:rPr>
              <a:t>?</a:t>
            </a:r>
            <a:r>
              <a:rPr lang="en-US" sz="2800" b="1" dirty="0" smtClean="0">
                <a:solidFill>
                  <a:schemeClr val="tx1"/>
                </a:solidFill>
              </a:rPr>
              <a:t>O</a:t>
            </a:r>
            <a:r>
              <a:rPr lang="en-US" sz="2800" b="1" baseline="-25000" dirty="0" smtClean="0">
                <a:solidFill>
                  <a:schemeClr val="tx1"/>
                </a:solidFill>
              </a:rPr>
              <a:t>?</a:t>
            </a:r>
            <a:r>
              <a:rPr lang="en-US" sz="2800" b="1" dirty="0" smtClean="0">
                <a:solidFill>
                  <a:schemeClr val="tx1"/>
                </a:solidFill>
              </a:rPr>
              <a:t>N</a:t>
            </a:r>
            <a:r>
              <a:rPr lang="en-US" sz="2800" b="1" baseline="-25000" dirty="0" smtClean="0">
                <a:solidFill>
                  <a:schemeClr val="tx1"/>
                </a:solidFill>
              </a:rPr>
              <a:t>?</a:t>
            </a:r>
            <a:endParaRPr lang="en-US" sz="2800" b="1" baseline="-25000" dirty="0">
              <a:solidFill>
                <a:schemeClr val="tx1"/>
              </a:solidFill>
            </a:endParaRPr>
          </a:p>
        </p:txBody>
      </p:sp>
      <p:sp>
        <p:nvSpPr>
          <p:cNvPr id="35" name="Oval 34"/>
          <p:cNvSpPr/>
          <p:nvPr/>
        </p:nvSpPr>
        <p:spPr>
          <a:xfrm>
            <a:off x="421972" y="1583690"/>
            <a:ext cx="1404854"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a:t>
            </a:r>
            <a:r>
              <a:rPr lang="en-US" sz="1500" b="1" dirty="0" smtClean="0">
                <a:solidFill>
                  <a:schemeClr val="tx1"/>
                </a:solidFill>
                <a:sym typeface="Wingdings" panose="05000000000000000000" pitchFamily="2" charset="2"/>
              </a:rPr>
              <a:t> g C</a:t>
            </a:r>
            <a:endParaRPr lang="en-US" sz="1500" b="1" dirty="0">
              <a:solidFill>
                <a:schemeClr val="tx1"/>
              </a:solidFill>
            </a:endParaRPr>
          </a:p>
        </p:txBody>
      </p:sp>
    </p:spTree>
    <p:extLst>
      <p:ext uri="{BB962C8B-B14F-4D97-AF65-F5344CB8AC3E}">
        <p14:creationId xmlns:p14="http://schemas.microsoft.com/office/powerpoint/2010/main" val="2519945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56902" y="38100"/>
            <a:ext cx="10972800" cy="1143000"/>
          </a:xfrm>
        </p:spPr>
        <p:txBody>
          <a:bodyPr/>
          <a:lstStyle/>
          <a:p>
            <a:pPr eaLnBrk="1" hangingPunct="1"/>
            <a:r>
              <a:rPr lang="en-US" b="1" u="sng" dirty="0" smtClean="0"/>
              <a:t>Combustion Analysis</a:t>
            </a:r>
          </a:p>
        </p:txBody>
      </p:sp>
      <p:sp>
        <p:nvSpPr>
          <p:cNvPr id="4099" name="Rectangle 3"/>
          <p:cNvSpPr>
            <a:spLocks noGrp="1" noChangeArrowheads="1"/>
          </p:cNvSpPr>
          <p:nvPr>
            <p:ph type="body" sz="half" idx="2"/>
          </p:nvPr>
        </p:nvSpPr>
        <p:spPr>
          <a:xfrm>
            <a:off x="483325" y="3252651"/>
            <a:ext cx="11312435" cy="2919549"/>
          </a:xfrm>
        </p:spPr>
        <p:txBody>
          <a:bodyPr>
            <a:noAutofit/>
          </a:bodyPr>
          <a:lstStyle/>
          <a:p>
            <a:pPr marL="45720" indent="0" eaLnBrk="1" hangingPunct="1">
              <a:buNone/>
            </a:pPr>
            <a:r>
              <a:rPr lang="en-US" sz="3600" b="1" dirty="0">
                <a:solidFill>
                  <a:schemeClr val="tx1"/>
                </a:solidFill>
              </a:rPr>
              <a:t>Compounds containing C, H and O are routinely analyzed through combustion in a chamber like this.</a:t>
            </a:r>
          </a:p>
          <a:p>
            <a:pPr lvl="1" eaLnBrk="1" hangingPunct="1"/>
            <a:r>
              <a:rPr lang="en-US" sz="3200" dirty="0">
                <a:solidFill>
                  <a:schemeClr val="tx1"/>
                </a:solidFill>
              </a:rPr>
              <a:t>C is determined from the mass of CO</a:t>
            </a:r>
            <a:r>
              <a:rPr lang="en-US" sz="3200" baseline="-25000" dirty="0">
                <a:solidFill>
                  <a:schemeClr val="tx1"/>
                </a:solidFill>
              </a:rPr>
              <a:t>2</a:t>
            </a:r>
            <a:r>
              <a:rPr lang="en-US" sz="3200" dirty="0">
                <a:solidFill>
                  <a:schemeClr val="tx1"/>
                </a:solidFill>
              </a:rPr>
              <a:t> produced.</a:t>
            </a:r>
          </a:p>
          <a:p>
            <a:pPr lvl="1" eaLnBrk="1" hangingPunct="1"/>
            <a:r>
              <a:rPr lang="en-US" sz="3200" dirty="0">
                <a:solidFill>
                  <a:schemeClr val="tx1"/>
                </a:solidFill>
              </a:rPr>
              <a:t>H is determined from the mass of H</a:t>
            </a:r>
            <a:r>
              <a:rPr lang="en-US" sz="3200" baseline="-25000" dirty="0">
                <a:solidFill>
                  <a:schemeClr val="tx1"/>
                </a:solidFill>
              </a:rPr>
              <a:t>2</a:t>
            </a:r>
            <a:r>
              <a:rPr lang="en-US" sz="3200" dirty="0">
                <a:solidFill>
                  <a:schemeClr val="tx1"/>
                </a:solidFill>
              </a:rPr>
              <a:t>O produced.</a:t>
            </a:r>
          </a:p>
          <a:p>
            <a:pPr lvl="1" eaLnBrk="1" hangingPunct="1"/>
            <a:r>
              <a:rPr lang="en-US" sz="3200" dirty="0">
                <a:solidFill>
                  <a:schemeClr val="tx1"/>
                </a:solidFill>
              </a:rPr>
              <a:t>O is determined by difference after the C and H have been determined.</a:t>
            </a:r>
          </a:p>
        </p:txBody>
      </p:sp>
      <p:pic>
        <p:nvPicPr>
          <p:cNvPr id="3076" name="Picture 4" descr="03_12"/>
          <p:cNvPicPr>
            <a:picLocks noGrp="1" noChangeAspect="1" noChangeArrowheads="1"/>
          </p:cNvPicPr>
          <p:nvPr>
            <p:ph sz="half" idx="1"/>
          </p:nvPr>
        </p:nvPicPr>
        <p:blipFill>
          <a:blip r:embed="rId3" cstate="print"/>
          <a:srcRect b="12088"/>
          <a:stretch>
            <a:fillRect/>
          </a:stretch>
        </p:blipFill>
        <p:spPr>
          <a:xfrm>
            <a:off x="1550398" y="1181100"/>
            <a:ext cx="8915400" cy="1905000"/>
          </a:xfrm>
        </p:spPr>
      </p:pic>
    </p:spTree>
    <p:extLst>
      <p:ext uri="{BB962C8B-B14F-4D97-AF65-F5344CB8AC3E}">
        <p14:creationId xmlns:p14="http://schemas.microsoft.com/office/powerpoint/2010/main" val="993057204"/>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4071788" y="359225"/>
            <a:ext cx="5050971" cy="59600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Original Sample</a:t>
            </a:r>
          </a:p>
        </p:txBody>
      </p:sp>
      <p:sp>
        <p:nvSpPr>
          <p:cNvPr id="7" name="Rounded Rectangle 6"/>
          <p:cNvSpPr/>
          <p:nvPr/>
        </p:nvSpPr>
        <p:spPr>
          <a:xfrm>
            <a:off x="371480" y="1965818"/>
            <a:ext cx="2229529" cy="7565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CO2 Product</a:t>
            </a:r>
          </a:p>
        </p:txBody>
      </p:sp>
      <p:sp>
        <p:nvSpPr>
          <p:cNvPr id="8" name="Rectangle 7"/>
          <p:cNvSpPr/>
          <p:nvPr/>
        </p:nvSpPr>
        <p:spPr>
          <a:xfrm>
            <a:off x="4610099" y="819177"/>
            <a:ext cx="3929743" cy="4394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C</a:t>
            </a:r>
            <a:r>
              <a:rPr lang="en-US" sz="2000" b="1" baseline="-25000" dirty="0" smtClean="0">
                <a:solidFill>
                  <a:schemeClr val="tx1"/>
                </a:solidFill>
              </a:rPr>
              <a:t>?</a:t>
            </a:r>
            <a:r>
              <a:rPr lang="en-US" sz="2000" b="1" dirty="0" smtClean="0">
                <a:solidFill>
                  <a:schemeClr val="tx1"/>
                </a:solidFill>
              </a:rPr>
              <a:t>H</a:t>
            </a:r>
            <a:r>
              <a:rPr lang="en-US" sz="2000" b="1" baseline="-25000" dirty="0" smtClean="0">
                <a:solidFill>
                  <a:schemeClr val="tx1"/>
                </a:solidFill>
              </a:rPr>
              <a:t>?</a:t>
            </a:r>
            <a:r>
              <a:rPr lang="en-US" sz="2000" b="1" dirty="0" smtClean="0">
                <a:solidFill>
                  <a:schemeClr val="tx1"/>
                </a:solidFill>
              </a:rPr>
              <a:t>O</a:t>
            </a:r>
            <a:r>
              <a:rPr lang="en-US" sz="2000" b="1" baseline="-25000" dirty="0" smtClean="0">
                <a:solidFill>
                  <a:schemeClr val="tx1"/>
                </a:solidFill>
              </a:rPr>
              <a:t>?</a:t>
            </a:r>
            <a:r>
              <a:rPr lang="en-US" sz="2000" b="1" dirty="0" smtClean="0">
                <a:solidFill>
                  <a:schemeClr val="tx1"/>
                </a:solidFill>
              </a:rPr>
              <a:t>N</a:t>
            </a:r>
            <a:r>
              <a:rPr lang="en-US" sz="2000" b="1" baseline="-25000" dirty="0" smtClean="0">
                <a:solidFill>
                  <a:schemeClr val="tx1"/>
                </a:solidFill>
              </a:rPr>
              <a:t>?</a:t>
            </a:r>
            <a:endParaRPr lang="en-US" sz="2000" b="1" baseline="-25000" dirty="0">
              <a:solidFill>
                <a:schemeClr val="tx1"/>
              </a:solidFill>
            </a:endParaRPr>
          </a:p>
        </p:txBody>
      </p:sp>
      <p:sp>
        <p:nvSpPr>
          <p:cNvPr id="9" name="Rectangle 8"/>
          <p:cNvSpPr/>
          <p:nvPr/>
        </p:nvSpPr>
        <p:spPr>
          <a:xfrm>
            <a:off x="738193" y="2516957"/>
            <a:ext cx="1558693" cy="6436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Carbon ends up here</a:t>
            </a:r>
            <a:endParaRPr lang="en-US" sz="2000" b="1" dirty="0">
              <a:solidFill>
                <a:schemeClr val="tx1"/>
              </a:solidFill>
            </a:endParaRPr>
          </a:p>
        </p:txBody>
      </p:sp>
      <p:sp>
        <p:nvSpPr>
          <p:cNvPr id="10" name="Rounded Rectangle 9"/>
          <p:cNvSpPr/>
          <p:nvPr/>
        </p:nvSpPr>
        <p:spPr>
          <a:xfrm>
            <a:off x="2780625" y="1978825"/>
            <a:ext cx="2267628" cy="72179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H2O Product</a:t>
            </a:r>
          </a:p>
        </p:txBody>
      </p:sp>
      <p:sp>
        <p:nvSpPr>
          <p:cNvPr id="11" name="Rectangle 10"/>
          <p:cNvSpPr/>
          <p:nvPr/>
        </p:nvSpPr>
        <p:spPr>
          <a:xfrm>
            <a:off x="3083377" y="2495185"/>
            <a:ext cx="1593392" cy="6272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Hydrogen ends up here</a:t>
            </a:r>
            <a:endParaRPr lang="en-US" sz="2000" b="1" dirty="0">
              <a:solidFill>
                <a:schemeClr val="tx1"/>
              </a:solidFill>
            </a:endParaRPr>
          </a:p>
        </p:txBody>
      </p:sp>
      <p:sp>
        <p:nvSpPr>
          <p:cNvPr id="12" name="Rounded Rectangle 11"/>
          <p:cNvSpPr/>
          <p:nvPr/>
        </p:nvSpPr>
        <p:spPr>
          <a:xfrm>
            <a:off x="8588829" y="1965818"/>
            <a:ext cx="2525485" cy="7565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N Product</a:t>
            </a:r>
          </a:p>
        </p:txBody>
      </p:sp>
      <p:sp>
        <p:nvSpPr>
          <p:cNvPr id="13" name="Rectangle 12"/>
          <p:cNvSpPr/>
          <p:nvPr/>
        </p:nvSpPr>
        <p:spPr>
          <a:xfrm>
            <a:off x="8887505" y="2537950"/>
            <a:ext cx="1928131" cy="5940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Nitrogen ends up here</a:t>
            </a:r>
            <a:endParaRPr lang="en-US" sz="2000" b="1" dirty="0">
              <a:solidFill>
                <a:schemeClr val="tx1"/>
              </a:solidFill>
            </a:endParaRPr>
          </a:p>
        </p:txBody>
      </p:sp>
      <p:sp>
        <p:nvSpPr>
          <p:cNvPr id="14" name="Rounded Rectangle 13"/>
          <p:cNvSpPr/>
          <p:nvPr/>
        </p:nvSpPr>
        <p:spPr>
          <a:xfrm>
            <a:off x="353784" y="5040018"/>
            <a:ext cx="4694469" cy="76880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100% minus %C</a:t>
            </a:r>
            <a:r>
              <a:rPr lang="en-US" sz="2800" b="1" dirty="0">
                <a:solidFill>
                  <a:schemeClr val="tx1"/>
                </a:solidFill>
              </a:rPr>
              <a:t>,</a:t>
            </a:r>
            <a:r>
              <a:rPr lang="en-US" sz="2800" b="1" dirty="0" smtClean="0">
                <a:solidFill>
                  <a:schemeClr val="tx1"/>
                </a:solidFill>
              </a:rPr>
              <a:t> %H and %N </a:t>
            </a:r>
          </a:p>
        </p:txBody>
      </p:sp>
      <p:sp>
        <p:nvSpPr>
          <p:cNvPr id="15" name="Rectangle 14"/>
          <p:cNvSpPr/>
          <p:nvPr/>
        </p:nvSpPr>
        <p:spPr>
          <a:xfrm>
            <a:off x="797699" y="5604668"/>
            <a:ext cx="3300096" cy="57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 Oxygen in ANY Sample</a:t>
            </a:r>
            <a:endParaRPr lang="en-US" sz="2000" b="1" dirty="0">
              <a:solidFill>
                <a:schemeClr val="tx1"/>
              </a:solidFill>
            </a:endParaRPr>
          </a:p>
        </p:txBody>
      </p:sp>
      <p:sp>
        <p:nvSpPr>
          <p:cNvPr id="16" name="Rounded Rectangle 15"/>
          <p:cNvSpPr/>
          <p:nvPr/>
        </p:nvSpPr>
        <p:spPr>
          <a:xfrm>
            <a:off x="354468" y="3823287"/>
            <a:ext cx="8234361" cy="65585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Convert all grams into % based on each experiment</a:t>
            </a:r>
          </a:p>
        </p:txBody>
      </p:sp>
      <p:sp>
        <p:nvSpPr>
          <p:cNvPr id="17" name="Rounded Rectangle 16"/>
          <p:cNvSpPr/>
          <p:nvPr/>
        </p:nvSpPr>
        <p:spPr>
          <a:xfrm>
            <a:off x="6974267" y="4973105"/>
            <a:ext cx="4276491" cy="84639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Now pretend 100g sample</a:t>
            </a:r>
          </a:p>
        </p:txBody>
      </p:sp>
      <p:sp>
        <p:nvSpPr>
          <p:cNvPr id="18" name="Rectangle 17"/>
          <p:cNvSpPr/>
          <p:nvPr/>
        </p:nvSpPr>
        <p:spPr>
          <a:xfrm>
            <a:off x="6739321" y="5582721"/>
            <a:ext cx="4811480" cy="935415"/>
          </a:xfrm>
          <a:prstGeom prst="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Back to Rhyme! </a:t>
            </a:r>
          </a:p>
          <a:p>
            <a:pPr algn="ctr"/>
            <a:r>
              <a:rPr lang="en-US" sz="2000" b="1" dirty="0" smtClean="0">
                <a:solidFill>
                  <a:schemeClr val="tx1"/>
                </a:solidFill>
              </a:rPr>
              <a:t>% to Mass…mass to mole… divide by small… multiply ‘till whole</a:t>
            </a:r>
            <a:endParaRPr lang="en-US" sz="2000" b="1" dirty="0">
              <a:solidFill>
                <a:schemeClr val="tx1"/>
              </a:solidFill>
            </a:endParaRPr>
          </a:p>
        </p:txBody>
      </p:sp>
      <p:cxnSp>
        <p:nvCxnSpPr>
          <p:cNvPr id="19" name="Straight Arrow Connector 18"/>
          <p:cNvCxnSpPr/>
          <p:nvPr/>
        </p:nvCxnSpPr>
        <p:spPr>
          <a:xfrm flipH="1">
            <a:off x="1807028" y="587828"/>
            <a:ext cx="0" cy="137160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0" name="Left Brace 19"/>
          <p:cNvSpPr/>
          <p:nvPr/>
        </p:nvSpPr>
        <p:spPr>
          <a:xfrm rot="16200000">
            <a:off x="5414294" y="-772662"/>
            <a:ext cx="581332" cy="8502218"/>
          </a:xfrm>
          <a:prstGeom prst="leftBrace">
            <a:avLst>
              <a:gd name="adj1" fmla="val 8333"/>
              <a:gd name="adj2" fmla="val 46062"/>
            </a:avLst>
          </a:prstGeom>
          <a:ln w="762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p>
        </p:txBody>
      </p:sp>
      <p:cxnSp>
        <p:nvCxnSpPr>
          <p:cNvPr id="23" name="Straight Connector 22"/>
          <p:cNvCxnSpPr/>
          <p:nvPr/>
        </p:nvCxnSpPr>
        <p:spPr>
          <a:xfrm>
            <a:off x="1774370" y="598714"/>
            <a:ext cx="2286000"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3847415" y="597326"/>
            <a:ext cx="0" cy="137160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07028" y="227994"/>
            <a:ext cx="2226127" cy="369332"/>
          </a:xfrm>
          <a:prstGeom prst="rect">
            <a:avLst/>
          </a:prstGeom>
          <a:noFill/>
        </p:spPr>
        <p:txBody>
          <a:bodyPr wrap="square" rtlCol="0">
            <a:spAutoFit/>
          </a:bodyPr>
          <a:lstStyle/>
          <a:p>
            <a:r>
              <a:rPr lang="en-US" dirty="0" smtClean="0"/>
              <a:t>Experiment #1</a:t>
            </a:r>
            <a:endParaRPr lang="en-US" dirty="0"/>
          </a:p>
        </p:txBody>
      </p:sp>
      <p:cxnSp>
        <p:nvCxnSpPr>
          <p:cNvPr id="29" name="Straight Connector 28"/>
          <p:cNvCxnSpPr/>
          <p:nvPr/>
        </p:nvCxnSpPr>
        <p:spPr>
          <a:xfrm>
            <a:off x="9133109" y="620482"/>
            <a:ext cx="822960"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9930829" y="597326"/>
            <a:ext cx="0" cy="137160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9165767" y="238876"/>
            <a:ext cx="2040387" cy="369332"/>
          </a:xfrm>
          <a:prstGeom prst="rect">
            <a:avLst/>
          </a:prstGeom>
          <a:noFill/>
        </p:spPr>
        <p:txBody>
          <a:bodyPr wrap="square" rtlCol="0">
            <a:spAutoFit/>
          </a:bodyPr>
          <a:lstStyle/>
          <a:p>
            <a:r>
              <a:rPr lang="en-US" dirty="0" smtClean="0"/>
              <a:t>Experiment #2</a:t>
            </a:r>
            <a:endParaRPr lang="en-US" dirty="0"/>
          </a:p>
        </p:txBody>
      </p:sp>
      <p:sp>
        <p:nvSpPr>
          <p:cNvPr id="33" name="Oval 32"/>
          <p:cNvSpPr/>
          <p:nvPr/>
        </p:nvSpPr>
        <p:spPr>
          <a:xfrm>
            <a:off x="8736457" y="3812373"/>
            <a:ext cx="1959434" cy="807398"/>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u="sng" dirty="0" smtClean="0">
                <a:solidFill>
                  <a:schemeClr val="tx1"/>
                </a:solidFill>
              </a:rPr>
              <a:t>g element</a:t>
            </a:r>
            <a:r>
              <a:rPr lang="en-US" sz="1600" b="1" dirty="0" smtClean="0">
                <a:solidFill>
                  <a:schemeClr val="tx1"/>
                </a:solidFill>
              </a:rPr>
              <a:t> x 100</a:t>
            </a:r>
          </a:p>
          <a:p>
            <a:r>
              <a:rPr lang="en-US" sz="1600" b="1" dirty="0" smtClean="0">
                <a:solidFill>
                  <a:schemeClr val="tx1"/>
                </a:solidFill>
              </a:rPr>
              <a:t>g sample</a:t>
            </a:r>
            <a:endParaRPr lang="en-US" sz="1600" b="1" dirty="0">
              <a:solidFill>
                <a:schemeClr val="tx1"/>
              </a:solidFill>
            </a:endParaRPr>
          </a:p>
        </p:txBody>
      </p:sp>
      <p:sp>
        <p:nvSpPr>
          <p:cNvPr id="34" name="TextBox 33"/>
          <p:cNvSpPr txBox="1"/>
          <p:nvPr/>
        </p:nvSpPr>
        <p:spPr>
          <a:xfrm>
            <a:off x="10666901" y="3453838"/>
            <a:ext cx="1336275" cy="1384995"/>
          </a:xfrm>
          <a:prstGeom prst="rect">
            <a:avLst/>
          </a:prstGeom>
          <a:noFill/>
        </p:spPr>
        <p:txBody>
          <a:bodyPr wrap="square" rtlCol="0">
            <a:spAutoFit/>
          </a:bodyPr>
          <a:lstStyle/>
          <a:p>
            <a:r>
              <a:rPr lang="en-US" sz="1400" b="1" dirty="0" smtClean="0"/>
              <a:t>Make sure you use </a:t>
            </a:r>
            <a:r>
              <a:rPr lang="en-US" sz="1400" b="1" dirty="0" err="1" smtClean="0"/>
              <a:t>Exp</a:t>
            </a:r>
            <a:r>
              <a:rPr lang="en-US" sz="1400" b="1" dirty="0" smtClean="0"/>
              <a:t> #1 sample mass for C and H, and Exp. #2 for N!</a:t>
            </a:r>
            <a:endParaRPr lang="en-US" sz="1400" b="1" dirty="0"/>
          </a:p>
        </p:txBody>
      </p:sp>
      <p:cxnSp>
        <p:nvCxnSpPr>
          <p:cNvPr id="35" name="Straight Arrow Connector 34"/>
          <p:cNvCxnSpPr/>
          <p:nvPr/>
        </p:nvCxnSpPr>
        <p:spPr>
          <a:xfrm>
            <a:off x="2597822" y="4490293"/>
            <a:ext cx="3187" cy="54864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048252" y="5334319"/>
            <a:ext cx="1920240" cy="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10058187" y="780206"/>
            <a:ext cx="1743531"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N product </a:t>
            </a:r>
            <a:r>
              <a:rPr lang="en-US" sz="1500" b="1" dirty="0" smtClean="0">
                <a:solidFill>
                  <a:schemeClr val="tx1"/>
                </a:solidFill>
                <a:sym typeface="Wingdings" panose="05000000000000000000" pitchFamily="2" charset="2"/>
              </a:rPr>
              <a:t> </a:t>
            </a:r>
            <a:r>
              <a:rPr lang="en-US" sz="1500" b="1" dirty="0" err="1" smtClean="0">
                <a:solidFill>
                  <a:schemeClr val="tx1"/>
                </a:solidFill>
                <a:sym typeface="Wingdings" panose="05000000000000000000" pitchFamily="2" charset="2"/>
              </a:rPr>
              <a:t>mol</a:t>
            </a:r>
            <a:r>
              <a:rPr lang="en-US" sz="1500" b="1" dirty="0" smtClean="0">
                <a:solidFill>
                  <a:schemeClr val="tx1"/>
                </a:solidFill>
                <a:sym typeface="Wingdings" panose="05000000000000000000" pitchFamily="2" charset="2"/>
              </a:rPr>
              <a:t> N prod.  </a:t>
            </a:r>
            <a:r>
              <a:rPr lang="en-US" sz="1500" b="1" dirty="0" err="1" smtClean="0">
                <a:solidFill>
                  <a:schemeClr val="tx1"/>
                </a:solidFill>
                <a:sym typeface="Wingdings" panose="05000000000000000000" pitchFamily="2" charset="2"/>
              </a:rPr>
              <a:t>mol</a:t>
            </a:r>
            <a:r>
              <a:rPr lang="en-US" sz="1500" b="1" dirty="0" smtClean="0">
                <a:solidFill>
                  <a:schemeClr val="tx1"/>
                </a:solidFill>
                <a:sym typeface="Wingdings" panose="05000000000000000000" pitchFamily="2" charset="2"/>
              </a:rPr>
              <a:t> N  g N</a:t>
            </a:r>
            <a:endParaRPr lang="en-US" sz="1500" b="1" dirty="0">
              <a:solidFill>
                <a:schemeClr val="tx1"/>
              </a:solidFill>
            </a:endParaRPr>
          </a:p>
        </p:txBody>
      </p:sp>
      <p:sp>
        <p:nvSpPr>
          <p:cNvPr id="38" name="Oval 37"/>
          <p:cNvSpPr/>
          <p:nvPr/>
        </p:nvSpPr>
        <p:spPr>
          <a:xfrm>
            <a:off x="2345340" y="774762"/>
            <a:ext cx="1404854"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a:t>
            </a:r>
            <a:r>
              <a:rPr lang="en-US" sz="1500" b="1" dirty="0" smtClean="0">
                <a:solidFill>
                  <a:schemeClr val="tx1"/>
                </a:solidFill>
                <a:sym typeface="Wingdings" panose="05000000000000000000" pitchFamily="2" charset="2"/>
              </a:rPr>
              <a:t> g H</a:t>
            </a:r>
            <a:endParaRPr lang="en-US" sz="1500" b="1" dirty="0">
              <a:solidFill>
                <a:schemeClr val="tx1"/>
              </a:solidFill>
            </a:endParaRPr>
          </a:p>
        </p:txBody>
      </p:sp>
      <p:sp>
        <p:nvSpPr>
          <p:cNvPr id="39" name="Oval 38"/>
          <p:cNvSpPr/>
          <p:nvPr/>
        </p:nvSpPr>
        <p:spPr>
          <a:xfrm>
            <a:off x="289988" y="758533"/>
            <a:ext cx="1404854"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a:t>
            </a:r>
            <a:r>
              <a:rPr lang="en-US" sz="1500" b="1" dirty="0" smtClean="0">
                <a:solidFill>
                  <a:schemeClr val="tx1"/>
                </a:solidFill>
                <a:sym typeface="Wingdings" panose="05000000000000000000" pitchFamily="2" charset="2"/>
              </a:rPr>
              <a:t> g C</a:t>
            </a:r>
            <a:endParaRPr lang="en-US" sz="1500" b="1" dirty="0">
              <a:solidFill>
                <a:schemeClr val="tx1"/>
              </a:solidFill>
            </a:endParaRPr>
          </a:p>
        </p:txBody>
      </p:sp>
    </p:spTree>
    <p:extLst>
      <p:ext uri="{BB962C8B-B14F-4D97-AF65-F5344CB8AC3E}">
        <p14:creationId xmlns:p14="http://schemas.microsoft.com/office/powerpoint/2010/main" val="21984321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YouTube Link to Presentation</a:t>
            </a:r>
            <a:endParaRPr lang="en-US" dirty="0"/>
          </a:p>
        </p:txBody>
      </p:sp>
      <p:sp>
        <p:nvSpPr>
          <p:cNvPr id="3" name="Content Placeholder 2"/>
          <p:cNvSpPr>
            <a:spLocks noGrp="1"/>
          </p:cNvSpPr>
          <p:nvPr>
            <p:ph idx="1"/>
          </p:nvPr>
        </p:nvSpPr>
        <p:spPr/>
        <p:txBody>
          <a:bodyPr>
            <a:normAutofit/>
          </a:bodyPr>
          <a:lstStyle/>
          <a:p>
            <a:r>
              <a:rPr lang="en-US" sz="4400" dirty="0">
                <a:hlinkClick r:id="rId2"/>
              </a:rPr>
              <a:t>https://</a:t>
            </a:r>
            <a:r>
              <a:rPr lang="en-US" sz="4400" dirty="0" smtClean="0">
                <a:hlinkClick r:id="rId2"/>
              </a:rPr>
              <a:t>youtu.be/3DQEecMP260</a:t>
            </a:r>
            <a:r>
              <a:rPr lang="en-US" sz="4400" dirty="0" smtClean="0"/>
              <a:t> </a:t>
            </a:r>
            <a:endParaRPr lang="en-US" sz="4400" dirty="0"/>
          </a:p>
        </p:txBody>
      </p:sp>
    </p:spTree>
    <p:extLst>
      <p:ext uri="{BB962C8B-B14F-4D97-AF65-F5344CB8AC3E}">
        <p14:creationId xmlns:p14="http://schemas.microsoft.com/office/powerpoint/2010/main" val="3953088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234" y="627017"/>
            <a:ext cx="11227526" cy="4998720"/>
          </a:xfrm>
        </p:spPr>
        <p:txBody>
          <a:bodyPr/>
          <a:lstStyle/>
          <a:p>
            <a:pPr marL="45720" indent="0">
              <a:buNone/>
            </a:pPr>
            <a:r>
              <a:rPr lang="en-US" sz="4400" b="1" dirty="0" smtClean="0"/>
              <a:t>We have been working problems where we start with a % composition and doing this: </a:t>
            </a:r>
            <a:r>
              <a:rPr lang="en-US" sz="4000" b="1" dirty="0" smtClean="0"/>
              <a:t/>
            </a:r>
            <a:br>
              <a:rPr lang="en-US" sz="4000" b="1" dirty="0" smtClean="0"/>
            </a:br>
            <a:endParaRPr lang="en-US" sz="4000" b="1" dirty="0" smtClean="0"/>
          </a:p>
          <a:p>
            <a:pPr lvl="2"/>
            <a:r>
              <a:rPr lang="en-US" sz="4000" dirty="0" smtClean="0">
                <a:solidFill>
                  <a:schemeClr val="tx1"/>
                </a:solidFill>
              </a:rPr>
              <a:t> </a:t>
            </a:r>
            <a:r>
              <a:rPr lang="en-US" sz="4000" b="1" dirty="0" smtClean="0">
                <a:solidFill>
                  <a:schemeClr val="tx1"/>
                </a:solidFill>
              </a:rPr>
              <a:t>% to mass</a:t>
            </a:r>
          </a:p>
          <a:p>
            <a:pPr lvl="2"/>
            <a:r>
              <a:rPr lang="en-US" sz="4000" b="1" dirty="0" smtClean="0">
                <a:solidFill>
                  <a:schemeClr val="tx1"/>
                </a:solidFill>
              </a:rPr>
              <a:t> Mass to mole</a:t>
            </a:r>
          </a:p>
          <a:p>
            <a:pPr lvl="2"/>
            <a:r>
              <a:rPr lang="en-US" sz="4000" b="1" dirty="0" smtClean="0">
                <a:solidFill>
                  <a:schemeClr val="tx1"/>
                </a:solidFill>
              </a:rPr>
              <a:t> Divide by small</a:t>
            </a:r>
          </a:p>
          <a:p>
            <a:pPr lvl="2"/>
            <a:r>
              <a:rPr lang="en-US" sz="4000" b="1" dirty="0" smtClean="0">
                <a:solidFill>
                  <a:schemeClr val="tx1"/>
                </a:solidFill>
              </a:rPr>
              <a:t> Multiply until whole</a:t>
            </a:r>
            <a:endParaRPr lang="en-US" sz="4000" b="1" dirty="0">
              <a:solidFill>
                <a:schemeClr val="tx1"/>
              </a:solidFill>
            </a:endParaRPr>
          </a:p>
        </p:txBody>
      </p:sp>
    </p:spTree>
    <p:extLst>
      <p:ext uri="{BB962C8B-B14F-4D97-AF65-F5344CB8AC3E}">
        <p14:creationId xmlns:p14="http://schemas.microsoft.com/office/powerpoint/2010/main" val="2572457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9045" y="522514"/>
            <a:ext cx="10326189" cy="5207726"/>
          </a:xfrm>
        </p:spPr>
        <p:txBody>
          <a:bodyPr>
            <a:normAutofit/>
          </a:bodyPr>
          <a:lstStyle/>
          <a:p>
            <a:pPr marL="45720" indent="0">
              <a:buNone/>
            </a:pPr>
            <a:r>
              <a:rPr lang="en-US" sz="4400" b="1" dirty="0" smtClean="0"/>
              <a:t>We don’t HAVE to start with a % composition though…</a:t>
            </a:r>
            <a:r>
              <a:rPr lang="en-US" sz="4000" b="1" dirty="0" smtClean="0"/>
              <a:t/>
            </a:r>
            <a:br>
              <a:rPr lang="en-US" sz="4000" b="1" dirty="0" smtClean="0"/>
            </a:br>
            <a:endParaRPr lang="en-US" sz="4000" b="1" dirty="0" smtClean="0"/>
          </a:p>
          <a:p>
            <a:pPr lvl="1"/>
            <a:r>
              <a:rPr lang="en-US" sz="3800" b="1" dirty="0" smtClean="0">
                <a:solidFill>
                  <a:schemeClr val="tx1"/>
                </a:solidFill>
              </a:rPr>
              <a:t> As long as we can find the number of grams of each element, then we can find the empirical formula!</a:t>
            </a:r>
            <a:endParaRPr lang="en-US" sz="3800" b="1" dirty="0">
              <a:solidFill>
                <a:schemeClr val="tx1"/>
              </a:solidFill>
            </a:endParaRPr>
          </a:p>
        </p:txBody>
      </p:sp>
    </p:spTree>
    <p:extLst>
      <p:ext uri="{BB962C8B-B14F-4D97-AF65-F5344CB8AC3E}">
        <p14:creationId xmlns:p14="http://schemas.microsoft.com/office/powerpoint/2010/main" val="3639692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113212"/>
            <a:ext cx="9875520" cy="1356360"/>
          </a:xfrm>
        </p:spPr>
        <p:txBody>
          <a:bodyPr/>
          <a:lstStyle/>
          <a:p>
            <a:r>
              <a:rPr lang="en-US" b="1" dirty="0" smtClean="0"/>
              <a:t>So…in combustion analysis problems…</a:t>
            </a:r>
            <a:endParaRPr lang="en-US" b="1" dirty="0"/>
          </a:p>
        </p:txBody>
      </p:sp>
      <p:sp>
        <p:nvSpPr>
          <p:cNvPr id="3" name="Content Placeholder 2"/>
          <p:cNvSpPr>
            <a:spLocks noGrp="1"/>
          </p:cNvSpPr>
          <p:nvPr>
            <p:ph idx="1"/>
          </p:nvPr>
        </p:nvSpPr>
        <p:spPr>
          <a:xfrm>
            <a:off x="587829" y="1227909"/>
            <a:ext cx="11181806" cy="5495109"/>
          </a:xfrm>
        </p:spPr>
        <p:txBody>
          <a:bodyPr>
            <a:normAutofit/>
          </a:bodyPr>
          <a:lstStyle/>
          <a:p>
            <a:pPr marL="45720" indent="0" eaLnBrk="1" hangingPunct="1">
              <a:lnSpc>
                <a:spcPct val="80000"/>
              </a:lnSpc>
              <a:buNone/>
            </a:pPr>
            <a:endParaRPr lang="en-US" sz="4000" b="1" dirty="0" smtClean="0">
              <a:solidFill>
                <a:schemeClr val="tx1"/>
              </a:solidFill>
            </a:endParaRPr>
          </a:p>
          <a:p>
            <a:pPr eaLnBrk="1" hangingPunct="1">
              <a:lnSpc>
                <a:spcPct val="80000"/>
              </a:lnSpc>
            </a:pPr>
            <a:r>
              <a:rPr lang="en-US" sz="4000" b="1" dirty="0" smtClean="0">
                <a:solidFill>
                  <a:schemeClr val="tx1"/>
                </a:solidFill>
              </a:rPr>
              <a:t>You will be figuring out the grams of each element in the sample using data and dimensional analysis, and do the normal empirical formula calculation!</a:t>
            </a:r>
            <a:endParaRPr lang="en-US" sz="3800" b="1" dirty="0">
              <a:solidFill>
                <a:schemeClr val="tx1"/>
              </a:solidFill>
            </a:endParaRPr>
          </a:p>
          <a:p>
            <a:pPr marL="274320" lvl="1" indent="0" eaLnBrk="1" hangingPunct="1">
              <a:lnSpc>
                <a:spcPct val="80000"/>
              </a:lnSpc>
              <a:buNone/>
            </a:pPr>
            <a:endParaRPr lang="en-US" sz="2400" dirty="0">
              <a:solidFill>
                <a:schemeClr val="tx1"/>
              </a:solidFill>
            </a:endParaRPr>
          </a:p>
        </p:txBody>
      </p:sp>
    </p:spTree>
    <p:extLst>
      <p:ext uri="{BB962C8B-B14F-4D97-AF65-F5344CB8AC3E}">
        <p14:creationId xmlns:p14="http://schemas.microsoft.com/office/powerpoint/2010/main" val="3096346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234" y="627017"/>
            <a:ext cx="11227526" cy="4998720"/>
          </a:xfrm>
        </p:spPr>
        <p:txBody>
          <a:bodyPr/>
          <a:lstStyle/>
          <a:p>
            <a:pPr marL="45720" indent="0">
              <a:buNone/>
            </a:pPr>
            <a:r>
              <a:rPr lang="en-US" sz="4400" b="1" dirty="0" smtClean="0"/>
              <a:t>So now it will be like this!</a:t>
            </a:r>
            <a:r>
              <a:rPr lang="en-US" sz="4000" b="1" dirty="0" smtClean="0"/>
              <a:t/>
            </a:r>
            <a:br>
              <a:rPr lang="en-US" sz="4000" b="1" dirty="0" smtClean="0"/>
            </a:br>
            <a:endParaRPr lang="en-US" sz="4000" b="1" dirty="0" smtClean="0"/>
          </a:p>
          <a:p>
            <a:pPr lvl="2"/>
            <a:r>
              <a:rPr lang="en-US" sz="4000" dirty="0" smtClean="0">
                <a:solidFill>
                  <a:schemeClr val="tx1"/>
                </a:solidFill>
              </a:rPr>
              <a:t> </a:t>
            </a:r>
            <a:r>
              <a:rPr lang="en-US" sz="4000" b="1" dirty="0" smtClean="0">
                <a:solidFill>
                  <a:schemeClr val="tx1"/>
                </a:solidFill>
              </a:rPr>
              <a:t>% to mass</a:t>
            </a:r>
          </a:p>
          <a:p>
            <a:pPr lvl="2"/>
            <a:r>
              <a:rPr lang="en-US" sz="4000" b="1" dirty="0" smtClean="0">
                <a:solidFill>
                  <a:schemeClr val="tx1"/>
                </a:solidFill>
              </a:rPr>
              <a:t> Mass to mole</a:t>
            </a:r>
          </a:p>
          <a:p>
            <a:pPr lvl="2"/>
            <a:r>
              <a:rPr lang="en-US" sz="4000" b="1" dirty="0" smtClean="0">
                <a:solidFill>
                  <a:schemeClr val="tx1"/>
                </a:solidFill>
              </a:rPr>
              <a:t> Divide by small</a:t>
            </a:r>
          </a:p>
          <a:p>
            <a:pPr lvl="2"/>
            <a:r>
              <a:rPr lang="en-US" sz="4000" b="1" dirty="0" smtClean="0">
                <a:solidFill>
                  <a:schemeClr val="tx1"/>
                </a:solidFill>
              </a:rPr>
              <a:t> Multiply </a:t>
            </a:r>
            <a:r>
              <a:rPr lang="en-US" sz="4000" b="1" dirty="0" err="1" smtClean="0">
                <a:solidFill>
                  <a:schemeClr val="tx1"/>
                </a:solidFill>
              </a:rPr>
              <a:t>til</a:t>
            </a:r>
            <a:r>
              <a:rPr lang="en-US" sz="4000" b="1" dirty="0" smtClean="0">
                <a:solidFill>
                  <a:schemeClr val="tx1"/>
                </a:solidFill>
              </a:rPr>
              <a:t> whole</a:t>
            </a:r>
            <a:endParaRPr lang="en-US" sz="4000" b="1" dirty="0">
              <a:solidFill>
                <a:schemeClr val="tx1"/>
              </a:solidFill>
            </a:endParaRPr>
          </a:p>
        </p:txBody>
      </p:sp>
      <p:cxnSp>
        <p:nvCxnSpPr>
          <p:cNvPr id="4" name="Straight Connector 3"/>
          <p:cNvCxnSpPr/>
          <p:nvPr/>
        </p:nvCxnSpPr>
        <p:spPr>
          <a:xfrm>
            <a:off x="1449977" y="2129246"/>
            <a:ext cx="2625634"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420394" y="1619793"/>
            <a:ext cx="4878977" cy="2554545"/>
          </a:xfrm>
          <a:prstGeom prst="rect">
            <a:avLst/>
          </a:prstGeom>
          <a:noFill/>
          <a:ln w="76200">
            <a:solidFill>
              <a:schemeClr val="accent2"/>
            </a:solidFill>
          </a:ln>
        </p:spPr>
        <p:txBody>
          <a:bodyPr wrap="square" rtlCol="0">
            <a:spAutoFit/>
          </a:bodyPr>
          <a:lstStyle/>
          <a:p>
            <a:r>
              <a:rPr lang="en-US" sz="4000" b="1" dirty="0" smtClean="0"/>
              <a:t>Use Combustion Analysis Data and Dimensional Analysis to find grams</a:t>
            </a:r>
            <a:endParaRPr lang="en-US" sz="4000" b="1" dirty="0"/>
          </a:p>
        </p:txBody>
      </p:sp>
      <p:cxnSp>
        <p:nvCxnSpPr>
          <p:cNvPr id="7" name="Straight Arrow Connector 6"/>
          <p:cNvCxnSpPr/>
          <p:nvPr/>
        </p:nvCxnSpPr>
        <p:spPr>
          <a:xfrm flipH="1" flipV="1">
            <a:off x="4219303" y="2129246"/>
            <a:ext cx="2194560" cy="352697"/>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7087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19" y="738051"/>
            <a:ext cx="11123023" cy="4970418"/>
          </a:xfrm>
        </p:spPr>
        <p:txBody>
          <a:bodyPr>
            <a:normAutofit/>
          </a:bodyPr>
          <a:lstStyle/>
          <a:p>
            <a:pPr marL="274320" lvl="1" indent="0">
              <a:lnSpc>
                <a:spcPct val="80000"/>
              </a:lnSpc>
              <a:buNone/>
            </a:pPr>
            <a:r>
              <a:rPr lang="en-US" sz="4400" b="1" dirty="0"/>
              <a:t>The amount of CO</a:t>
            </a:r>
            <a:r>
              <a:rPr lang="en-US" sz="4400" b="1" baseline="-25000" dirty="0"/>
              <a:t>2</a:t>
            </a:r>
            <a:r>
              <a:rPr lang="en-US" sz="4400" b="1" dirty="0"/>
              <a:t> gives the amount of C originally present in the sample  compound </a:t>
            </a:r>
            <a:r>
              <a:rPr lang="en-US" sz="4000" b="1" dirty="0" smtClean="0">
                <a:solidFill>
                  <a:schemeClr val="tx1"/>
                </a:solidFill>
              </a:rPr>
              <a:t/>
            </a:r>
            <a:br>
              <a:rPr lang="en-US" sz="4000" b="1" dirty="0" smtClean="0">
                <a:solidFill>
                  <a:schemeClr val="tx1"/>
                </a:solidFill>
              </a:rPr>
            </a:br>
            <a:endParaRPr lang="en-US" sz="4000" b="1" dirty="0">
              <a:solidFill>
                <a:schemeClr val="tx1"/>
              </a:solidFill>
            </a:endParaRPr>
          </a:p>
          <a:p>
            <a:pPr lvl="3">
              <a:lnSpc>
                <a:spcPct val="80000"/>
              </a:lnSpc>
            </a:pPr>
            <a:r>
              <a:rPr lang="en-US" sz="4000" b="1" dirty="0">
                <a:solidFill>
                  <a:schemeClr val="tx1"/>
                </a:solidFill>
              </a:rPr>
              <a:t>All the carbon atoms in the unknown starting sample are rearranged into CO2 product</a:t>
            </a:r>
          </a:p>
          <a:p>
            <a:pPr lvl="3">
              <a:lnSpc>
                <a:spcPct val="80000"/>
              </a:lnSpc>
            </a:pPr>
            <a:endParaRPr lang="en-US" sz="4000" b="1" dirty="0" smtClean="0">
              <a:solidFill>
                <a:schemeClr val="tx1"/>
              </a:solidFill>
            </a:endParaRPr>
          </a:p>
          <a:p>
            <a:pPr lvl="3">
              <a:lnSpc>
                <a:spcPct val="80000"/>
              </a:lnSpc>
            </a:pPr>
            <a:r>
              <a:rPr lang="en-US" sz="4000" b="1" dirty="0" smtClean="0">
                <a:solidFill>
                  <a:schemeClr val="tx1"/>
                </a:solidFill>
              </a:rPr>
              <a:t>Why </a:t>
            </a:r>
            <a:r>
              <a:rPr lang="en-US" sz="4000" b="1" dirty="0">
                <a:solidFill>
                  <a:schemeClr val="tx1"/>
                </a:solidFill>
              </a:rPr>
              <a:t>you ask? Because the law of conservation of mass is ALWAYS TRUE</a:t>
            </a:r>
            <a:r>
              <a:rPr lang="en-US" sz="4000" b="1" dirty="0" smtClean="0">
                <a:solidFill>
                  <a:schemeClr val="tx1"/>
                </a:solidFill>
              </a:rPr>
              <a:t>!</a:t>
            </a:r>
            <a:endParaRPr lang="en-US" sz="4000" b="1" dirty="0">
              <a:solidFill>
                <a:schemeClr val="tx1"/>
              </a:solidFill>
            </a:endParaRPr>
          </a:p>
        </p:txBody>
      </p:sp>
    </p:spTree>
    <p:extLst>
      <p:ext uri="{BB962C8B-B14F-4D97-AF65-F5344CB8AC3E}">
        <p14:creationId xmlns:p14="http://schemas.microsoft.com/office/powerpoint/2010/main" val="2583895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19" y="738051"/>
            <a:ext cx="11123023" cy="4970418"/>
          </a:xfrm>
        </p:spPr>
        <p:txBody>
          <a:bodyPr>
            <a:normAutofit/>
          </a:bodyPr>
          <a:lstStyle/>
          <a:p>
            <a:pPr marL="274320" lvl="1" indent="0">
              <a:lnSpc>
                <a:spcPct val="80000"/>
              </a:lnSpc>
              <a:buNone/>
            </a:pPr>
            <a:r>
              <a:rPr lang="en-US" sz="4400" b="1" dirty="0"/>
              <a:t>The amount of H</a:t>
            </a:r>
            <a:r>
              <a:rPr lang="en-US" sz="4400" b="1" baseline="-25000" dirty="0"/>
              <a:t>2</a:t>
            </a:r>
            <a:r>
              <a:rPr lang="en-US" sz="4400" b="1" dirty="0"/>
              <a:t>O gives the amount of H originally present in the sample </a:t>
            </a:r>
          </a:p>
          <a:p>
            <a:pPr marL="274320" lvl="1" indent="0">
              <a:lnSpc>
                <a:spcPct val="80000"/>
              </a:lnSpc>
              <a:buNone/>
            </a:pPr>
            <a:endParaRPr lang="en-US" sz="4000" b="1" dirty="0">
              <a:solidFill>
                <a:schemeClr val="tx1"/>
              </a:solidFill>
            </a:endParaRPr>
          </a:p>
          <a:p>
            <a:pPr lvl="3">
              <a:lnSpc>
                <a:spcPct val="80000"/>
              </a:lnSpc>
            </a:pPr>
            <a:r>
              <a:rPr lang="en-US" sz="4000" b="1" dirty="0" smtClean="0">
                <a:solidFill>
                  <a:schemeClr val="tx1"/>
                </a:solidFill>
              </a:rPr>
              <a:t>Why </a:t>
            </a:r>
            <a:r>
              <a:rPr lang="en-US" sz="4000" b="1" dirty="0">
                <a:solidFill>
                  <a:schemeClr val="tx1"/>
                </a:solidFill>
              </a:rPr>
              <a:t>you ask? Why yes, that is correct. Because the law of conservation of mass is ALWAYS </a:t>
            </a:r>
            <a:r>
              <a:rPr lang="en-US" sz="4000" b="1" dirty="0" smtClean="0">
                <a:solidFill>
                  <a:schemeClr val="tx1"/>
                </a:solidFill>
              </a:rPr>
              <a:t>TRUE!</a:t>
            </a:r>
            <a:br>
              <a:rPr lang="en-US" sz="4000" b="1" dirty="0" smtClean="0">
                <a:solidFill>
                  <a:schemeClr val="tx1"/>
                </a:solidFill>
              </a:rPr>
            </a:br>
            <a:endParaRPr lang="en-US" sz="4000" b="1" dirty="0">
              <a:solidFill>
                <a:schemeClr val="tx1"/>
              </a:solidFill>
            </a:endParaRPr>
          </a:p>
          <a:p>
            <a:pPr lvl="3">
              <a:lnSpc>
                <a:spcPct val="80000"/>
              </a:lnSpc>
            </a:pPr>
            <a:r>
              <a:rPr lang="en-US" sz="4000" b="1" dirty="0" smtClean="0">
                <a:solidFill>
                  <a:schemeClr val="tx1"/>
                </a:solidFill>
              </a:rPr>
              <a:t>Watch </a:t>
            </a:r>
            <a:r>
              <a:rPr lang="en-US" sz="4000" b="1" dirty="0">
                <a:solidFill>
                  <a:schemeClr val="tx1"/>
                </a:solidFill>
              </a:rPr>
              <a:t>the subscript stoichiometry: </a:t>
            </a:r>
            <a:r>
              <a:rPr lang="en-US" sz="4000" b="1" dirty="0" smtClean="0">
                <a:solidFill>
                  <a:schemeClr val="tx1"/>
                </a:solidFill>
              </a:rPr>
              <a:t/>
            </a:r>
            <a:br>
              <a:rPr lang="en-US" sz="4000" b="1" dirty="0" smtClean="0">
                <a:solidFill>
                  <a:schemeClr val="tx1"/>
                </a:solidFill>
              </a:rPr>
            </a:br>
            <a:r>
              <a:rPr lang="en-US" sz="4000" b="1" dirty="0" smtClean="0">
                <a:solidFill>
                  <a:schemeClr val="tx1"/>
                </a:solidFill>
              </a:rPr>
              <a:t>1 </a:t>
            </a:r>
            <a:r>
              <a:rPr lang="en-US" sz="4000" b="1" dirty="0" err="1">
                <a:solidFill>
                  <a:schemeClr val="tx1"/>
                </a:solidFill>
              </a:rPr>
              <a:t>mol</a:t>
            </a:r>
            <a:r>
              <a:rPr lang="en-US" sz="4000" b="1" dirty="0">
                <a:solidFill>
                  <a:schemeClr val="tx1"/>
                </a:solidFill>
              </a:rPr>
              <a:t> H</a:t>
            </a:r>
            <a:r>
              <a:rPr lang="en-US" sz="4000" b="1" baseline="-25000" dirty="0">
                <a:solidFill>
                  <a:schemeClr val="tx1"/>
                </a:solidFill>
              </a:rPr>
              <a:t>2</a:t>
            </a:r>
            <a:r>
              <a:rPr lang="en-US" sz="4000" b="1" dirty="0">
                <a:solidFill>
                  <a:schemeClr val="tx1"/>
                </a:solidFill>
              </a:rPr>
              <a:t>O contains 2 </a:t>
            </a:r>
            <a:r>
              <a:rPr lang="en-US" sz="4000" b="1" dirty="0" err="1">
                <a:solidFill>
                  <a:schemeClr val="tx1"/>
                </a:solidFill>
              </a:rPr>
              <a:t>mol</a:t>
            </a:r>
            <a:r>
              <a:rPr lang="en-US" sz="4000" b="1" dirty="0">
                <a:solidFill>
                  <a:schemeClr val="tx1"/>
                </a:solidFill>
              </a:rPr>
              <a:t> H.</a:t>
            </a:r>
          </a:p>
          <a:p>
            <a:endParaRPr lang="en-US" dirty="0"/>
          </a:p>
        </p:txBody>
      </p:sp>
    </p:spTree>
    <p:extLst>
      <p:ext uri="{BB962C8B-B14F-4D97-AF65-F5344CB8AC3E}">
        <p14:creationId xmlns:p14="http://schemas.microsoft.com/office/powerpoint/2010/main" val="1712196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228</TotalTime>
  <Words>1600</Words>
  <Application>Microsoft Office PowerPoint</Application>
  <PresentationFormat>Widescreen</PresentationFormat>
  <Paragraphs>288</Paragraphs>
  <Slides>31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Corbel</vt:lpstr>
      <vt:lpstr>Wingdings</vt:lpstr>
      <vt:lpstr>Basis</vt:lpstr>
      <vt:lpstr>N30 – Combustion Analysis</vt:lpstr>
      <vt:lpstr>Target:  I can apply my knowledge of empirical formulas to data obtained from combustion analysis</vt:lpstr>
      <vt:lpstr>Combustion Analysis</vt:lpstr>
      <vt:lpstr>PowerPoint Presentation</vt:lpstr>
      <vt:lpstr>PowerPoint Presentation</vt:lpstr>
      <vt:lpstr>So…in combustion analysis problems…</vt:lpstr>
      <vt:lpstr>PowerPoint Presentation</vt:lpstr>
      <vt:lpstr>PowerPoint Presentation</vt:lpstr>
      <vt:lpstr>PowerPoint Presentation</vt:lpstr>
      <vt:lpstr>PowerPoint Presentation</vt:lpstr>
      <vt:lpstr>Important Points to Know</vt:lpstr>
      <vt:lpstr>Steps to Solve</vt:lpstr>
      <vt:lpstr>A sample of a compound that is known to contain only carbon, hydrogen, and oxygen is combusted, and the CO2 and H2O produced are trapped and weighed.  The original sample weighed 8.38 g and yielded 16.0 g CO2 and  9.8 g H2O.  What is the empirical formula? </vt:lpstr>
      <vt:lpstr>Original sample = 8.38 g and yielded 16.0 g CO2 and 9.80                                                                                                        g H2O</vt:lpstr>
      <vt:lpstr>Original sample = 8.38 g and yielded 16.0 g CO2 and 9.80                                                                                                        g H2O</vt:lpstr>
      <vt:lpstr>Original sample = 8.38 g and yielded 16.0 g CO2 and 9.80                                                                                                         g H2O</vt:lpstr>
      <vt:lpstr>Lysine is an amino acid which has the following elemental composition: C, H, O, N. In one experiment, 2.175 g of lysine was combusted to produce 3.94 g of CO2 and 1.89 g H2O. In a separate experiment, 1.873 g of lysine was burned to produce 0.436 g of NH2. The molar mass of lysine is approximately 150 g/mol. Determine the empirical and molecular formula of lysine.</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Flow Charts for different styles of problems.</vt:lpstr>
      <vt:lpstr>Remember…</vt:lpstr>
      <vt:lpstr>PowerPoint Presentation</vt:lpstr>
      <vt:lpstr>PowerPoint Presentation</vt:lpstr>
      <vt:lpstr>PowerPoint Presentation</vt:lpstr>
      <vt:lpstr>YouTube Link to Presentation</vt:lpstr>
    </vt:vector>
  </TitlesOfParts>
  <Company>SRVUSD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N30 – Combustion Analysis</dc:title>
  <dc:creator>Farmer, Stephanie [DH]</dc:creator>
  <cp:lastModifiedBy>Farmer, Stephanie [DH]</cp:lastModifiedBy>
  <cp:revision>27</cp:revision>
  <dcterms:created xsi:type="dcterms:W3CDTF">2019-01-03T06:09:54Z</dcterms:created>
  <dcterms:modified xsi:type="dcterms:W3CDTF">2021-02-04T02:29:30Z</dcterms:modified>
</cp:coreProperties>
</file>