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7"/>
    <p:restoredTop sz="94586"/>
  </p:normalViewPr>
  <p:slideViewPr>
    <p:cSldViewPr snapToGrid="0" snapToObjects="1">
      <p:cViewPr varScale="1">
        <p:scale>
          <a:sx n="65" d="100"/>
          <a:sy n="65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B77BB-04DD-FD4D-BD98-D125C740412E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4A58-006C-6749-B21B-389D41AA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303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E24A58-006C-6749-B21B-389D41AAAD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6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21A33-D7EF-1343-AD5B-33A536EB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EA4D21-4A1F-FB44-BD5C-5E33E1D0D6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B30B4-F574-9B46-BC84-86A810736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0A3A9-E76B-9340-A199-A40AF68D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02C92-A03F-714A-8093-78204FFC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3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FF1FB-A5A1-314E-A34B-009C838C5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86ABB-F362-9846-A6DA-9E926597F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F7C2F-105F-1544-A4B9-0D6F8C382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526EA-5E8F-8748-8D6D-4F4A8ECA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06593-D7EE-3745-8BF2-E0F9A0A2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1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EDCAC-5BA0-B944-AFC4-05CA7FFFCC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E8AC8-8687-B942-9240-D13EF9774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984AB-4466-904F-971A-C5D7F2BD6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8120FE-E7D4-E640-92CA-3B67FB31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751AF-AB8E-604E-BD33-BA4AC5D1C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8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EAE88-CE53-0443-8EDD-D877699E2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F60A-9E2F-3B4F-ABCB-69C964DEE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36930-1177-A54F-9469-5846A681C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B7FEE-2C80-5F49-86A1-398DF5486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F42B8-7CF3-AC43-AF88-3E9559DF2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445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3BE50-CE2F-9040-A25C-221B61C8D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36588B-3781-9E40-8B52-C37C06C79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10F1B-44AF-E64D-A9C8-C2A4093A9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222ED-7F24-DD4B-876E-117D505B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F4D1B-9F38-CA4C-AB64-043BFACC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5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6D06-96DC-F949-B4FC-D4914618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F7EBD-27A7-754F-96EB-00D805BD5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4B91D-0FA0-444E-B1EC-AF7EA4A2B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9C12F-7CC7-6548-8C70-B72620314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1E024-450F-3249-8409-3AE807A4E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33FE2-5D1C-4B41-B441-C62D62359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2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0FFCD-BF6C-2348-B54F-A6EDAFF7B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3A07A-DA5C-8147-B3AC-0DF7FD051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DAF8A-CBB3-C643-8156-FD18CA6D19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9B8163-4E0C-7043-8475-FABF15AF81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6ADDD1-4DF9-D346-9F6F-AE530AC8B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6C12D-C70D-124D-A7D2-F32FA5F4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63603-F715-E242-A81E-0C4BC3A0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A87386-C098-A046-9CB7-114F40239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25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B4B74-B9B0-BB4E-B507-AF409D917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1FF82A-149C-CC4E-97E2-91F664B0F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A9E3E7-8DAB-484B-BC05-062881371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B1B4A-59A3-BA45-AFBD-B12B9C223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6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76A34B-F90C-3F44-949C-D3F182180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321380-D549-D342-9B97-D6E20D886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F79C6E-847C-F548-B451-4CAFB7A66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8CBFB-E907-3543-9F76-45CAE46A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F2B29-6039-DB4A-88A7-F23505A39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291564-98B1-F746-AB20-5B547D00D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38D2FA-C785-5B40-900F-BFF15DBF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535FA-FA13-074F-9AF3-64D1D9753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DC814-AF58-ED4E-A267-149B22A5D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4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FFD03-18E4-3F49-BCC0-A160B4E7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FE56DC-A80C-5945-AFB1-7D5B124E6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B96447-998C-B64F-89DB-425E5EACD2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8CCCF-E7E8-1C47-A707-9DEC7FF8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4C58C-C681-5F4B-90AA-5BF695C8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48FE0-3215-2C45-AB66-5328453A7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0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C47C38-6C31-0A41-A5FC-B37482EB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67B91-82E6-964E-8D22-354A0FE4B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3A24C-8D0F-EC4A-8AAA-234E8A3C27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13D09-220A-AE48-8072-DE5A4B8CC785}" type="datetimeFigureOut">
              <a:rPr lang="en-US" smtClean="0"/>
              <a:t>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F4166-198B-974D-AB09-43AC50BAA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E81BB7-3B66-E741-87D2-1936804949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4590C-D50C-2642-B9A5-134A56194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739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18C1D-FB00-4D42-BED9-E7B7FFE11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7419"/>
            <a:ext cx="9144000" cy="1061581"/>
          </a:xfrm>
          <a:solidFill>
            <a:srgbClr val="92D050"/>
          </a:solidFill>
        </p:spPr>
        <p:txBody>
          <a:bodyPr/>
          <a:lstStyle/>
          <a:p>
            <a:r>
              <a:rPr lang="en-US" dirty="0"/>
              <a:t>Adv. Chem.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212A9-6B76-7541-B4BE-3B3E507A56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WS#6</a:t>
            </a:r>
          </a:p>
          <a:p>
            <a:r>
              <a:rPr lang="en-US" dirty="0"/>
              <a:t>#1-5</a:t>
            </a:r>
          </a:p>
        </p:txBody>
      </p:sp>
    </p:spTree>
    <p:extLst>
      <p:ext uri="{BB962C8B-B14F-4D97-AF65-F5344CB8AC3E}">
        <p14:creationId xmlns:p14="http://schemas.microsoft.com/office/powerpoint/2010/main" val="1965947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FB2DE-641B-F34C-9552-BF29FD5E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QUESTION #1 </a:t>
            </a:r>
            <a:r>
              <a:rPr lang="en-US" dirty="0"/>
              <a:t/>
            </a:r>
            <a:br>
              <a:rPr lang="en-US" dirty="0"/>
            </a:br>
            <a:r>
              <a:rPr lang="en-AU" dirty="0"/>
              <a:t>What percentage of methane (CH</a:t>
            </a:r>
            <a:r>
              <a:rPr lang="en-AU" baseline="-25000" dirty="0"/>
              <a:t>4</a:t>
            </a:r>
            <a:r>
              <a:rPr lang="en-AU" dirty="0"/>
              <a:t>) is carbon?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548ADB-A4A2-F849-B3C4-62D1176420F5}"/>
                  </a:ext>
                </a:extLst>
              </p:cNvPr>
              <p:cNvSpPr txBox="1"/>
              <p:nvPr/>
            </p:nvSpPr>
            <p:spPr>
              <a:xfrm>
                <a:off x="4885150" y="3560089"/>
                <a:ext cx="5366534" cy="1687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12.01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16.05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74.8%</m:t>
                      </m:r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6548ADB-A4A2-F849-B3C4-62D117642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5150" y="3560089"/>
                <a:ext cx="5366534" cy="1687450"/>
              </a:xfrm>
              <a:prstGeom prst="rect">
                <a:avLst/>
              </a:prstGeom>
              <a:blipFill>
                <a:blip r:embed="rId2"/>
                <a:stretch>
                  <a:fillRect l="-1651" t="-746" r="-1651" b="-9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C938EB17-7161-9B4C-B334-92D731DC75DE}"/>
              </a:ext>
            </a:extLst>
          </p:cNvPr>
          <p:cNvSpPr txBox="1"/>
          <p:nvPr/>
        </p:nvSpPr>
        <p:spPr>
          <a:xfrm>
            <a:off x="688931" y="1954060"/>
            <a:ext cx="4196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What we know:</a:t>
            </a:r>
          </a:p>
          <a:p>
            <a:r>
              <a:rPr lang="en-US" sz="2800" dirty="0">
                <a:latin typeface="Helvetica" pitchFamily="2" charset="0"/>
              </a:rPr>
              <a:t>Mass of CH</a:t>
            </a:r>
            <a:r>
              <a:rPr lang="en-US" sz="2800" baseline="-25000" dirty="0">
                <a:latin typeface="Helvetica" pitchFamily="2" charset="0"/>
              </a:rPr>
              <a:t>4</a:t>
            </a:r>
            <a:r>
              <a:rPr lang="en-US" sz="2800" dirty="0">
                <a:latin typeface="Helvetica" pitchFamily="2" charset="0"/>
              </a:rPr>
              <a:t> = 16.05 g</a:t>
            </a:r>
          </a:p>
          <a:p>
            <a:r>
              <a:rPr lang="en-US" sz="2800" dirty="0">
                <a:latin typeface="Helvetica" pitchFamily="2" charset="0"/>
              </a:rPr>
              <a:t>Mass of C = 12.01</a:t>
            </a:r>
          </a:p>
        </p:txBody>
      </p:sp>
    </p:spTree>
    <p:extLst>
      <p:ext uri="{BB962C8B-B14F-4D97-AF65-F5344CB8AC3E}">
        <p14:creationId xmlns:p14="http://schemas.microsoft.com/office/powerpoint/2010/main" val="25157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C9E2B-9D2C-0248-A34E-591B305ED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QUESTION #2</a:t>
            </a:r>
            <a:r>
              <a:rPr lang="en-US" dirty="0"/>
              <a:t/>
            </a:r>
            <a:br>
              <a:rPr lang="en-US" dirty="0"/>
            </a:br>
            <a:r>
              <a:rPr lang="en-AU" dirty="0"/>
              <a:t>What percentage of water is hydrogen?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960DFC-C1DD-FE47-9966-CFCD6969C1C0}"/>
              </a:ext>
            </a:extLst>
          </p:cNvPr>
          <p:cNvSpPr txBox="1"/>
          <p:nvPr/>
        </p:nvSpPr>
        <p:spPr>
          <a:xfrm>
            <a:off x="688931" y="1954060"/>
            <a:ext cx="41962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Helvetica" pitchFamily="2" charset="0"/>
              </a:rPr>
              <a:t>What we know:</a:t>
            </a:r>
          </a:p>
          <a:p>
            <a:r>
              <a:rPr lang="en-US" sz="2800" dirty="0">
                <a:latin typeface="Helvetica" pitchFamily="2" charset="0"/>
              </a:rPr>
              <a:t>Mass of H</a:t>
            </a:r>
            <a:r>
              <a:rPr lang="en-US" sz="2800" baseline="-25000" dirty="0">
                <a:latin typeface="Helvetica" pitchFamily="2" charset="0"/>
              </a:rPr>
              <a:t>2</a:t>
            </a:r>
            <a:r>
              <a:rPr lang="en-US" sz="2800" dirty="0">
                <a:latin typeface="Helvetica" pitchFamily="2" charset="0"/>
              </a:rPr>
              <a:t>O = 18.02 g</a:t>
            </a:r>
          </a:p>
          <a:p>
            <a:r>
              <a:rPr lang="en-US" sz="2800" dirty="0">
                <a:latin typeface="Helvetica" pitchFamily="2" charset="0"/>
              </a:rPr>
              <a:t>Mass of H = 1.01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66A1BB-3DFC-0D43-A57E-97B1D73F07FC}"/>
                  </a:ext>
                </a:extLst>
              </p:cNvPr>
              <p:cNvSpPr txBox="1"/>
              <p:nvPr/>
            </p:nvSpPr>
            <p:spPr>
              <a:xfrm>
                <a:off x="5636712" y="2974931"/>
                <a:ext cx="5170133" cy="15001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%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1.01</m:t>
                              </m:r>
                            </m:e>
                          </m:d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18.02</m:t>
                          </m:r>
                          <m:f>
                            <m:f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=11.2%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966A1BB-3DFC-0D43-A57E-97B1D73F0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712" y="2974931"/>
                <a:ext cx="5170133" cy="1500154"/>
              </a:xfrm>
              <a:prstGeom prst="rect">
                <a:avLst/>
              </a:prstGeom>
              <a:blipFill>
                <a:blip r:embed="rId2"/>
                <a:stretch>
                  <a:fillRect l="-1716" t="-840" r="-1471" b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4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944D-A040-1243-8A46-40AD8706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59" y="365125"/>
            <a:ext cx="11778641" cy="1325563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QUESTION #3</a:t>
            </a:r>
            <a:r>
              <a:rPr lang="en-US" dirty="0"/>
              <a:t/>
            </a:r>
            <a:br>
              <a:rPr lang="en-US" dirty="0"/>
            </a:br>
            <a:r>
              <a:rPr lang="en-AU" dirty="0"/>
              <a:t>What is the empirical formula of a compound which is 30.4% Nitrogen and 69.6% Oxygen?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B9EA6C-4199-2F41-938A-3B5A1821E7B6}"/>
              </a:ext>
            </a:extLst>
          </p:cNvPr>
          <p:cNvSpPr txBox="1"/>
          <p:nvPr/>
        </p:nvSpPr>
        <p:spPr>
          <a:xfrm>
            <a:off x="8304756" y="1515649"/>
            <a:ext cx="3319397" cy="22467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RHYME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to mass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to Mole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by small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 till whole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4A868-C440-FF41-8E21-55B509A243DA}"/>
              </a:ext>
            </a:extLst>
          </p:cNvPr>
          <p:cNvSpPr txBox="1"/>
          <p:nvPr/>
        </p:nvSpPr>
        <p:spPr>
          <a:xfrm>
            <a:off x="413359" y="1977313"/>
            <a:ext cx="48846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Helvetica" pitchFamily="2" charset="0"/>
              </a:rPr>
              <a:t>30.4% </a:t>
            </a:r>
            <a:r>
              <a:rPr lang="en-US" sz="4000" dirty="0">
                <a:latin typeface="Helvetica" pitchFamily="2" charset="0"/>
                <a:sym typeface="Wingdings" pitchFamily="2" charset="2"/>
              </a:rPr>
              <a:t> 30.4 g N</a:t>
            </a:r>
          </a:p>
          <a:p>
            <a:r>
              <a:rPr lang="en-US" sz="4000" dirty="0">
                <a:latin typeface="Helvetica" pitchFamily="2" charset="0"/>
                <a:sym typeface="Wingdings" pitchFamily="2" charset="2"/>
              </a:rPr>
              <a:t>69.6%  69.6 g O</a:t>
            </a:r>
            <a:endParaRPr lang="en-US" sz="4000" dirty="0">
              <a:latin typeface="Helvetica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/>
              <p:nvPr/>
            </p:nvSpPr>
            <p:spPr>
              <a:xfrm>
                <a:off x="365521" y="3488267"/>
                <a:ext cx="5730479" cy="893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30.4 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14.02 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=2.168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3488267"/>
                <a:ext cx="5730479" cy="893578"/>
              </a:xfrm>
              <a:prstGeom prst="rect">
                <a:avLst/>
              </a:prstGeom>
              <a:blipFill>
                <a:blip r:embed="rId2"/>
                <a:stretch>
                  <a:fillRect l="-883" t="-6944" r="-662" b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/>
              <p:nvPr/>
            </p:nvSpPr>
            <p:spPr>
              <a:xfrm>
                <a:off x="365521" y="5094600"/>
                <a:ext cx="5469190" cy="893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69.6 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16.00 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=4.35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5094600"/>
                <a:ext cx="5469190" cy="893578"/>
              </a:xfrm>
              <a:prstGeom prst="rect">
                <a:avLst/>
              </a:prstGeom>
              <a:blipFill>
                <a:blip r:embed="rId3"/>
                <a:stretch>
                  <a:fillRect l="-926" t="-7042" r="-926" b="-19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1BF5C49-451F-824C-BC33-6B9F5A9C2624}"/>
              </a:ext>
            </a:extLst>
          </p:cNvPr>
          <p:cNvSpPr txBox="1"/>
          <p:nvPr/>
        </p:nvSpPr>
        <p:spPr>
          <a:xfrm>
            <a:off x="4064000" y="42333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2.168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C22FA2-B36E-484A-8E4A-BB8A3A4D583F}"/>
              </a:ext>
            </a:extLst>
          </p:cNvPr>
          <p:cNvCxnSpPr/>
          <p:nvPr/>
        </p:nvCxnSpPr>
        <p:spPr>
          <a:xfrm>
            <a:off x="4087197" y="41843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E770BA-95A9-C846-9199-0BD3C08EE228}"/>
              </a:ext>
            </a:extLst>
          </p:cNvPr>
          <p:cNvCxnSpPr/>
          <p:nvPr/>
        </p:nvCxnSpPr>
        <p:spPr>
          <a:xfrm>
            <a:off x="4121586" y="58099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71DB2E-5AFC-5E43-802C-6A128CA83CBF}"/>
              </a:ext>
            </a:extLst>
          </p:cNvPr>
          <p:cNvSpPr txBox="1"/>
          <p:nvPr/>
        </p:nvSpPr>
        <p:spPr>
          <a:xfrm>
            <a:off x="4030134" y="58230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2.168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A0F718-DB18-E14B-AA33-92B34991E0C0}"/>
              </a:ext>
            </a:extLst>
          </p:cNvPr>
          <p:cNvSpPr txBox="1"/>
          <p:nvPr/>
        </p:nvSpPr>
        <p:spPr>
          <a:xfrm>
            <a:off x="6173941" y="3899014"/>
            <a:ext cx="665270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7DDDC5-45A1-0142-ADF8-C26672574D15}"/>
              </a:ext>
            </a:extLst>
          </p:cNvPr>
          <p:cNvSpPr txBox="1"/>
          <p:nvPr/>
        </p:nvSpPr>
        <p:spPr>
          <a:xfrm>
            <a:off x="6146104" y="5501619"/>
            <a:ext cx="743211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98B9F3-D36A-794B-AE9F-28879EA8CF51}"/>
              </a:ext>
            </a:extLst>
          </p:cNvPr>
          <p:cNvSpPr txBox="1"/>
          <p:nvPr/>
        </p:nvSpPr>
        <p:spPr>
          <a:xfrm>
            <a:off x="7377830" y="4154840"/>
            <a:ext cx="4334006" cy="13234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Empirical Formula:</a:t>
            </a:r>
          </a:p>
          <a:p>
            <a:pPr algn="ctr"/>
            <a:r>
              <a:rPr lang="en-US" sz="4000" dirty="0"/>
              <a:t>NO</a:t>
            </a:r>
            <a:r>
              <a:rPr lang="en-US" sz="4000" baseline="-25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197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944D-A040-1243-8A46-40AD8706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59" y="365125"/>
            <a:ext cx="11778641" cy="1325563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QUESTION #4</a:t>
            </a:r>
            <a:r>
              <a:rPr lang="en-AU" dirty="0"/>
              <a:t/>
            </a:r>
            <a:br>
              <a:rPr lang="en-AU" dirty="0"/>
            </a:br>
            <a:r>
              <a:rPr lang="en-AU" dirty="0"/>
              <a:t>What is the empirical formula of a compound which is 57% Carbon and 43% Hydrogen?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B9EA6C-4199-2F41-938A-3B5A1821E7B6}"/>
              </a:ext>
            </a:extLst>
          </p:cNvPr>
          <p:cNvSpPr txBox="1"/>
          <p:nvPr/>
        </p:nvSpPr>
        <p:spPr>
          <a:xfrm>
            <a:off x="8304756" y="1515649"/>
            <a:ext cx="3319397" cy="22467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RHYME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to mass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to Mole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by small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 till whole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4A868-C440-FF41-8E21-55B509A243DA}"/>
              </a:ext>
            </a:extLst>
          </p:cNvPr>
          <p:cNvSpPr txBox="1"/>
          <p:nvPr/>
        </p:nvSpPr>
        <p:spPr>
          <a:xfrm>
            <a:off x="413359" y="1977313"/>
            <a:ext cx="48846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Helvetica" pitchFamily="2" charset="0"/>
              </a:rPr>
              <a:t>57% </a:t>
            </a:r>
            <a:r>
              <a:rPr lang="en-US" sz="4000" dirty="0">
                <a:latin typeface="Helvetica" pitchFamily="2" charset="0"/>
                <a:sym typeface="Wingdings" pitchFamily="2" charset="2"/>
              </a:rPr>
              <a:t> 57 g C</a:t>
            </a:r>
          </a:p>
          <a:p>
            <a:r>
              <a:rPr lang="en-US" sz="4000" dirty="0">
                <a:latin typeface="Helvetica" pitchFamily="2" charset="0"/>
                <a:sym typeface="Wingdings" pitchFamily="2" charset="2"/>
              </a:rPr>
              <a:t>43%  43 g H</a:t>
            </a:r>
            <a:endParaRPr lang="en-US" sz="4000" dirty="0">
              <a:latin typeface="Helvetica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/>
              <p:nvPr/>
            </p:nvSpPr>
            <p:spPr>
              <a:xfrm>
                <a:off x="365521" y="3488267"/>
                <a:ext cx="5334666" cy="893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57 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12.01 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=4.746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3488267"/>
                <a:ext cx="5334666" cy="893578"/>
              </a:xfrm>
              <a:prstGeom prst="rect">
                <a:avLst/>
              </a:prstGeom>
              <a:blipFill>
                <a:blip r:embed="rId2"/>
                <a:stretch>
                  <a:fillRect l="-1188" t="-6944" r="-950" b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/>
              <p:nvPr/>
            </p:nvSpPr>
            <p:spPr>
              <a:xfrm>
                <a:off x="365521" y="5094600"/>
                <a:ext cx="5510868" cy="8935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43 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1.01 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=42.57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5094600"/>
                <a:ext cx="5510868" cy="893578"/>
              </a:xfrm>
              <a:prstGeom prst="rect">
                <a:avLst/>
              </a:prstGeom>
              <a:blipFill>
                <a:blip r:embed="rId3"/>
                <a:stretch>
                  <a:fillRect t="-7042" b="-19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1BF5C49-451F-824C-BC33-6B9F5A9C2624}"/>
              </a:ext>
            </a:extLst>
          </p:cNvPr>
          <p:cNvSpPr txBox="1"/>
          <p:nvPr/>
        </p:nvSpPr>
        <p:spPr>
          <a:xfrm>
            <a:off x="4064000" y="42333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4.746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C22FA2-B36E-484A-8E4A-BB8A3A4D583F}"/>
              </a:ext>
            </a:extLst>
          </p:cNvPr>
          <p:cNvCxnSpPr/>
          <p:nvPr/>
        </p:nvCxnSpPr>
        <p:spPr>
          <a:xfrm>
            <a:off x="3680804" y="41843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E770BA-95A9-C846-9199-0BD3C08EE228}"/>
              </a:ext>
            </a:extLst>
          </p:cNvPr>
          <p:cNvCxnSpPr/>
          <p:nvPr/>
        </p:nvCxnSpPr>
        <p:spPr>
          <a:xfrm>
            <a:off x="3749060" y="58099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71DB2E-5AFC-5E43-802C-6A128CA83CBF}"/>
              </a:ext>
            </a:extLst>
          </p:cNvPr>
          <p:cNvSpPr txBox="1"/>
          <p:nvPr/>
        </p:nvSpPr>
        <p:spPr>
          <a:xfrm>
            <a:off x="4030134" y="58230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4.746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A0F718-DB18-E14B-AA33-92B34991E0C0}"/>
              </a:ext>
            </a:extLst>
          </p:cNvPr>
          <p:cNvSpPr txBox="1"/>
          <p:nvPr/>
        </p:nvSpPr>
        <p:spPr>
          <a:xfrm>
            <a:off x="5744321" y="3895286"/>
            <a:ext cx="747494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7DDDC5-45A1-0142-ADF8-C26672574D15}"/>
              </a:ext>
            </a:extLst>
          </p:cNvPr>
          <p:cNvSpPr txBox="1"/>
          <p:nvPr/>
        </p:nvSpPr>
        <p:spPr>
          <a:xfrm>
            <a:off x="5811679" y="5512731"/>
            <a:ext cx="1842254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8.97 = 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7B0EE8-5332-C040-ABDE-6282FB939FC4}"/>
              </a:ext>
            </a:extLst>
          </p:cNvPr>
          <p:cNvSpPr txBox="1"/>
          <p:nvPr/>
        </p:nvSpPr>
        <p:spPr>
          <a:xfrm>
            <a:off x="7637517" y="3912264"/>
            <a:ext cx="4429223" cy="144655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Empirical Formula</a:t>
            </a:r>
          </a:p>
          <a:p>
            <a:pPr algn="ctr"/>
            <a:r>
              <a:rPr lang="en-US" sz="4400" dirty="0"/>
              <a:t>CH</a:t>
            </a:r>
            <a:r>
              <a:rPr lang="en-US" sz="4400" baseline="-25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2925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 animBg="1"/>
      <p:bldP spid="13" grpId="0" animBg="1"/>
      <p:bldP spid="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944D-A040-1243-8A46-40AD8706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59" y="432857"/>
            <a:ext cx="11778641" cy="1325563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QUESTION #5</a:t>
            </a:r>
            <a:br>
              <a:rPr lang="en-AU" b="1" dirty="0"/>
            </a:br>
            <a:r>
              <a:rPr lang="en-AU" dirty="0"/>
              <a:t>What is the molecular formula of a compound which is 80% Carbon and 20% Hydrogen, with a molar mass of 30 g/mol?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B9EA6C-4199-2F41-938A-3B5A1821E7B6}"/>
              </a:ext>
            </a:extLst>
          </p:cNvPr>
          <p:cNvSpPr txBox="1"/>
          <p:nvPr/>
        </p:nvSpPr>
        <p:spPr>
          <a:xfrm>
            <a:off x="8304756" y="1735778"/>
            <a:ext cx="3319397" cy="22467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RHYME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to mass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to Mole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by small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 till whole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4A868-C440-FF41-8E21-55B509A243DA}"/>
              </a:ext>
            </a:extLst>
          </p:cNvPr>
          <p:cNvSpPr txBox="1"/>
          <p:nvPr/>
        </p:nvSpPr>
        <p:spPr>
          <a:xfrm>
            <a:off x="413359" y="2146643"/>
            <a:ext cx="48846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Helvetica" pitchFamily="2" charset="0"/>
              </a:rPr>
              <a:t>80% </a:t>
            </a:r>
            <a:r>
              <a:rPr lang="en-US" sz="4000" dirty="0">
                <a:latin typeface="Helvetica" pitchFamily="2" charset="0"/>
                <a:sym typeface="Wingdings" pitchFamily="2" charset="2"/>
              </a:rPr>
              <a:t> 80 g C</a:t>
            </a:r>
          </a:p>
          <a:p>
            <a:r>
              <a:rPr lang="en-US" sz="4000" dirty="0">
                <a:latin typeface="Helvetica" pitchFamily="2" charset="0"/>
                <a:sym typeface="Wingdings" pitchFamily="2" charset="2"/>
              </a:rPr>
              <a:t>20%  20 g H</a:t>
            </a:r>
            <a:endParaRPr lang="en-US" sz="4000" dirty="0">
              <a:latin typeface="Helvetica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/>
              <p:nvPr/>
            </p:nvSpPr>
            <p:spPr>
              <a:xfrm>
                <a:off x="365521" y="3488267"/>
                <a:ext cx="5334666" cy="893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80 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12.01 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=6.661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901BFE6-3F69-0A4C-8E9C-0040A3E592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3488267"/>
                <a:ext cx="5334666" cy="893578"/>
              </a:xfrm>
              <a:prstGeom prst="rect">
                <a:avLst/>
              </a:prstGeom>
              <a:blipFill>
                <a:blip r:embed="rId2"/>
                <a:stretch>
                  <a:fillRect l="-950" t="-6944" r="-950" b="-19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/>
              <p:nvPr/>
            </p:nvSpPr>
            <p:spPr>
              <a:xfrm>
                <a:off x="365521" y="5094600"/>
                <a:ext cx="5510868" cy="8935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20 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𝑚𝑜𝑙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1.01 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=19.802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𝑚𝑜𝑙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2D87026-891E-BB48-80D6-13B0831FA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21" y="5094600"/>
                <a:ext cx="5510868" cy="893578"/>
              </a:xfrm>
              <a:prstGeom prst="rect">
                <a:avLst/>
              </a:prstGeom>
              <a:blipFill>
                <a:blip r:embed="rId3"/>
                <a:stretch>
                  <a:fillRect l="-460" t="-7042" r="-460" b="-197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1BF5C49-451F-824C-BC33-6B9F5A9C2624}"/>
              </a:ext>
            </a:extLst>
          </p:cNvPr>
          <p:cNvSpPr txBox="1"/>
          <p:nvPr/>
        </p:nvSpPr>
        <p:spPr>
          <a:xfrm>
            <a:off x="4064000" y="42333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6.661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BC22FA2-B36E-484A-8E4A-BB8A3A4D583F}"/>
              </a:ext>
            </a:extLst>
          </p:cNvPr>
          <p:cNvCxnSpPr/>
          <p:nvPr/>
        </p:nvCxnSpPr>
        <p:spPr>
          <a:xfrm>
            <a:off x="3680804" y="41843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5E770BA-95A9-C846-9199-0BD3C08EE228}"/>
              </a:ext>
            </a:extLst>
          </p:cNvPr>
          <p:cNvCxnSpPr/>
          <p:nvPr/>
        </p:nvCxnSpPr>
        <p:spPr>
          <a:xfrm>
            <a:off x="3749060" y="5809988"/>
            <a:ext cx="197493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B271DB2E-5AFC-5E43-802C-6A128CA83CBF}"/>
              </a:ext>
            </a:extLst>
          </p:cNvPr>
          <p:cNvSpPr txBox="1"/>
          <p:nvPr/>
        </p:nvSpPr>
        <p:spPr>
          <a:xfrm>
            <a:off x="4030134" y="5823033"/>
            <a:ext cx="2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6.661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A0F718-DB18-E14B-AA33-92B34991E0C0}"/>
              </a:ext>
            </a:extLst>
          </p:cNvPr>
          <p:cNvSpPr txBox="1"/>
          <p:nvPr/>
        </p:nvSpPr>
        <p:spPr>
          <a:xfrm>
            <a:off x="5700187" y="3896644"/>
            <a:ext cx="791628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7DDDC5-45A1-0142-ADF8-C26672574D15}"/>
              </a:ext>
            </a:extLst>
          </p:cNvPr>
          <p:cNvSpPr txBox="1"/>
          <p:nvPr/>
        </p:nvSpPr>
        <p:spPr>
          <a:xfrm>
            <a:off x="5811679" y="5501619"/>
            <a:ext cx="1842254" cy="52322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= 2.97 = 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0EDCD0-6094-0044-B494-38D989DB631F}"/>
              </a:ext>
            </a:extLst>
          </p:cNvPr>
          <p:cNvSpPr txBox="1"/>
          <p:nvPr/>
        </p:nvSpPr>
        <p:spPr>
          <a:xfrm>
            <a:off x="7968380" y="4253476"/>
            <a:ext cx="3462286" cy="107721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3200" dirty="0"/>
              <a:t>Empirical: CH</a:t>
            </a:r>
            <a:r>
              <a:rPr lang="en-US" sz="3200" baseline="-25000" dirty="0"/>
              <a:t>3</a:t>
            </a:r>
          </a:p>
          <a:p>
            <a:r>
              <a:rPr lang="en-US" sz="3200" dirty="0"/>
              <a:t>Mass = 15.04 g/mol</a:t>
            </a:r>
          </a:p>
        </p:txBody>
      </p:sp>
    </p:spTree>
    <p:extLst>
      <p:ext uri="{BB962C8B-B14F-4D97-AF65-F5344CB8AC3E}">
        <p14:creationId xmlns:p14="http://schemas.microsoft.com/office/powerpoint/2010/main" val="341431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9944D-A040-1243-8A46-40AD8706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359" y="517522"/>
            <a:ext cx="11778641" cy="1325563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QUESTION #5</a:t>
            </a:r>
            <a:br>
              <a:rPr lang="en-AU" b="1" dirty="0"/>
            </a:br>
            <a:r>
              <a:rPr lang="en-AU" dirty="0"/>
              <a:t>What is the molecular formula of a compound which is 80% Carbon and 20% Hydrogen, with a molar mass of 30 g/mol?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B9EA6C-4199-2F41-938A-3B5A1821E7B6}"/>
              </a:ext>
            </a:extLst>
          </p:cNvPr>
          <p:cNvSpPr txBox="1"/>
          <p:nvPr/>
        </p:nvSpPr>
        <p:spPr>
          <a:xfrm>
            <a:off x="8406354" y="1922041"/>
            <a:ext cx="3319397" cy="22467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THE RHYME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to mass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to Mole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by small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Multiply till whole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0EDCD0-6094-0044-B494-38D989DB631F}"/>
              </a:ext>
            </a:extLst>
          </p:cNvPr>
          <p:cNvSpPr txBox="1"/>
          <p:nvPr/>
        </p:nvSpPr>
        <p:spPr>
          <a:xfrm>
            <a:off x="424959" y="2778372"/>
            <a:ext cx="34622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Empirical: CH</a:t>
            </a:r>
            <a:r>
              <a:rPr lang="en-US" sz="3200" baseline="-25000" dirty="0"/>
              <a:t>3</a:t>
            </a:r>
          </a:p>
          <a:p>
            <a:r>
              <a:rPr lang="en-US" sz="3200" dirty="0"/>
              <a:t>Mass = 15.04 g/mol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5FDB62-2EEF-1344-8CE6-8D0D43379924}"/>
                  </a:ext>
                </a:extLst>
              </p:cNvPr>
              <p:cNvSpPr txBox="1"/>
              <p:nvPr/>
            </p:nvSpPr>
            <p:spPr>
              <a:xfrm>
                <a:off x="413359" y="3870575"/>
                <a:ext cx="10228056" cy="16874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𝐹𝑎𝑐𝑡𝑜𝑟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: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𝑀𝑜𝑙𝑎𝑟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𝑀𝑎𝑠𝑠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𝐸𝑚𝑝𝑖𝑟𝑖𝑐𝑎𝑙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𝑀𝑎𝑠𝑠</m:t>
                          </m:r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15.04</m:t>
                          </m:r>
                          <m:f>
                            <m:f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𝑚𝑜𝑙</m:t>
                              </m:r>
                            </m:den>
                          </m:f>
                        </m:den>
                      </m:f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=1.995&gt;</m:t>
                      </m:r>
                      <m:r>
                        <a:rPr lang="en-US" sz="3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3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5FDB62-2EEF-1344-8CE6-8D0D433799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359" y="3870575"/>
                <a:ext cx="10228056" cy="1687450"/>
              </a:xfrm>
              <a:prstGeom prst="rect">
                <a:avLst/>
              </a:prstGeom>
              <a:blipFill>
                <a:blip r:embed="rId3"/>
                <a:stretch>
                  <a:fillRect l="-496" t="-746" r="-372" b="-9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BBEB085-5016-C24E-9AC1-06CEBBEE2337}"/>
              </a:ext>
            </a:extLst>
          </p:cNvPr>
          <p:cNvSpPr txBox="1"/>
          <p:nvPr/>
        </p:nvSpPr>
        <p:spPr>
          <a:xfrm>
            <a:off x="1169445" y="5796019"/>
            <a:ext cx="5435600" cy="830997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dirty="0"/>
              <a:t>(CH</a:t>
            </a:r>
            <a:r>
              <a:rPr lang="en-US" sz="4400" baseline="-25000" dirty="0"/>
              <a:t>3</a:t>
            </a:r>
            <a:r>
              <a:rPr lang="en-US" sz="4800" dirty="0"/>
              <a:t>) x </a:t>
            </a:r>
            <a:r>
              <a:rPr lang="en-US" sz="4800" dirty="0">
                <a:solidFill>
                  <a:srgbClr val="FF0000"/>
                </a:solidFill>
              </a:rPr>
              <a:t>2</a:t>
            </a:r>
            <a:r>
              <a:rPr lang="en-US" sz="4800" dirty="0"/>
              <a:t> = C</a:t>
            </a:r>
            <a:r>
              <a:rPr lang="en-US" sz="4800" baseline="-25000" dirty="0"/>
              <a:t>2</a:t>
            </a:r>
            <a:r>
              <a:rPr lang="en-US" sz="4800" dirty="0"/>
              <a:t>H</a:t>
            </a:r>
            <a:r>
              <a:rPr lang="en-US" sz="4800" baseline="-25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2746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235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Helvetica</vt:lpstr>
      <vt:lpstr>Times New Roman</vt:lpstr>
      <vt:lpstr>Wingdings</vt:lpstr>
      <vt:lpstr>Office Theme</vt:lpstr>
      <vt:lpstr>Adv. Chem. Ratios</vt:lpstr>
      <vt:lpstr>QUESTION #1  What percentage of methane (CH4) is carbon?</vt:lpstr>
      <vt:lpstr>QUESTION #2 What percentage of water is hydrogen?</vt:lpstr>
      <vt:lpstr>QUESTION #3 What is the empirical formula of a compound which is 30.4% Nitrogen and 69.6% Oxygen?</vt:lpstr>
      <vt:lpstr>QUESTION #4 What is the empirical formula of a compound which is 57% Carbon and 43% Hydrogen?</vt:lpstr>
      <vt:lpstr>QUESTION #5 What is the molecular formula of a compound which is 80% Carbon and 20% Hydrogen, with a molar mass of 30 g/mol? </vt:lpstr>
      <vt:lpstr>QUESTION #5 What is the molecular formula of a compound which is 80% Carbon and 20% Hydrogen, with a molar mass of 30 g/mol?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Adv. Chem. Ratios</dc:title>
  <dc:creator>Ethan Schnell</dc:creator>
  <cp:lastModifiedBy>Farmer, Stephanie [DH]</cp:lastModifiedBy>
  <cp:revision>17</cp:revision>
  <dcterms:created xsi:type="dcterms:W3CDTF">2021-02-04T18:53:18Z</dcterms:created>
  <dcterms:modified xsi:type="dcterms:W3CDTF">2021-02-10T02:12:24Z</dcterms:modified>
</cp:coreProperties>
</file>