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3"/>
  </p:notesMasterIdLst>
  <p:sldIdLst>
    <p:sldId id="257" r:id="rId2"/>
    <p:sldId id="256" r:id="rId3"/>
    <p:sldId id="261" r:id="rId4"/>
    <p:sldId id="263" r:id="rId5"/>
    <p:sldId id="264" r:id="rId6"/>
    <p:sldId id="265" r:id="rId7"/>
    <p:sldId id="271" r:id="rId8"/>
    <p:sldId id="268" r:id="rId9"/>
    <p:sldId id="269" r:id="rId10"/>
    <p:sldId id="270" r:id="rId11"/>
    <p:sldId id="259" r:id="rId12"/>
    <p:sldId id="260"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9" r:id="rId27"/>
    <p:sldId id="290" r:id="rId28"/>
    <p:sldId id="286" r:id="rId29"/>
    <p:sldId id="288" r:id="rId30"/>
    <p:sldId id="287" r:id="rId31"/>
    <p:sldId id="291"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683" autoAdjust="0"/>
    <p:restoredTop sz="94660"/>
  </p:normalViewPr>
  <p:slideViewPr>
    <p:cSldViewPr snapToGrid="0">
      <p:cViewPr varScale="1">
        <p:scale>
          <a:sx n="102" d="100"/>
          <a:sy n="102" d="100"/>
        </p:scale>
        <p:origin x="144"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465E01-8039-47A0-A05F-CB1EF6E69AA4}" type="datetimeFigureOut">
              <a:rPr lang="en-US" smtClean="0"/>
              <a:t>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E9614-1218-480D-8847-721DCB76821D}" type="slidenum">
              <a:rPr lang="en-US" smtClean="0"/>
              <a:t>‹#›</a:t>
            </a:fld>
            <a:endParaRPr lang="en-US"/>
          </a:p>
        </p:txBody>
      </p:sp>
    </p:spTree>
    <p:extLst>
      <p:ext uri="{BB962C8B-B14F-4D97-AF65-F5344CB8AC3E}">
        <p14:creationId xmlns:p14="http://schemas.microsoft.com/office/powerpoint/2010/main" val="49471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32A5B10B-047E-44DC-A48F-1FE83DBFD0EE}" type="slidenum">
              <a:rPr lang="en-US"/>
              <a:pPr/>
              <a:t>3</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1683646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5984173F-D7F6-4D3B-AAD7-7C40EEF249BC}" type="datetimeFigureOut">
              <a:rPr lang="en-US" smtClean="0"/>
              <a:t>2/3/2021</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041F528D-EB7C-45F5-8242-27B35564A4FB}"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2733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84173F-D7F6-4D3B-AAD7-7C40EEF249BC}"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2220747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84173F-D7F6-4D3B-AAD7-7C40EEF249BC}"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1638248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10972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3938589"/>
            <a:ext cx="10972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7DF8B8-3F57-44AF-B0CD-20115692E283}" type="slidenum">
              <a:rPr lang="en-US"/>
              <a:pPr>
                <a:defRPr/>
              </a:pPr>
              <a:t>‹#›</a:t>
            </a:fld>
            <a:endParaRPr lang="en-US"/>
          </a:p>
        </p:txBody>
      </p:sp>
    </p:spTree>
    <p:extLst>
      <p:ext uri="{BB962C8B-B14F-4D97-AF65-F5344CB8AC3E}">
        <p14:creationId xmlns:p14="http://schemas.microsoft.com/office/powerpoint/2010/main" val="675610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84173F-D7F6-4D3B-AAD7-7C40EEF249BC}"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2926196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984173F-D7F6-4D3B-AAD7-7C40EEF249BC}"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F528D-EB7C-45F5-8242-27B35564A4FB}"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266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84173F-D7F6-4D3B-AAD7-7C40EEF249BC}"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3744364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84173F-D7F6-4D3B-AAD7-7C40EEF249BC}" type="datetimeFigureOut">
              <a:rPr lang="en-US" smtClean="0"/>
              <a:t>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2054139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84173F-D7F6-4D3B-AAD7-7C40EEF249BC}" type="datetimeFigureOut">
              <a:rPr lang="en-US" smtClean="0"/>
              <a:t>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3454864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4173F-D7F6-4D3B-AAD7-7C40EEF249BC}" type="datetimeFigureOut">
              <a:rPr lang="en-US" smtClean="0"/>
              <a:t>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17817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984173F-D7F6-4D3B-AAD7-7C40EEF249BC}"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401394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984173F-D7F6-4D3B-AAD7-7C40EEF249BC}"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F528D-EB7C-45F5-8242-27B35564A4FB}" type="slidenum">
              <a:rPr lang="en-US" smtClean="0"/>
              <a:t>‹#›</a:t>
            </a:fld>
            <a:endParaRPr lang="en-US"/>
          </a:p>
        </p:txBody>
      </p:sp>
    </p:spTree>
    <p:extLst>
      <p:ext uri="{BB962C8B-B14F-4D97-AF65-F5344CB8AC3E}">
        <p14:creationId xmlns:p14="http://schemas.microsoft.com/office/powerpoint/2010/main" val="3221826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984173F-D7F6-4D3B-AAD7-7C40EEF249BC}" type="datetimeFigureOut">
              <a:rPr lang="en-US" smtClean="0"/>
              <a:t>2/3/2021</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041F528D-EB7C-45F5-8242-27B35564A4FB}" type="slidenum">
              <a:rPr lang="en-US" smtClean="0"/>
              <a:t>‹#›</a:t>
            </a:fld>
            <a:endParaRPr lang="en-US"/>
          </a:p>
        </p:txBody>
      </p:sp>
    </p:spTree>
    <p:extLst>
      <p:ext uri="{BB962C8B-B14F-4D97-AF65-F5344CB8AC3E}">
        <p14:creationId xmlns:p14="http://schemas.microsoft.com/office/powerpoint/2010/main" val="42823008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youtu.be/3DQEecMP26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1267097"/>
            <a:ext cx="10509069" cy="2717073"/>
          </a:xfrm>
        </p:spPr>
        <p:txBody>
          <a:bodyPr>
            <a:noAutofit/>
          </a:bodyPr>
          <a:lstStyle/>
          <a:p>
            <a:r>
              <a:rPr lang="en-US" sz="5400" b="1" u="sng" dirty="0" smtClean="0">
                <a:solidFill>
                  <a:srgbClr val="FF0000"/>
                </a:solidFill>
              </a:rPr>
              <a:t>Target:</a:t>
            </a:r>
            <a:r>
              <a:rPr lang="en-US" sz="5400" dirty="0" smtClean="0">
                <a:solidFill>
                  <a:srgbClr val="FF0000"/>
                </a:solidFill>
              </a:rPr>
              <a:t> </a:t>
            </a:r>
            <a:br>
              <a:rPr lang="en-US" sz="5400" dirty="0" smtClean="0">
                <a:solidFill>
                  <a:srgbClr val="FF0000"/>
                </a:solidFill>
              </a:rPr>
            </a:br>
            <a:r>
              <a:rPr lang="en-US" sz="5400" dirty="0" smtClean="0">
                <a:solidFill>
                  <a:srgbClr val="FF0000"/>
                </a:solidFill>
              </a:rPr>
              <a:t>I can apply my knowledge of empirical formulas to data obtained from combustion analysis</a:t>
            </a:r>
            <a:endParaRPr lang="en-US" sz="5400" dirty="0">
              <a:solidFill>
                <a:srgbClr val="FF0000"/>
              </a:solidFill>
            </a:endParaRPr>
          </a:p>
        </p:txBody>
      </p:sp>
    </p:spTree>
    <p:extLst>
      <p:ext uri="{BB962C8B-B14F-4D97-AF65-F5344CB8AC3E}">
        <p14:creationId xmlns:p14="http://schemas.microsoft.com/office/powerpoint/2010/main" val="3853130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19" y="738051"/>
            <a:ext cx="11123023" cy="5649686"/>
          </a:xfrm>
        </p:spPr>
        <p:txBody>
          <a:bodyPr>
            <a:normAutofit/>
          </a:bodyPr>
          <a:lstStyle/>
          <a:p>
            <a:pPr marL="274320" lvl="1" indent="0">
              <a:lnSpc>
                <a:spcPct val="80000"/>
              </a:lnSpc>
              <a:buNone/>
            </a:pPr>
            <a:r>
              <a:rPr lang="en-US" sz="4400" b="1" dirty="0"/>
              <a:t>The amount of O originally present in the sample can be found by simple subtraction  </a:t>
            </a:r>
          </a:p>
          <a:p>
            <a:pPr marL="274320" lvl="1" indent="0">
              <a:lnSpc>
                <a:spcPct val="80000"/>
              </a:lnSpc>
              <a:buNone/>
            </a:pPr>
            <a:endParaRPr lang="en-US" sz="4000" b="1" dirty="0">
              <a:solidFill>
                <a:schemeClr val="tx1"/>
              </a:solidFill>
            </a:endParaRPr>
          </a:p>
          <a:p>
            <a:pPr lvl="3">
              <a:lnSpc>
                <a:spcPct val="80000"/>
              </a:lnSpc>
            </a:pPr>
            <a:r>
              <a:rPr lang="en-US" sz="4000" b="1" dirty="0" smtClean="0">
                <a:solidFill>
                  <a:schemeClr val="tx1"/>
                </a:solidFill>
              </a:rPr>
              <a:t>   Mass of sample </a:t>
            </a:r>
            <a:br>
              <a:rPr lang="en-US" sz="4000" b="1" dirty="0" smtClean="0">
                <a:solidFill>
                  <a:schemeClr val="tx1"/>
                </a:solidFill>
              </a:rPr>
            </a:br>
            <a:r>
              <a:rPr lang="en-US" sz="4000" b="1" dirty="0" smtClean="0">
                <a:solidFill>
                  <a:schemeClr val="tx1"/>
                </a:solidFill>
              </a:rPr>
              <a:t>   Mass of C </a:t>
            </a:r>
            <a:br>
              <a:rPr lang="en-US" sz="4000" b="1" dirty="0" smtClean="0">
                <a:solidFill>
                  <a:schemeClr val="tx1"/>
                </a:solidFill>
              </a:rPr>
            </a:br>
            <a:r>
              <a:rPr lang="en-US" sz="4000" b="1" dirty="0" smtClean="0">
                <a:solidFill>
                  <a:schemeClr val="tx1"/>
                </a:solidFill>
              </a:rPr>
              <a:t>– </a:t>
            </a:r>
            <a:r>
              <a:rPr lang="en-US" sz="4000" b="1" u="sng" dirty="0" smtClean="0">
                <a:solidFill>
                  <a:schemeClr val="tx1"/>
                </a:solidFill>
              </a:rPr>
              <a:t>Mass of H </a:t>
            </a:r>
            <a:r>
              <a:rPr lang="en-US" sz="4000" b="1" dirty="0" smtClean="0">
                <a:solidFill>
                  <a:schemeClr val="tx1"/>
                </a:solidFill>
              </a:rPr>
              <a:t/>
            </a:r>
            <a:br>
              <a:rPr lang="en-US" sz="4000" b="1" dirty="0" smtClean="0">
                <a:solidFill>
                  <a:schemeClr val="tx1"/>
                </a:solidFill>
              </a:rPr>
            </a:br>
            <a:r>
              <a:rPr lang="en-US" sz="4000" b="1" dirty="0" smtClean="0">
                <a:solidFill>
                  <a:schemeClr val="tx1"/>
                </a:solidFill>
              </a:rPr>
              <a:t>= Mass of Oxygen!</a:t>
            </a:r>
            <a:br>
              <a:rPr lang="en-US" sz="4000" b="1" dirty="0" smtClean="0">
                <a:solidFill>
                  <a:schemeClr val="tx1"/>
                </a:solidFill>
              </a:rPr>
            </a:br>
            <a:endParaRPr lang="en-US" sz="4000" b="1" dirty="0" smtClean="0">
              <a:solidFill>
                <a:schemeClr val="tx1"/>
              </a:solidFill>
            </a:endParaRPr>
          </a:p>
          <a:p>
            <a:pPr lvl="3">
              <a:lnSpc>
                <a:spcPct val="80000"/>
              </a:lnSpc>
            </a:pPr>
            <a:r>
              <a:rPr lang="en-US" sz="4000" b="1" dirty="0" smtClean="0">
                <a:solidFill>
                  <a:schemeClr val="tx1"/>
                </a:solidFill>
              </a:rPr>
              <a:t>Why </a:t>
            </a:r>
            <a:r>
              <a:rPr lang="en-US" sz="4000" b="1" dirty="0">
                <a:solidFill>
                  <a:schemeClr val="tx1"/>
                </a:solidFill>
              </a:rPr>
              <a:t>you ask? You know the </a:t>
            </a:r>
            <a:r>
              <a:rPr lang="en-US" sz="4000" b="1" dirty="0" smtClean="0">
                <a:solidFill>
                  <a:schemeClr val="tx1"/>
                </a:solidFill>
              </a:rPr>
              <a:t>answer!</a:t>
            </a:r>
            <a:endParaRPr lang="en-US" sz="4000" b="1" dirty="0">
              <a:solidFill>
                <a:schemeClr val="tx1"/>
              </a:solidFill>
            </a:endParaRPr>
          </a:p>
        </p:txBody>
      </p:sp>
    </p:spTree>
    <p:extLst>
      <p:ext uri="{BB962C8B-B14F-4D97-AF65-F5344CB8AC3E}">
        <p14:creationId xmlns:p14="http://schemas.microsoft.com/office/powerpoint/2010/main" val="338678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240971"/>
            <a:ext cx="11926389" cy="5617029"/>
          </a:xfrm>
        </p:spPr>
        <p:txBody>
          <a:bodyPr>
            <a:noAutofit/>
          </a:bodyPr>
          <a:lstStyle/>
          <a:p>
            <a:pPr lvl="1"/>
            <a:r>
              <a:rPr lang="en-US" sz="3200" dirty="0" smtClean="0">
                <a:solidFill>
                  <a:srgbClr val="000000"/>
                </a:solidFill>
              </a:rPr>
              <a:t>Must </a:t>
            </a:r>
            <a:r>
              <a:rPr lang="en-US" sz="3200" dirty="0">
                <a:solidFill>
                  <a:srgbClr val="000000"/>
                </a:solidFill>
              </a:rPr>
              <a:t>know the mass of the unknown substance before burning it</a:t>
            </a:r>
          </a:p>
          <a:p>
            <a:pPr lvl="1"/>
            <a:r>
              <a:rPr lang="en-US" sz="3200" dirty="0">
                <a:solidFill>
                  <a:srgbClr val="000000"/>
                </a:solidFill>
              </a:rPr>
              <a:t>The unknown will be burnt in pure oxygen, present in large excess </a:t>
            </a:r>
          </a:p>
          <a:p>
            <a:pPr lvl="1"/>
            <a:r>
              <a:rPr lang="en-US" sz="3200" dirty="0">
                <a:solidFill>
                  <a:srgbClr val="000000"/>
                </a:solidFill>
              </a:rPr>
              <a:t>The amount of oxygen will be determined by subtraction. </a:t>
            </a:r>
          </a:p>
          <a:p>
            <a:pPr lvl="1"/>
            <a:r>
              <a:rPr lang="en-US" sz="3200" dirty="0">
                <a:solidFill>
                  <a:srgbClr val="000000"/>
                </a:solidFill>
              </a:rPr>
              <a:t> The combustion </a:t>
            </a:r>
            <a:r>
              <a:rPr lang="en-US" sz="3200" dirty="0" smtClean="0">
                <a:solidFill>
                  <a:srgbClr val="000000"/>
                </a:solidFill>
              </a:rPr>
              <a:t>products always have CO2 and H2O. Might have extra products if other elements are present!</a:t>
            </a:r>
          </a:p>
          <a:p>
            <a:pPr lvl="1"/>
            <a:r>
              <a:rPr lang="en-US" sz="3200" dirty="0" smtClean="0">
                <a:solidFill>
                  <a:srgbClr val="000000"/>
                </a:solidFill>
              </a:rPr>
              <a:t>Nitrogen product can come in different forms. N2, NH3, etc. Will be given more info if needed. Often given as a separate experiment – will need to convert all to %’s if this is the case! </a:t>
            </a:r>
            <a:r>
              <a:rPr lang="en-US" sz="3200" dirty="0" smtClean="0">
                <a:solidFill>
                  <a:srgbClr val="FF0000"/>
                </a:solidFill>
              </a:rPr>
              <a:t>Nitrogen </a:t>
            </a:r>
            <a:r>
              <a:rPr lang="en-US" sz="3200" dirty="0">
                <a:solidFill>
                  <a:srgbClr val="FF0000"/>
                </a:solidFill>
              </a:rPr>
              <a:t>is the problem child in combustion analysis.</a:t>
            </a:r>
          </a:p>
          <a:p>
            <a:pPr lvl="1"/>
            <a:r>
              <a:rPr lang="en-US" sz="3200" dirty="0">
                <a:solidFill>
                  <a:srgbClr val="000000"/>
                </a:solidFill>
              </a:rPr>
              <a:t>All the carbon winds up as CO</a:t>
            </a:r>
            <a:r>
              <a:rPr lang="en-US" sz="3200" baseline="-25000" dirty="0">
                <a:solidFill>
                  <a:srgbClr val="000000"/>
                </a:solidFill>
              </a:rPr>
              <a:t>2</a:t>
            </a:r>
            <a:r>
              <a:rPr lang="en-US" sz="3200" dirty="0">
                <a:solidFill>
                  <a:srgbClr val="000000"/>
                </a:solidFill>
              </a:rPr>
              <a:t> and all the hydrogen winds up as H</a:t>
            </a:r>
            <a:r>
              <a:rPr lang="en-US" sz="3200" baseline="-25000" dirty="0">
                <a:solidFill>
                  <a:srgbClr val="000000"/>
                </a:solidFill>
              </a:rPr>
              <a:t>2</a:t>
            </a:r>
            <a:r>
              <a:rPr lang="en-US" sz="3200" dirty="0">
                <a:solidFill>
                  <a:srgbClr val="000000"/>
                </a:solidFill>
              </a:rPr>
              <a:t>O. </a:t>
            </a:r>
          </a:p>
        </p:txBody>
      </p:sp>
      <p:sp>
        <p:nvSpPr>
          <p:cNvPr id="4" name="Title 3"/>
          <p:cNvSpPr>
            <a:spLocks noGrp="1"/>
          </p:cNvSpPr>
          <p:nvPr>
            <p:ph type="title"/>
          </p:nvPr>
        </p:nvSpPr>
        <p:spPr>
          <a:xfrm>
            <a:off x="202474" y="0"/>
            <a:ext cx="9875520" cy="1356360"/>
          </a:xfrm>
        </p:spPr>
        <p:txBody>
          <a:bodyPr/>
          <a:lstStyle/>
          <a:p>
            <a:r>
              <a:rPr lang="en-US" b="1" u="sng" dirty="0" smtClean="0"/>
              <a:t>Important Points to Know</a:t>
            </a:r>
            <a:endParaRPr lang="en-US" b="1" u="sng" dirty="0"/>
          </a:p>
        </p:txBody>
      </p:sp>
    </p:spTree>
    <p:extLst>
      <p:ext uri="{BB962C8B-B14F-4D97-AF65-F5344CB8AC3E}">
        <p14:creationId xmlns:p14="http://schemas.microsoft.com/office/powerpoint/2010/main" val="281970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0305" y="990600"/>
            <a:ext cx="11591366" cy="5562600"/>
          </a:xfrm>
        </p:spPr>
        <p:txBody>
          <a:bodyPr>
            <a:normAutofit lnSpcReduction="10000"/>
          </a:bodyPr>
          <a:lstStyle/>
          <a:p>
            <a:pPr marL="788670" lvl="1" indent="-514350">
              <a:buSzPct val="120000"/>
              <a:buFont typeface="+mj-lt"/>
              <a:buAutoNum type="arabicParenR"/>
            </a:pPr>
            <a:r>
              <a:rPr lang="en-US" sz="3200" b="1" dirty="0" smtClean="0">
                <a:solidFill>
                  <a:srgbClr val="000000"/>
                </a:solidFill>
              </a:rPr>
              <a:t> </a:t>
            </a:r>
            <a:r>
              <a:rPr lang="en-US" sz="3200" dirty="0" smtClean="0">
                <a:solidFill>
                  <a:srgbClr val="000000"/>
                </a:solidFill>
              </a:rPr>
              <a:t>Determine </a:t>
            </a:r>
            <a:r>
              <a:rPr lang="en-US" sz="3200" dirty="0">
                <a:solidFill>
                  <a:srgbClr val="000000"/>
                </a:solidFill>
              </a:rPr>
              <a:t>the mass of each element present in the </a:t>
            </a:r>
            <a:r>
              <a:rPr lang="en-US" sz="3200" dirty="0" smtClean="0">
                <a:solidFill>
                  <a:srgbClr val="000000"/>
                </a:solidFill>
              </a:rPr>
              <a:t/>
            </a:r>
            <a:br>
              <a:rPr lang="en-US" sz="3200" dirty="0" smtClean="0">
                <a:solidFill>
                  <a:srgbClr val="000000"/>
                </a:solidFill>
              </a:rPr>
            </a:br>
            <a:r>
              <a:rPr lang="en-US" sz="3200" dirty="0" smtClean="0">
                <a:solidFill>
                  <a:srgbClr val="000000"/>
                </a:solidFill>
              </a:rPr>
              <a:t>original compound</a:t>
            </a:r>
            <a:r>
              <a:rPr lang="en-US" sz="3200" dirty="0">
                <a:solidFill>
                  <a:srgbClr val="000000"/>
                </a:solidFill>
              </a:rPr>
              <a:t> </a:t>
            </a:r>
            <a:r>
              <a:rPr lang="en-US" sz="3200" dirty="0" smtClean="0">
                <a:solidFill>
                  <a:srgbClr val="000000"/>
                </a:solidFill>
              </a:rPr>
              <a:t>using dimensional analysis</a:t>
            </a:r>
            <a:endParaRPr lang="en-US" sz="3200" dirty="0">
              <a:solidFill>
                <a:srgbClr val="000000"/>
              </a:solidFill>
            </a:endParaRPr>
          </a:p>
          <a:p>
            <a:pPr lvl="5">
              <a:buSzPct val="120000"/>
            </a:pPr>
            <a:r>
              <a:rPr lang="en-US" sz="2800" b="1" dirty="0" smtClean="0">
                <a:solidFill>
                  <a:srgbClr val="000000"/>
                </a:solidFill>
              </a:rPr>
              <a:t> </a:t>
            </a:r>
            <a:r>
              <a:rPr lang="en-US" sz="2800" dirty="0" smtClean="0">
                <a:solidFill>
                  <a:srgbClr val="000000"/>
                </a:solidFill>
              </a:rPr>
              <a:t>Carbon </a:t>
            </a:r>
            <a:r>
              <a:rPr lang="en-US" sz="2800" dirty="0">
                <a:solidFill>
                  <a:srgbClr val="000000"/>
                </a:solidFill>
              </a:rPr>
              <a:t>is always in CO</a:t>
            </a:r>
            <a:r>
              <a:rPr lang="en-US" sz="2800" baseline="-25000" dirty="0">
                <a:solidFill>
                  <a:srgbClr val="000000"/>
                </a:solidFill>
              </a:rPr>
              <a:t>2</a:t>
            </a:r>
            <a:r>
              <a:rPr lang="en-US" sz="2800" dirty="0">
                <a:solidFill>
                  <a:srgbClr val="000000"/>
                </a:solidFill>
              </a:rPr>
              <a:t> </a:t>
            </a:r>
            <a:r>
              <a:rPr lang="en-US" sz="2800" dirty="0" smtClean="0">
                <a:solidFill>
                  <a:srgbClr val="000000"/>
                </a:solidFill>
              </a:rPr>
              <a:t>in the ratio of 1 mole CO2 = 1 mole C</a:t>
            </a:r>
          </a:p>
          <a:p>
            <a:pPr lvl="5">
              <a:buSzPct val="120000"/>
            </a:pPr>
            <a:r>
              <a:rPr lang="en-US" sz="2800" dirty="0" smtClean="0">
                <a:solidFill>
                  <a:srgbClr val="000000"/>
                </a:solidFill>
              </a:rPr>
              <a:t> Hydrogen </a:t>
            </a:r>
            <a:r>
              <a:rPr lang="en-US" sz="2800" dirty="0">
                <a:solidFill>
                  <a:srgbClr val="000000"/>
                </a:solidFill>
              </a:rPr>
              <a:t>is always in H</a:t>
            </a:r>
            <a:r>
              <a:rPr lang="en-US" sz="2800" baseline="-25000" dirty="0">
                <a:solidFill>
                  <a:srgbClr val="000000"/>
                </a:solidFill>
              </a:rPr>
              <a:t>2</a:t>
            </a:r>
            <a:r>
              <a:rPr lang="en-US" sz="2800" dirty="0">
                <a:solidFill>
                  <a:srgbClr val="000000"/>
                </a:solidFill>
              </a:rPr>
              <a:t>O in the ratio </a:t>
            </a:r>
            <a:r>
              <a:rPr lang="en-US" sz="2800" dirty="0" smtClean="0">
                <a:solidFill>
                  <a:srgbClr val="000000"/>
                </a:solidFill>
              </a:rPr>
              <a:t>of 1 mole H2O = 2 mole H</a:t>
            </a:r>
          </a:p>
          <a:p>
            <a:pPr lvl="5">
              <a:buSzPct val="120000"/>
            </a:pPr>
            <a:r>
              <a:rPr lang="en-US" sz="2800" dirty="0" smtClean="0">
                <a:solidFill>
                  <a:srgbClr val="000000"/>
                </a:solidFill>
              </a:rPr>
              <a:t> Nitrogen </a:t>
            </a:r>
            <a:r>
              <a:rPr lang="en-US" sz="2800" dirty="0">
                <a:solidFill>
                  <a:srgbClr val="000000"/>
                </a:solidFill>
              </a:rPr>
              <a:t>can be (NH</a:t>
            </a:r>
            <a:r>
              <a:rPr lang="en-US" sz="2800" baseline="-25000" dirty="0">
                <a:solidFill>
                  <a:srgbClr val="000000"/>
                </a:solidFill>
              </a:rPr>
              <a:t>3</a:t>
            </a:r>
            <a:r>
              <a:rPr lang="en-US" sz="2800" dirty="0">
                <a:solidFill>
                  <a:srgbClr val="000000"/>
                </a:solidFill>
              </a:rPr>
              <a:t>, N</a:t>
            </a:r>
            <a:r>
              <a:rPr lang="en-US" sz="2800" baseline="-25000" dirty="0">
                <a:solidFill>
                  <a:srgbClr val="000000"/>
                </a:solidFill>
              </a:rPr>
              <a:t>2</a:t>
            </a:r>
            <a:r>
              <a:rPr lang="en-US" sz="2800" dirty="0">
                <a:solidFill>
                  <a:srgbClr val="000000"/>
                </a:solidFill>
              </a:rPr>
              <a:t>, N, NO</a:t>
            </a:r>
            <a:r>
              <a:rPr lang="en-US" sz="2800" baseline="-25000" dirty="0">
                <a:solidFill>
                  <a:srgbClr val="000000"/>
                </a:solidFill>
              </a:rPr>
              <a:t>2</a:t>
            </a:r>
            <a:r>
              <a:rPr lang="en-US" sz="2800" dirty="0">
                <a:solidFill>
                  <a:srgbClr val="000000"/>
                </a:solidFill>
              </a:rPr>
              <a:t>, etc</a:t>
            </a:r>
            <a:r>
              <a:rPr lang="en-US" sz="2800" dirty="0" smtClean="0">
                <a:solidFill>
                  <a:srgbClr val="000000"/>
                </a:solidFill>
              </a:rPr>
              <a:t>…). If data from a separate experiment, make sure to convert masses to % values!</a:t>
            </a:r>
            <a:endParaRPr lang="en-US" sz="2800" dirty="0">
              <a:solidFill>
                <a:srgbClr val="000000"/>
              </a:solidFill>
            </a:endParaRPr>
          </a:p>
          <a:p>
            <a:pPr marL="788670" lvl="1" indent="-514350">
              <a:buSzPct val="120000"/>
              <a:buFont typeface="+mj-lt"/>
              <a:buAutoNum type="arabicParenR"/>
            </a:pPr>
            <a:r>
              <a:rPr lang="en-US" sz="3200" b="1" dirty="0" smtClean="0">
                <a:solidFill>
                  <a:srgbClr val="000000"/>
                </a:solidFill>
              </a:rPr>
              <a:t> </a:t>
            </a:r>
            <a:r>
              <a:rPr lang="en-US" sz="3200" dirty="0" smtClean="0">
                <a:solidFill>
                  <a:srgbClr val="000000"/>
                </a:solidFill>
              </a:rPr>
              <a:t>Subtract </a:t>
            </a:r>
            <a:r>
              <a:rPr lang="en-US" sz="3200" dirty="0">
                <a:solidFill>
                  <a:srgbClr val="000000"/>
                </a:solidFill>
              </a:rPr>
              <a:t>to solve for oxygen </a:t>
            </a:r>
          </a:p>
          <a:p>
            <a:pPr marL="822960" lvl="3" indent="0">
              <a:buNone/>
            </a:pPr>
            <a:r>
              <a:rPr lang="en-US" sz="2800" dirty="0" smtClean="0">
                <a:solidFill>
                  <a:srgbClr val="000000"/>
                </a:solidFill>
              </a:rPr>
              <a:t>Sample </a:t>
            </a:r>
            <a:r>
              <a:rPr lang="en-US" sz="2800" dirty="0">
                <a:solidFill>
                  <a:srgbClr val="000000"/>
                </a:solidFill>
              </a:rPr>
              <a:t>mass </a:t>
            </a:r>
            <a:r>
              <a:rPr lang="en-US" sz="3200" dirty="0">
                <a:solidFill>
                  <a:srgbClr val="000000"/>
                </a:solidFill>
              </a:rPr>
              <a:t>– (</a:t>
            </a:r>
            <a:r>
              <a:rPr lang="en-US" sz="3200" dirty="0" err="1" smtClean="0">
                <a:solidFill>
                  <a:srgbClr val="FF0000"/>
                </a:solidFill>
              </a:rPr>
              <a:t>C</a:t>
            </a:r>
            <a:r>
              <a:rPr lang="en-US" sz="3200" baseline="-25000" dirty="0" err="1" smtClean="0">
                <a:solidFill>
                  <a:srgbClr val="000000"/>
                </a:solidFill>
              </a:rPr>
              <a:t>mass</a:t>
            </a:r>
            <a:r>
              <a:rPr lang="en-US" sz="3200" dirty="0" err="1" smtClean="0">
                <a:solidFill>
                  <a:srgbClr val="000000"/>
                </a:solidFill>
              </a:rPr>
              <a:t>+</a:t>
            </a:r>
            <a:r>
              <a:rPr lang="en-US" sz="3200" dirty="0" err="1" smtClean="0">
                <a:solidFill>
                  <a:srgbClr val="FF0000"/>
                </a:solidFill>
              </a:rPr>
              <a:t>H</a:t>
            </a:r>
            <a:r>
              <a:rPr lang="en-US" sz="3200" baseline="-25000" dirty="0" err="1" smtClean="0">
                <a:solidFill>
                  <a:srgbClr val="000000"/>
                </a:solidFill>
              </a:rPr>
              <a:t>mass</a:t>
            </a:r>
            <a:r>
              <a:rPr lang="en-US" sz="3200" dirty="0" err="1" smtClean="0">
                <a:solidFill>
                  <a:srgbClr val="000000"/>
                </a:solidFill>
              </a:rPr>
              <a:t>+</a:t>
            </a:r>
            <a:r>
              <a:rPr lang="en-US" sz="3200" dirty="0" err="1" smtClean="0">
                <a:solidFill>
                  <a:srgbClr val="FF0000"/>
                </a:solidFill>
              </a:rPr>
              <a:t>N</a:t>
            </a:r>
            <a:r>
              <a:rPr lang="en-US" sz="3200" baseline="-25000" dirty="0" err="1" smtClean="0">
                <a:solidFill>
                  <a:srgbClr val="000000"/>
                </a:solidFill>
              </a:rPr>
              <a:t>mass</a:t>
            </a:r>
            <a:r>
              <a:rPr lang="en-US" sz="3200" baseline="-25000" dirty="0" smtClean="0">
                <a:solidFill>
                  <a:srgbClr val="000000"/>
                </a:solidFill>
              </a:rPr>
              <a:t> </a:t>
            </a:r>
            <a:r>
              <a:rPr lang="en-US" sz="3200" baseline="-25000" dirty="0">
                <a:solidFill>
                  <a:srgbClr val="000000"/>
                </a:solidFill>
              </a:rPr>
              <a:t>if </a:t>
            </a:r>
            <a:r>
              <a:rPr lang="en-US" sz="3200" baseline="-25000" dirty="0" smtClean="0">
                <a:solidFill>
                  <a:srgbClr val="000000"/>
                </a:solidFill>
              </a:rPr>
              <a:t>necessary, or any other random element</a:t>
            </a:r>
            <a:r>
              <a:rPr lang="en-US" sz="3200" dirty="0" smtClean="0">
                <a:solidFill>
                  <a:srgbClr val="000000"/>
                </a:solidFill>
              </a:rPr>
              <a:t>)</a:t>
            </a:r>
            <a:endParaRPr lang="en-US" sz="3200" dirty="0">
              <a:solidFill>
                <a:srgbClr val="000000"/>
              </a:solidFill>
            </a:endParaRPr>
          </a:p>
          <a:p>
            <a:pPr marL="788670" lvl="1" indent="-514350">
              <a:buSzPct val="120000"/>
              <a:buFont typeface="+mj-lt"/>
              <a:buAutoNum type="arabicParenR"/>
            </a:pPr>
            <a:r>
              <a:rPr lang="en-US" sz="3200" b="1" dirty="0" smtClean="0">
                <a:solidFill>
                  <a:srgbClr val="000000"/>
                </a:solidFill>
              </a:rPr>
              <a:t> </a:t>
            </a:r>
            <a:r>
              <a:rPr lang="en-US" sz="3200" dirty="0" smtClean="0">
                <a:solidFill>
                  <a:srgbClr val="000000"/>
                </a:solidFill>
              </a:rPr>
              <a:t>Now </a:t>
            </a:r>
            <a:r>
              <a:rPr lang="en-US" sz="3200" dirty="0">
                <a:solidFill>
                  <a:srgbClr val="000000"/>
                </a:solidFill>
              </a:rPr>
              <a:t>continue with the Rhyme from </a:t>
            </a:r>
            <a:r>
              <a:rPr lang="en-US" sz="3200" dirty="0" smtClean="0">
                <a:solidFill>
                  <a:srgbClr val="000000"/>
                </a:solidFill>
              </a:rPr>
              <a:t>before!</a:t>
            </a:r>
          </a:p>
          <a:p>
            <a:pPr lvl="5">
              <a:buSzPct val="120000"/>
              <a:buFont typeface="Arial" panose="020B0604020202020204" pitchFamily="34" charset="0"/>
              <a:buChar char="•"/>
            </a:pPr>
            <a:r>
              <a:rPr lang="en-US" sz="2400" dirty="0" smtClean="0">
                <a:solidFill>
                  <a:srgbClr val="000000"/>
                </a:solidFill>
              </a:rPr>
              <a:t>Mass to moles</a:t>
            </a:r>
          </a:p>
          <a:p>
            <a:pPr lvl="5">
              <a:buSzPct val="120000"/>
              <a:buFont typeface="Arial" panose="020B0604020202020204" pitchFamily="34" charset="0"/>
              <a:buChar char="•"/>
            </a:pPr>
            <a:r>
              <a:rPr lang="en-US" sz="2400" dirty="0" smtClean="0">
                <a:solidFill>
                  <a:srgbClr val="000000"/>
                </a:solidFill>
              </a:rPr>
              <a:t>Divide by small </a:t>
            </a:r>
          </a:p>
          <a:p>
            <a:pPr lvl="5">
              <a:buSzPct val="120000"/>
              <a:buFont typeface="Arial" panose="020B0604020202020204" pitchFamily="34" charset="0"/>
              <a:buChar char="•"/>
            </a:pPr>
            <a:r>
              <a:rPr lang="en-US" sz="2400" dirty="0" smtClean="0">
                <a:solidFill>
                  <a:srgbClr val="000000"/>
                </a:solidFill>
              </a:rPr>
              <a:t>Multiply until whole</a:t>
            </a:r>
            <a:r>
              <a:rPr lang="en-US" sz="2000" dirty="0"/>
              <a:t/>
            </a:r>
            <a:br>
              <a:rPr lang="en-US" sz="2000" dirty="0"/>
            </a:br>
            <a:endParaRPr lang="en-US" sz="2000" dirty="0">
              <a:solidFill>
                <a:srgbClr val="000000"/>
              </a:solidFill>
            </a:endParaRPr>
          </a:p>
        </p:txBody>
      </p:sp>
      <p:sp>
        <p:nvSpPr>
          <p:cNvPr id="5" name="Title 3"/>
          <p:cNvSpPr>
            <a:spLocks noGrp="1"/>
          </p:cNvSpPr>
          <p:nvPr>
            <p:ph type="title"/>
          </p:nvPr>
        </p:nvSpPr>
        <p:spPr>
          <a:xfrm>
            <a:off x="202474" y="0"/>
            <a:ext cx="9875520" cy="1356360"/>
          </a:xfrm>
        </p:spPr>
        <p:txBody>
          <a:bodyPr/>
          <a:lstStyle/>
          <a:p>
            <a:pPr>
              <a:buSzPct val="120000"/>
            </a:pPr>
            <a:r>
              <a:rPr lang="en-US" b="1" u="sng" dirty="0" smtClean="0"/>
              <a:t>Steps to Solve</a:t>
            </a:r>
            <a:endParaRPr lang="en-US" b="1" u="sng" dirty="0"/>
          </a:p>
        </p:txBody>
      </p:sp>
    </p:spTree>
    <p:extLst>
      <p:ext uri="{BB962C8B-B14F-4D97-AF65-F5344CB8AC3E}">
        <p14:creationId xmlns:p14="http://schemas.microsoft.com/office/powerpoint/2010/main" val="271850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7098" y="2455817"/>
            <a:ext cx="10388854" cy="1820092"/>
          </a:xfrm>
        </p:spPr>
        <p:txBody>
          <a:bodyPr>
            <a:normAutofit fontScale="90000"/>
          </a:bodyPr>
          <a:lstStyle/>
          <a:p>
            <a:r>
              <a:rPr lang="en-US" altLang="en-US" b="1" dirty="0">
                <a:solidFill>
                  <a:schemeClr val="tx1"/>
                </a:solidFill>
              </a:rPr>
              <a:t>A sample of a compound that is known to contain only carbon, hydrogen, and oxygen is combusted, and the CO</a:t>
            </a:r>
            <a:r>
              <a:rPr lang="en-US" altLang="en-US" b="1" baseline="-25000" dirty="0">
                <a:solidFill>
                  <a:schemeClr val="tx1"/>
                </a:solidFill>
              </a:rPr>
              <a:t>2</a:t>
            </a:r>
            <a:r>
              <a:rPr lang="en-US" altLang="en-US" b="1" dirty="0">
                <a:solidFill>
                  <a:schemeClr val="tx1"/>
                </a:solidFill>
              </a:rPr>
              <a:t> and H</a:t>
            </a:r>
            <a:r>
              <a:rPr lang="en-US" altLang="en-US" b="1" baseline="-25000" dirty="0">
                <a:solidFill>
                  <a:schemeClr val="tx1"/>
                </a:solidFill>
              </a:rPr>
              <a:t>2</a:t>
            </a:r>
            <a:r>
              <a:rPr lang="en-US" altLang="en-US" b="1" dirty="0">
                <a:solidFill>
                  <a:schemeClr val="tx1"/>
                </a:solidFill>
              </a:rPr>
              <a:t>O produced are trapped and weighed.  The original sample weighed 8.38 g and yielded 16.0 g CO</a:t>
            </a:r>
            <a:r>
              <a:rPr lang="en-US" altLang="en-US" b="1" baseline="-25000" dirty="0">
                <a:solidFill>
                  <a:schemeClr val="tx1"/>
                </a:solidFill>
              </a:rPr>
              <a:t>2</a:t>
            </a:r>
            <a:r>
              <a:rPr lang="en-US" altLang="en-US" b="1" dirty="0">
                <a:solidFill>
                  <a:schemeClr val="tx1"/>
                </a:solidFill>
              </a:rPr>
              <a:t> and </a:t>
            </a:r>
            <a:r>
              <a:rPr lang="en-US" altLang="en-US" b="1" dirty="0" smtClean="0">
                <a:solidFill>
                  <a:schemeClr val="tx1"/>
                </a:solidFill>
              </a:rPr>
              <a:t/>
            </a:r>
            <a:br>
              <a:rPr lang="en-US" altLang="en-US" b="1" dirty="0" smtClean="0">
                <a:solidFill>
                  <a:schemeClr val="tx1"/>
                </a:solidFill>
              </a:rPr>
            </a:br>
            <a:r>
              <a:rPr lang="en-US" altLang="en-US" b="1" dirty="0" smtClean="0">
                <a:solidFill>
                  <a:schemeClr val="tx1"/>
                </a:solidFill>
              </a:rPr>
              <a:t>9.8 </a:t>
            </a:r>
            <a:r>
              <a:rPr lang="en-US" altLang="en-US" b="1" dirty="0">
                <a:solidFill>
                  <a:schemeClr val="tx1"/>
                </a:solidFill>
              </a:rPr>
              <a:t>g H</a:t>
            </a:r>
            <a:r>
              <a:rPr lang="en-US" altLang="en-US" b="1" baseline="-25000" dirty="0">
                <a:solidFill>
                  <a:schemeClr val="tx1"/>
                </a:solidFill>
              </a:rPr>
              <a:t>2</a:t>
            </a:r>
            <a:r>
              <a:rPr lang="en-US" altLang="en-US" b="1" dirty="0">
                <a:solidFill>
                  <a:schemeClr val="tx1"/>
                </a:solidFill>
              </a:rPr>
              <a:t>O.  What is the empirical formula?</a:t>
            </a:r>
            <a:br>
              <a:rPr lang="en-US" altLang="en-US" b="1" dirty="0">
                <a:solidFill>
                  <a:schemeClr val="tx1"/>
                </a:solidFill>
              </a:rPr>
            </a:b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#1</a:t>
            </a:r>
          </a:p>
        </p:txBody>
      </p:sp>
    </p:spTree>
    <p:extLst>
      <p:ext uri="{BB962C8B-B14F-4D97-AF65-F5344CB8AC3E}">
        <p14:creationId xmlns:p14="http://schemas.microsoft.com/office/powerpoint/2010/main" val="3002158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9341" y="271054"/>
            <a:ext cx="8378670" cy="910046"/>
          </a:xfrm>
        </p:spPr>
        <p:txBody>
          <a:bodyPr>
            <a:normAutofit/>
          </a:bodyPr>
          <a:lstStyle/>
          <a:p>
            <a:r>
              <a:rPr lang="en-US" altLang="en-US" sz="2800" i="1" dirty="0" smtClean="0">
                <a:solidFill>
                  <a:schemeClr val="tx1"/>
                </a:solidFill>
              </a:rPr>
              <a:t>Original sample = 8.38 </a:t>
            </a:r>
            <a:r>
              <a:rPr lang="en-US" altLang="en-US" sz="2800" i="1" dirty="0">
                <a:solidFill>
                  <a:schemeClr val="tx1"/>
                </a:solidFill>
              </a:rPr>
              <a:t>g and yielded 16.0 g CO</a:t>
            </a:r>
            <a:r>
              <a:rPr lang="en-US" altLang="en-US" sz="2800" i="1" baseline="-25000" dirty="0">
                <a:solidFill>
                  <a:schemeClr val="tx1"/>
                </a:solidFill>
              </a:rPr>
              <a:t>2</a:t>
            </a:r>
            <a:r>
              <a:rPr lang="en-US" altLang="en-US" sz="2800" i="1" dirty="0">
                <a:solidFill>
                  <a:schemeClr val="tx1"/>
                </a:solidFill>
              </a:rPr>
              <a:t> and </a:t>
            </a:r>
            <a:r>
              <a:rPr lang="en-US" altLang="en-US" sz="2800" i="1" dirty="0" smtClean="0">
                <a:solidFill>
                  <a:schemeClr val="tx1"/>
                </a:solidFill>
              </a:rPr>
              <a:t>9.80 </a:t>
            </a:r>
            <a:br>
              <a:rPr lang="en-US" altLang="en-US" sz="2800" i="1" dirty="0" smtClean="0">
                <a:solidFill>
                  <a:schemeClr val="tx1"/>
                </a:solidFill>
              </a:rPr>
            </a:br>
            <a:r>
              <a:rPr lang="en-US" altLang="en-US" sz="2800" i="1" dirty="0" smtClean="0">
                <a:solidFill>
                  <a:schemeClr val="tx1"/>
                </a:solidFill>
              </a:rPr>
              <a:t>                                                                                                      g H</a:t>
            </a:r>
            <a:r>
              <a:rPr lang="en-US" altLang="en-US" sz="2800" i="1" baseline="-25000" dirty="0" smtClean="0">
                <a:solidFill>
                  <a:schemeClr val="tx1"/>
                </a:solidFill>
              </a:rPr>
              <a:t>2</a:t>
            </a:r>
            <a:r>
              <a:rPr lang="en-US" altLang="en-US" sz="2800" i="1" dirty="0" smtClean="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#1</a:t>
            </a:r>
          </a:p>
        </p:txBody>
      </p:sp>
      <p:sp>
        <p:nvSpPr>
          <p:cNvPr id="5" name="TextBox 4"/>
          <p:cNvSpPr txBox="1"/>
          <p:nvPr/>
        </p:nvSpPr>
        <p:spPr>
          <a:xfrm>
            <a:off x="587829" y="1332411"/>
            <a:ext cx="3030582" cy="584775"/>
          </a:xfrm>
          <a:prstGeom prst="rect">
            <a:avLst/>
          </a:prstGeom>
          <a:noFill/>
        </p:spPr>
        <p:txBody>
          <a:bodyPr wrap="square" rtlCol="0">
            <a:spAutoFit/>
          </a:bodyPr>
          <a:lstStyle/>
          <a:p>
            <a:r>
              <a:rPr lang="en-US" sz="3200" b="1" u="sng" dirty="0" smtClean="0"/>
              <a:t>Moles of Carbon</a:t>
            </a:r>
            <a:endParaRPr lang="en-US" sz="3200" b="1" u="sng" dirty="0"/>
          </a:p>
        </p:txBody>
      </p:sp>
      <p:graphicFrame>
        <p:nvGraphicFramePr>
          <p:cNvPr id="7" name="Table 6"/>
          <p:cNvGraphicFramePr>
            <a:graphicFrameLocks noGrp="1"/>
          </p:cNvGraphicFramePr>
          <p:nvPr>
            <p:extLst>
              <p:ext uri="{D42A27DB-BD31-4B8C-83A1-F6EECF244321}">
                <p14:modId xmlns:p14="http://schemas.microsoft.com/office/powerpoint/2010/main" val="4203477788"/>
              </p:ext>
            </p:extLst>
          </p:nvPr>
        </p:nvGraphicFramePr>
        <p:xfrm>
          <a:off x="606696" y="1917186"/>
          <a:ext cx="10273212" cy="1158240"/>
        </p:xfrm>
        <a:graphic>
          <a:graphicData uri="http://schemas.openxmlformats.org/drawingml/2006/table">
            <a:tbl>
              <a:tblPr firstRow="1" bandRow="1">
                <a:tableStyleId>{5940675A-B579-460E-94D1-54222C63F5DA}</a:tableStyleId>
              </a:tblPr>
              <a:tblGrid>
                <a:gridCol w="2175693">
                  <a:extLst>
                    <a:ext uri="{9D8B030D-6E8A-4147-A177-3AD203B41FA5}">
                      <a16:colId xmlns:a16="http://schemas.microsoft.com/office/drawing/2014/main" val="3780165555"/>
                    </a:ext>
                  </a:extLst>
                </a:gridCol>
                <a:gridCol w="2233748">
                  <a:extLst>
                    <a:ext uri="{9D8B030D-6E8A-4147-A177-3AD203B41FA5}">
                      <a16:colId xmlns:a16="http://schemas.microsoft.com/office/drawing/2014/main" val="1126652274"/>
                    </a:ext>
                  </a:extLst>
                </a:gridCol>
                <a:gridCol w="2233749">
                  <a:extLst>
                    <a:ext uri="{9D8B030D-6E8A-4147-A177-3AD203B41FA5}">
                      <a16:colId xmlns:a16="http://schemas.microsoft.com/office/drawing/2014/main" val="977050055"/>
                    </a:ext>
                  </a:extLst>
                </a:gridCol>
                <a:gridCol w="3630022">
                  <a:extLst>
                    <a:ext uri="{9D8B030D-6E8A-4147-A177-3AD203B41FA5}">
                      <a16:colId xmlns:a16="http://schemas.microsoft.com/office/drawing/2014/main" val="364444066"/>
                    </a:ext>
                  </a:extLst>
                </a:gridCol>
              </a:tblGrid>
              <a:tr h="370840">
                <a:tc>
                  <a:txBody>
                    <a:bodyPr/>
                    <a:lstStyle/>
                    <a:p>
                      <a:r>
                        <a:rPr lang="en-US" sz="3200" dirty="0" smtClean="0"/>
                        <a:t>16.0 g CO2</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a:t>
                      </a:r>
                      <a:r>
                        <a:rPr lang="en-US" sz="3200" baseline="0" dirty="0" smtClean="0"/>
                        <a:t> CO2</a:t>
                      </a:r>
                      <a:endParaRPr lang="en-US" sz="3200" dirty="0"/>
                    </a:p>
                  </a:txBody>
                  <a:tcPr>
                    <a:lnT w="12700" cap="flat" cmpd="sng" algn="ctr">
                      <a:noFill/>
                      <a:prstDash val="solid"/>
                      <a:round/>
                      <a:headEnd type="none" w="med" len="med"/>
                      <a:tailEnd type="none" w="med" len="med"/>
                    </a:lnT>
                  </a:tcPr>
                </a:tc>
                <a:tc>
                  <a:txBody>
                    <a:bodyPr/>
                    <a:lstStyle/>
                    <a:p>
                      <a:r>
                        <a:rPr lang="en-US" sz="3200" dirty="0" smtClean="0"/>
                        <a:t>1 mole C</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0.364 mole C</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44.0 g CO2</a:t>
                      </a:r>
                      <a:endParaRPr lang="en-US" sz="3200" dirty="0"/>
                    </a:p>
                  </a:txBody>
                  <a:tcPr>
                    <a:lnB w="12700" cap="flat" cmpd="sng" algn="ctr">
                      <a:noFill/>
                      <a:prstDash val="solid"/>
                      <a:round/>
                      <a:headEnd type="none" w="med" len="med"/>
                      <a:tailEnd type="none" w="med" len="med"/>
                    </a:lnB>
                  </a:tcPr>
                </a:tc>
                <a:tc>
                  <a:txBody>
                    <a:bodyPr/>
                    <a:lstStyle/>
                    <a:p>
                      <a:r>
                        <a:rPr lang="en-US" sz="3200" dirty="0" smtClean="0"/>
                        <a:t>1 mole CO2</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8" name="TextBox 7"/>
          <p:cNvSpPr txBox="1"/>
          <p:nvPr/>
        </p:nvSpPr>
        <p:spPr>
          <a:xfrm>
            <a:off x="568961" y="3226737"/>
            <a:ext cx="4656181" cy="584775"/>
          </a:xfrm>
          <a:prstGeom prst="rect">
            <a:avLst/>
          </a:prstGeom>
          <a:noFill/>
        </p:spPr>
        <p:txBody>
          <a:bodyPr wrap="square" rtlCol="0">
            <a:spAutoFit/>
          </a:bodyPr>
          <a:lstStyle/>
          <a:p>
            <a:r>
              <a:rPr lang="en-US" sz="3200" b="1" u="sng" dirty="0" smtClean="0"/>
              <a:t>Moles of Hydrogen</a:t>
            </a:r>
            <a:endParaRPr lang="en-US" sz="3200" b="1" u="sng" dirty="0"/>
          </a:p>
        </p:txBody>
      </p:sp>
      <p:graphicFrame>
        <p:nvGraphicFramePr>
          <p:cNvPr id="9" name="Table 8"/>
          <p:cNvGraphicFramePr>
            <a:graphicFrameLocks noGrp="1"/>
          </p:cNvGraphicFramePr>
          <p:nvPr>
            <p:extLst>
              <p:ext uri="{D42A27DB-BD31-4B8C-83A1-F6EECF244321}">
                <p14:modId xmlns:p14="http://schemas.microsoft.com/office/powerpoint/2010/main" val="1259543049"/>
              </p:ext>
            </p:extLst>
          </p:nvPr>
        </p:nvGraphicFramePr>
        <p:xfrm>
          <a:off x="587829" y="3811512"/>
          <a:ext cx="10273212" cy="1158240"/>
        </p:xfrm>
        <a:graphic>
          <a:graphicData uri="http://schemas.openxmlformats.org/drawingml/2006/table">
            <a:tbl>
              <a:tblPr firstRow="1" bandRow="1">
                <a:tableStyleId>{5940675A-B579-460E-94D1-54222C63F5DA}</a:tableStyleId>
              </a:tblPr>
              <a:tblGrid>
                <a:gridCol w="2175693">
                  <a:extLst>
                    <a:ext uri="{9D8B030D-6E8A-4147-A177-3AD203B41FA5}">
                      <a16:colId xmlns:a16="http://schemas.microsoft.com/office/drawing/2014/main" val="3780165555"/>
                    </a:ext>
                  </a:extLst>
                </a:gridCol>
                <a:gridCol w="2233748">
                  <a:extLst>
                    <a:ext uri="{9D8B030D-6E8A-4147-A177-3AD203B41FA5}">
                      <a16:colId xmlns:a16="http://schemas.microsoft.com/office/drawing/2014/main" val="1126652274"/>
                    </a:ext>
                  </a:extLst>
                </a:gridCol>
                <a:gridCol w="2233749">
                  <a:extLst>
                    <a:ext uri="{9D8B030D-6E8A-4147-A177-3AD203B41FA5}">
                      <a16:colId xmlns:a16="http://schemas.microsoft.com/office/drawing/2014/main" val="977050055"/>
                    </a:ext>
                  </a:extLst>
                </a:gridCol>
                <a:gridCol w="3630022">
                  <a:extLst>
                    <a:ext uri="{9D8B030D-6E8A-4147-A177-3AD203B41FA5}">
                      <a16:colId xmlns:a16="http://schemas.microsoft.com/office/drawing/2014/main" val="364444066"/>
                    </a:ext>
                  </a:extLst>
                </a:gridCol>
              </a:tblGrid>
              <a:tr h="370840">
                <a:tc>
                  <a:txBody>
                    <a:bodyPr/>
                    <a:lstStyle/>
                    <a:p>
                      <a:r>
                        <a:rPr lang="en-US" sz="3200" dirty="0" smtClean="0"/>
                        <a:t>9.80 g H2O</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a:t>
                      </a:r>
                      <a:r>
                        <a:rPr lang="en-US" sz="3200" baseline="0" dirty="0" smtClean="0"/>
                        <a:t> H2O</a:t>
                      </a:r>
                      <a:endParaRPr lang="en-US" sz="3200" dirty="0"/>
                    </a:p>
                  </a:txBody>
                  <a:tcPr>
                    <a:lnT w="12700" cap="flat" cmpd="sng" algn="ctr">
                      <a:noFill/>
                      <a:prstDash val="solid"/>
                      <a:round/>
                      <a:headEnd type="none" w="med" len="med"/>
                      <a:tailEnd type="none" w="med" len="med"/>
                    </a:lnT>
                  </a:tcPr>
                </a:tc>
                <a:tc>
                  <a:txBody>
                    <a:bodyPr/>
                    <a:lstStyle/>
                    <a:p>
                      <a:r>
                        <a:rPr lang="en-US" sz="3200" dirty="0" smtClean="0"/>
                        <a:t>2 mole H</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1.09 mole H</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18.0 g H2O</a:t>
                      </a:r>
                      <a:endParaRPr lang="en-US" sz="3200" dirty="0"/>
                    </a:p>
                  </a:txBody>
                  <a:tcPr>
                    <a:lnB w="12700" cap="flat" cmpd="sng" algn="ctr">
                      <a:noFill/>
                      <a:prstDash val="solid"/>
                      <a:round/>
                      <a:headEnd type="none" w="med" len="med"/>
                      <a:tailEnd type="none" w="med" len="med"/>
                    </a:lnB>
                  </a:tcPr>
                </a:tc>
                <a:tc>
                  <a:txBody>
                    <a:bodyPr/>
                    <a:lstStyle/>
                    <a:p>
                      <a:r>
                        <a:rPr lang="en-US" sz="3200" dirty="0" smtClean="0"/>
                        <a:t>1 mole H2O</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10" name="Rectangle 9"/>
          <p:cNvSpPr/>
          <p:nvPr/>
        </p:nvSpPr>
        <p:spPr>
          <a:xfrm>
            <a:off x="606696" y="1917186"/>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897051" y="2608973"/>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897051" y="1884196"/>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102497" y="2608202"/>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102497" y="1855122"/>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307943" y="1983785"/>
            <a:ext cx="2652486"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20847" y="3858906"/>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795814" y="4449187"/>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828472" y="3779293"/>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102497" y="4502528"/>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115560" y="3784404"/>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307943" y="3949744"/>
            <a:ext cx="2335348"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626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682" y="271054"/>
            <a:ext cx="8338329" cy="910046"/>
          </a:xfrm>
        </p:spPr>
        <p:txBody>
          <a:bodyPr>
            <a:normAutofit/>
          </a:bodyPr>
          <a:lstStyle/>
          <a:p>
            <a:r>
              <a:rPr lang="en-US" altLang="en-US" sz="2800" i="1" dirty="0" smtClean="0">
                <a:solidFill>
                  <a:schemeClr val="tx1"/>
                </a:solidFill>
              </a:rPr>
              <a:t>Original sample = 8.38 </a:t>
            </a:r>
            <a:r>
              <a:rPr lang="en-US" altLang="en-US" sz="2800" i="1" dirty="0">
                <a:solidFill>
                  <a:schemeClr val="tx1"/>
                </a:solidFill>
              </a:rPr>
              <a:t>g and yielded 16.0 g CO</a:t>
            </a:r>
            <a:r>
              <a:rPr lang="en-US" altLang="en-US" sz="2800" i="1" baseline="-25000" dirty="0">
                <a:solidFill>
                  <a:schemeClr val="tx1"/>
                </a:solidFill>
              </a:rPr>
              <a:t>2</a:t>
            </a:r>
            <a:r>
              <a:rPr lang="en-US" altLang="en-US" sz="2800" i="1" dirty="0">
                <a:solidFill>
                  <a:schemeClr val="tx1"/>
                </a:solidFill>
              </a:rPr>
              <a:t> and </a:t>
            </a:r>
            <a:r>
              <a:rPr lang="en-US" altLang="en-US" sz="2800" i="1" dirty="0" smtClean="0">
                <a:solidFill>
                  <a:schemeClr val="tx1"/>
                </a:solidFill>
              </a:rPr>
              <a:t>9.80 </a:t>
            </a:r>
            <a:br>
              <a:rPr lang="en-US" altLang="en-US" sz="2800" i="1" dirty="0" smtClean="0">
                <a:solidFill>
                  <a:schemeClr val="tx1"/>
                </a:solidFill>
              </a:rPr>
            </a:br>
            <a:r>
              <a:rPr lang="en-US" altLang="en-US" sz="2800" i="1" dirty="0" smtClean="0">
                <a:solidFill>
                  <a:schemeClr val="tx1"/>
                </a:solidFill>
              </a:rPr>
              <a:t>                                                                                                      g H</a:t>
            </a:r>
            <a:r>
              <a:rPr lang="en-US" altLang="en-US" sz="2800" i="1" baseline="-25000" dirty="0" smtClean="0">
                <a:solidFill>
                  <a:schemeClr val="tx1"/>
                </a:solidFill>
              </a:rPr>
              <a:t>2</a:t>
            </a:r>
            <a:r>
              <a:rPr lang="en-US" altLang="en-US" sz="2800" i="1" dirty="0" smtClean="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#1</a:t>
            </a:r>
          </a:p>
        </p:txBody>
      </p:sp>
      <p:sp>
        <p:nvSpPr>
          <p:cNvPr id="5" name="TextBox 4"/>
          <p:cNvSpPr txBox="1"/>
          <p:nvPr/>
        </p:nvSpPr>
        <p:spPr>
          <a:xfrm>
            <a:off x="587829" y="1332411"/>
            <a:ext cx="7445828" cy="584775"/>
          </a:xfrm>
          <a:prstGeom prst="rect">
            <a:avLst/>
          </a:prstGeom>
          <a:noFill/>
        </p:spPr>
        <p:txBody>
          <a:bodyPr wrap="square" rtlCol="0">
            <a:spAutoFit/>
          </a:bodyPr>
          <a:lstStyle/>
          <a:p>
            <a:r>
              <a:rPr lang="en-US" sz="3200" b="1" u="sng" dirty="0" smtClean="0"/>
              <a:t>Moles to Mass to Calculate Oxygen</a:t>
            </a:r>
            <a:endParaRPr lang="en-US" sz="3200" b="1" u="sng" dirty="0"/>
          </a:p>
        </p:txBody>
      </p:sp>
      <p:graphicFrame>
        <p:nvGraphicFramePr>
          <p:cNvPr id="7" name="Table 6"/>
          <p:cNvGraphicFramePr>
            <a:graphicFrameLocks noGrp="1"/>
          </p:cNvGraphicFramePr>
          <p:nvPr>
            <p:extLst>
              <p:ext uri="{D42A27DB-BD31-4B8C-83A1-F6EECF244321}">
                <p14:modId xmlns:p14="http://schemas.microsoft.com/office/powerpoint/2010/main" val="3318776476"/>
              </p:ext>
            </p:extLst>
          </p:nvPr>
        </p:nvGraphicFramePr>
        <p:xfrm>
          <a:off x="606696" y="1917186"/>
          <a:ext cx="8026400" cy="1158240"/>
        </p:xfrm>
        <a:graphic>
          <a:graphicData uri="http://schemas.openxmlformats.org/drawingml/2006/table">
            <a:tbl>
              <a:tblPr firstRow="1" bandRow="1">
                <a:tableStyleId>{5940675A-B579-460E-94D1-54222C63F5DA}</a:tableStyleId>
              </a:tblPr>
              <a:tblGrid>
                <a:gridCol w="2476138">
                  <a:extLst>
                    <a:ext uri="{9D8B030D-6E8A-4147-A177-3AD203B41FA5}">
                      <a16:colId xmlns:a16="http://schemas.microsoft.com/office/drawing/2014/main" val="3780165555"/>
                    </a:ext>
                  </a:extLst>
                </a:gridCol>
                <a:gridCol w="1920240">
                  <a:extLst>
                    <a:ext uri="{9D8B030D-6E8A-4147-A177-3AD203B41FA5}">
                      <a16:colId xmlns:a16="http://schemas.microsoft.com/office/drawing/2014/main" val="1126652274"/>
                    </a:ext>
                  </a:extLst>
                </a:gridCol>
                <a:gridCol w="3630022">
                  <a:extLst>
                    <a:ext uri="{9D8B030D-6E8A-4147-A177-3AD203B41FA5}">
                      <a16:colId xmlns:a16="http://schemas.microsoft.com/office/drawing/2014/main" val="364444066"/>
                    </a:ext>
                  </a:extLst>
                </a:gridCol>
              </a:tblGrid>
              <a:tr h="370840">
                <a:tc>
                  <a:txBody>
                    <a:bodyPr/>
                    <a:lstStyle/>
                    <a:p>
                      <a:r>
                        <a:rPr lang="en-US" sz="3200" dirty="0" smtClean="0"/>
                        <a:t>0.364 mole C</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12.0 g </a:t>
                      </a:r>
                      <a:r>
                        <a:rPr lang="en-US" sz="3200" baseline="0" dirty="0" smtClean="0"/>
                        <a:t>C</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4.37 g C</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 mole C</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8" name="TextBox 7"/>
          <p:cNvSpPr txBox="1"/>
          <p:nvPr/>
        </p:nvSpPr>
        <p:spPr>
          <a:xfrm>
            <a:off x="606696" y="4541943"/>
            <a:ext cx="4656181" cy="584775"/>
          </a:xfrm>
          <a:prstGeom prst="rect">
            <a:avLst/>
          </a:prstGeom>
          <a:noFill/>
        </p:spPr>
        <p:txBody>
          <a:bodyPr wrap="square" rtlCol="0">
            <a:spAutoFit/>
          </a:bodyPr>
          <a:lstStyle/>
          <a:p>
            <a:r>
              <a:rPr lang="en-US" sz="3200" b="1" u="sng" dirty="0" smtClean="0"/>
              <a:t>Grams of Oxygen</a:t>
            </a:r>
            <a:endParaRPr lang="en-US" sz="3200" b="1" u="sng" dirty="0"/>
          </a:p>
        </p:txBody>
      </p:sp>
      <p:graphicFrame>
        <p:nvGraphicFramePr>
          <p:cNvPr id="9" name="Table 8"/>
          <p:cNvGraphicFramePr>
            <a:graphicFrameLocks noGrp="1"/>
          </p:cNvGraphicFramePr>
          <p:nvPr>
            <p:extLst>
              <p:ext uri="{D42A27DB-BD31-4B8C-83A1-F6EECF244321}">
                <p14:modId xmlns:p14="http://schemas.microsoft.com/office/powerpoint/2010/main" val="3119317288"/>
              </p:ext>
            </p:extLst>
          </p:nvPr>
        </p:nvGraphicFramePr>
        <p:xfrm>
          <a:off x="744583" y="3232392"/>
          <a:ext cx="8397964" cy="1158240"/>
        </p:xfrm>
        <a:graphic>
          <a:graphicData uri="http://schemas.openxmlformats.org/drawingml/2006/table">
            <a:tbl>
              <a:tblPr firstRow="1" bandRow="1">
                <a:tableStyleId>{5940675A-B579-460E-94D1-54222C63F5DA}</a:tableStyleId>
              </a:tblPr>
              <a:tblGrid>
                <a:gridCol w="2325188">
                  <a:extLst>
                    <a:ext uri="{9D8B030D-6E8A-4147-A177-3AD203B41FA5}">
                      <a16:colId xmlns:a16="http://schemas.microsoft.com/office/drawing/2014/main" val="3780165555"/>
                    </a:ext>
                  </a:extLst>
                </a:gridCol>
                <a:gridCol w="2442754">
                  <a:extLst>
                    <a:ext uri="{9D8B030D-6E8A-4147-A177-3AD203B41FA5}">
                      <a16:colId xmlns:a16="http://schemas.microsoft.com/office/drawing/2014/main" val="1126652274"/>
                    </a:ext>
                  </a:extLst>
                </a:gridCol>
                <a:gridCol w="3630022">
                  <a:extLst>
                    <a:ext uri="{9D8B030D-6E8A-4147-A177-3AD203B41FA5}">
                      <a16:colId xmlns:a16="http://schemas.microsoft.com/office/drawing/2014/main" val="364444066"/>
                    </a:ext>
                  </a:extLst>
                </a:gridCol>
              </a:tblGrid>
              <a:tr h="370840">
                <a:tc>
                  <a:txBody>
                    <a:bodyPr/>
                    <a:lstStyle/>
                    <a:p>
                      <a:r>
                        <a:rPr lang="en-US" sz="3200" dirty="0" smtClean="0"/>
                        <a:t>1.09 mole H</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1.01 g</a:t>
                      </a:r>
                      <a:r>
                        <a:rPr lang="en-US" sz="3200" baseline="0" dirty="0" smtClean="0"/>
                        <a:t> H</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1.10 g H</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 mole H</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3" name="TextBox 2"/>
          <p:cNvSpPr txBox="1"/>
          <p:nvPr/>
        </p:nvSpPr>
        <p:spPr>
          <a:xfrm>
            <a:off x="744583" y="5264331"/>
            <a:ext cx="11103428" cy="646331"/>
          </a:xfrm>
          <a:prstGeom prst="rect">
            <a:avLst/>
          </a:prstGeom>
          <a:noFill/>
        </p:spPr>
        <p:txBody>
          <a:bodyPr wrap="square" rtlCol="0">
            <a:spAutoFit/>
          </a:bodyPr>
          <a:lstStyle/>
          <a:p>
            <a:r>
              <a:rPr lang="en-US" sz="3600" dirty="0" smtClean="0"/>
              <a:t>8.38 g Sample – 4.37 g C – 1.10 g H = 2.91 g Oxygen </a:t>
            </a:r>
            <a:endParaRPr lang="en-US" sz="3600" dirty="0"/>
          </a:p>
        </p:txBody>
      </p:sp>
      <p:sp>
        <p:nvSpPr>
          <p:cNvPr id="10" name="Rectangle 9"/>
          <p:cNvSpPr/>
          <p:nvPr/>
        </p:nvSpPr>
        <p:spPr>
          <a:xfrm>
            <a:off x="606695" y="1917186"/>
            <a:ext cx="2332447"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153954" y="2595336"/>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153954" y="1917186"/>
            <a:ext cx="1842589"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996543" y="1985992"/>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63878" y="3244154"/>
            <a:ext cx="2375263"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153954" y="3932796"/>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174634" y="3255690"/>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604685" y="3410479"/>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83043" y="5337774"/>
            <a:ext cx="3005186"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842292" y="5337774"/>
            <a:ext cx="1921694"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743302" y="5374496"/>
            <a:ext cx="1841133"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643220" y="5374495"/>
            <a:ext cx="2823393"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473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5894" y="271054"/>
            <a:ext cx="8392117" cy="910046"/>
          </a:xfrm>
        </p:spPr>
        <p:txBody>
          <a:bodyPr>
            <a:normAutofit/>
          </a:bodyPr>
          <a:lstStyle/>
          <a:p>
            <a:r>
              <a:rPr lang="en-US" altLang="en-US" sz="2800" i="1" dirty="0" smtClean="0">
                <a:solidFill>
                  <a:schemeClr val="tx1"/>
                </a:solidFill>
              </a:rPr>
              <a:t>Original sample = 8.38 </a:t>
            </a:r>
            <a:r>
              <a:rPr lang="en-US" altLang="en-US" sz="2800" i="1" dirty="0">
                <a:solidFill>
                  <a:schemeClr val="tx1"/>
                </a:solidFill>
              </a:rPr>
              <a:t>g and yielded 16.0 g CO</a:t>
            </a:r>
            <a:r>
              <a:rPr lang="en-US" altLang="en-US" sz="2800" i="1" baseline="-25000" dirty="0">
                <a:solidFill>
                  <a:schemeClr val="tx1"/>
                </a:solidFill>
              </a:rPr>
              <a:t>2</a:t>
            </a:r>
            <a:r>
              <a:rPr lang="en-US" altLang="en-US" sz="2800" i="1" dirty="0">
                <a:solidFill>
                  <a:schemeClr val="tx1"/>
                </a:solidFill>
              </a:rPr>
              <a:t> and </a:t>
            </a:r>
            <a:r>
              <a:rPr lang="en-US" altLang="en-US" sz="2800" i="1" dirty="0" smtClean="0">
                <a:solidFill>
                  <a:schemeClr val="tx1"/>
                </a:solidFill>
              </a:rPr>
              <a:t>9.80 </a:t>
            </a:r>
            <a:br>
              <a:rPr lang="en-US" altLang="en-US" sz="2800" i="1" dirty="0" smtClean="0">
                <a:solidFill>
                  <a:schemeClr val="tx1"/>
                </a:solidFill>
              </a:rPr>
            </a:br>
            <a:r>
              <a:rPr lang="en-US" altLang="en-US" sz="2800" i="1" dirty="0" smtClean="0">
                <a:solidFill>
                  <a:schemeClr val="tx1"/>
                </a:solidFill>
              </a:rPr>
              <a:t>                                                                                                       g H</a:t>
            </a:r>
            <a:r>
              <a:rPr lang="en-US" altLang="en-US" sz="2800" i="1" baseline="-25000" dirty="0" smtClean="0">
                <a:solidFill>
                  <a:schemeClr val="tx1"/>
                </a:solidFill>
              </a:rPr>
              <a:t>2</a:t>
            </a:r>
            <a:r>
              <a:rPr lang="en-US" altLang="en-US" sz="2800" i="1" dirty="0" smtClean="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#1</a:t>
            </a:r>
          </a:p>
        </p:txBody>
      </p:sp>
      <p:sp>
        <p:nvSpPr>
          <p:cNvPr id="5" name="TextBox 4"/>
          <p:cNvSpPr txBox="1"/>
          <p:nvPr/>
        </p:nvSpPr>
        <p:spPr>
          <a:xfrm>
            <a:off x="391886" y="1080984"/>
            <a:ext cx="11260182" cy="584775"/>
          </a:xfrm>
          <a:prstGeom prst="rect">
            <a:avLst/>
          </a:prstGeom>
          <a:noFill/>
        </p:spPr>
        <p:txBody>
          <a:bodyPr wrap="square" rtlCol="0">
            <a:spAutoFit/>
          </a:bodyPr>
          <a:lstStyle/>
          <a:p>
            <a:r>
              <a:rPr lang="en-US" sz="3200" b="1" u="sng" dirty="0" smtClean="0"/>
              <a:t>Back to the Rhyme!  </a:t>
            </a:r>
            <a:r>
              <a:rPr lang="en-US" sz="2800" i="1" dirty="0" smtClean="0"/>
              <a:t>Mass to moles, divide by small, multiply till whole!</a:t>
            </a:r>
            <a:endParaRPr lang="en-US" sz="2800" i="1" dirty="0"/>
          </a:p>
        </p:txBody>
      </p:sp>
      <p:graphicFrame>
        <p:nvGraphicFramePr>
          <p:cNvPr id="7" name="Table 6"/>
          <p:cNvGraphicFramePr>
            <a:graphicFrameLocks noGrp="1"/>
          </p:cNvGraphicFramePr>
          <p:nvPr>
            <p:extLst>
              <p:ext uri="{D42A27DB-BD31-4B8C-83A1-F6EECF244321}">
                <p14:modId xmlns:p14="http://schemas.microsoft.com/office/powerpoint/2010/main" val="1213340380"/>
              </p:ext>
            </p:extLst>
          </p:nvPr>
        </p:nvGraphicFramePr>
        <p:xfrm>
          <a:off x="606696" y="1786280"/>
          <a:ext cx="8026400" cy="1158240"/>
        </p:xfrm>
        <a:graphic>
          <a:graphicData uri="http://schemas.openxmlformats.org/drawingml/2006/table">
            <a:tbl>
              <a:tblPr firstRow="1" bandRow="1">
                <a:tableStyleId>{5940675A-B579-460E-94D1-54222C63F5DA}</a:tableStyleId>
              </a:tblPr>
              <a:tblGrid>
                <a:gridCol w="1731555">
                  <a:extLst>
                    <a:ext uri="{9D8B030D-6E8A-4147-A177-3AD203B41FA5}">
                      <a16:colId xmlns:a16="http://schemas.microsoft.com/office/drawing/2014/main" val="3780165555"/>
                    </a:ext>
                  </a:extLst>
                </a:gridCol>
                <a:gridCol w="2664823">
                  <a:extLst>
                    <a:ext uri="{9D8B030D-6E8A-4147-A177-3AD203B41FA5}">
                      <a16:colId xmlns:a16="http://schemas.microsoft.com/office/drawing/2014/main" val="1126652274"/>
                    </a:ext>
                  </a:extLst>
                </a:gridCol>
                <a:gridCol w="3630022">
                  <a:extLst>
                    <a:ext uri="{9D8B030D-6E8A-4147-A177-3AD203B41FA5}">
                      <a16:colId xmlns:a16="http://schemas.microsoft.com/office/drawing/2014/main" val="364444066"/>
                    </a:ext>
                  </a:extLst>
                </a:gridCol>
              </a:tblGrid>
              <a:tr h="370840">
                <a:tc>
                  <a:txBody>
                    <a:bodyPr/>
                    <a:lstStyle/>
                    <a:p>
                      <a:r>
                        <a:rPr lang="en-US" sz="3200" dirty="0" smtClean="0"/>
                        <a:t>2.91 g O</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 O</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0.182</a:t>
                      </a:r>
                      <a:r>
                        <a:rPr lang="en-US" sz="3200" baseline="0" dirty="0" smtClean="0"/>
                        <a:t> mole O</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16.00 g O</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8" name="TextBox 7"/>
          <p:cNvSpPr txBox="1"/>
          <p:nvPr/>
        </p:nvSpPr>
        <p:spPr>
          <a:xfrm>
            <a:off x="391886" y="3180046"/>
            <a:ext cx="9095014" cy="584775"/>
          </a:xfrm>
          <a:prstGeom prst="rect">
            <a:avLst/>
          </a:prstGeom>
          <a:noFill/>
        </p:spPr>
        <p:txBody>
          <a:bodyPr wrap="square" rtlCol="0">
            <a:spAutoFit/>
          </a:bodyPr>
          <a:lstStyle/>
          <a:p>
            <a:r>
              <a:rPr lang="en-US" sz="3200" b="1" u="sng" dirty="0" smtClean="0"/>
              <a:t>Divide by small, multiply till whole </a:t>
            </a:r>
            <a:r>
              <a:rPr lang="en-US" sz="2800" u="sng" dirty="0" smtClean="0"/>
              <a:t>(if needed)</a:t>
            </a:r>
            <a:endParaRPr lang="en-US" sz="2800" u="sng" dirty="0"/>
          </a:p>
        </p:txBody>
      </p:sp>
      <p:sp>
        <p:nvSpPr>
          <p:cNvPr id="6" name="TextBox 5"/>
          <p:cNvSpPr txBox="1"/>
          <p:nvPr/>
        </p:nvSpPr>
        <p:spPr>
          <a:xfrm>
            <a:off x="8633096" y="1785946"/>
            <a:ext cx="2845890" cy="2062103"/>
          </a:xfrm>
          <a:prstGeom prst="rect">
            <a:avLst/>
          </a:prstGeom>
          <a:noFill/>
          <a:ln w="57150">
            <a:solidFill>
              <a:srgbClr val="FFC000"/>
            </a:solidFill>
          </a:ln>
        </p:spPr>
        <p:txBody>
          <a:bodyPr wrap="square" rtlCol="0">
            <a:spAutoFit/>
          </a:bodyPr>
          <a:lstStyle/>
          <a:p>
            <a:pPr algn="ctr"/>
            <a:r>
              <a:rPr lang="en-US" sz="3200" b="1" u="sng" dirty="0" smtClean="0"/>
              <a:t>Therefore</a:t>
            </a:r>
            <a:r>
              <a:rPr lang="en-US" sz="3200" dirty="0" smtClean="0"/>
              <a:t/>
            </a:r>
            <a:br>
              <a:rPr lang="en-US" sz="3200" dirty="0" smtClean="0"/>
            </a:br>
            <a:r>
              <a:rPr lang="en-US" sz="3200" dirty="0" smtClean="0"/>
              <a:t>0.364 mole C</a:t>
            </a:r>
          </a:p>
          <a:p>
            <a:pPr algn="ctr"/>
            <a:r>
              <a:rPr lang="en-US" sz="3200" dirty="0" smtClean="0"/>
              <a:t>1.09 mole H</a:t>
            </a:r>
          </a:p>
          <a:p>
            <a:pPr algn="ctr"/>
            <a:r>
              <a:rPr lang="en-US" sz="3200" dirty="0" smtClean="0"/>
              <a:t>0.182 mole O</a:t>
            </a:r>
            <a:endParaRPr lang="en-US" sz="3200" dirty="0"/>
          </a:p>
        </p:txBody>
      </p:sp>
      <p:graphicFrame>
        <p:nvGraphicFramePr>
          <p:cNvPr id="10" name="Table 9"/>
          <p:cNvGraphicFramePr>
            <a:graphicFrameLocks noGrp="1"/>
          </p:cNvGraphicFramePr>
          <p:nvPr>
            <p:extLst>
              <p:ext uri="{D42A27DB-BD31-4B8C-83A1-F6EECF244321}">
                <p14:modId xmlns:p14="http://schemas.microsoft.com/office/powerpoint/2010/main" val="1612742453"/>
              </p:ext>
            </p:extLst>
          </p:nvPr>
        </p:nvGraphicFramePr>
        <p:xfrm>
          <a:off x="606696" y="3867412"/>
          <a:ext cx="2512061" cy="1158240"/>
        </p:xfrm>
        <a:graphic>
          <a:graphicData uri="http://schemas.openxmlformats.org/drawingml/2006/table">
            <a:tbl>
              <a:tblPr firstRow="1" bandRow="1">
                <a:tableStyleId>{5940675A-B579-460E-94D1-54222C63F5DA}</a:tableStyleId>
              </a:tblPr>
              <a:tblGrid>
                <a:gridCol w="1581333">
                  <a:extLst>
                    <a:ext uri="{9D8B030D-6E8A-4147-A177-3AD203B41FA5}">
                      <a16:colId xmlns:a16="http://schemas.microsoft.com/office/drawing/2014/main" val="3780165555"/>
                    </a:ext>
                  </a:extLst>
                </a:gridCol>
                <a:gridCol w="930728">
                  <a:extLst>
                    <a:ext uri="{9D8B030D-6E8A-4147-A177-3AD203B41FA5}">
                      <a16:colId xmlns:a16="http://schemas.microsoft.com/office/drawing/2014/main" val="364444066"/>
                    </a:ext>
                  </a:extLst>
                </a:gridCol>
              </a:tblGrid>
              <a:tr h="370840">
                <a:tc>
                  <a:txBody>
                    <a:bodyPr/>
                    <a:lstStyle/>
                    <a:p>
                      <a:r>
                        <a:rPr lang="en-US" sz="3200" dirty="0" smtClean="0"/>
                        <a:t>0.364</a:t>
                      </a:r>
                      <a:r>
                        <a:rPr lang="en-US" sz="3200" baseline="0" dirty="0" smtClean="0"/>
                        <a:t> C</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 2</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r>
                        <a:rPr lang="en-US" sz="3200" dirty="0" smtClean="0"/>
                        <a:t>0.182</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572721373"/>
              </p:ext>
            </p:extLst>
          </p:nvPr>
        </p:nvGraphicFramePr>
        <p:xfrm>
          <a:off x="3231240" y="3867412"/>
          <a:ext cx="3561446" cy="1158240"/>
        </p:xfrm>
        <a:graphic>
          <a:graphicData uri="http://schemas.openxmlformats.org/drawingml/2006/table">
            <a:tbl>
              <a:tblPr firstRow="1" bandRow="1">
                <a:tableStyleId>{5940675A-B579-460E-94D1-54222C63F5DA}</a:tableStyleId>
              </a:tblPr>
              <a:tblGrid>
                <a:gridCol w="1291774">
                  <a:extLst>
                    <a:ext uri="{9D8B030D-6E8A-4147-A177-3AD203B41FA5}">
                      <a16:colId xmlns:a16="http://schemas.microsoft.com/office/drawing/2014/main" val="3780165555"/>
                    </a:ext>
                  </a:extLst>
                </a:gridCol>
                <a:gridCol w="2269672">
                  <a:extLst>
                    <a:ext uri="{9D8B030D-6E8A-4147-A177-3AD203B41FA5}">
                      <a16:colId xmlns:a16="http://schemas.microsoft.com/office/drawing/2014/main" val="364444066"/>
                    </a:ext>
                  </a:extLst>
                </a:gridCol>
              </a:tblGrid>
              <a:tr h="370840">
                <a:tc>
                  <a:txBody>
                    <a:bodyPr/>
                    <a:lstStyle/>
                    <a:p>
                      <a:r>
                        <a:rPr lang="en-US" sz="3200" dirty="0" smtClean="0"/>
                        <a:t>1.09</a:t>
                      </a:r>
                      <a:r>
                        <a:rPr lang="en-US" sz="3200" baseline="0" dirty="0" smtClean="0"/>
                        <a:t> H</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 5.989 </a:t>
                      </a:r>
                      <a:r>
                        <a:rPr lang="en-US" sz="3200" dirty="0" smtClean="0">
                          <a:sym typeface="Wingdings" panose="05000000000000000000" pitchFamily="2" charset="2"/>
                        </a:rPr>
                        <a:t> 6</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r>
                        <a:rPr lang="en-US" sz="3200" dirty="0" smtClean="0"/>
                        <a:t>0.182</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80592216"/>
              </p:ext>
            </p:extLst>
          </p:nvPr>
        </p:nvGraphicFramePr>
        <p:xfrm>
          <a:off x="1597294" y="5141024"/>
          <a:ext cx="3022602" cy="1158240"/>
        </p:xfrm>
        <a:graphic>
          <a:graphicData uri="http://schemas.openxmlformats.org/drawingml/2006/table">
            <a:tbl>
              <a:tblPr firstRow="1" bandRow="1">
                <a:tableStyleId>{5940675A-B579-460E-94D1-54222C63F5DA}</a:tableStyleId>
              </a:tblPr>
              <a:tblGrid>
                <a:gridCol w="1520373">
                  <a:extLst>
                    <a:ext uri="{9D8B030D-6E8A-4147-A177-3AD203B41FA5}">
                      <a16:colId xmlns:a16="http://schemas.microsoft.com/office/drawing/2014/main" val="3780165555"/>
                    </a:ext>
                  </a:extLst>
                </a:gridCol>
                <a:gridCol w="1502229">
                  <a:extLst>
                    <a:ext uri="{9D8B030D-6E8A-4147-A177-3AD203B41FA5}">
                      <a16:colId xmlns:a16="http://schemas.microsoft.com/office/drawing/2014/main" val="364444066"/>
                    </a:ext>
                  </a:extLst>
                </a:gridCol>
              </a:tblGrid>
              <a:tr h="370840">
                <a:tc>
                  <a:txBody>
                    <a:bodyPr/>
                    <a:lstStyle/>
                    <a:p>
                      <a:r>
                        <a:rPr lang="en-US" sz="3200" dirty="0" smtClean="0"/>
                        <a:t>0.182 O</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 1</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r>
                        <a:rPr lang="en-US" sz="3200" dirty="0" smtClean="0"/>
                        <a:t>0.182</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13" name="TextBox 12"/>
          <p:cNvSpPr txBox="1"/>
          <p:nvPr/>
        </p:nvSpPr>
        <p:spPr>
          <a:xfrm>
            <a:off x="7569925" y="4363932"/>
            <a:ext cx="4082143" cy="1323439"/>
          </a:xfrm>
          <a:prstGeom prst="rect">
            <a:avLst/>
          </a:prstGeom>
          <a:noFill/>
        </p:spPr>
        <p:txBody>
          <a:bodyPr wrap="square" rtlCol="0">
            <a:spAutoFit/>
          </a:bodyPr>
          <a:lstStyle/>
          <a:p>
            <a:r>
              <a:rPr lang="en-US" sz="8000" dirty="0" smtClean="0">
                <a:latin typeface="Arial" panose="020B0604020202020204" pitchFamily="34" charset="0"/>
                <a:cs typeface="Arial" panose="020B0604020202020204" pitchFamily="34" charset="0"/>
              </a:rPr>
              <a:t>C</a:t>
            </a:r>
            <a:r>
              <a:rPr lang="en-US" sz="8000" baseline="-25000" dirty="0" smtClean="0">
                <a:latin typeface="Arial" panose="020B0604020202020204" pitchFamily="34" charset="0"/>
                <a:cs typeface="Arial" panose="020B0604020202020204" pitchFamily="34" charset="0"/>
              </a:rPr>
              <a:t>2</a:t>
            </a:r>
            <a:r>
              <a:rPr lang="en-US" sz="8000" dirty="0" smtClean="0">
                <a:latin typeface="Arial" panose="020B0604020202020204" pitchFamily="34" charset="0"/>
                <a:cs typeface="Arial" panose="020B0604020202020204" pitchFamily="34" charset="0"/>
              </a:rPr>
              <a:t>H</a:t>
            </a:r>
            <a:r>
              <a:rPr lang="en-US" sz="8000" baseline="-25000" dirty="0" smtClean="0">
                <a:latin typeface="Arial" panose="020B0604020202020204" pitchFamily="34" charset="0"/>
                <a:cs typeface="Arial" panose="020B0604020202020204" pitchFamily="34" charset="0"/>
              </a:rPr>
              <a:t>6</a:t>
            </a:r>
            <a:r>
              <a:rPr lang="en-US" sz="8000" dirty="0" smtClean="0">
                <a:latin typeface="Arial" panose="020B0604020202020204" pitchFamily="34" charset="0"/>
                <a:cs typeface="Arial" panose="020B0604020202020204" pitchFamily="34" charset="0"/>
              </a:rPr>
              <a:t>O</a:t>
            </a:r>
            <a:endParaRPr lang="en-US" sz="8000" dirty="0">
              <a:latin typeface="Arial" panose="020B0604020202020204" pitchFamily="34" charset="0"/>
              <a:cs typeface="Arial" panose="020B0604020202020204" pitchFamily="34" charset="0"/>
            </a:endParaRPr>
          </a:p>
        </p:txBody>
      </p:sp>
      <p:sp>
        <p:nvSpPr>
          <p:cNvPr id="14" name="Rectangle 13"/>
          <p:cNvSpPr/>
          <p:nvPr/>
        </p:nvSpPr>
        <p:spPr>
          <a:xfrm>
            <a:off x="606695" y="1803843"/>
            <a:ext cx="1506221"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393583" y="2509861"/>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388321" y="1781131"/>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081627" y="1901178"/>
            <a:ext cx="2488298"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111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6" grpId="0" animBg="1"/>
      <p:bldP spid="13" grpId="0"/>
      <p:bldP spid="14" grpId="0" animBg="1"/>
      <p:bldP spid="15" grpId="0" animBg="1"/>
      <p:bldP spid="16"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3" y="941294"/>
            <a:ext cx="10983599" cy="5472953"/>
          </a:xfrm>
        </p:spPr>
        <p:txBody>
          <a:bodyPr>
            <a:normAutofit fontScale="90000"/>
          </a:bodyPr>
          <a:lstStyle/>
          <a:p>
            <a:r>
              <a:rPr lang="en-US" b="1" dirty="0">
                <a:solidFill>
                  <a:schemeClr val="tx1"/>
                </a:solidFill>
              </a:rPr>
              <a:t>Lysine is an amino acid which has the following elemental composition: C, H, O, N. In one experiment, 2.175 g of lysine was combusted to produce 3.94 g of CO</a:t>
            </a:r>
            <a:r>
              <a:rPr lang="en-US" b="1" baseline="-25000" dirty="0">
                <a:solidFill>
                  <a:schemeClr val="tx1"/>
                </a:solidFill>
              </a:rPr>
              <a:t>2</a:t>
            </a:r>
            <a:r>
              <a:rPr lang="en-US" b="1" dirty="0">
                <a:solidFill>
                  <a:schemeClr val="tx1"/>
                </a:solidFill>
              </a:rPr>
              <a:t> and 1.89 g H</a:t>
            </a:r>
            <a:r>
              <a:rPr lang="en-US" b="1" baseline="-25000" dirty="0">
                <a:solidFill>
                  <a:schemeClr val="tx1"/>
                </a:solidFill>
              </a:rPr>
              <a:t>2</a:t>
            </a:r>
            <a:r>
              <a:rPr lang="en-US" b="1" dirty="0">
                <a:solidFill>
                  <a:schemeClr val="tx1"/>
                </a:solidFill>
              </a:rPr>
              <a:t>O. In a separate experiment, 1.873 g of lysine was burned to produce 0.436 g of </a:t>
            </a:r>
            <a:r>
              <a:rPr lang="en-US" b="1" dirty="0" smtClean="0">
                <a:solidFill>
                  <a:schemeClr val="tx1"/>
                </a:solidFill>
              </a:rPr>
              <a:t>NH</a:t>
            </a:r>
            <a:r>
              <a:rPr lang="en-US" b="1" baseline="-25000" dirty="0" smtClean="0">
                <a:solidFill>
                  <a:schemeClr val="tx1"/>
                </a:solidFill>
              </a:rPr>
              <a:t>2</a:t>
            </a:r>
            <a:r>
              <a:rPr lang="en-US" b="1" dirty="0" smtClean="0">
                <a:solidFill>
                  <a:schemeClr val="tx1"/>
                </a:solidFill>
              </a:rPr>
              <a:t>. </a:t>
            </a:r>
            <a:r>
              <a:rPr lang="en-US" b="1" dirty="0">
                <a:solidFill>
                  <a:schemeClr val="tx1"/>
                </a:solidFill>
              </a:rPr>
              <a:t>The molar mass of lysine is approximately 150 g/mol. Determine the empirical and molecular formula of lysine</a:t>
            </a:r>
            <a:r>
              <a:rPr lang="en-US" b="1" dirty="0" smtClean="0">
                <a:solidFill>
                  <a:schemeClr val="tx1"/>
                </a:solidFill>
              </a:rPr>
              <a:t>.</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Tree>
    <p:extLst>
      <p:ext uri="{BB962C8B-B14F-4D97-AF65-F5344CB8AC3E}">
        <p14:creationId xmlns:p14="http://schemas.microsoft.com/office/powerpoint/2010/main" val="329928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1149572736"/>
              </p:ext>
            </p:extLst>
          </p:nvPr>
        </p:nvGraphicFramePr>
        <p:xfrm>
          <a:off x="256902" y="5291476"/>
          <a:ext cx="10614980" cy="1158240"/>
        </p:xfrm>
        <a:graphic>
          <a:graphicData uri="http://schemas.openxmlformats.org/drawingml/2006/table">
            <a:tbl>
              <a:tblPr firstRow="1" bandRow="1">
                <a:tableStyleId>{5940675A-B579-460E-94D1-54222C63F5DA}</a:tableStyleId>
              </a:tblPr>
              <a:tblGrid>
                <a:gridCol w="2355669">
                  <a:extLst>
                    <a:ext uri="{9D8B030D-6E8A-4147-A177-3AD203B41FA5}">
                      <a16:colId xmlns:a16="http://schemas.microsoft.com/office/drawing/2014/main" val="3780165555"/>
                    </a:ext>
                  </a:extLst>
                </a:gridCol>
                <a:gridCol w="2498691">
                  <a:extLst>
                    <a:ext uri="{9D8B030D-6E8A-4147-A177-3AD203B41FA5}">
                      <a16:colId xmlns:a16="http://schemas.microsoft.com/office/drawing/2014/main" val="1126652274"/>
                    </a:ext>
                  </a:extLst>
                </a:gridCol>
                <a:gridCol w="2180492">
                  <a:extLst>
                    <a:ext uri="{9D8B030D-6E8A-4147-A177-3AD203B41FA5}">
                      <a16:colId xmlns:a16="http://schemas.microsoft.com/office/drawing/2014/main" val="977050055"/>
                    </a:ext>
                  </a:extLst>
                </a:gridCol>
                <a:gridCol w="3580128">
                  <a:extLst>
                    <a:ext uri="{9D8B030D-6E8A-4147-A177-3AD203B41FA5}">
                      <a16:colId xmlns:a16="http://schemas.microsoft.com/office/drawing/2014/main" val="364444066"/>
                    </a:ext>
                  </a:extLst>
                </a:gridCol>
              </a:tblGrid>
              <a:tr h="531326">
                <a:tc>
                  <a:txBody>
                    <a:bodyPr/>
                    <a:lstStyle/>
                    <a:p>
                      <a:r>
                        <a:rPr lang="en-US" sz="3200" dirty="0" smtClean="0"/>
                        <a:t>0.436 g NH2</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a:t>
                      </a:r>
                      <a:r>
                        <a:rPr lang="en-US" sz="3200" baseline="0" dirty="0" smtClean="0"/>
                        <a:t> NH2</a:t>
                      </a:r>
                      <a:endParaRPr lang="en-US" sz="3200" dirty="0"/>
                    </a:p>
                  </a:txBody>
                  <a:tcPr>
                    <a:lnT w="12700" cap="flat" cmpd="sng" algn="ctr">
                      <a:noFill/>
                      <a:prstDash val="solid"/>
                      <a:round/>
                      <a:headEnd type="none" w="med" len="med"/>
                      <a:tailEnd type="none" w="med" len="med"/>
                    </a:lnT>
                  </a:tcPr>
                </a:tc>
                <a:tc>
                  <a:txBody>
                    <a:bodyPr/>
                    <a:lstStyle/>
                    <a:p>
                      <a:r>
                        <a:rPr lang="en-US" sz="3200" dirty="0" smtClean="0"/>
                        <a:t>1 mole N</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0.02721 mole</a:t>
                      </a:r>
                      <a:r>
                        <a:rPr lang="en-US" sz="3200" baseline="0" dirty="0" smtClean="0"/>
                        <a:t> N</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16.023 g NH2</a:t>
                      </a:r>
                      <a:endParaRPr lang="en-US" sz="3200" dirty="0"/>
                    </a:p>
                  </a:txBody>
                  <a:tcPr>
                    <a:lnB w="12700" cap="flat" cmpd="sng" algn="ctr">
                      <a:noFill/>
                      <a:prstDash val="solid"/>
                      <a:round/>
                      <a:headEnd type="none" w="med" len="med"/>
                      <a:tailEnd type="none" w="med" len="med"/>
                    </a:lnB>
                    <a:solidFill>
                      <a:schemeClr val="bg1"/>
                    </a:solidFill>
                  </a:tcPr>
                </a:tc>
                <a:tc>
                  <a:txBody>
                    <a:bodyPr/>
                    <a:lstStyle/>
                    <a:p>
                      <a:r>
                        <a:rPr lang="en-US" sz="3200" dirty="0" smtClean="0"/>
                        <a:t>1 mole NH2</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2" name="Title 1"/>
          <p:cNvSpPr>
            <a:spLocks noGrp="1"/>
          </p:cNvSpPr>
          <p:nvPr>
            <p:ph type="title"/>
          </p:nvPr>
        </p:nvSpPr>
        <p:spPr>
          <a:xfrm>
            <a:off x="3469341" y="271053"/>
            <a:ext cx="8378670" cy="1053333"/>
          </a:xfrm>
        </p:spPr>
        <p:txBody>
          <a:bodyPr>
            <a:normAutofit/>
          </a:bodyPr>
          <a:lstStyle/>
          <a:p>
            <a:r>
              <a:rPr lang="en-US" altLang="en-US" sz="2800" i="1" dirty="0" smtClean="0">
                <a:solidFill>
                  <a:schemeClr val="tx1"/>
                </a:solidFill>
              </a:rPr>
              <a:t>Original sample = 2.175 g and </a:t>
            </a:r>
            <a:r>
              <a:rPr lang="en-US" altLang="en-US" sz="2800" i="1" dirty="0">
                <a:solidFill>
                  <a:schemeClr val="tx1"/>
                </a:solidFill>
              </a:rPr>
              <a:t>yielded </a:t>
            </a:r>
            <a:r>
              <a:rPr lang="en-US" altLang="en-US" sz="2800" i="1" dirty="0" smtClean="0">
                <a:solidFill>
                  <a:schemeClr val="tx1"/>
                </a:solidFill>
              </a:rPr>
              <a:t>3.94 g </a:t>
            </a:r>
            <a:r>
              <a:rPr lang="en-US" altLang="en-US" sz="2800" i="1" dirty="0">
                <a:solidFill>
                  <a:schemeClr val="tx1"/>
                </a:solidFill>
              </a:rPr>
              <a:t>CO</a:t>
            </a:r>
            <a:r>
              <a:rPr lang="en-US" altLang="en-US" sz="2800" i="1" baseline="-25000" dirty="0">
                <a:solidFill>
                  <a:schemeClr val="tx1"/>
                </a:solidFill>
              </a:rPr>
              <a:t>2</a:t>
            </a:r>
            <a:r>
              <a:rPr lang="en-US" altLang="en-US" sz="2800" i="1" dirty="0">
                <a:solidFill>
                  <a:schemeClr val="tx1"/>
                </a:solidFill>
              </a:rPr>
              <a:t> and </a:t>
            </a:r>
            <a:r>
              <a:rPr lang="en-US" altLang="en-US" sz="2800" i="1" dirty="0" smtClean="0">
                <a:solidFill>
                  <a:schemeClr val="tx1"/>
                </a:solidFill>
              </a:rPr>
              <a:t>1.89 </a:t>
            </a:r>
            <a:br>
              <a:rPr lang="en-US" altLang="en-US" sz="2800" i="1" dirty="0" smtClean="0">
                <a:solidFill>
                  <a:schemeClr val="tx1"/>
                </a:solidFill>
              </a:rPr>
            </a:br>
            <a:r>
              <a:rPr lang="en-US" altLang="en-US" sz="2800" i="1" dirty="0" smtClean="0">
                <a:solidFill>
                  <a:schemeClr val="tx1"/>
                </a:solidFill>
              </a:rPr>
              <a:t>   Nitrogen Sample = 1.873g </a:t>
            </a:r>
            <a:r>
              <a:rPr lang="en-US" altLang="en-US" sz="2800" i="1" dirty="0" smtClean="0">
                <a:solidFill>
                  <a:schemeClr val="tx1"/>
                </a:solidFill>
                <a:sym typeface="Wingdings" panose="05000000000000000000" pitchFamily="2" charset="2"/>
              </a:rPr>
              <a:t> 0.436 g NH2</a:t>
            </a:r>
            <a:r>
              <a:rPr lang="en-US" altLang="en-US" sz="2800" i="1" dirty="0" smtClean="0">
                <a:solidFill>
                  <a:schemeClr val="tx1"/>
                </a:solidFill>
              </a:rPr>
              <a:t>                g H</a:t>
            </a:r>
            <a:r>
              <a:rPr lang="en-US" altLang="en-US" sz="2800" i="1" baseline="-25000" dirty="0" smtClean="0">
                <a:solidFill>
                  <a:schemeClr val="tx1"/>
                </a:solidFill>
              </a:rPr>
              <a:t>2</a:t>
            </a:r>
            <a:r>
              <a:rPr lang="en-US" altLang="en-US" sz="2800" i="1" dirty="0" smtClean="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1" y="38100"/>
            <a:ext cx="11591109"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
        <p:nvSpPr>
          <p:cNvPr id="5" name="TextBox 4"/>
          <p:cNvSpPr txBox="1"/>
          <p:nvPr/>
        </p:nvSpPr>
        <p:spPr>
          <a:xfrm>
            <a:off x="587829" y="875213"/>
            <a:ext cx="3030582" cy="584775"/>
          </a:xfrm>
          <a:prstGeom prst="rect">
            <a:avLst/>
          </a:prstGeom>
          <a:noFill/>
        </p:spPr>
        <p:txBody>
          <a:bodyPr wrap="square" rtlCol="0">
            <a:spAutoFit/>
          </a:bodyPr>
          <a:lstStyle/>
          <a:p>
            <a:r>
              <a:rPr lang="en-US" sz="3200" b="1" u="sng" dirty="0" smtClean="0"/>
              <a:t>Moles of Carbon</a:t>
            </a:r>
            <a:endParaRPr lang="en-US" sz="3200" b="1" u="sng" dirty="0"/>
          </a:p>
        </p:txBody>
      </p:sp>
      <p:graphicFrame>
        <p:nvGraphicFramePr>
          <p:cNvPr id="7" name="Table 6"/>
          <p:cNvGraphicFramePr>
            <a:graphicFrameLocks noGrp="1"/>
          </p:cNvGraphicFramePr>
          <p:nvPr>
            <p:extLst>
              <p:ext uri="{D42A27DB-BD31-4B8C-83A1-F6EECF244321}">
                <p14:modId xmlns:p14="http://schemas.microsoft.com/office/powerpoint/2010/main" val="114731990"/>
              </p:ext>
            </p:extLst>
          </p:nvPr>
        </p:nvGraphicFramePr>
        <p:xfrm>
          <a:off x="606696" y="1459988"/>
          <a:ext cx="10273212" cy="1158240"/>
        </p:xfrm>
        <a:graphic>
          <a:graphicData uri="http://schemas.openxmlformats.org/drawingml/2006/table">
            <a:tbl>
              <a:tblPr firstRow="1" bandRow="1">
                <a:tableStyleId>{5940675A-B579-460E-94D1-54222C63F5DA}</a:tableStyleId>
              </a:tblPr>
              <a:tblGrid>
                <a:gridCol w="2175693">
                  <a:extLst>
                    <a:ext uri="{9D8B030D-6E8A-4147-A177-3AD203B41FA5}">
                      <a16:colId xmlns:a16="http://schemas.microsoft.com/office/drawing/2014/main" val="3780165555"/>
                    </a:ext>
                  </a:extLst>
                </a:gridCol>
                <a:gridCol w="2233748">
                  <a:extLst>
                    <a:ext uri="{9D8B030D-6E8A-4147-A177-3AD203B41FA5}">
                      <a16:colId xmlns:a16="http://schemas.microsoft.com/office/drawing/2014/main" val="1126652274"/>
                    </a:ext>
                  </a:extLst>
                </a:gridCol>
                <a:gridCol w="2233749">
                  <a:extLst>
                    <a:ext uri="{9D8B030D-6E8A-4147-A177-3AD203B41FA5}">
                      <a16:colId xmlns:a16="http://schemas.microsoft.com/office/drawing/2014/main" val="977050055"/>
                    </a:ext>
                  </a:extLst>
                </a:gridCol>
                <a:gridCol w="3630022">
                  <a:extLst>
                    <a:ext uri="{9D8B030D-6E8A-4147-A177-3AD203B41FA5}">
                      <a16:colId xmlns:a16="http://schemas.microsoft.com/office/drawing/2014/main" val="364444066"/>
                    </a:ext>
                  </a:extLst>
                </a:gridCol>
              </a:tblGrid>
              <a:tr h="370840">
                <a:tc>
                  <a:txBody>
                    <a:bodyPr/>
                    <a:lstStyle/>
                    <a:p>
                      <a:r>
                        <a:rPr lang="en-US" sz="3200" dirty="0" smtClean="0"/>
                        <a:t>3.94 g CO2</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a:t>
                      </a:r>
                      <a:r>
                        <a:rPr lang="en-US" sz="3200" baseline="0" dirty="0" smtClean="0"/>
                        <a:t> CO2</a:t>
                      </a:r>
                      <a:endParaRPr lang="en-US" sz="3200" dirty="0"/>
                    </a:p>
                  </a:txBody>
                  <a:tcPr>
                    <a:lnT w="12700" cap="flat" cmpd="sng" algn="ctr">
                      <a:noFill/>
                      <a:prstDash val="solid"/>
                      <a:round/>
                      <a:headEnd type="none" w="med" len="med"/>
                      <a:tailEnd type="none" w="med" len="med"/>
                    </a:lnT>
                  </a:tcPr>
                </a:tc>
                <a:tc>
                  <a:txBody>
                    <a:bodyPr/>
                    <a:lstStyle/>
                    <a:p>
                      <a:r>
                        <a:rPr lang="en-US" sz="3200" dirty="0" smtClean="0"/>
                        <a:t>1 mole C</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0.0895 mole C</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44.01 g CO2</a:t>
                      </a:r>
                      <a:endParaRPr lang="en-US" sz="3200" dirty="0"/>
                    </a:p>
                  </a:txBody>
                  <a:tcPr>
                    <a:lnB w="12700" cap="flat" cmpd="sng" algn="ctr">
                      <a:noFill/>
                      <a:prstDash val="solid"/>
                      <a:round/>
                      <a:headEnd type="none" w="med" len="med"/>
                      <a:tailEnd type="none" w="med" len="med"/>
                    </a:lnB>
                  </a:tcPr>
                </a:tc>
                <a:tc>
                  <a:txBody>
                    <a:bodyPr/>
                    <a:lstStyle/>
                    <a:p>
                      <a:r>
                        <a:rPr lang="en-US" sz="3200" dirty="0" smtClean="0"/>
                        <a:t>1 mole CO2</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8" name="TextBox 7"/>
          <p:cNvSpPr txBox="1"/>
          <p:nvPr/>
        </p:nvSpPr>
        <p:spPr>
          <a:xfrm>
            <a:off x="568961" y="2675410"/>
            <a:ext cx="4656181" cy="584775"/>
          </a:xfrm>
          <a:prstGeom prst="rect">
            <a:avLst/>
          </a:prstGeom>
          <a:noFill/>
        </p:spPr>
        <p:txBody>
          <a:bodyPr wrap="square" rtlCol="0">
            <a:spAutoFit/>
          </a:bodyPr>
          <a:lstStyle/>
          <a:p>
            <a:r>
              <a:rPr lang="en-US" sz="3200" b="1" u="sng" dirty="0" smtClean="0"/>
              <a:t>Moles of Hydrogen</a:t>
            </a:r>
            <a:endParaRPr lang="en-US" sz="3200" b="1" u="sng" dirty="0"/>
          </a:p>
        </p:txBody>
      </p:sp>
      <p:graphicFrame>
        <p:nvGraphicFramePr>
          <p:cNvPr id="9" name="Table 8"/>
          <p:cNvGraphicFramePr>
            <a:graphicFrameLocks noGrp="1"/>
          </p:cNvGraphicFramePr>
          <p:nvPr>
            <p:extLst>
              <p:ext uri="{D42A27DB-BD31-4B8C-83A1-F6EECF244321}">
                <p14:modId xmlns:p14="http://schemas.microsoft.com/office/powerpoint/2010/main" val="3832071881"/>
              </p:ext>
            </p:extLst>
          </p:nvPr>
        </p:nvGraphicFramePr>
        <p:xfrm>
          <a:off x="568960" y="3307978"/>
          <a:ext cx="10292080" cy="1158240"/>
        </p:xfrm>
        <a:graphic>
          <a:graphicData uri="http://schemas.openxmlformats.org/drawingml/2006/table">
            <a:tbl>
              <a:tblPr firstRow="1" bandRow="1">
                <a:tableStyleId>{5940675A-B579-460E-94D1-54222C63F5DA}</a:tableStyleId>
              </a:tblPr>
              <a:tblGrid>
                <a:gridCol w="2150794">
                  <a:extLst>
                    <a:ext uri="{9D8B030D-6E8A-4147-A177-3AD203B41FA5}">
                      <a16:colId xmlns:a16="http://schemas.microsoft.com/office/drawing/2014/main" val="3780165555"/>
                    </a:ext>
                  </a:extLst>
                </a:gridCol>
                <a:gridCol w="2554375">
                  <a:extLst>
                    <a:ext uri="{9D8B030D-6E8A-4147-A177-3AD203B41FA5}">
                      <a16:colId xmlns:a16="http://schemas.microsoft.com/office/drawing/2014/main" val="1126652274"/>
                    </a:ext>
                  </a:extLst>
                </a:gridCol>
                <a:gridCol w="2155371">
                  <a:extLst>
                    <a:ext uri="{9D8B030D-6E8A-4147-A177-3AD203B41FA5}">
                      <a16:colId xmlns:a16="http://schemas.microsoft.com/office/drawing/2014/main" val="977050055"/>
                    </a:ext>
                  </a:extLst>
                </a:gridCol>
                <a:gridCol w="3431540">
                  <a:extLst>
                    <a:ext uri="{9D8B030D-6E8A-4147-A177-3AD203B41FA5}">
                      <a16:colId xmlns:a16="http://schemas.microsoft.com/office/drawing/2014/main" val="364444066"/>
                    </a:ext>
                  </a:extLst>
                </a:gridCol>
              </a:tblGrid>
              <a:tr h="531326">
                <a:tc>
                  <a:txBody>
                    <a:bodyPr/>
                    <a:lstStyle/>
                    <a:p>
                      <a:r>
                        <a:rPr lang="en-US" sz="3200" dirty="0" smtClean="0"/>
                        <a:t>1.89 g H2O</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a:t>
                      </a:r>
                      <a:r>
                        <a:rPr lang="en-US" sz="3200" baseline="0" dirty="0" smtClean="0"/>
                        <a:t> H2O</a:t>
                      </a:r>
                      <a:endParaRPr lang="en-US" sz="3200" dirty="0"/>
                    </a:p>
                  </a:txBody>
                  <a:tcPr>
                    <a:lnT w="12700" cap="flat" cmpd="sng" algn="ctr">
                      <a:noFill/>
                      <a:prstDash val="solid"/>
                      <a:round/>
                      <a:headEnd type="none" w="med" len="med"/>
                      <a:tailEnd type="none" w="med" len="med"/>
                    </a:lnT>
                  </a:tcPr>
                </a:tc>
                <a:tc>
                  <a:txBody>
                    <a:bodyPr/>
                    <a:lstStyle/>
                    <a:p>
                      <a:r>
                        <a:rPr lang="en-US" sz="3200" dirty="0" smtClean="0"/>
                        <a:t>2 mole H</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0.2098 mole H</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18.015 g H2O</a:t>
                      </a:r>
                      <a:endParaRPr lang="en-US" sz="3200" dirty="0"/>
                    </a:p>
                  </a:txBody>
                  <a:tcPr>
                    <a:lnB w="12700" cap="flat" cmpd="sng" algn="ctr">
                      <a:noFill/>
                      <a:prstDash val="solid"/>
                      <a:round/>
                      <a:headEnd type="none" w="med" len="med"/>
                      <a:tailEnd type="none" w="med" len="med"/>
                    </a:lnB>
                  </a:tcPr>
                </a:tc>
                <a:tc>
                  <a:txBody>
                    <a:bodyPr/>
                    <a:lstStyle/>
                    <a:p>
                      <a:r>
                        <a:rPr lang="en-US" sz="3200" dirty="0" smtClean="0"/>
                        <a:t>1 mole H2O</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22" name="TextBox 21"/>
          <p:cNvSpPr txBox="1"/>
          <p:nvPr/>
        </p:nvSpPr>
        <p:spPr>
          <a:xfrm>
            <a:off x="568960" y="4566244"/>
            <a:ext cx="9946640" cy="584775"/>
          </a:xfrm>
          <a:prstGeom prst="rect">
            <a:avLst/>
          </a:prstGeom>
          <a:noFill/>
        </p:spPr>
        <p:txBody>
          <a:bodyPr wrap="square" rtlCol="0">
            <a:spAutoFit/>
          </a:bodyPr>
          <a:lstStyle/>
          <a:p>
            <a:r>
              <a:rPr lang="en-US" sz="3200" b="1" u="sng" dirty="0" smtClean="0"/>
              <a:t>Moles of Nitrogen </a:t>
            </a:r>
            <a:r>
              <a:rPr lang="en-US" sz="3200" dirty="0" smtClean="0"/>
              <a:t>– </a:t>
            </a:r>
            <a:r>
              <a:rPr lang="en-US" sz="3200" i="1" dirty="0" smtClean="0"/>
              <a:t>data from other experiment!</a:t>
            </a:r>
            <a:endParaRPr lang="en-US" sz="3200" b="1" u="sng" dirty="0"/>
          </a:p>
        </p:txBody>
      </p:sp>
      <p:sp>
        <p:nvSpPr>
          <p:cNvPr id="32" name="Rectangle 31"/>
          <p:cNvSpPr/>
          <p:nvPr/>
        </p:nvSpPr>
        <p:spPr>
          <a:xfrm>
            <a:off x="606696" y="1458629"/>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897051" y="2083246"/>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2897051" y="1425639"/>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023269" y="2149645"/>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5023269" y="1396565"/>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7289075" y="1458628"/>
            <a:ext cx="2801639"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64498" y="3327052"/>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2760297" y="3956373"/>
            <a:ext cx="2253190" cy="5073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2864800" y="3241045"/>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5355774" y="3997634"/>
            <a:ext cx="2213365"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5111547" y="3246156"/>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7311849" y="3336104"/>
            <a:ext cx="3048340" cy="4903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256901" y="5343216"/>
            <a:ext cx="2279405"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648889" y="5931476"/>
            <a:ext cx="2364598" cy="4778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2644248" y="5251045"/>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121429" y="5922182"/>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5013487" y="5310159"/>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7209121" y="5434762"/>
            <a:ext cx="3236236"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063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3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39"/>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40"/>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4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42"/>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43"/>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44"/>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45"/>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46"/>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47"/>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0" nodeType="clickEffect">
                                  <p:stCondLst>
                                    <p:cond delay="0"/>
                                  </p:stCondLst>
                                  <p:childTnLst>
                                    <p:set>
                                      <p:cBhvr>
                                        <p:cTn id="98" dur="1" fill="hold">
                                          <p:stCondLst>
                                            <p:cond delay="0"/>
                                          </p:stCondLst>
                                        </p:cTn>
                                        <p:tgtEl>
                                          <p:spTgt spid="48"/>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grpId="0" nodeType="clickEffect">
                                  <p:stCondLst>
                                    <p:cond delay="0"/>
                                  </p:stCondLst>
                                  <p:childTnLst>
                                    <p:set>
                                      <p:cBhvr>
                                        <p:cTn id="102" dur="1" fill="hold">
                                          <p:stCondLst>
                                            <p:cond delay="0"/>
                                          </p:stCondLst>
                                        </p:cTn>
                                        <p:tgtEl>
                                          <p:spTgt spid="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p:bldP spid="22" grpId="0"/>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682" y="271054"/>
            <a:ext cx="8338329" cy="910046"/>
          </a:xfrm>
        </p:spPr>
        <p:txBody>
          <a:bodyPr>
            <a:normAutofit/>
          </a:bodyPr>
          <a:lstStyle/>
          <a:p>
            <a:r>
              <a:rPr lang="en-US" altLang="en-US" sz="2800" i="1" dirty="0">
                <a:solidFill>
                  <a:schemeClr val="tx1"/>
                </a:solidFill>
              </a:rPr>
              <a:t>Original sample = 2.175 g and yielded 3.94 g CO</a:t>
            </a:r>
            <a:r>
              <a:rPr lang="en-US" altLang="en-US" sz="2800" i="1" baseline="-25000" dirty="0">
                <a:solidFill>
                  <a:schemeClr val="tx1"/>
                </a:solidFill>
              </a:rPr>
              <a:t>2</a:t>
            </a:r>
            <a:r>
              <a:rPr lang="en-US" altLang="en-US" sz="2800" i="1" dirty="0">
                <a:solidFill>
                  <a:schemeClr val="tx1"/>
                </a:solidFill>
              </a:rPr>
              <a:t> and 1.89 </a:t>
            </a:r>
            <a:br>
              <a:rPr lang="en-US" altLang="en-US" sz="2800" i="1" dirty="0">
                <a:solidFill>
                  <a:schemeClr val="tx1"/>
                </a:solidFill>
              </a:rPr>
            </a:br>
            <a:r>
              <a:rPr lang="en-US" altLang="en-US" sz="2800" i="1" dirty="0">
                <a:solidFill>
                  <a:schemeClr val="tx1"/>
                </a:solidFill>
              </a:rPr>
              <a:t>   Nitrogen Sample = 1.873g </a:t>
            </a:r>
            <a:r>
              <a:rPr lang="en-US" altLang="en-US" sz="2800" i="1" dirty="0">
                <a:solidFill>
                  <a:schemeClr val="tx1"/>
                </a:solidFill>
                <a:sym typeface="Wingdings" panose="05000000000000000000" pitchFamily="2" charset="2"/>
              </a:rPr>
              <a:t> 0.436 g NH2</a:t>
            </a:r>
            <a:r>
              <a:rPr lang="en-US" altLang="en-US" sz="2800" i="1" dirty="0">
                <a:solidFill>
                  <a:schemeClr val="tx1"/>
                </a:solidFill>
              </a:rPr>
              <a:t>                g H</a:t>
            </a:r>
            <a:r>
              <a:rPr lang="en-US" altLang="en-US" sz="2800" i="1" baseline="-25000" dirty="0">
                <a:solidFill>
                  <a:schemeClr val="tx1"/>
                </a:solidFill>
              </a:rPr>
              <a:t>2</a:t>
            </a:r>
            <a:r>
              <a:rPr lang="en-US" altLang="en-US" sz="2800" i="1" dirty="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
        <p:nvSpPr>
          <p:cNvPr id="5" name="TextBox 4"/>
          <p:cNvSpPr txBox="1"/>
          <p:nvPr/>
        </p:nvSpPr>
        <p:spPr>
          <a:xfrm>
            <a:off x="587829" y="1332411"/>
            <a:ext cx="7445828" cy="584775"/>
          </a:xfrm>
          <a:prstGeom prst="rect">
            <a:avLst/>
          </a:prstGeom>
          <a:noFill/>
        </p:spPr>
        <p:txBody>
          <a:bodyPr wrap="square" rtlCol="0">
            <a:spAutoFit/>
          </a:bodyPr>
          <a:lstStyle/>
          <a:p>
            <a:r>
              <a:rPr lang="en-US" sz="3200" b="1" u="sng" dirty="0" smtClean="0"/>
              <a:t>Moles to Mass</a:t>
            </a:r>
            <a:endParaRPr lang="en-US" sz="3200" b="1" u="sng" dirty="0"/>
          </a:p>
        </p:txBody>
      </p:sp>
      <p:graphicFrame>
        <p:nvGraphicFramePr>
          <p:cNvPr id="7" name="Table 6"/>
          <p:cNvGraphicFramePr>
            <a:graphicFrameLocks noGrp="1"/>
          </p:cNvGraphicFramePr>
          <p:nvPr>
            <p:extLst>
              <p:ext uri="{D42A27DB-BD31-4B8C-83A1-F6EECF244321}">
                <p14:modId xmlns:p14="http://schemas.microsoft.com/office/powerpoint/2010/main" val="194550111"/>
              </p:ext>
            </p:extLst>
          </p:nvPr>
        </p:nvGraphicFramePr>
        <p:xfrm>
          <a:off x="606696" y="1917186"/>
          <a:ext cx="8026400" cy="1158240"/>
        </p:xfrm>
        <a:graphic>
          <a:graphicData uri="http://schemas.openxmlformats.org/drawingml/2006/table">
            <a:tbl>
              <a:tblPr firstRow="1" bandRow="1">
                <a:tableStyleId>{5940675A-B579-460E-94D1-54222C63F5DA}</a:tableStyleId>
              </a:tblPr>
              <a:tblGrid>
                <a:gridCol w="2580257">
                  <a:extLst>
                    <a:ext uri="{9D8B030D-6E8A-4147-A177-3AD203B41FA5}">
                      <a16:colId xmlns:a16="http://schemas.microsoft.com/office/drawing/2014/main" val="3780165555"/>
                    </a:ext>
                  </a:extLst>
                </a:gridCol>
                <a:gridCol w="1947755">
                  <a:extLst>
                    <a:ext uri="{9D8B030D-6E8A-4147-A177-3AD203B41FA5}">
                      <a16:colId xmlns:a16="http://schemas.microsoft.com/office/drawing/2014/main" val="1126652274"/>
                    </a:ext>
                  </a:extLst>
                </a:gridCol>
                <a:gridCol w="3498388">
                  <a:extLst>
                    <a:ext uri="{9D8B030D-6E8A-4147-A177-3AD203B41FA5}">
                      <a16:colId xmlns:a16="http://schemas.microsoft.com/office/drawing/2014/main" val="364444066"/>
                    </a:ext>
                  </a:extLst>
                </a:gridCol>
              </a:tblGrid>
              <a:tr h="370840">
                <a:tc>
                  <a:txBody>
                    <a:bodyPr/>
                    <a:lstStyle/>
                    <a:p>
                      <a:r>
                        <a:rPr lang="en-US" sz="3200" dirty="0" smtClean="0"/>
                        <a:t>0.0895 mole C</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12.011 g </a:t>
                      </a:r>
                      <a:r>
                        <a:rPr lang="en-US" sz="3200" baseline="0" dirty="0" smtClean="0"/>
                        <a:t>C</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1.074 g C</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 mole C</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9579935"/>
              </p:ext>
            </p:extLst>
          </p:nvPr>
        </p:nvGraphicFramePr>
        <p:xfrm>
          <a:off x="587829" y="3232392"/>
          <a:ext cx="8554718" cy="1158240"/>
        </p:xfrm>
        <a:graphic>
          <a:graphicData uri="http://schemas.openxmlformats.org/drawingml/2006/table">
            <a:tbl>
              <a:tblPr firstRow="1" bandRow="1">
                <a:tableStyleId>{5940675A-B579-460E-94D1-54222C63F5DA}</a:tableStyleId>
              </a:tblPr>
              <a:tblGrid>
                <a:gridCol w="2718079">
                  <a:extLst>
                    <a:ext uri="{9D8B030D-6E8A-4147-A177-3AD203B41FA5}">
                      <a16:colId xmlns:a16="http://schemas.microsoft.com/office/drawing/2014/main" val="3780165555"/>
                    </a:ext>
                  </a:extLst>
                </a:gridCol>
                <a:gridCol w="2138860">
                  <a:extLst>
                    <a:ext uri="{9D8B030D-6E8A-4147-A177-3AD203B41FA5}">
                      <a16:colId xmlns:a16="http://schemas.microsoft.com/office/drawing/2014/main" val="1126652274"/>
                    </a:ext>
                  </a:extLst>
                </a:gridCol>
                <a:gridCol w="3697779">
                  <a:extLst>
                    <a:ext uri="{9D8B030D-6E8A-4147-A177-3AD203B41FA5}">
                      <a16:colId xmlns:a16="http://schemas.microsoft.com/office/drawing/2014/main" val="364444066"/>
                    </a:ext>
                  </a:extLst>
                </a:gridCol>
              </a:tblGrid>
              <a:tr h="370840">
                <a:tc>
                  <a:txBody>
                    <a:bodyPr/>
                    <a:lstStyle/>
                    <a:p>
                      <a:r>
                        <a:rPr lang="en-US" sz="3200" dirty="0" smtClean="0"/>
                        <a:t>0.2098 mole H</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1.008 g</a:t>
                      </a:r>
                      <a:r>
                        <a:rPr lang="en-US" sz="3200" baseline="0" dirty="0" smtClean="0"/>
                        <a:t> H</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0.2115 g H</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 mole H</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3762047523"/>
              </p:ext>
            </p:extLst>
          </p:nvPr>
        </p:nvGraphicFramePr>
        <p:xfrm>
          <a:off x="473529" y="4577634"/>
          <a:ext cx="8669018" cy="1158240"/>
        </p:xfrm>
        <a:graphic>
          <a:graphicData uri="http://schemas.openxmlformats.org/drawingml/2006/table">
            <a:tbl>
              <a:tblPr firstRow="1" bandRow="1">
                <a:tableStyleId>{5940675A-B579-460E-94D1-54222C63F5DA}</a:tableStyleId>
              </a:tblPr>
              <a:tblGrid>
                <a:gridCol w="2647478">
                  <a:extLst>
                    <a:ext uri="{9D8B030D-6E8A-4147-A177-3AD203B41FA5}">
                      <a16:colId xmlns:a16="http://schemas.microsoft.com/office/drawing/2014/main" val="3780165555"/>
                    </a:ext>
                  </a:extLst>
                </a:gridCol>
                <a:gridCol w="2274355">
                  <a:extLst>
                    <a:ext uri="{9D8B030D-6E8A-4147-A177-3AD203B41FA5}">
                      <a16:colId xmlns:a16="http://schemas.microsoft.com/office/drawing/2014/main" val="1126652274"/>
                    </a:ext>
                  </a:extLst>
                </a:gridCol>
                <a:gridCol w="3747185">
                  <a:extLst>
                    <a:ext uri="{9D8B030D-6E8A-4147-A177-3AD203B41FA5}">
                      <a16:colId xmlns:a16="http://schemas.microsoft.com/office/drawing/2014/main" val="364444066"/>
                    </a:ext>
                  </a:extLst>
                </a:gridCol>
              </a:tblGrid>
              <a:tr h="370840">
                <a:tc>
                  <a:txBody>
                    <a:bodyPr/>
                    <a:lstStyle/>
                    <a:p>
                      <a:r>
                        <a:rPr lang="en-US" sz="3200" dirty="0" smtClean="0"/>
                        <a:t>0.0272 mole N</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14.007 g</a:t>
                      </a:r>
                      <a:r>
                        <a:rPr lang="en-US" sz="3200" baseline="0" dirty="0" smtClean="0"/>
                        <a:t> N</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0.38114 g N</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 mole N</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39" name="Rectangle 38"/>
          <p:cNvSpPr/>
          <p:nvPr/>
        </p:nvSpPr>
        <p:spPr>
          <a:xfrm>
            <a:off x="604722" y="1917867"/>
            <a:ext cx="2944212" cy="6864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168953" y="2596017"/>
            <a:ext cx="2499008" cy="6864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175554" y="1917867"/>
            <a:ext cx="2325871" cy="6864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5011542" y="1986673"/>
            <a:ext cx="2499008" cy="6864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574748" y="3246771"/>
            <a:ext cx="2998257" cy="6864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197303" y="3935413"/>
            <a:ext cx="2499008" cy="6864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217983" y="3258307"/>
            <a:ext cx="2499008" cy="6864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433226" y="3278952"/>
            <a:ext cx="2499008" cy="6864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73529" y="4595094"/>
            <a:ext cx="2998257" cy="6864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096084" y="5283736"/>
            <a:ext cx="2499008" cy="6864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116764" y="4606630"/>
            <a:ext cx="2499008" cy="6864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5332007" y="4627275"/>
            <a:ext cx="2499008" cy="6864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533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4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4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4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49"/>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N30 – Combustion Analysis</a:t>
            </a:r>
            <a:endParaRPr lang="en-US" dirty="0"/>
          </a:p>
        </p:txBody>
      </p:sp>
      <p:sp>
        <p:nvSpPr>
          <p:cNvPr id="3" name="Subtitle 2"/>
          <p:cNvSpPr>
            <a:spLocks noGrp="1"/>
          </p:cNvSpPr>
          <p:nvPr>
            <p:ph type="subTitle" idx="1"/>
          </p:nvPr>
        </p:nvSpPr>
        <p:spPr>
          <a:xfrm>
            <a:off x="2454602" y="3921885"/>
            <a:ext cx="7277716" cy="1388165"/>
          </a:xfrm>
        </p:spPr>
        <p:txBody>
          <a:bodyPr>
            <a:noAutofit/>
          </a:bodyPr>
          <a:lstStyle/>
          <a:p>
            <a:r>
              <a:rPr lang="en-US" sz="4400" dirty="0" smtClean="0"/>
              <a:t>It’s just a more involved form of empirical formulas!</a:t>
            </a:r>
            <a:endParaRPr lang="en-US" sz="4400" dirty="0"/>
          </a:p>
        </p:txBody>
      </p:sp>
    </p:spTree>
    <p:extLst>
      <p:ext uri="{BB962C8B-B14F-4D97-AF65-F5344CB8AC3E}">
        <p14:creationId xmlns:p14="http://schemas.microsoft.com/office/powerpoint/2010/main" val="4221665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682" y="271054"/>
            <a:ext cx="8338329" cy="910046"/>
          </a:xfrm>
        </p:spPr>
        <p:txBody>
          <a:bodyPr>
            <a:normAutofit/>
          </a:bodyPr>
          <a:lstStyle/>
          <a:p>
            <a:r>
              <a:rPr lang="en-US" altLang="en-US" sz="2800" i="1" dirty="0">
                <a:solidFill>
                  <a:schemeClr val="tx1"/>
                </a:solidFill>
              </a:rPr>
              <a:t>Original sample = 2.175 g and yielded 3.94 g CO</a:t>
            </a:r>
            <a:r>
              <a:rPr lang="en-US" altLang="en-US" sz="2800" i="1" baseline="-25000" dirty="0">
                <a:solidFill>
                  <a:schemeClr val="tx1"/>
                </a:solidFill>
              </a:rPr>
              <a:t>2</a:t>
            </a:r>
            <a:r>
              <a:rPr lang="en-US" altLang="en-US" sz="2800" i="1" dirty="0">
                <a:solidFill>
                  <a:schemeClr val="tx1"/>
                </a:solidFill>
              </a:rPr>
              <a:t> and 1.89 </a:t>
            </a:r>
            <a:br>
              <a:rPr lang="en-US" altLang="en-US" sz="2800" i="1" dirty="0">
                <a:solidFill>
                  <a:schemeClr val="tx1"/>
                </a:solidFill>
              </a:rPr>
            </a:br>
            <a:r>
              <a:rPr lang="en-US" altLang="en-US" sz="2800" i="1" dirty="0">
                <a:solidFill>
                  <a:schemeClr val="tx1"/>
                </a:solidFill>
              </a:rPr>
              <a:t>   Nitrogen Sample = 1.873g </a:t>
            </a:r>
            <a:r>
              <a:rPr lang="en-US" altLang="en-US" sz="2800" i="1" dirty="0">
                <a:solidFill>
                  <a:schemeClr val="tx1"/>
                </a:solidFill>
                <a:sym typeface="Wingdings" panose="05000000000000000000" pitchFamily="2" charset="2"/>
              </a:rPr>
              <a:t> 0.436 g NH2</a:t>
            </a:r>
            <a:r>
              <a:rPr lang="en-US" altLang="en-US" sz="2800" i="1" dirty="0">
                <a:solidFill>
                  <a:schemeClr val="tx1"/>
                </a:solidFill>
              </a:rPr>
              <a:t>                g H</a:t>
            </a:r>
            <a:r>
              <a:rPr lang="en-US" altLang="en-US" sz="2800" i="1" baseline="-25000" dirty="0">
                <a:solidFill>
                  <a:schemeClr val="tx1"/>
                </a:solidFill>
              </a:rPr>
              <a:t>2</a:t>
            </a:r>
            <a:r>
              <a:rPr lang="en-US" altLang="en-US" sz="2800" i="1" dirty="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
        <p:nvSpPr>
          <p:cNvPr id="5" name="TextBox 4"/>
          <p:cNvSpPr txBox="1"/>
          <p:nvPr/>
        </p:nvSpPr>
        <p:spPr>
          <a:xfrm>
            <a:off x="587828" y="1332411"/>
            <a:ext cx="10641873" cy="584775"/>
          </a:xfrm>
          <a:prstGeom prst="rect">
            <a:avLst/>
          </a:prstGeom>
          <a:noFill/>
        </p:spPr>
        <p:txBody>
          <a:bodyPr wrap="square" rtlCol="0">
            <a:spAutoFit/>
          </a:bodyPr>
          <a:lstStyle/>
          <a:p>
            <a:r>
              <a:rPr lang="en-US" sz="3200" b="1" u="sng" dirty="0" smtClean="0"/>
              <a:t>Convert to % values because N is from another experiment!</a:t>
            </a:r>
            <a:endParaRPr lang="en-US" sz="3200" b="1" u="sng" dirty="0"/>
          </a:p>
        </p:txBody>
      </p:sp>
      <p:graphicFrame>
        <p:nvGraphicFramePr>
          <p:cNvPr id="20" name="Table 19"/>
          <p:cNvGraphicFramePr>
            <a:graphicFrameLocks noGrp="1"/>
          </p:cNvGraphicFramePr>
          <p:nvPr>
            <p:extLst>
              <p:ext uri="{D42A27DB-BD31-4B8C-83A1-F6EECF244321}">
                <p14:modId xmlns:p14="http://schemas.microsoft.com/office/powerpoint/2010/main" val="109553519"/>
              </p:ext>
            </p:extLst>
          </p:nvPr>
        </p:nvGraphicFramePr>
        <p:xfrm>
          <a:off x="606696" y="1917186"/>
          <a:ext cx="5957390" cy="1158240"/>
        </p:xfrm>
        <a:graphic>
          <a:graphicData uri="http://schemas.openxmlformats.org/drawingml/2006/table">
            <a:tbl>
              <a:tblPr firstRow="1" bandRow="1">
                <a:tableStyleId>{5940675A-B579-460E-94D1-54222C63F5DA}</a:tableStyleId>
              </a:tblPr>
              <a:tblGrid>
                <a:gridCol w="2773318">
                  <a:extLst>
                    <a:ext uri="{9D8B030D-6E8A-4147-A177-3AD203B41FA5}">
                      <a16:colId xmlns:a16="http://schemas.microsoft.com/office/drawing/2014/main" val="3780165555"/>
                    </a:ext>
                  </a:extLst>
                </a:gridCol>
                <a:gridCol w="3184072">
                  <a:extLst>
                    <a:ext uri="{9D8B030D-6E8A-4147-A177-3AD203B41FA5}">
                      <a16:colId xmlns:a16="http://schemas.microsoft.com/office/drawing/2014/main" val="364444066"/>
                    </a:ext>
                  </a:extLst>
                </a:gridCol>
              </a:tblGrid>
              <a:tr h="370840">
                <a:tc>
                  <a:txBody>
                    <a:bodyPr/>
                    <a:lstStyle/>
                    <a:p>
                      <a:r>
                        <a:rPr lang="en-US" sz="3200" dirty="0" smtClean="0"/>
                        <a:t>1.0753 g C</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x 100 =  49.44%</a:t>
                      </a:r>
                      <a:r>
                        <a:rPr lang="en-US" sz="3200" baseline="0" dirty="0" smtClean="0"/>
                        <a:t> </a:t>
                      </a:r>
                      <a:r>
                        <a:rPr lang="en-US" sz="3200" dirty="0" smtClean="0"/>
                        <a:t>C</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r>
                        <a:rPr lang="en-US" sz="3200" dirty="0" smtClean="0"/>
                        <a:t>2.175 g</a:t>
                      </a:r>
                      <a:r>
                        <a:rPr lang="en-US" sz="3200" baseline="0" dirty="0" smtClean="0"/>
                        <a:t> Sample</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4222820609"/>
              </p:ext>
            </p:extLst>
          </p:nvPr>
        </p:nvGraphicFramePr>
        <p:xfrm>
          <a:off x="587830" y="3232392"/>
          <a:ext cx="5976256" cy="1158240"/>
        </p:xfrm>
        <a:graphic>
          <a:graphicData uri="http://schemas.openxmlformats.org/drawingml/2006/table">
            <a:tbl>
              <a:tblPr firstRow="1" bandRow="1">
                <a:tableStyleId>{5940675A-B579-460E-94D1-54222C63F5DA}</a:tableStyleId>
              </a:tblPr>
              <a:tblGrid>
                <a:gridCol w="2873827">
                  <a:extLst>
                    <a:ext uri="{9D8B030D-6E8A-4147-A177-3AD203B41FA5}">
                      <a16:colId xmlns:a16="http://schemas.microsoft.com/office/drawing/2014/main" val="3780165555"/>
                    </a:ext>
                  </a:extLst>
                </a:gridCol>
                <a:gridCol w="3102429">
                  <a:extLst>
                    <a:ext uri="{9D8B030D-6E8A-4147-A177-3AD203B41FA5}">
                      <a16:colId xmlns:a16="http://schemas.microsoft.com/office/drawing/2014/main" val="364444066"/>
                    </a:ext>
                  </a:extLst>
                </a:gridCol>
              </a:tblGrid>
              <a:tr h="370840">
                <a:tc>
                  <a:txBody>
                    <a:bodyPr/>
                    <a:lstStyle/>
                    <a:p>
                      <a:r>
                        <a:rPr lang="en-US" sz="3200" dirty="0" smtClean="0"/>
                        <a:t>0.2115 g H</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x 100 = 9.72%</a:t>
                      </a:r>
                      <a:r>
                        <a:rPr lang="en-US" sz="3200" baseline="0" dirty="0" smtClean="0"/>
                        <a:t> </a:t>
                      </a:r>
                      <a:r>
                        <a:rPr lang="en-US" sz="3200" dirty="0" smtClean="0"/>
                        <a:t>H</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r>
                        <a:rPr lang="en-US" sz="3200" dirty="0" smtClean="0"/>
                        <a:t>2.175 g Sample</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3868491023"/>
              </p:ext>
            </p:extLst>
          </p:nvPr>
        </p:nvGraphicFramePr>
        <p:xfrm>
          <a:off x="473530" y="4577634"/>
          <a:ext cx="6090556" cy="1158240"/>
        </p:xfrm>
        <a:graphic>
          <a:graphicData uri="http://schemas.openxmlformats.org/drawingml/2006/table">
            <a:tbl>
              <a:tblPr firstRow="1" bandRow="1">
                <a:tableStyleId>{5940675A-B579-460E-94D1-54222C63F5DA}</a:tableStyleId>
              </a:tblPr>
              <a:tblGrid>
                <a:gridCol w="3053441">
                  <a:extLst>
                    <a:ext uri="{9D8B030D-6E8A-4147-A177-3AD203B41FA5}">
                      <a16:colId xmlns:a16="http://schemas.microsoft.com/office/drawing/2014/main" val="3780165555"/>
                    </a:ext>
                  </a:extLst>
                </a:gridCol>
                <a:gridCol w="3037115">
                  <a:extLst>
                    <a:ext uri="{9D8B030D-6E8A-4147-A177-3AD203B41FA5}">
                      <a16:colId xmlns:a16="http://schemas.microsoft.com/office/drawing/2014/main" val="364444066"/>
                    </a:ext>
                  </a:extLst>
                </a:gridCol>
              </a:tblGrid>
              <a:tr h="370840">
                <a:tc>
                  <a:txBody>
                    <a:bodyPr/>
                    <a:lstStyle/>
                    <a:p>
                      <a:r>
                        <a:rPr lang="en-US" sz="3200" dirty="0" smtClean="0"/>
                        <a:t>0.38114 g N</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x 100 = 19.17% N</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r>
                        <a:rPr lang="en-US" sz="3200" dirty="0" smtClean="0"/>
                        <a:t>1.873 g Sample</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Tree>
    <p:extLst>
      <p:ext uri="{BB962C8B-B14F-4D97-AF65-F5344CB8AC3E}">
        <p14:creationId xmlns:p14="http://schemas.microsoft.com/office/powerpoint/2010/main" val="262466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682" y="271054"/>
            <a:ext cx="8338329" cy="910046"/>
          </a:xfrm>
        </p:spPr>
        <p:txBody>
          <a:bodyPr>
            <a:normAutofit/>
          </a:bodyPr>
          <a:lstStyle/>
          <a:p>
            <a:r>
              <a:rPr lang="en-US" altLang="en-US" sz="2800" i="1" dirty="0">
                <a:solidFill>
                  <a:schemeClr val="tx1"/>
                </a:solidFill>
              </a:rPr>
              <a:t>Original sample = 2.175 g and yielded 3.94 g CO</a:t>
            </a:r>
            <a:r>
              <a:rPr lang="en-US" altLang="en-US" sz="2800" i="1" baseline="-25000" dirty="0">
                <a:solidFill>
                  <a:schemeClr val="tx1"/>
                </a:solidFill>
              </a:rPr>
              <a:t>2</a:t>
            </a:r>
            <a:r>
              <a:rPr lang="en-US" altLang="en-US" sz="2800" i="1" dirty="0">
                <a:solidFill>
                  <a:schemeClr val="tx1"/>
                </a:solidFill>
              </a:rPr>
              <a:t> and 1.89 </a:t>
            </a:r>
            <a:br>
              <a:rPr lang="en-US" altLang="en-US" sz="2800" i="1" dirty="0">
                <a:solidFill>
                  <a:schemeClr val="tx1"/>
                </a:solidFill>
              </a:rPr>
            </a:br>
            <a:r>
              <a:rPr lang="en-US" altLang="en-US" sz="2800" i="1" dirty="0">
                <a:solidFill>
                  <a:schemeClr val="tx1"/>
                </a:solidFill>
              </a:rPr>
              <a:t>   Nitrogen Sample = 1.873g </a:t>
            </a:r>
            <a:r>
              <a:rPr lang="en-US" altLang="en-US" sz="2800" i="1" dirty="0">
                <a:solidFill>
                  <a:schemeClr val="tx1"/>
                </a:solidFill>
                <a:sym typeface="Wingdings" panose="05000000000000000000" pitchFamily="2" charset="2"/>
              </a:rPr>
              <a:t> 0.436 g NH2</a:t>
            </a:r>
            <a:r>
              <a:rPr lang="en-US" altLang="en-US" sz="2800" i="1" dirty="0">
                <a:solidFill>
                  <a:schemeClr val="tx1"/>
                </a:solidFill>
              </a:rPr>
              <a:t>                g H</a:t>
            </a:r>
            <a:r>
              <a:rPr lang="en-US" altLang="en-US" sz="2800" i="1" baseline="-25000" dirty="0">
                <a:solidFill>
                  <a:schemeClr val="tx1"/>
                </a:solidFill>
              </a:rPr>
              <a:t>2</a:t>
            </a:r>
            <a:r>
              <a:rPr lang="en-US" altLang="en-US" sz="2800" i="1" dirty="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
        <p:nvSpPr>
          <p:cNvPr id="5" name="TextBox 4"/>
          <p:cNvSpPr txBox="1"/>
          <p:nvPr/>
        </p:nvSpPr>
        <p:spPr>
          <a:xfrm>
            <a:off x="587828" y="1332411"/>
            <a:ext cx="10641873" cy="584775"/>
          </a:xfrm>
          <a:prstGeom prst="rect">
            <a:avLst/>
          </a:prstGeom>
          <a:noFill/>
        </p:spPr>
        <p:txBody>
          <a:bodyPr wrap="square" rtlCol="0">
            <a:spAutoFit/>
          </a:bodyPr>
          <a:lstStyle/>
          <a:p>
            <a:r>
              <a:rPr lang="en-US" sz="3200" b="1" u="sng" dirty="0" smtClean="0"/>
              <a:t>Subtract the % values from 100 to find how much Oxygen!</a:t>
            </a:r>
            <a:endParaRPr lang="en-US" sz="3200" b="1" u="sng" dirty="0"/>
          </a:p>
        </p:txBody>
      </p:sp>
      <p:sp>
        <p:nvSpPr>
          <p:cNvPr id="3" name="TextBox 2"/>
          <p:cNvSpPr txBox="1"/>
          <p:nvPr/>
        </p:nvSpPr>
        <p:spPr>
          <a:xfrm>
            <a:off x="587828" y="2068497"/>
            <a:ext cx="10923816" cy="707886"/>
          </a:xfrm>
          <a:prstGeom prst="rect">
            <a:avLst/>
          </a:prstGeom>
          <a:noFill/>
        </p:spPr>
        <p:txBody>
          <a:bodyPr wrap="square" rtlCol="0">
            <a:spAutoFit/>
          </a:bodyPr>
          <a:lstStyle/>
          <a:p>
            <a:r>
              <a:rPr lang="en-US" sz="4000" b="1" dirty="0" smtClean="0"/>
              <a:t>100 – 49.44C – 9.72H – 19.17N  = 21.67% Oxygen</a:t>
            </a:r>
            <a:endParaRPr lang="en-US" sz="4000" b="1" dirty="0"/>
          </a:p>
        </p:txBody>
      </p:sp>
      <p:sp>
        <p:nvSpPr>
          <p:cNvPr id="9" name="TextBox 8"/>
          <p:cNvSpPr txBox="1"/>
          <p:nvPr/>
        </p:nvSpPr>
        <p:spPr>
          <a:xfrm>
            <a:off x="587828" y="2927694"/>
            <a:ext cx="11260182" cy="1015663"/>
          </a:xfrm>
          <a:prstGeom prst="rect">
            <a:avLst/>
          </a:prstGeom>
          <a:noFill/>
        </p:spPr>
        <p:txBody>
          <a:bodyPr wrap="square" rtlCol="0">
            <a:spAutoFit/>
          </a:bodyPr>
          <a:lstStyle/>
          <a:p>
            <a:r>
              <a:rPr lang="en-US" sz="3200" b="1" u="sng" dirty="0" smtClean="0"/>
              <a:t>Back to the Rhyme!  </a:t>
            </a:r>
            <a:br>
              <a:rPr lang="en-US" sz="3200" b="1" u="sng" dirty="0" smtClean="0"/>
            </a:br>
            <a:r>
              <a:rPr lang="en-US" sz="2800" b="1" i="1" dirty="0" smtClean="0">
                <a:solidFill>
                  <a:srgbClr val="FF0000"/>
                </a:solidFill>
              </a:rPr>
              <a:t>% to mass, </a:t>
            </a:r>
            <a:r>
              <a:rPr lang="en-US" sz="2800" i="1" dirty="0" smtClean="0"/>
              <a:t>mass to moles, divide by small, multiply till whole!</a:t>
            </a:r>
          </a:p>
        </p:txBody>
      </p:sp>
      <p:sp>
        <p:nvSpPr>
          <p:cNvPr id="11" name="TextBox 10"/>
          <p:cNvSpPr txBox="1"/>
          <p:nvPr/>
        </p:nvSpPr>
        <p:spPr>
          <a:xfrm>
            <a:off x="697818" y="4094668"/>
            <a:ext cx="4055168" cy="2062103"/>
          </a:xfrm>
          <a:prstGeom prst="rect">
            <a:avLst/>
          </a:prstGeom>
          <a:noFill/>
          <a:ln w="57150">
            <a:solidFill>
              <a:srgbClr val="FFC000"/>
            </a:solidFill>
          </a:ln>
        </p:spPr>
        <p:txBody>
          <a:bodyPr wrap="square" rtlCol="0">
            <a:spAutoFit/>
          </a:bodyPr>
          <a:lstStyle/>
          <a:p>
            <a:pPr algn="ctr"/>
            <a:r>
              <a:rPr lang="en-US" sz="3200" dirty="0" smtClean="0"/>
              <a:t>49.44 % C </a:t>
            </a:r>
            <a:r>
              <a:rPr lang="en-US" sz="3200" dirty="0" smtClean="0">
                <a:sym typeface="Wingdings" panose="05000000000000000000" pitchFamily="2" charset="2"/>
              </a:rPr>
              <a:t> 49.44 g</a:t>
            </a:r>
            <a:r>
              <a:rPr lang="en-US" sz="3200" dirty="0" smtClean="0"/>
              <a:t> C</a:t>
            </a:r>
          </a:p>
          <a:p>
            <a:pPr algn="ctr"/>
            <a:r>
              <a:rPr lang="en-US" sz="3200" dirty="0" smtClean="0"/>
              <a:t>9.72 </a:t>
            </a:r>
            <a:r>
              <a:rPr lang="en-US" sz="3200" dirty="0"/>
              <a:t>% </a:t>
            </a:r>
            <a:r>
              <a:rPr lang="en-US" sz="3200" dirty="0" smtClean="0"/>
              <a:t>H </a:t>
            </a:r>
            <a:r>
              <a:rPr lang="en-US" sz="3200" dirty="0">
                <a:sym typeface="Wingdings" panose="05000000000000000000" pitchFamily="2" charset="2"/>
              </a:rPr>
              <a:t> </a:t>
            </a:r>
            <a:r>
              <a:rPr lang="en-US" sz="3200" dirty="0" smtClean="0">
                <a:sym typeface="Wingdings" panose="05000000000000000000" pitchFamily="2" charset="2"/>
              </a:rPr>
              <a:t>9.72 g H</a:t>
            </a:r>
            <a:endParaRPr lang="en-US" sz="3200" dirty="0"/>
          </a:p>
          <a:p>
            <a:pPr algn="ctr"/>
            <a:r>
              <a:rPr lang="en-US" sz="3200" dirty="0" smtClean="0"/>
              <a:t>19.17 </a:t>
            </a:r>
            <a:r>
              <a:rPr lang="en-US" sz="3200" dirty="0"/>
              <a:t>% </a:t>
            </a:r>
            <a:r>
              <a:rPr lang="en-US" sz="3200" dirty="0" smtClean="0"/>
              <a:t>N </a:t>
            </a:r>
            <a:r>
              <a:rPr lang="en-US" sz="3200" dirty="0">
                <a:sym typeface="Wingdings" panose="05000000000000000000" pitchFamily="2" charset="2"/>
              </a:rPr>
              <a:t> </a:t>
            </a:r>
            <a:r>
              <a:rPr lang="en-US" sz="3200" dirty="0" smtClean="0">
                <a:sym typeface="Wingdings" panose="05000000000000000000" pitchFamily="2" charset="2"/>
              </a:rPr>
              <a:t>19.17 g N</a:t>
            </a:r>
          </a:p>
          <a:p>
            <a:pPr algn="ctr"/>
            <a:r>
              <a:rPr lang="en-US" sz="3200" dirty="0" smtClean="0">
                <a:sym typeface="Wingdings" panose="05000000000000000000" pitchFamily="2" charset="2"/>
              </a:rPr>
              <a:t>21.67 % O  21.67 g O</a:t>
            </a:r>
            <a:endParaRPr lang="en-US" sz="3200" dirty="0"/>
          </a:p>
        </p:txBody>
      </p:sp>
    </p:spTree>
    <p:extLst>
      <p:ext uri="{BB962C8B-B14F-4D97-AF65-F5344CB8AC3E}">
        <p14:creationId xmlns:p14="http://schemas.microsoft.com/office/powerpoint/2010/main" val="321826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9" grpId="0"/>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682" y="271054"/>
            <a:ext cx="8338329" cy="910046"/>
          </a:xfrm>
        </p:spPr>
        <p:txBody>
          <a:bodyPr>
            <a:normAutofit/>
          </a:bodyPr>
          <a:lstStyle/>
          <a:p>
            <a:r>
              <a:rPr lang="en-US" altLang="en-US" sz="2800" i="1" dirty="0">
                <a:solidFill>
                  <a:schemeClr val="tx1"/>
                </a:solidFill>
              </a:rPr>
              <a:t>Original sample = 2.175 g and yielded 3.94 g CO</a:t>
            </a:r>
            <a:r>
              <a:rPr lang="en-US" altLang="en-US" sz="2800" i="1" baseline="-25000" dirty="0">
                <a:solidFill>
                  <a:schemeClr val="tx1"/>
                </a:solidFill>
              </a:rPr>
              <a:t>2</a:t>
            </a:r>
            <a:r>
              <a:rPr lang="en-US" altLang="en-US" sz="2800" i="1" dirty="0">
                <a:solidFill>
                  <a:schemeClr val="tx1"/>
                </a:solidFill>
              </a:rPr>
              <a:t> and 1.89 </a:t>
            </a:r>
            <a:br>
              <a:rPr lang="en-US" altLang="en-US" sz="2800" i="1" dirty="0">
                <a:solidFill>
                  <a:schemeClr val="tx1"/>
                </a:solidFill>
              </a:rPr>
            </a:br>
            <a:r>
              <a:rPr lang="en-US" altLang="en-US" sz="2800" i="1" dirty="0">
                <a:solidFill>
                  <a:schemeClr val="tx1"/>
                </a:solidFill>
              </a:rPr>
              <a:t>   Nitrogen Sample = 1.873g </a:t>
            </a:r>
            <a:r>
              <a:rPr lang="en-US" altLang="en-US" sz="2800" i="1" dirty="0">
                <a:solidFill>
                  <a:schemeClr val="tx1"/>
                </a:solidFill>
                <a:sym typeface="Wingdings" panose="05000000000000000000" pitchFamily="2" charset="2"/>
              </a:rPr>
              <a:t> 0.436 g NH2</a:t>
            </a:r>
            <a:r>
              <a:rPr lang="en-US" altLang="en-US" sz="2800" i="1" dirty="0">
                <a:solidFill>
                  <a:schemeClr val="tx1"/>
                </a:solidFill>
              </a:rPr>
              <a:t>                g H</a:t>
            </a:r>
            <a:r>
              <a:rPr lang="en-US" altLang="en-US" sz="2800" i="1" baseline="-25000" dirty="0">
                <a:solidFill>
                  <a:schemeClr val="tx1"/>
                </a:solidFill>
              </a:rPr>
              <a:t>2</a:t>
            </a:r>
            <a:r>
              <a:rPr lang="en-US" altLang="en-US" sz="2800" i="1" dirty="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
        <p:nvSpPr>
          <p:cNvPr id="9" name="TextBox 8"/>
          <p:cNvSpPr txBox="1"/>
          <p:nvPr/>
        </p:nvSpPr>
        <p:spPr>
          <a:xfrm>
            <a:off x="457199" y="1181100"/>
            <a:ext cx="11260182" cy="1015663"/>
          </a:xfrm>
          <a:prstGeom prst="rect">
            <a:avLst/>
          </a:prstGeom>
          <a:noFill/>
        </p:spPr>
        <p:txBody>
          <a:bodyPr wrap="square" rtlCol="0">
            <a:spAutoFit/>
          </a:bodyPr>
          <a:lstStyle/>
          <a:p>
            <a:r>
              <a:rPr lang="en-US" sz="3200" b="1" u="sng" dirty="0" smtClean="0"/>
              <a:t>Back to the Rhyme!  </a:t>
            </a:r>
            <a:br>
              <a:rPr lang="en-US" sz="3200" b="1" u="sng" dirty="0" smtClean="0"/>
            </a:br>
            <a:r>
              <a:rPr lang="en-US" sz="2800" i="1" dirty="0" smtClean="0"/>
              <a:t>% to mass, </a:t>
            </a:r>
            <a:r>
              <a:rPr lang="en-US" sz="2800" b="1" i="1" dirty="0" smtClean="0">
                <a:solidFill>
                  <a:srgbClr val="FF0000"/>
                </a:solidFill>
              </a:rPr>
              <a:t>mass to moles</a:t>
            </a:r>
            <a:r>
              <a:rPr lang="en-US" sz="2800" i="1" dirty="0" smtClean="0"/>
              <a:t>, divide by small, multiply till whole!</a:t>
            </a:r>
          </a:p>
        </p:txBody>
      </p:sp>
      <p:sp>
        <p:nvSpPr>
          <p:cNvPr id="10" name="TextBox 9"/>
          <p:cNvSpPr txBox="1"/>
          <p:nvPr/>
        </p:nvSpPr>
        <p:spPr>
          <a:xfrm>
            <a:off x="533162" y="2324952"/>
            <a:ext cx="4055168" cy="2062103"/>
          </a:xfrm>
          <a:prstGeom prst="rect">
            <a:avLst/>
          </a:prstGeom>
          <a:noFill/>
          <a:ln w="57150">
            <a:solidFill>
              <a:srgbClr val="FFC000"/>
            </a:solidFill>
          </a:ln>
        </p:spPr>
        <p:txBody>
          <a:bodyPr wrap="square" rtlCol="0">
            <a:spAutoFit/>
          </a:bodyPr>
          <a:lstStyle/>
          <a:p>
            <a:pPr algn="ctr"/>
            <a:r>
              <a:rPr lang="en-US" sz="3200" dirty="0" smtClean="0"/>
              <a:t>49.44 % C </a:t>
            </a:r>
            <a:r>
              <a:rPr lang="en-US" sz="3200" dirty="0" smtClean="0">
                <a:sym typeface="Wingdings" panose="05000000000000000000" pitchFamily="2" charset="2"/>
              </a:rPr>
              <a:t> 49.44 g</a:t>
            </a:r>
            <a:r>
              <a:rPr lang="en-US" sz="3200" dirty="0" smtClean="0"/>
              <a:t> C</a:t>
            </a:r>
          </a:p>
          <a:p>
            <a:pPr algn="ctr"/>
            <a:r>
              <a:rPr lang="en-US" sz="3200" dirty="0" smtClean="0"/>
              <a:t>9.72 </a:t>
            </a:r>
            <a:r>
              <a:rPr lang="en-US" sz="3200" dirty="0"/>
              <a:t>% </a:t>
            </a:r>
            <a:r>
              <a:rPr lang="en-US" sz="3200" dirty="0" smtClean="0"/>
              <a:t>H </a:t>
            </a:r>
            <a:r>
              <a:rPr lang="en-US" sz="3200" dirty="0">
                <a:sym typeface="Wingdings" panose="05000000000000000000" pitchFamily="2" charset="2"/>
              </a:rPr>
              <a:t> </a:t>
            </a:r>
            <a:r>
              <a:rPr lang="en-US" sz="3200" dirty="0" smtClean="0">
                <a:sym typeface="Wingdings" panose="05000000000000000000" pitchFamily="2" charset="2"/>
              </a:rPr>
              <a:t>9.72 g H</a:t>
            </a:r>
            <a:endParaRPr lang="en-US" sz="3200" dirty="0"/>
          </a:p>
          <a:p>
            <a:pPr algn="ctr"/>
            <a:r>
              <a:rPr lang="en-US" sz="3200" dirty="0" smtClean="0"/>
              <a:t>19.17 </a:t>
            </a:r>
            <a:r>
              <a:rPr lang="en-US" sz="3200" dirty="0"/>
              <a:t>% </a:t>
            </a:r>
            <a:r>
              <a:rPr lang="en-US" sz="3200" dirty="0" smtClean="0"/>
              <a:t>N </a:t>
            </a:r>
            <a:r>
              <a:rPr lang="en-US" sz="3200" dirty="0">
                <a:sym typeface="Wingdings" panose="05000000000000000000" pitchFamily="2" charset="2"/>
              </a:rPr>
              <a:t> </a:t>
            </a:r>
            <a:r>
              <a:rPr lang="en-US" sz="3200" dirty="0" smtClean="0">
                <a:sym typeface="Wingdings" panose="05000000000000000000" pitchFamily="2" charset="2"/>
              </a:rPr>
              <a:t>19.17 g N</a:t>
            </a:r>
          </a:p>
          <a:p>
            <a:pPr algn="ctr"/>
            <a:r>
              <a:rPr lang="en-US" sz="3200" dirty="0" smtClean="0">
                <a:sym typeface="Wingdings" panose="05000000000000000000" pitchFamily="2" charset="2"/>
              </a:rPr>
              <a:t>21.67 % O  21.67 g O</a:t>
            </a:r>
            <a:endParaRPr lang="en-US" sz="3200" dirty="0"/>
          </a:p>
        </p:txBody>
      </p:sp>
      <p:graphicFrame>
        <p:nvGraphicFramePr>
          <p:cNvPr id="8" name="Table 7"/>
          <p:cNvGraphicFramePr>
            <a:graphicFrameLocks noGrp="1"/>
          </p:cNvGraphicFramePr>
          <p:nvPr>
            <p:extLst>
              <p:ext uri="{D42A27DB-BD31-4B8C-83A1-F6EECF244321}">
                <p14:modId xmlns:p14="http://schemas.microsoft.com/office/powerpoint/2010/main" val="1853229876"/>
              </p:ext>
            </p:extLst>
          </p:nvPr>
        </p:nvGraphicFramePr>
        <p:xfrm>
          <a:off x="5725652" y="2527689"/>
          <a:ext cx="8026400" cy="1158240"/>
        </p:xfrm>
        <a:graphic>
          <a:graphicData uri="http://schemas.openxmlformats.org/drawingml/2006/table">
            <a:tbl>
              <a:tblPr firstRow="1" bandRow="1">
                <a:tableStyleId>{5940675A-B579-460E-94D1-54222C63F5DA}</a:tableStyleId>
              </a:tblPr>
              <a:tblGrid>
                <a:gridCol w="1769167">
                  <a:extLst>
                    <a:ext uri="{9D8B030D-6E8A-4147-A177-3AD203B41FA5}">
                      <a16:colId xmlns:a16="http://schemas.microsoft.com/office/drawing/2014/main" val="3780165555"/>
                    </a:ext>
                  </a:extLst>
                </a:gridCol>
                <a:gridCol w="1763485">
                  <a:extLst>
                    <a:ext uri="{9D8B030D-6E8A-4147-A177-3AD203B41FA5}">
                      <a16:colId xmlns:a16="http://schemas.microsoft.com/office/drawing/2014/main" val="1126652274"/>
                    </a:ext>
                  </a:extLst>
                </a:gridCol>
                <a:gridCol w="4493748">
                  <a:extLst>
                    <a:ext uri="{9D8B030D-6E8A-4147-A177-3AD203B41FA5}">
                      <a16:colId xmlns:a16="http://schemas.microsoft.com/office/drawing/2014/main" val="364444066"/>
                    </a:ext>
                  </a:extLst>
                </a:gridCol>
              </a:tblGrid>
              <a:tr h="370840">
                <a:tc>
                  <a:txBody>
                    <a:bodyPr/>
                    <a:lstStyle/>
                    <a:p>
                      <a:r>
                        <a:rPr lang="en-US" sz="3200" dirty="0" smtClean="0"/>
                        <a:t>49.44 g C</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 </a:t>
                      </a:r>
                      <a:r>
                        <a:rPr lang="en-US" sz="3200" baseline="0" dirty="0" smtClean="0"/>
                        <a:t>C</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4.116 mole C</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12.01</a:t>
                      </a:r>
                      <a:r>
                        <a:rPr lang="en-US" sz="3200" baseline="0" dirty="0" smtClean="0"/>
                        <a:t> g</a:t>
                      </a:r>
                      <a:r>
                        <a:rPr lang="en-US" sz="3200" dirty="0" smtClean="0"/>
                        <a:t> C</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106019776"/>
              </p:ext>
            </p:extLst>
          </p:nvPr>
        </p:nvGraphicFramePr>
        <p:xfrm>
          <a:off x="5725646" y="3908920"/>
          <a:ext cx="8026400" cy="1158240"/>
        </p:xfrm>
        <a:graphic>
          <a:graphicData uri="http://schemas.openxmlformats.org/drawingml/2006/table">
            <a:tbl>
              <a:tblPr firstRow="1" bandRow="1">
                <a:tableStyleId>{5940675A-B579-460E-94D1-54222C63F5DA}</a:tableStyleId>
              </a:tblPr>
              <a:tblGrid>
                <a:gridCol w="1769167">
                  <a:extLst>
                    <a:ext uri="{9D8B030D-6E8A-4147-A177-3AD203B41FA5}">
                      <a16:colId xmlns:a16="http://schemas.microsoft.com/office/drawing/2014/main" val="3780165555"/>
                    </a:ext>
                  </a:extLst>
                </a:gridCol>
                <a:gridCol w="1763485">
                  <a:extLst>
                    <a:ext uri="{9D8B030D-6E8A-4147-A177-3AD203B41FA5}">
                      <a16:colId xmlns:a16="http://schemas.microsoft.com/office/drawing/2014/main" val="1126652274"/>
                    </a:ext>
                  </a:extLst>
                </a:gridCol>
                <a:gridCol w="4493748">
                  <a:extLst>
                    <a:ext uri="{9D8B030D-6E8A-4147-A177-3AD203B41FA5}">
                      <a16:colId xmlns:a16="http://schemas.microsoft.com/office/drawing/2014/main" val="364444066"/>
                    </a:ext>
                  </a:extLst>
                </a:gridCol>
              </a:tblGrid>
              <a:tr h="370840">
                <a:tc>
                  <a:txBody>
                    <a:bodyPr/>
                    <a:lstStyle/>
                    <a:p>
                      <a:r>
                        <a:rPr lang="en-US" sz="3200" dirty="0" smtClean="0"/>
                        <a:t>9.72 g H</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 </a:t>
                      </a:r>
                      <a:r>
                        <a:rPr lang="en-US" sz="3200" baseline="0" dirty="0" smtClean="0"/>
                        <a:t>H</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 9.643 mole H</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1.008</a:t>
                      </a:r>
                      <a:r>
                        <a:rPr lang="en-US" sz="3200" baseline="0" dirty="0" smtClean="0"/>
                        <a:t> g</a:t>
                      </a:r>
                      <a:r>
                        <a:rPr lang="en-US" sz="3200" dirty="0" smtClean="0"/>
                        <a:t> H</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3515205997"/>
              </p:ext>
            </p:extLst>
          </p:nvPr>
        </p:nvGraphicFramePr>
        <p:xfrm>
          <a:off x="5725646" y="5257610"/>
          <a:ext cx="8026400" cy="1158240"/>
        </p:xfrm>
        <a:graphic>
          <a:graphicData uri="http://schemas.openxmlformats.org/drawingml/2006/table">
            <a:tbl>
              <a:tblPr firstRow="1" bandRow="1">
                <a:tableStyleId>{5940675A-B579-460E-94D1-54222C63F5DA}</a:tableStyleId>
              </a:tblPr>
              <a:tblGrid>
                <a:gridCol w="1769167">
                  <a:extLst>
                    <a:ext uri="{9D8B030D-6E8A-4147-A177-3AD203B41FA5}">
                      <a16:colId xmlns:a16="http://schemas.microsoft.com/office/drawing/2014/main" val="3780165555"/>
                    </a:ext>
                  </a:extLst>
                </a:gridCol>
                <a:gridCol w="1763485">
                  <a:extLst>
                    <a:ext uri="{9D8B030D-6E8A-4147-A177-3AD203B41FA5}">
                      <a16:colId xmlns:a16="http://schemas.microsoft.com/office/drawing/2014/main" val="1126652274"/>
                    </a:ext>
                  </a:extLst>
                </a:gridCol>
                <a:gridCol w="4493748">
                  <a:extLst>
                    <a:ext uri="{9D8B030D-6E8A-4147-A177-3AD203B41FA5}">
                      <a16:colId xmlns:a16="http://schemas.microsoft.com/office/drawing/2014/main" val="364444066"/>
                    </a:ext>
                  </a:extLst>
                </a:gridCol>
              </a:tblGrid>
              <a:tr h="370840">
                <a:tc>
                  <a:txBody>
                    <a:bodyPr/>
                    <a:lstStyle/>
                    <a:p>
                      <a:r>
                        <a:rPr lang="en-US" sz="3200" dirty="0" smtClean="0"/>
                        <a:t>19.17 g N</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 </a:t>
                      </a:r>
                      <a:r>
                        <a:rPr lang="en-US" sz="3200" baseline="0" dirty="0" smtClean="0"/>
                        <a:t>N</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3200" dirty="0" smtClean="0"/>
                        <a:t>=1.3686 mole N</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14.01</a:t>
                      </a:r>
                      <a:r>
                        <a:rPr lang="en-US" sz="3200" baseline="0" dirty="0" smtClean="0"/>
                        <a:t> g</a:t>
                      </a:r>
                      <a:r>
                        <a:rPr lang="en-US" sz="3200" dirty="0" smtClean="0"/>
                        <a:t> N</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39" name="Table 38"/>
          <p:cNvGraphicFramePr>
            <a:graphicFrameLocks noGrp="1"/>
          </p:cNvGraphicFramePr>
          <p:nvPr>
            <p:extLst>
              <p:ext uri="{D42A27DB-BD31-4B8C-83A1-F6EECF244321}">
                <p14:modId xmlns:p14="http://schemas.microsoft.com/office/powerpoint/2010/main" val="240488173"/>
              </p:ext>
            </p:extLst>
          </p:nvPr>
        </p:nvGraphicFramePr>
        <p:xfrm>
          <a:off x="511083" y="4563131"/>
          <a:ext cx="3532652" cy="1158240"/>
        </p:xfrm>
        <a:graphic>
          <a:graphicData uri="http://schemas.openxmlformats.org/drawingml/2006/table">
            <a:tbl>
              <a:tblPr firstRow="1" bandRow="1">
                <a:tableStyleId>{5940675A-B579-460E-94D1-54222C63F5DA}</a:tableStyleId>
              </a:tblPr>
              <a:tblGrid>
                <a:gridCol w="1769167">
                  <a:extLst>
                    <a:ext uri="{9D8B030D-6E8A-4147-A177-3AD203B41FA5}">
                      <a16:colId xmlns:a16="http://schemas.microsoft.com/office/drawing/2014/main" val="3780165555"/>
                    </a:ext>
                  </a:extLst>
                </a:gridCol>
                <a:gridCol w="1763485">
                  <a:extLst>
                    <a:ext uri="{9D8B030D-6E8A-4147-A177-3AD203B41FA5}">
                      <a16:colId xmlns:a16="http://schemas.microsoft.com/office/drawing/2014/main" val="1126652274"/>
                    </a:ext>
                  </a:extLst>
                </a:gridCol>
              </a:tblGrid>
              <a:tr h="370840">
                <a:tc>
                  <a:txBody>
                    <a:bodyPr/>
                    <a:lstStyle/>
                    <a:p>
                      <a:r>
                        <a:rPr lang="en-US" sz="3200" dirty="0" smtClean="0"/>
                        <a:t>21.67 g O</a:t>
                      </a:r>
                      <a:endParaRPr lang="en-US" sz="3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r>
                        <a:rPr lang="en-US" sz="3200" dirty="0" smtClean="0"/>
                        <a:t>1 mole </a:t>
                      </a:r>
                      <a:r>
                        <a:rPr lang="en-US" sz="3200" baseline="0" dirty="0" smtClean="0"/>
                        <a:t>O</a:t>
                      </a:r>
                      <a:endParaRPr lang="en-US" sz="32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1021632265"/>
                  </a:ext>
                </a:extLst>
              </a:tr>
              <a:tr h="370840">
                <a:tc>
                  <a:txBody>
                    <a:bodyPr/>
                    <a:lstStyle/>
                    <a:p>
                      <a:endParaRPr lang="en-US" sz="3200"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r>
                        <a:rPr lang="en-US" sz="3200" dirty="0" smtClean="0"/>
                        <a:t>16.0</a:t>
                      </a:r>
                      <a:r>
                        <a:rPr lang="en-US" sz="3200" baseline="0" dirty="0" smtClean="0"/>
                        <a:t> g</a:t>
                      </a:r>
                      <a:r>
                        <a:rPr lang="en-US" sz="3200" dirty="0" smtClean="0"/>
                        <a:t> O</a:t>
                      </a:r>
                      <a:endParaRPr lang="en-US" sz="3200"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61348548"/>
              </p:ext>
            </p:extLst>
          </p:nvPr>
        </p:nvGraphicFramePr>
        <p:xfrm>
          <a:off x="533162" y="5783070"/>
          <a:ext cx="4493748" cy="579120"/>
        </p:xfrm>
        <a:graphic>
          <a:graphicData uri="http://schemas.openxmlformats.org/drawingml/2006/table">
            <a:tbl>
              <a:tblPr firstRow="1" bandRow="1">
                <a:tableStyleId>{5940675A-B579-460E-94D1-54222C63F5DA}</a:tableStyleId>
              </a:tblPr>
              <a:tblGrid>
                <a:gridCol w="4493748">
                  <a:extLst>
                    <a:ext uri="{9D8B030D-6E8A-4147-A177-3AD203B41FA5}">
                      <a16:colId xmlns:a16="http://schemas.microsoft.com/office/drawing/2014/main" val="824990624"/>
                    </a:ext>
                  </a:extLst>
                </a:gridCol>
              </a:tblGrid>
              <a:tr h="370840">
                <a:tc>
                  <a:txBody>
                    <a:bodyPr/>
                    <a:lstStyle/>
                    <a:p>
                      <a:r>
                        <a:rPr lang="en-US" sz="3200" dirty="0" smtClean="0"/>
                        <a:t>= 1.3544 mole O</a:t>
                      </a:r>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965889881"/>
                  </a:ext>
                </a:extLst>
              </a:tr>
            </a:tbl>
          </a:graphicData>
        </a:graphic>
      </p:graphicFrame>
      <p:sp>
        <p:nvSpPr>
          <p:cNvPr id="49" name="Rectangle 48"/>
          <p:cNvSpPr/>
          <p:nvPr/>
        </p:nvSpPr>
        <p:spPr>
          <a:xfrm>
            <a:off x="5328802" y="2579993"/>
            <a:ext cx="2093808"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7588435" y="3258143"/>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7588436" y="2563664"/>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9652367" y="2648799"/>
            <a:ext cx="2169521"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328796" y="3961224"/>
            <a:ext cx="2093808"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7588429" y="4639374"/>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7588430" y="3944895"/>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5328796" y="5309914"/>
            <a:ext cx="2093808"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7588429" y="5988064"/>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588430" y="5293585"/>
            <a:ext cx="1979750"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9652361" y="4030030"/>
            <a:ext cx="2169521"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582023" y="5378720"/>
            <a:ext cx="2313172" cy="4306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457199" y="4567717"/>
            <a:ext cx="1712322"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2370790" y="4501432"/>
            <a:ext cx="2169521"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2370789" y="5233599"/>
            <a:ext cx="2169521" cy="4994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57198" y="5744713"/>
            <a:ext cx="2941433" cy="6354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182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5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5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5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53"/>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54"/>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55"/>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56"/>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57"/>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58"/>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59"/>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60"/>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61"/>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62"/>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63"/>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682" y="271054"/>
            <a:ext cx="8338329" cy="910046"/>
          </a:xfrm>
        </p:spPr>
        <p:txBody>
          <a:bodyPr>
            <a:normAutofit/>
          </a:bodyPr>
          <a:lstStyle/>
          <a:p>
            <a:r>
              <a:rPr lang="en-US" altLang="en-US" sz="2800" i="1" dirty="0">
                <a:solidFill>
                  <a:schemeClr val="tx1"/>
                </a:solidFill>
              </a:rPr>
              <a:t>Original sample = 2.175 g and yielded 3.94 g CO</a:t>
            </a:r>
            <a:r>
              <a:rPr lang="en-US" altLang="en-US" sz="2800" i="1" baseline="-25000" dirty="0">
                <a:solidFill>
                  <a:schemeClr val="tx1"/>
                </a:solidFill>
              </a:rPr>
              <a:t>2</a:t>
            </a:r>
            <a:r>
              <a:rPr lang="en-US" altLang="en-US" sz="2800" i="1" dirty="0">
                <a:solidFill>
                  <a:schemeClr val="tx1"/>
                </a:solidFill>
              </a:rPr>
              <a:t> and 1.89 </a:t>
            </a:r>
            <a:br>
              <a:rPr lang="en-US" altLang="en-US" sz="2800" i="1" dirty="0">
                <a:solidFill>
                  <a:schemeClr val="tx1"/>
                </a:solidFill>
              </a:rPr>
            </a:br>
            <a:r>
              <a:rPr lang="en-US" altLang="en-US" sz="2800" i="1" dirty="0">
                <a:solidFill>
                  <a:schemeClr val="tx1"/>
                </a:solidFill>
              </a:rPr>
              <a:t>   Nitrogen Sample = 1.873g </a:t>
            </a:r>
            <a:r>
              <a:rPr lang="en-US" altLang="en-US" sz="2800" i="1" dirty="0">
                <a:solidFill>
                  <a:schemeClr val="tx1"/>
                </a:solidFill>
                <a:sym typeface="Wingdings" panose="05000000000000000000" pitchFamily="2" charset="2"/>
              </a:rPr>
              <a:t> 0.436 g NH2</a:t>
            </a:r>
            <a:r>
              <a:rPr lang="en-US" altLang="en-US" sz="2800" i="1" dirty="0">
                <a:solidFill>
                  <a:schemeClr val="tx1"/>
                </a:solidFill>
              </a:rPr>
              <a:t>                g H</a:t>
            </a:r>
            <a:r>
              <a:rPr lang="en-US" altLang="en-US" sz="2800" i="1" baseline="-25000" dirty="0">
                <a:solidFill>
                  <a:schemeClr val="tx1"/>
                </a:solidFill>
              </a:rPr>
              <a:t>2</a:t>
            </a:r>
            <a:r>
              <a:rPr lang="en-US" altLang="en-US" sz="2800" i="1" dirty="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
        <p:nvSpPr>
          <p:cNvPr id="9" name="TextBox 8"/>
          <p:cNvSpPr txBox="1"/>
          <p:nvPr/>
        </p:nvSpPr>
        <p:spPr>
          <a:xfrm>
            <a:off x="457199" y="1181100"/>
            <a:ext cx="11260182" cy="1015663"/>
          </a:xfrm>
          <a:prstGeom prst="rect">
            <a:avLst/>
          </a:prstGeom>
          <a:noFill/>
        </p:spPr>
        <p:txBody>
          <a:bodyPr wrap="square" rtlCol="0">
            <a:spAutoFit/>
          </a:bodyPr>
          <a:lstStyle/>
          <a:p>
            <a:r>
              <a:rPr lang="en-US" sz="3200" b="1" u="sng" dirty="0" smtClean="0"/>
              <a:t>Back to the Rhyme!  </a:t>
            </a:r>
            <a:br>
              <a:rPr lang="en-US" sz="3200" b="1" u="sng" dirty="0" smtClean="0"/>
            </a:br>
            <a:r>
              <a:rPr lang="en-US" sz="2800" i="1" dirty="0" smtClean="0"/>
              <a:t>% to mass, mass to moles, </a:t>
            </a:r>
            <a:r>
              <a:rPr lang="en-US" sz="2800" b="1" i="1" dirty="0" smtClean="0">
                <a:solidFill>
                  <a:srgbClr val="FF0000"/>
                </a:solidFill>
              </a:rPr>
              <a:t>divide by small, </a:t>
            </a:r>
            <a:r>
              <a:rPr lang="en-US" sz="2800" i="1" dirty="0" smtClean="0"/>
              <a:t>multiply till whole!</a:t>
            </a:r>
          </a:p>
        </p:txBody>
      </p:sp>
      <p:graphicFrame>
        <p:nvGraphicFramePr>
          <p:cNvPr id="8" name="Table 7"/>
          <p:cNvGraphicFramePr>
            <a:graphicFrameLocks noGrp="1"/>
          </p:cNvGraphicFramePr>
          <p:nvPr>
            <p:extLst>
              <p:ext uri="{D42A27DB-BD31-4B8C-83A1-F6EECF244321}">
                <p14:modId xmlns:p14="http://schemas.microsoft.com/office/powerpoint/2010/main" val="1223323552"/>
              </p:ext>
            </p:extLst>
          </p:nvPr>
        </p:nvGraphicFramePr>
        <p:xfrm>
          <a:off x="3260037" y="2401148"/>
          <a:ext cx="4038600" cy="1158240"/>
        </p:xfrm>
        <a:graphic>
          <a:graphicData uri="http://schemas.openxmlformats.org/drawingml/2006/table">
            <a:tbl>
              <a:tblPr firstRow="1" bandRow="1">
                <a:tableStyleId>{5940675A-B579-460E-94D1-54222C63F5DA}</a:tableStyleId>
              </a:tblPr>
              <a:tblGrid>
                <a:gridCol w="2460825">
                  <a:extLst>
                    <a:ext uri="{9D8B030D-6E8A-4147-A177-3AD203B41FA5}">
                      <a16:colId xmlns:a16="http://schemas.microsoft.com/office/drawing/2014/main" val="3780165555"/>
                    </a:ext>
                  </a:extLst>
                </a:gridCol>
                <a:gridCol w="1577775">
                  <a:extLst>
                    <a:ext uri="{9D8B030D-6E8A-4147-A177-3AD203B41FA5}">
                      <a16:colId xmlns:a16="http://schemas.microsoft.com/office/drawing/2014/main" val="1126652274"/>
                    </a:ext>
                  </a:extLst>
                </a:gridCol>
              </a:tblGrid>
              <a:tr h="370840">
                <a:tc>
                  <a:txBody>
                    <a:bodyPr/>
                    <a:lstStyle/>
                    <a:p>
                      <a:pPr algn="ctr"/>
                      <a:r>
                        <a:rPr lang="en-US" sz="3200" dirty="0" smtClean="0"/>
                        <a:t>4.115</a:t>
                      </a:r>
                      <a:r>
                        <a:rPr lang="en-US" sz="3200" baseline="0" dirty="0" smtClean="0"/>
                        <a:t> mole C</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 3.04 C</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pPr algn="ctr"/>
                      <a:r>
                        <a:rPr lang="en-US" sz="3200" dirty="0" smtClean="0"/>
                        <a:t>1.3544</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
        <p:nvSpPr>
          <p:cNvPr id="27" name="TextBox 26"/>
          <p:cNvSpPr txBox="1"/>
          <p:nvPr/>
        </p:nvSpPr>
        <p:spPr>
          <a:xfrm>
            <a:off x="392485" y="2324952"/>
            <a:ext cx="2726875" cy="2062103"/>
          </a:xfrm>
          <a:prstGeom prst="rect">
            <a:avLst/>
          </a:prstGeom>
          <a:noFill/>
          <a:ln w="57150">
            <a:solidFill>
              <a:srgbClr val="FFC000"/>
            </a:solidFill>
          </a:ln>
        </p:spPr>
        <p:txBody>
          <a:bodyPr wrap="square" rtlCol="0">
            <a:spAutoFit/>
          </a:bodyPr>
          <a:lstStyle/>
          <a:p>
            <a:pPr algn="ctr"/>
            <a:r>
              <a:rPr lang="en-US" sz="3200" dirty="0" smtClean="0"/>
              <a:t>4.115 mole C</a:t>
            </a:r>
          </a:p>
          <a:p>
            <a:pPr algn="ctr"/>
            <a:r>
              <a:rPr lang="en-US" sz="3200" dirty="0" smtClean="0"/>
              <a:t>9.643 mole H</a:t>
            </a:r>
          </a:p>
          <a:p>
            <a:pPr algn="ctr"/>
            <a:r>
              <a:rPr lang="en-US" sz="3200" dirty="0" smtClean="0"/>
              <a:t>1.3686 mole N</a:t>
            </a:r>
          </a:p>
          <a:p>
            <a:pPr algn="ctr"/>
            <a:r>
              <a:rPr lang="en-US" sz="3200" dirty="0" smtClean="0"/>
              <a:t>1.3544 mole O</a:t>
            </a:r>
            <a:endParaRPr lang="en-US" sz="3200" dirty="0"/>
          </a:p>
        </p:txBody>
      </p:sp>
      <p:graphicFrame>
        <p:nvGraphicFramePr>
          <p:cNvPr id="29" name="Table 28"/>
          <p:cNvGraphicFramePr>
            <a:graphicFrameLocks noGrp="1"/>
          </p:cNvGraphicFramePr>
          <p:nvPr>
            <p:extLst>
              <p:ext uri="{D42A27DB-BD31-4B8C-83A1-F6EECF244321}">
                <p14:modId xmlns:p14="http://schemas.microsoft.com/office/powerpoint/2010/main" val="1130109077"/>
              </p:ext>
            </p:extLst>
          </p:nvPr>
        </p:nvGraphicFramePr>
        <p:xfrm>
          <a:off x="3260037" y="3763773"/>
          <a:ext cx="4038600" cy="1158240"/>
        </p:xfrm>
        <a:graphic>
          <a:graphicData uri="http://schemas.openxmlformats.org/drawingml/2006/table">
            <a:tbl>
              <a:tblPr firstRow="1" bandRow="1">
                <a:tableStyleId>{5940675A-B579-460E-94D1-54222C63F5DA}</a:tableStyleId>
              </a:tblPr>
              <a:tblGrid>
                <a:gridCol w="2471292">
                  <a:extLst>
                    <a:ext uri="{9D8B030D-6E8A-4147-A177-3AD203B41FA5}">
                      <a16:colId xmlns:a16="http://schemas.microsoft.com/office/drawing/2014/main" val="3780165555"/>
                    </a:ext>
                  </a:extLst>
                </a:gridCol>
                <a:gridCol w="1567308">
                  <a:extLst>
                    <a:ext uri="{9D8B030D-6E8A-4147-A177-3AD203B41FA5}">
                      <a16:colId xmlns:a16="http://schemas.microsoft.com/office/drawing/2014/main" val="1126652274"/>
                    </a:ext>
                  </a:extLst>
                </a:gridCol>
              </a:tblGrid>
              <a:tr h="370840">
                <a:tc>
                  <a:txBody>
                    <a:bodyPr/>
                    <a:lstStyle/>
                    <a:p>
                      <a:pPr algn="ctr"/>
                      <a:r>
                        <a:rPr lang="en-US" sz="3200" dirty="0" smtClean="0"/>
                        <a:t>9.643</a:t>
                      </a:r>
                      <a:r>
                        <a:rPr lang="en-US" sz="3200" baseline="0" dirty="0" smtClean="0"/>
                        <a:t> mole H</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 7.12 H</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pPr algn="ctr"/>
                      <a:r>
                        <a:rPr lang="en-US" sz="3200" dirty="0" smtClean="0"/>
                        <a:t>1.3544</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464726599"/>
              </p:ext>
            </p:extLst>
          </p:nvPr>
        </p:nvGraphicFramePr>
        <p:xfrm>
          <a:off x="7543571" y="2397616"/>
          <a:ext cx="4304440" cy="1158240"/>
        </p:xfrm>
        <a:graphic>
          <a:graphicData uri="http://schemas.openxmlformats.org/drawingml/2006/table">
            <a:tbl>
              <a:tblPr firstRow="1" bandRow="1">
                <a:tableStyleId>{5940675A-B579-460E-94D1-54222C63F5DA}</a:tableStyleId>
              </a:tblPr>
              <a:tblGrid>
                <a:gridCol w="2779362">
                  <a:extLst>
                    <a:ext uri="{9D8B030D-6E8A-4147-A177-3AD203B41FA5}">
                      <a16:colId xmlns:a16="http://schemas.microsoft.com/office/drawing/2014/main" val="3780165555"/>
                    </a:ext>
                  </a:extLst>
                </a:gridCol>
                <a:gridCol w="1525078">
                  <a:extLst>
                    <a:ext uri="{9D8B030D-6E8A-4147-A177-3AD203B41FA5}">
                      <a16:colId xmlns:a16="http://schemas.microsoft.com/office/drawing/2014/main" val="1126652274"/>
                    </a:ext>
                  </a:extLst>
                </a:gridCol>
              </a:tblGrid>
              <a:tr h="370840">
                <a:tc>
                  <a:txBody>
                    <a:bodyPr/>
                    <a:lstStyle/>
                    <a:p>
                      <a:pPr algn="ctr"/>
                      <a:r>
                        <a:rPr lang="en-US" sz="3200" dirty="0" smtClean="0"/>
                        <a:t>1.3686</a:t>
                      </a:r>
                      <a:r>
                        <a:rPr lang="en-US" sz="3200" baseline="0" dirty="0" smtClean="0"/>
                        <a:t> mole N</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 1.01 N</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pPr algn="ctr"/>
                      <a:r>
                        <a:rPr lang="en-US" sz="3200" dirty="0" smtClean="0"/>
                        <a:t>1.3544</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889996050"/>
              </p:ext>
            </p:extLst>
          </p:nvPr>
        </p:nvGraphicFramePr>
        <p:xfrm>
          <a:off x="7543572" y="3756709"/>
          <a:ext cx="3761250" cy="1158240"/>
        </p:xfrm>
        <a:graphic>
          <a:graphicData uri="http://schemas.openxmlformats.org/drawingml/2006/table">
            <a:tbl>
              <a:tblPr firstRow="1" bandRow="1">
                <a:tableStyleId>{5940675A-B579-460E-94D1-54222C63F5DA}</a:tableStyleId>
              </a:tblPr>
              <a:tblGrid>
                <a:gridCol w="2678951">
                  <a:extLst>
                    <a:ext uri="{9D8B030D-6E8A-4147-A177-3AD203B41FA5}">
                      <a16:colId xmlns:a16="http://schemas.microsoft.com/office/drawing/2014/main" val="3780165555"/>
                    </a:ext>
                  </a:extLst>
                </a:gridCol>
                <a:gridCol w="1082299">
                  <a:extLst>
                    <a:ext uri="{9D8B030D-6E8A-4147-A177-3AD203B41FA5}">
                      <a16:colId xmlns:a16="http://schemas.microsoft.com/office/drawing/2014/main" val="1126652274"/>
                    </a:ext>
                  </a:extLst>
                </a:gridCol>
              </a:tblGrid>
              <a:tr h="370840">
                <a:tc>
                  <a:txBody>
                    <a:bodyPr/>
                    <a:lstStyle/>
                    <a:p>
                      <a:pPr algn="ctr"/>
                      <a:r>
                        <a:rPr lang="en-US" sz="3200" dirty="0" smtClean="0"/>
                        <a:t>1.3544 mole O</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r>
                        <a:rPr lang="en-US" sz="3200" dirty="0" smtClean="0"/>
                        <a:t>= 1 O</a:t>
                      </a:r>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1632265"/>
                  </a:ext>
                </a:extLst>
              </a:tr>
              <a:tr h="370840">
                <a:tc>
                  <a:txBody>
                    <a:bodyPr/>
                    <a:lstStyle/>
                    <a:p>
                      <a:pPr algn="ctr"/>
                      <a:r>
                        <a:rPr lang="en-US" sz="3200" dirty="0" smtClean="0"/>
                        <a:t>1.3544</a:t>
                      </a:r>
                      <a:endParaRPr lang="en-US" sz="3200" dirty="0"/>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endParaRPr lang="en-US" sz="3200" dirty="0"/>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0787405"/>
                  </a:ext>
                </a:extLst>
              </a:tr>
            </a:tbl>
          </a:graphicData>
        </a:graphic>
      </p:graphicFrame>
    </p:spTree>
    <p:extLst>
      <p:ext uri="{BB962C8B-B14F-4D97-AF65-F5344CB8AC3E}">
        <p14:creationId xmlns:p14="http://schemas.microsoft.com/office/powerpoint/2010/main" val="11014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682" y="271054"/>
            <a:ext cx="8338329" cy="910046"/>
          </a:xfrm>
        </p:spPr>
        <p:txBody>
          <a:bodyPr>
            <a:normAutofit/>
          </a:bodyPr>
          <a:lstStyle/>
          <a:p>
            <a:r>
              <a:rPr lang="en-US" altLang="en-US" sz="2800" i="1" dirty="0">
                <a:solidFill>
                  <a:schemeClr val="tx1"/>
                </a:solidFill>
              </a:rPr>
              <a:t>Original sample = 2.175 g and yielded 3.94 g CO</a:t>
            </a:r>
            <a:r>
              <a:rPr lang="en-US" altLang="en-US" sz="2800" i="1" baseline="-25000" dirty="0">
                <a:solidFill>
                  <a:schemeClr val="tx1"/>
                </a:solidFill>
              </a:rPr>
              <a:t>2</a:t>
            </a:r>
            <a:r>
              <a:rPr lang="en-US" altLang="en-US" sz="2800" i="1" dirty="0">
                <a:solidFill>
                  <a:schemeClr val="tx1"/>
                </a:solidFill>
              </a:rPr>
              <a:t> and 1.89 </a:t>
            </a:r>
            <a:br>
              <a:rPr lang="en-US" altLang="en-US" sz="2800" i="1" dirty="0">
                <a:solidFill>
                  <a:schemeClr val="tx1"/>
                </a:solidFill>
              </a:rPr>
            </a:br>
            <a:r>
              <a:rPr lang="en-US" altLang="en-US" sz="2800" i="1" dirty="0">
                <a:solidFill>
                  <a:schemeClr val="tx1"/>
                </a:solidFill>
              </a:rPr>
              <a:t>   Nitrogen Sample = 1.873g </a:t>
            </a:r>
            <a:r>
              <a:rPr lang="en-US" altLang="en-US" sz="2800" i="1" dirty="0">
                <a:solidFill>
                  <a:schemeClr val="tx1"/>
                </a:solidFill>
                <a:sym typeface="Wingdings" panose="05000000000000000000" pitchFamily="2" charset="2"/>
              </a:rPr>
              <a:t> 0.436 g NH2</a:t>
            </a:r>
            <a:r>
              <a:rPr lang="en-US" altLang="en-US" sz="2800" i="1" dirty="0">
                <a:solidFill>
                  <a:schemeClr val="tx1"/>
                </a:solidFill>
              </a:rPr>
              <a:t>                g H</a:t>
            </a:r>
            <a:r>
              <a:rPr lang="en-US" altLang="en-US" sz="2800" i="1" baseline="-25000" dirty="0">
                <a:solidFill>
                  <a:schemeClr val="tx1"/>
                </a:solidFill>
              </a:rPr>
              <a:t>2</a:t>
            </a:r>
            <a:r>
              <a:rPr lang="en-US" altLang="en-US" sz="2800" i="1" dirty="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
        <p:nvSpPr>
          <p:cNvPr id="9" name="TextBox 8"/>
          <p:cNvSpPr txBox="1"/>
          <p:nvPr/>
        </p:nvSpPr>
        <p:spPr>
          <a:xfrm>
            <a:off x="457199" y="1181100"/>
            <a:ext cx="11260182" cy="1015663"/>
          </a:xfrm>
          <a:prstGeom prst="rect">
            <a:avLst/>
          </a:prstGeom>
          <a:noFill/>
        </p:spPr>
        <p:txBody>
          <a:bodyPr wrap="square" rtlCol="0">
            <a:spAutoFit/>
          </a:bodyPr>
          <a:lstStyle/>
          <a:p>
            <a:r>
              <a:rPr lang="en-US" sz="3200" b="1" u="sng" dirty="0" smtClean="0"/>
              <a:t>Back to the Rhyme!  </a:t>
            </a:r>
            <a:br>
              <a:rPr lang="en-US" sz="3200" b="1" u="sng" dirty="0" smtClean="0"/>
            </a:br>
            <a:r>
              <a:rPr lang="en-US" sz="2800" i="1" dirty="0" smtClean="0"/>
              <a:t>% to mass, mass to moles, divide by small, </a:t>
            </a:r>
            <a:r>
              <a:rPr lang="en-US" sz="2800" b="1" i="1" dirty="0" smtClean="0">
                <a:solidFill>
                  <a:srgbClr val="FF0000"/>
                </a:solidFill>
              </a:rPr>
              <a:t>multiply till whole!</a:t>
            </a:r>
          </a:p>
        </p:txBody>
      </p:sp>
      <p:sp>
        <p:nvSpPr>
          <p:cNvPr id="27" name="TextBox 26"/>
          <p:cNvSpPr txBox="1"/>
          <p:nvPr/>
        </p:nvSpPr>
        <p:spPr>
          <a:xfrm>
            <a:off x="473527" y="2863795"/>
            <a:ext cx="2316565" cy="2062103"/>
          </a:xfrm>
          <a:prstGeom prst="rect">
            <a:avLst/>
          </a:prstGeom>
          <a:noFill/>
          <a:ln w="57150">
            <a:solidFill>
              <a:srgbClr val="FFC000"/>
            </a:solidFill>
          </a:ln>
        </p:spPr>
        <p:txBody>
          <a:bodyPr wrap="square" rtlCol="0">
            <a:spAutoFit/>
          </a:bodyPr>
          <a:lstStyle/>
          <a:p>
            <a:r>
              <a:rPr lang="en-US" sz="3200" dirty="0" smtClean="0"/>
              <a:t>3.04 C </a:t>
            </a:r>
            <a:r>
              <a:rPr lang="en-US" sz="3200" dirty="0" smtClean="0">
                <a:sym typeface="Wingdings" panose="05000000000000000000" pitchFamily="2" charset="2"/>
              </a:rPr>
              <a:t> 3</a:t>
            </a:r>
            <a:endParaRPr lang="en-US" sz="3200" dirty="0" smtClean="0"/>
          </a:p>
          <a:p>
            <a:r>
              <a:rPr lang="en-US" sz="3200" dirty="0" smtClean="0"/>
              <a:t>7.12 H </a:t>
            </a:r>
            <a:r>
              <a:rPr lang="en-US" sz="3200" dirty="0" smtClean="0">
                <a:sym typeface="Wingdings" panose="05000000000000000000" pitchFamily="2" charset="2"/>
              </a:rPr>
              <a:t> 7</a:t>
            </a:r>
            <a:endParaRPr lang="en-US" sz="3200" dirty="0" smtClean="0"/>
          </a:p>
          <a:p>
            <a:r>
              <a:rPr lang="en-US" sz="3200" dirty="0" smtClean="0"/>
              <a:t>1.01 N </a:t>
            </a:r>
            <a:r>
              <a:rPr lang="en-US" sz="3200" dirty="0" smtClean="0">
                <a:sym typeface="Wingdings" panose="05000000000000000000" pitchFamily="2" charset="2"/>
              </a:rPr>
              <a:t> 1</a:t>
            </a:r>
            <a:endParaRPr lang="en-US" sz="3200" dirty="0" smtClean="0"/>
          </a:p>
          <a:p>
            <a:r>
              <a:rPr lang="en-US" sz="3200" dirty="0" smtClean="0"/>
              <a:t>1 O </a:t>
            </a:r>
            <a:r>
              <a:rPr lang="en-US" sz="3200" dirty="0" smtClean="0">
                <a:sym typeface="Wingdings" panose="05000000000000000000" pitchFamily="2" charset="2"/>
              </a:rPr>
              <a:t> 1</a:t>
            </a:r>
            <a:endParaRPr lang="en-US" sz="3200" dirty="0"/>
          </a:p>
        </p:txBody>
      </p:sp>
      <p:sp>
        <p:nvSpPr>
          <p:cNvPr id="10" name="TextBox 9"/>
          <p:cNvSpPr txBox="1"/>
          <p:nvPr/>
        </p:nvSpPr>
        <p:spPr>
          <a:xfrm>
            <a:off x="4046218" y="3106809"/>
            <a:ext cx="4082143" cy="1323439"/>
          </a:xfrm>
          <a:prstGeom prst="rect">
            <a:avLst/>
          </a:prstGeom>
          <a:noFill/>
        </p:spPr>
        <p:txBody>
          <a:bodyPr wrap="square" rtlCol="0">
            <a:spAutoFit/>
          </a:bodyPr>
          <a:lstStyle/>
          <a:p>
            <a:r>
              <a:rPr lang="en-US" sz="8000" dirty="0" smtClean="0">
                <a:latin typeface="Arial" panose="020B0604020202020204" pitchFamily="34" charset="0"/>
                <a:cs typeface="Arial" panose="020B0604020202020204" pitchFamily="34" charset="0"/>
              </a:rPr>
              <a:t>C</a:t>
            </a:r>
            <a:r>
              <a:rPr lang="en-US" sz="8000" baseline="-25000" dirty="0" smtClean="0">
                <a:latin typeface="Arial" panose="020B0604020202020204" pitchFamily="34" charset="0"/>
                <a:cs typeface="Arial" panose="020B0604020202020204" pitchFamily="34" charset="0"/>
              </a:rPr>
              <a:t>3</a:t>
            </a:r>
            <a:r>
              <a:rPr lang="en-US" sz="8000" dirty="0" smtClean="0">
                <a:latin typeface="Arial" panose="020B0604020202020204" pitchFamily="34" charset="0"/>
                <a:cs typeface="Arial" panose="020B0604020202020204" pitchFamily="34" charset="0"/>
              </a:rPr>
              <a:t>H</a:t>
            </a:r>
            <a:r>
              <a:rPr lang="en-US" sz="8000" baseline="-25000" dirty="0" smtClean="0">
                <a:latin typeface="Arial" panose="020B0604020202020204" pitchFamily="34" charset="0"/>
                <a:cs typeface="Arial" panose="020B0604020202020204" pitchFamily="34" charset="0"/>
              </a:rPr>
              <a:t>7</a:t>
            </a:r>
            <a:r>
              <a:rPr lang="en-US" sz="8000" dirty="0" smtClean="0">
                <a:latin typeface="Arial" panose="020B0604020202020204" pitchFamily="34" charset="0"/>
                <a:cs typeface="Arial" panose="020B0604020202020204" pitchFamily="34" charset="0"/>
              </a:rPr>
              <a:t>NO</a:t>
            </a:r>
            <a:endParaRPr lang="en-US" sz="8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557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7" grpId="0" animBg="1"/>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682" y="271054"/>
            <a:ext cx="8338329" cy="910046"/>
          </a:xfrm>
        </p:spPr>
        <p:txBody>
          <a:bodyPr>
            <a:normAutofit/>
          </a:bodyPr>
          <a:lstStyle/>
          <a:p>
            <a:r>
              <a:rPr lang="en-US" altLang="en-US" sz="2800" i="1" dirty="0">
                <a:solidFill>
                  <a:schemeClr val="tx1"/>
                </a:solidFill>
              </a:rPr>
              <a:t>Original sample = 2.175 g and yielded 3.94 g CO</a:t>
            </a:r>
            <a:r>
              <a:rPr lang="en-US" altLang="en-US" sz="2800" i="1" baseline="-25000" dirty="0">
                <a:solidFill>
                  <a:schemeClr val="tx1"/>
                </a:solidFill>
              </a:rPr>
              <a:t>2</a:t>
            </a:r>
            <a:r>
              <a:rPr lang="en-US" altLang="en-US" sz="2800" i="1" dirty="0">
                <a:solidFill>
                  <a:schemeClr val="tx1"/>
                </a:solidFill>
              </a:rPr>
              <a:t> and 1.89 </a:t>
            </a:r>
            <a:br>
              <a:rPr lang="en-US" altLang="en-US" sz="2800" i="1" dirty="0">
                <a:solidFill>
                  <a:schemeClr val="tx1"/>
                </a:solidFill>
              </a:rPr>
            </a:br>
            <a:r>
              <a:rPr lang="en-US" altLang="en-US" sz="2800" i="1" dirty="0">
                <a:solidFill>
                  <a:schemeClr val="tx1"/>
                </a:solidFill>
              </a:rPr>
              <a:t>   Nitrogen Sample = 1.873g </a:t>
            </a:r>
            <a:r>
              <a:rPr lang="en-US" altLang="en-US" sz="2800" i="1" dirty="0">
                <a:solidFill>
                  <a:schemeClr val="tx1"/>
                </a:solidFill>
                <a:sym typeface="Wingdings" panose="05000000000000000000" pitchFamily="2" charset="2"/>
              </a:rPr>
              <a:t> 0.436 g NH2</a:t>
            </a:r>
            <a:r>
              <a:rPr lang="en-US" altLang="en-US" sz="2800" i="1" dirty="0">
                <a:solidFill>
                  <a:schemeClr val="tx1"/>
                </a:solidFill>
              </a:rPr>
              <a:t>                g H</a:t>
            </a:r>
            <a:r>
              <a:rPr lang="en-US" altLang="en-US" sz="2800" i="1" baseline="-25000" dirty="0">
                <a:solidFill>
                  <a:schemeClr val="tx1"/>
                </a:solidFill>
              </a:rPr>
              <a:t>2</a:t>
            </a:r>
            <a:r>
              <a:rPr lang="en-US" altLang="en-US" sz="2800" i="1" dirty="0">
                <a:solidFill>
                  <a:schemeClr val="tx1"/>
                </a:solidFill>
              </a:rPr>
              <a:t>O</a:t>
            </a:r>
            <a:endParaRPr lang="en-US" dirty="0">
              <a:solidFill>
                <a:schemeClr val="tx1"/>
              </a:solidFill>
            </a:endParaRPr>
          </a:p>
        </p:txBody>
      </p:sp>
      <p:sp>
        <p:nvSpPr>
          <p:cNvPr id="4" name="Rectangle 2"/>
          <p:cNvSpPr txBox="1">
            <a:spLocks noChangeArrowheads="1"/>
          </p:cNvSpPr>
          <p:nvPr/>
        </p:nvSpPr>
        <p:spPr>
          <a:xfrm>
            <a:off x="256902" y="38100"/>
            <a:ext cx="109728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b="1" u="sng" dirty="0" smtClean="0"/>
              <a:t>Example #2</a:t>
            </a:r>
          </a:p>
        </p:txBody>
      </p:sp>
      <p:sp>
        <p:nvSpPr>
          <p:cNvPr id="9" name="TextBox 8"/>
          <p:cNvSpPr txBox="1"/>
          <p:nvPr/>
        </p:nvSpPr>
        <p:spPr>
          <a:xfrm>
            <a:off x="457199" y="1181100"/>
            <a:ext cx="11260182" cy="1015663"/>
          </a:xfrm>
          <a:prstGeom prst="rect">
            <a:avLst/>
          </a:prstGeom>
          <a:noFill/>
        </p:spPr>
        <p:txBody>
          <a:bodyPr wrap="square" rtlCol="0">
            <a:spAutoFit/>
          </a:bodyPr>
          <a:lstStyle/>
          <a:p>
            <a:r>
              <a:rPr lang="en-US" sz="3200" b="1" u="sng" dirty="0" smtClean="0"/>
              <a:t>Find Molecular Formula Now!</a:t>
            </a:r>
            <a:br>
              <a:rPr lang="en-US" sz="3200" b="1" u="sng" dirty="0" smtClean="0"/>
            </a:br>
            <a:r>
              <a:rPr lang="en-US" sz="2800" i="1" dirty="0" smtClean="0"/>
              <a:t>Molecular Mass/Empirical Mass = multiplier</a:t>
            </a:r>
            <a:endParaRPr lang="en-US" sz="2800" b="1" i="1" dirty="0" smtClean="0">
              <a:solidFill>
                <a:srgbClr val="FF0000"/>
              </a:solidFill>
            </a:endParaRPr>
          </a:p>
        </p:txBody>
      </p:sp>
      <p:sp>
        <p:nvSpPr>
          <p:cNvPr id="10" name="TextBox 9"/>
          <p:cNvSpPr txBox="1"/>
          <p:nvPr/>
        </p:nvSpPr>
        <p:spPr>
          <a:xfrm>
            <a:off x="551330" y="2568200"/>
            <a:ext cx="7247965" cy="1077218"/>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Molecular Mass = 150 g/</a:t>
            </a:r>
            <a:r>
              <a:rPr lang="en-US" sz="3200" dirty="0" err="1" smtClean="0">
                <a:latin typeface="Arial" panose="020B0604020202020204" pitchFamily="34" charset="0"/>
                <a:cs typeface="Arial" panose="020B0604020202020204" pitchFamily="34" charset="0"/>
              </a:rPr>
              <a:t>mol</a:t>
            </a:r>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Empirical Mass C</a:t>
            </a:r>
            <a:r>
              <a:rPr lang="en-US" sz="3200" baseline="-25000" dirty="0" smtClean="0">
                <a:latin typeface="Arial" panose="020B0604020202020204" pitchFamily="34" charset="0"/>
                <a:cs typeface="Arial" panose="020B0604020202020204" pitchFamily="34" charset="0"/>
              </a:rPr>
              <a:t>3</a:t>
            </a:r>
            <a:r>
              <a:rPr lang="en-US" sz="3200" dirty="0" smtClean="0">
                <a:latin typeface="Arial" panose="020B0604020202020204" pitchFamily="34" charset="0"/>
                <a:cs typeface="Arial" panose="020B0604020202020204" pitchFamily="34" charset="0"/>
              </a:rPr>
              <a:t>H</a:t>
            </a:r>
            <a:r>
              <a:rPr lang="en-US" sz="3200" baseline="-25000" dirty="0" smtClean="0">
                <a:latin typeface="Arial" panose="020B0604020202020204" pitchFamily="34" charset="0"/>
                <a:cs typeface="Arial" panose="020B0604020202020204" pitchFamily="34" charset="0"/>
              </a:rPr>
              <a:t>7</a:t>
            </a:r>
            <a:r>
              <a:rPr lang="en-US" sz="3200" dirty="0" smtClean="0">
                <a:latin typeface="Arial" panose="020B0604020202020204" pitchFamily="34" charset="0"/>
                <a:cs typeface="Arial" panose="020B0604020202020204" pitchFamily="34" charset="0"/>
              </a:rPr>
              <a:t>NO = 73.11 g/</a:t>
            </a:r>
            <a:r>
              <a:rPr lang="en-US" sz="3200" dirty="0" err="1" smtClean="0">
                <a:latin typeface="Arial" panose="020B0604020202020204" pitchFamily="34" charset="0"/>
                <a:cs typeface="Arial" panose="020B0604020202020204" pitchFamily="34" charset="0"/>
              </a:rPr>
              <a:t>mol</a:t>
            </a:r>
            <a:endParaRPr lang="en-US" sz="3200" dirty="0">
              <a:latin typeface="Arial" panose="020B0604020202020204" pitchFamily="34" charset="0"/>
              <a:cs typeface="Arial" panose="020B0604020202020204" pitchFamily="34" charset="0"/>
            </a:endParaRPr>
          </a:p>
        </p:txBody>
      </p:sp>
      <p:sp>
        <p:nvSpPr>
          <p:cNvPr id="7" name="TextBox 6"/>
          <p:cNvSpPr txBox="1"/>
          <p:nvPr/>
        </p:nvSpPr>
        <p:spPr>
          <a:xfrm>
            <a:off x="641232" y="4016855"/>
            <a:ext cx="7247965"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150/73.11 = 2.05 </a:t>
            </a:r>
            <a:r>
              <a:rPr lang="en-US" sz="3200" dirty="0" smtClean="0">
                <a:latin typeface="Arial" panose="020B0604020202020204" pitchFamily="34" charset="0"/>
                <a:cs typeface="Arial" panose="020B0604020202020204" pitchFamily="34" charset="0"/>
                <a:sym typeface="Wingdings" panose="05000000000000000000" pitchFamily="2" charset="2"/>
              </a:rPr>
              <a:t> 2</a:t>
            </a:r>
            <a:endParaRPr lang="en-US" sz="3200" dirty="0">
              <a:latin typeface="Arial" panose="020B0604020202020204" pitchFamily="34" charset="0"/>
              <a:cs typeface="Arial" panose="020B0604020202020204" pitchFamily="34" charset="0"/>
            </a:endParaRPr>
          </a:p>
        </p:txBody>
      </p:sp>
      <p:sp>
        <p:nvSpPr>
          <p:cNvPr id="8" name="TextBox 7"/>
          <p:cNvSpPr txBox="1"/>
          <p:nvPr/>
        </p:nvSpPr>
        <p:spPr>
          <a:xfrm>
            <a:off x="641231" y="4601630"/>
            <a:ext cx="7247965" cy="584775"/>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C</a:t>
            </a:r>
            <a:r>
              <a:rPr lang="en-US" sz="3200" baseline="-25000" dirty="0" smtClean="0">
                <a:latin typeface="Arial" panose="020B0604020202020204" pitchFamily="34" charset="0"/>
                <a:cs typeface="Arial" panose="020B0604020202020204" pitchFamily="34" charset="0"/>
              </a:rPr>
              <a:t>3</a:t>
            </a:r>
            <a:r>
              <a:rPr lang="en-US" sz="3200" dirty="0" smtClean="0">
                <a:latin typeface="Arial" panose="020B0604020202020204" pitchFamily="34" charset="0"/>
                <a:cs typeface="Arial" panose="020B0604020202020204" pitchFamily="34" charset="0"/>
              </a:rPr>
              <a:t>H</a:t>
            </a:r>
            <a:r>
              <a:rPr lang="en-US" sz="3200" baseline="-25000" dirty="0" smtClean="0">
                <a:latin typeface="Arial" panose="020B0604020202020204" pitchFamily="34" charset="0"/>
                <a:cs typeface="Arial" panose="020B0604020202020204" pitchFamily="34" charset="0"/>
              </a:rPr>
              <a:t>7</a:t>
            </a:r>
            <a:r>
              <a:rPr lang="en-US" sz="3200" dirty="0" smtClean="0">
                <a:latin typeface="Arial" panose="020B0604020202020204" pitchFamily="34" charset="0"/>
                <a:cs typeface="Arial" panose="020B0604020202020204" pitchFamily="34" charset="0"/>
              </a:rPr>
              <a:t>NO x 2 = </a:t>
            </a:r>
            <a:endParaRPr lang="en-US" sz="3200" dirty="0">
              <a:latin typeface="Arial" panose="020B0604020202020204" pitchFamily="34" charset="0"/>
              <a:cs typeface="Arial" panose="020B0604020202020204" pitchFamily="34" charset="0"/>
            </a:endParaRPr>
          </a:p>
        </p:txBody>
      </p:sp>
      <p:sp>
        <p:nvSpPr>
          <p:cNvPr id="3" name="Rectangle 2"/>
          <p:cNvSpPr/>
          <p:nvPr/>
        </p:nvSpPr>
        <p:spPr>
          <a:xfrm>
            <a:off x="5555508" y="4419069"/>
            <a:ext cx="4246675" cy="1107996"/>
          </a:xfrm>
          <a:prstGeom prst="rect">
            <a:avLst/>
          </a:prstGeom>
        </p:spPr>
        <p:txBody>
          <a:bodyPr wrap="none">
            <a:spAutoFit/>
          </a:bodyPr>
          <a:lstStyle/>
          <a:p>
            <a:r>
              <a:rPr lang="en-US" sz="6600" dirty="0" smtClean="0">
                <a:latin typeface="Arial" panose="020B0604020202020204" pitchFamily="34" charset="0"/>
                <a:cs typeface="Arial" panose="020B0604020202020204" pitchFamily="34" charset="0"/>
              </a:rPr>
              <a:t>C</a:t>
            </a:r>
            <a:r>
              <a:rPr lang="en-US" sz="6600" baseline="-25000" dirty="0" smtClean="0">
                <a:latin typeface="Arial" panose="020B0604020202020204" pitchFamily="34" charset="0"/>
                <a:cs typeface="Arial" panose="020B0604020202020204" pitchFamily="34" charset="0"/>
              </a:rPr>
              <a:t>6</a:t>
            </a:r>
            <a:r>
              <a:rPr lang="en-US" sz="6600" dirty="0" smtClean="0">
                <a:latin typeface="Arial" panose="020B0604020202020204" pitchFamily="34" charset="0"/>
                <a:cs typeface="Arial" panose="020B0604020202020204" pitchFamily="34" charset="0"/>
              </a:rPr>
              <a:t>H</a:t>
            </a:r>
            <a:r>
              <a:rPr lang="en-US" sz="6600" baseline="-25000" dirty="0" smtClean="0">
                <a:latin typeface="Arial" panose="020B0604020202020204" pitchFamily="34" charset="0"/>
                <a:cs typeface="Arial" panose="020B0604020202020204" pitchFamily="34" charset="0"/>
              </a:rPr>
              <a:t>14</a:t>
            </a:r>
            <a:r>
              <a:rPr lang="en-US" sz="6600" dirty="0" smtClean="0">
                <a:latin typeface="Arial" panose="020B0604020202020204" pitchFamily="34" charset="0"/>
                <a:cs typeface="Arial" panose="020B0604020202020204" pitchFamily="34" charset="0"/>
              </a:rPr>
              <a:t>N</a:t>
            </a:r>
            <a:r>
              <a:rPr lang="en-US" sz="6600" baseline="-25000" dirty="0" smtClean="0">
                <a:latin typeface="Arial" panose="020B0604020202020204" pitchFamily="34" charset="0"/>
                <a:cs typeface="Arial" panose="020B0604020202020204" pitchFamily="34" charset="0"/>
              </a:rPr>
              <a:t>2</a:t>
            </a:r>
            <a:r>
              <a:rPr lang="en-US" sz="6600" dirty="0" smtClean="0">
                <a:latin typeface="Arial" panose="020B0604020202020204" pitchFamily="34" charset="0"/>
                <a:cs typeface="Arial" panose="020B0604020202020204" pitchFamily="34" charset="0"/>
              </a:rPr>
              <a:t>O</a:t>
            </a:r>
            <a:r>
              <a:rPr lang="en-US" sz="6600" baseline="-25000" dirty="0" smtClean="0">
                <a:latin typeface="Arial" panose="020B0604020202020204" pitchFamily="34" charset="0"/>
                <a:cs typeface="Arial" panose="020B0604020202020204" pitchFamily="34" charset="0"/>
              </a:rPr>
              <a:t>2</a:t>
            </a:r>
            <a:endParaRPr lang="en-US" sz="6600" baseline="-25000" dirty="0"/>
          </a:p>
        </p:txBody>
      </p:sp>
    </p:spTree>
    <p:extLst>
      <p:ext uri="{BB962C8B-B14F-4D97-AF65-F5344CB8AC3E}">
        <p14:creationId xmlns:p14="http://schemas.microsoft.com/office/powerpoint/2010/main" val="176191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7" grpId="0"/>
      <p:bldP spid="8"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b="1" dirty="0" smtClean="0"/>
              <a:t>Flow Charts for different styles of problems.</a:t>
            </a:r>
            <a:endParaRPr lang="en-US" sz="6600" b="1" dirty="0"/>
          </a:p>
        </p:txBody>
      </p:sp>
      <p:sp>
        <p:nvSpPr>
          <p:cNvPr id="3" name="Content Placeholder 2"/>
          <p:cNvSpPr>
            <a:spLocks noGrp="1"/>
          </p:cNvSpPr>
          <p:nvPr>
            <p:ph idx="1"/>
          </p:nvPr>
        </p:nvSpPr>
        <p:spPr>
          <a:xfrm>
            <a:off x="471696" y="2425391"/>
            <a:ext cx="11218127" cy="4038600"/>
          </a:xfrm>
        </p:spPr>
        <p:txBody>
          <a:bodyPr>
            <a:normAutofit lnSpcReduction="10000"/>
          </a:bodyPr>
          <a:lstStyle/>
          <a:p>
            <a:r>
              <a:rPr lang="en-US" sz="3600" b="1" u="sng" dirty="0" smtClean="0">
                <a:solidFill>
                  <a:schemeClr val="tx1"/>
                </a:solidFill>
              </a:rPr>
              <a:t>Level 1 </a:t>
            </a:r>
            <a:r>
              <a:rPr lang="en-US" sz="3600" dirty="0" smtClean="0">
                <a:solidFill>
                  <a:schemeClr val="tx1"/>
                </a:solidFill>
              </a:rPr>
              <a:t>– only CHO</a:t>
            </a:r>
          </a:p>
          <a:p>
            <a:endParaRPr lang="en-US" sz="3600" dirty="0" smtClean="0">
              <a:solidFill>
                <a:schemeClr val="tx1"/>
              </a:solidFill>
            </a:endParaRPr>
          </a:p>
          <a:p>
            <a:r>
              <a:rPr lang="en-US" sz="3600" b="1" u="sng" dirty="0" smtClean="0">
                <a:solidFill>
                  <a:schemeClr val="tx1"/>
                </a:solidFill>
              </a:rPr>
              <a:t>Level 2 </a:t>
            </a:r>
            <a:r>
              <a:rPr lang="en-US" sz="3600" dirty="0" smtClean="0">
                <a:solidFill>
                  <a:schemeClr val="tx1"/>
                </a:solidFill>
              </a:rPr>
              <a:t>– CHO and N, BUT N is given to you in the SAME experiment</a:t>
            </a:r>
            <a:r>
              <a:rPr lang="en-US" sz="3600" i="1" dirty="0">
                <a:solidFill>
                  <a:schemeClr val="tx1"/>
                </a:solidFill>
              </a:rPr>
              <a:t> </a:t>
            </a:r>
            <a:r>
              <a:rPr lang="en-US" sz="2400" i="1" dirty="0" smtClean="0">
                <a:solidFill>
                  <a:schemeClr val="tx1"/>
                </a:solidFill>
              </a:rPr>
              <a:t>Easier, not very realistic (not usually done this way in real life)</a:t>
            </a:r>
          </a:p>
          <a:p>
            <a:endParaRPr lang="en-US" sz="2400" i="1" dirty="0" smtClean="0">
              <a:solidFill>
                <a:schemeClr val="tx1"/>
              </a:solidFill>
            </a:endParaRPr>
          </a:p>
          <a:p>
            <a:r>
              <a:rPr lang="en-US" sz="3600" b="1" u="sng" dirty="0" smtClean="0">
                <a:solidFill>
                  <a:schemeClr val="tx1"/>
                </a:solidFill>
              </a:rPr>
              <a:t>Level 3 </a:t>
            </a:r>
            <a:r>
              <a:rPr lang="en-US" sz="3600" dirty="0" smtClean="0">
                <a:solidFill>
                  <a:schemeClr val="tx1"/>
                </a:solidFill>
              </a:rPr>
              <a:t>– CHO and N, and N is given to you in a DIFFERENT experiment </a:t>
            </a:r>
            <a:endParaRPr lang="en-US" sz="3600" dirty="0">
              <a:solidFill>
                <a:schemeClr val="tx1"/>
              </a:solidFill>
            </a:endParaRPr>
          </a:p>
        </p:txBody>
      </p:sp>
    </p:spTree>
    <p:extLst>
      <p:ext uri="{BB962C8B-B14F-4D97-AF65-F5344CB8AC3E}">
        <p14:creationId xmlns:p14="http://schemas.microsoft.com/office/powerpoint/2010/main" val="2819936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386575"/>
            <a:ext cx="9875520" cy="1356360"/>
          </a:xfrm>
        </p:spPr>
        <p:txBody>
          <a:bodyPr>
            <a:noAutofit/>
          </a:bodyPr>
          <a:lstStyle/>
          <a:p>
            <a:pPr algn="ctr"/>
            <a:r>
              <a:rPr lang="en-US" sz="6600" b="1" dirty="0" smtClean="0"/>
              <a:t>Remember…</a:t>
            </a:r>
            <a:endParaRPr lang="en-US" sz="6600" b="1" dirty="0"/>
          </a:p>
        </p:txBody>
      </p:sp>
      <p:sp>
        <p:nvSpPr>
          <p:cNvPr id="3" name="Content Placeholder 2"/>
          <p:cNvSpPr>
            <a:spLocks noGrp="1"/>
          </p:cNvSpPr>
          <p:nvPr>
            <p:ph idx="1"/>
          </p:nvPr>
        </p:nvSpPr>
        <p:spPr>
          <a:xfrm>
            <a:off x="471695" y="1742935"/>
            <a:ext cx="11218127" cy="4038600"/>
          </a:xfrm>
        </p:spPr>
        <p:txBody>
          <a:bodyPr>
            <a:normAutofit lnSpcReduction="10000"/>
          </a:bodyPr>
          <a:lstStyle/>
          <a:p>
            <a:r>
              <a:rPr lang="en-US" sz="3600" b="1" dirty="0" smtClean="0">
                <a:solidFill>
                  <a:schemeClr val="tx1"/>
                </a:solidFill>
              </a:rPr>
              <a:t>When converting your CO2 and H2O into grams to do your subtractions…I like to stop at moles and write the answer down because you will need moles anyway! But you don’t have to, you could do it later if you want!</a:t>
            </a:r>
          </a:p>
          <a:p>
            <a:endParaRPr lang="en-US" sz="3600" b="1" dirty="0" smtClean="0">
              <a:solidFill>
                <a:schemeClr val="tx1"/>
              </a:solidFill>
            </a:endParaRPr>
          </a:p>
          <a:p>
            <a:r>
              <a:rPr lang="en-US" sz="3600" b="1" dirty="0" smtClean="0">
                <a:solidFill>
                  <a:schemeClr val="tx1"/>
                </a:solidFill>
              </a:rPr>
              <a:t>Extra elements aren’t always nitrogen, it could be a different element like S or Cl, etc. Same concept on how to find them though!</a:t>
            </a:r>
            <a:endParaRPr lang="en-US" sz="3600" b="1" dirty="0">
              <a:solidFill>
                <a:schemeClr val="tx1"/>
              </a:solidFill>
            </a:endParaRPr>
          </a:p>
        </p:txBody>
      </p:sp>
    </p:spTree>
    <p:extLst>
      <p:ext uri="{BB962C8B-B14F-4D97-AF65-F5344CB8AC3E}">
        <p14:creationId xmlns:p14="http://schemas.microsoft.com/office/powerpoint/2010/main" val="21379512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809419" y="359225"/>
            <a:ext cx="5050971" cy="121379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600" b="1" dirty="0" smtClean="0">
                <a:solidFill>
                  <a:schemeClr val="tx1"/>
                </a:solidFill>
              </a:rPr>
              <a:t>Original Sample</a:t>
            </a:r>
          </a:p>
        </p:txBody>
      </p:sp>
      <p:sp>
        <p:nvSpPr>
          <p:cNvPr id="7" name="Rounded Rectangle 6"/>
          <p:cNvSpPr/>
          <p:nvPr/>
        </p:nvSpPr>
        <p:spPr>
          <a:xfrm>
            <a:off x="862362" y="2253349"/>
            <a:ext cx="2830285" cy="14478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600" b="1" dirty="0" smtClean="0">
                <a:solidFill>
                  <a:schemeClr val="tx1"/>
                </a:solidFill>
              </a:rPr>
              <a:t>CO2 Product</a:t>
            </a:r>
          </a:p>
        </p:txBody>
      </p:sp>
      <p:sp>
        <p:nvSpPr>
          <p:cNvPr id="8" name="Rectangle 7"/>
          <p:cNvSpPr/>
          <p:nvPr/>
        </p:nvSpPr>
        <p:spPr>
          <a:xfrm>
            <a:off x="2370032" y="1009660"/>
            <a:ext cx="3929743" cy="6749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a:t>
            </a:r>
            <a:r>
              <a:rPr lang="en-US" sz="2800" b="1" baseline="-25000" dirty="0" smtClean="0">
                <a:solidFill>
                  <a:schemeClr val="tx1"/>
                </a:solidFill>
              </a:rPr>
              <a:t>?</a:t>
            </a:r>
            <a:r>
              <a:rPr lang="en-US" sz="2800" b="1" dirty="0" smtClean="0">
                <a:solidFill>
                  <a:schemeClr val="tx1"/>
                </a:solidFill>
              </a:rPr>
              <a:t>H</a:t>
            </a:r>
            <a:r>
              <a:rPr lang="en-US" sz="2800" b="1" baseline="-25000" dirty="0" smtClean="0">
                <a:solidFill>
                  <a:schemeClr val="tx1"/>
                </a:solidFill>
              </a:rPr>
              <a:t>?</a:t>
            </a:r>
            <a:r>
              <a:rPr lang="en-US" sz="2800" b="1" dirty="0" smtClean="0">
                <a:solidFill>
                  <a:schemeClr val="tx1"/>
                </a:solidFill>
              </a:rPr>
              <a:t>O</a:t>
            </a:r>
            <a:r>
              <a:rPr lang="en-US" sz="2800" b="1" baseline="-25000" dirty="0" smtClean="0">
                <a:solidFill>
                  <a:schemeClr val="tx1"/>
                </a:solidFill>
              </a:rPr>
              <a:t>?</a:t>
            </a:r>
            <a:endParaRPr lang="en-US" sz="2800" b="1" baseline="-25000" dirty="0">
              <a:solidFill>
                <a:schemeClr val="tx1"/>
              </a:solidFill>
            </a:endParaRPr>
          </a:p>
        </p:txBody>
      </p:sp>
      <p:sp>
        <p:nvSpPr>
          <p:cNvPr id="9" name="Rectangle 8"/>
          <p:cNvSpPr/>
          <p:nvPr/>
        </p:nvSpPr>
        <p:spPr>
          <a:xfrm>
            <a:off x="1229753" y="2977249"/>
            <a:ext cx="2095501" cy="1055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Carbon ends up here</a:t>
            </a:r>
            <a:endParaRPr lang="en-US" sz="2800" b="1" dirty="0">
              <a:solidFill>
                <a:schemeClr val="tx1"/>
              </a:solidFill>
            </a:endParaRPr>
          </a:p>
        </p:txBody>
      </p:sp>
      <p:sp>
        <p:nvSpPr>
          <p:cNvPr id="10" name="Rounded Rectangle 9"/>
          <p:cNvSpPr/>
          <p:nvPr/>
        </p:nvSpPr>
        <p:spPr>
          <a:xfrm>
            <a:off x="5034310" y="2226138"/>
            <a:ext cx="2890158" cy="14478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600" b="1" dirty="0" smtClean="0">
                <a:solidFill>
                  <a:schemeClr val="tx1"/>
                </a:solidFill>
              </a:rPr>
              <a:t>H2O Product</a:t>
            </a:r>
          </a:p>
        </p:txBody>
      </p:sp>
      <p:sp>
        <p:nvSpPr>
          <p:cNvPr id="11" name="Rectangle 10"/>
          <p:cNvSpPr/>
          <p:nvPr/>
        </p:nvSpPr>
        <p:spPr>
          <a:xfrm>
            <a:off x="5358159" y="2950038"/>
            <a:ext cx="2286002" cy="1055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Hydrogen ends up here</a:t>
            </a:r>
            <a:endParaRPr lang="en-US" sz="2800" b="1" dirty="0">
              <a:solidFill>
                <a:schemeClr val="tx1"/>
              </a:solidFill>
            </a:endParaRPr>
          </a:p>
        </p:txBody>
      </p:sp>
      <p:sp>
        <p:nvSpPr>
          <p:cNvPr id="14" name="Rounded Rectangle 13"/>
          <p:cNvSpPr/>
          <p:nvPr/>
        </p:nvSpPr>
        <p:spPr>
          <a:xfrm>
            <a:off x="363744" y="4961173"/>
            <a:ext cx="5595257" cy="113212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600" b="1" dirty="0" smtClean="0">
                <a:solidFill>
                  <a:schemeClr val="tx1"/>
                </a:solidFill>
              </a:rPr>
              <a:t>Sample minus g C and g H</a:t>
            </a:r>
          </a:p>
        </p:txBody>
      </p:sp>
      <p:sp>
        <p:nvSpPr>
          <p:cNvPr id="15" name="Rectangle 14"/>
          <p:cNvSpPr/>
          <p:nvPr/>
        </p:nvSpPr>
        <p:spPr>
          <a:xfrm>
            <a:off x="742618" y="5666663"/>
            <a:ext cx="4615541" cy="7511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g Oxygen in Original Sample</a:t>
            </a:r>
            <a:endParaRPr lang="en-US" sz="2800" b="1" dirty="0">
              <a:solidFill>
                <a:schemeClr val="tx1"/>
              </a:solidFill>
            </a:endParaRPr>
          </a:p>
        </p:txBody>
      </p:sp>
      <p:cxnSp>
        <p:nvCxnSpPr>
          <p:cNvPr id="3" name="Straight Arrow Connector 2"/>
          <p:cNvCxnSpPr/>
          <p:nvPr/>
        </p:nvCxnSpPr>
        <p:spPr>
          <a:xfrm>
            <a:off x="2135989" y="1573016"/>
            <a:ext cx="0" cy="64008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533819" y="1573016"/>
            <a:ext cx="0" cy="64008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 name="Left Brace 3"/>
          <p:cNvSpPr/>
          <p:nvPr/>
        </p:nvSpPr>
        <p:spPr>
          <a:xfrm rot="16200000">
            <a:off x="4151206" y="2551347"/>
            <a:ext cx="900798" cy="3864431"/>
          </a:xfrm>
          <a:prstGeom prst="leftBrace">
            <a:avLst>
              <a:gd name="adj1" fmla="val 8333"/>
              <a:gd name="adj2" fmla="val 46062"/>
            </a:avLst>
          </a:prstGeom>
          <a:ln w="762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Oval 4"/>
          <p:cNvSpPr/>
          <p:nvPr/>
        </p:nvSpPr>
        <p:spPr>
          <a:xfrm>
            <a:off x="363744" y="1009660"/>
            <a:ext cx="1404854" cy="11185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g CO2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CO2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C</a:t>
            </a:r>
            <a:r>
              <a:rPr lang="en-US" sz="1500" b="1" dirty="0" smtClean="0">
                <a:solidFill>
                  <a:schemeClr val="tx1"/>
                </a:solidFill>
                <a:sym typeface="Wingdings" panose="05000000000000000000" pitchFamily="2" charset="2"/>
              </a:rPr>
              <a:t> g C</a:t>
            </a:r>
            <a:endParaRPr lang="en-US" sz="1500" b="1" dirty="0">
              <a:solidFill>
                <a:schemeClr val="tx1"/>
              </a:solidFill>
            </a:endParaRPr>
          </a:p>
        </p:txBody>
      </p:sp>
      <p:sp>
        <p:nvSpPr>
          <p:cNvPr id="18" name="Rounded Rectangle 17"/>
          <p:cNvSpPr/>
          <p:nvPr/>
        </p:nvSpPr>
        <p:spPr>
          <a:xfrm>
            <a:off x="7767766" y="4327060"/>
            <a:ext cx="3773161" cy="160629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Get everything into moles </a:t>
            </a:r>
            <a:r>
              <a:rPr lang="en-US" sz="2000" dirty="0" smtClean="0">
                <a:solidFill>
                  <a:schemeClr val="tx1"/>
                </a:solidFill>
              </a:rPr>
              <a:t>(if you haven’t already)</a:t>
            </a:r>
          </a:p>
        </p:txBody>
      </p:sp>
      <p:sp>
        <p:nvSpPr>
          <p:cNvPr id="19" name="Rectangle 18"/>
          <p:cNvSpPr/>
          <p:nvPr/>
        </p:nvSpPr>
        <p:spPr>
          <a:xfrm>
            <a:off x="7499026" y="5373494"/>
            <a:ext cx="4280207" cy="1044283"/>
          </a:xfrm>
          <a:prstGeom prst="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Back to Rhyme! </a:t>
            </a:r>
          </a:p>
          <a:p>
            <a:pPr algn="ctr"/>
            <a:r>
              <a:rPr lang="en-US" sz="2000" b="1" dirty="0" smtClean="0">
                <a:solidFill>
                  <a:schemeClr val="tx1"/>
                </a:solidFill>
              </a:rPr>
              <a:t>mass to mole… divide by small… multiply ‘till whole</a:t>
            </a:r>
            <a:endParaRPr lang="en-US" sz="2000" b="1" dirty="0">
              <a:solidFill>
                <a:schemeClr val="tx1"/>
              </a:solidFill>
            </a:endParaRPr>
          </a:p>
        </p:txBody>
      </p:sp>
      <p:cxnSp>
        <p:nvCxnSpPr>
          <p:cNvPr id="20" name="Straight Arrow Connector 19"/>
          <p:cNvCxnSpPr/>
          <p:nvPr/>
        </p:nvCxnSpPr>
        <p:spPr>
          <a:xfrm>
            <a:off x="5959000" y="5792405"/>
            <a:ext cx="1554480" cy="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6901211" y="1023224"/>
            <a:ext cx="1404854" cy="11185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g H2O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H2O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H</a:t>
            </a:r>
            <a:r>
              <a:rPr lang="en-US" sz="1500" b="1" dirty="0" smtClean="0">
                <a:solidFill>
                  <a:schemeClr val="tx1"/>
                </a:solidFill>
                <a:sym typeface="Wingdings" panose="05000000000000000000" pitchFamily="2" charset="2"/>
              </a:rPr>
              <a:t> g H</a:t>
            </a:r>
            <a:endParaRPr lang="en-US" sz="1500" b="1" dirty="0">
              <a:solidFill>
                <a:schemeClr val="tx1"/>
              </a:solidFill>
            </a:endParaRPr>
          </a:p>
        </p:txBody>
      </p:sp>
    </p:spTree>
    <p:extLst>
      <p:ext uri="{BB962C8B-B14F-4D97-AF65-F5344CB8AC3E}">
        <p14:creationId xmlns:p14="http://schemas.microsoft.com/office/powerpoint/2010/main" val="21042180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037065" y="359225"/>
            <a:ext cx="8809463" cy="77355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smtClean="0">
                <a:solidFill>
                  <a:schemeClr val="tx1"/>
                </a:solidFill>
              </a:rPr>
              <a:t>Original Sample</a:t>
            </a:r>
          </a:p>
        </p:txBody>
      </p:sp>
      <p:sp>
        <p:nvSpPr>
          <p:cNvPr id="7" name="Rounded Rectangle 6"/>
          <p:cNvSpPr/>
          <p:nvPr/>
        </p:nvSpPr>
        <p:spPr>
          <a:xfrm>
            <a:off x="723205" y="2663632"/>
            <a:ext cx="2822885" cy="93048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smtClean="0">
                <a:solidFill>
                  <a:schemeClr val="tx1"/>
                </a:solidFill>
              </a:rPr>
              <a:t>CO2 Product</a:t>
            </a:r>
          </a:p>
        </p:txBody>
      </p:sp>
      <p:sp>
        <p:nvSpPr>
          <p:cNvPr id="9" name="Rectangle 8"/>
          <p:cNvSpPr/>
          <p:nvPr/>
        </p:nvSpPr>
        <p:spPr>
          <a:xfrm>
            <a:off x="1080110" y="3286235"/>
            <a:ext cx="2095501" cy="6989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Carbon ends up here</a:t>
            </a:r>
            <a:endParaRPr lang="en-US" sz="2400" b="1" dirty="0">
              <a:solidFill>
                <a:schemeClr val="tx1"/>
              </a:solidFill>
            </a:endParaRPr>
          </a:p>
        </p:txBody>
      </p:sp>
      <p:sp>
        <p:nvSpPr>
          <p:cNvPr id="10" name="Rounded Rectangle 9"/>
          <p:cNvSpPr/>
          <p:nvPr/>
        </p:nvSpPr>
        <p:spPr>
          <a:xfrm>
            <a:off x="7281746" y="2628868"/>
            <a:ext cx="2890158" cy="96240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smtClean="0">
                <a:solidFill>
                  <a:schemeClr val="tx1"/>
                </a:solidFill>
              </a:rPr>
              <a:t>N Product</a:t>
            </a:r>
          </a:p>
        </p:txBody>
      </p:sp>
      <p:sp>
        <p:nvSpPr>
          <p:cNvPr id="11" name="Rectangle 10"/>
          <p:cNvSpPr/>
          <p:nvPr/>
        </p:nvSpPr>
        <p:spPr>
          <a:xfrm>
            <a:off x="7730866" y="3294736"/>
            <a:ext cx="2286002" cy="6904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Nitrogen ends up here</a:t>
            </a:r>
            <a:endParaRPr lang="en-US" sz="2400" b="1" dirty="0">
              <a:solidFill>
                <a:schemeClr val="tx1"/>
              </a:solidFill>
            </a:endParaRPr>
          </a:p>
        </p:txBody>
      </p:sp>
      <p:sp>
        <p:nvSpPr>
          <p:cNvPr id="14" name="Rounded Rectangle 13"/>
          <p:cNvSpPr/>
          <p:nvPr/>
        </p:nvSpPr>
        <p:spPr>
          <a:xfrm>
            <a:off x="421972" y="4787220"/>
            <a:ext cx="5774462" cy="75493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smtClean="0">
                <a:solidFill>
                  <a:schemeClr val="tx1"/>
                </a:solidFill>
              </a:rPr>
              <a:t>Sample minus g C, g H, and g N</a:t>
            </a:r>
          </a:p>
        </p:txBody>
      </p:sp>
      <p:sp>
        <p:nvSpPr>
          <p:cNvPr id="15" name="Rectangle 14"/>
          <p:cNvSpPr/>
          <p:nvPr/>
        </p:nvSpPr>
        <p:spPr>
          <a:xfrm>
            <a:off x="1001432" y="5369975"/>
            <a:ext cx="4615541" cy="6665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g Oxygen in Original Sample</a:t>
            </a:r>
            <a:endParaRPr lang="en-US" sz="2800" b="1" dirty="0">
              <a:solidFill>
                <a:schemeClr val="tx1"/>
              </a:solidFill>
            </a:endParaRPr>
          </a:p>
        </p:txBody>
      </p:sp>
      <p:cxnSp>
        <p:nvCxnSpPr>
          <p:cNvPr id="3" name="Straight Arrow Connector 2"/>
          <p:cNvCxnSpPr/>
          <p:nvPr/>
        </p:nvCxnSpPr>
        <p:spPr>
          <a:xfrm flipH="1">
            <a:off x="1973766" y="1132780"/>
            <a:ext cx="2" cy="1530852"/>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 name="Left Brace 3"/>
          <p:cNvSpPr/>
          <p:nvPr/>
        </p:nvSpPr>
        <p:spPr>
          <a:xfrm rot="16200000">
            <a:off x="4922471" y="921583"/>
            <a:ext cx="761864" cy="6846844"/>
          </a:xfrm>
          <a:prstGeom prst="leftBrace">
            <a:avLst>
              <a:gd name="adj1" fmla="val 8333"/>
              <a:gd name="adj2" fmla="val 26681"/>
            </a:avLst>
          </a:prstGeom>
          <a:ln w="762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9" name="Straight Arrow Connector 18"/>
          <p:cNvCxnSpPr/>
          <p:nvPr/>
        </p:nvCxnSpPr>
        <p:spPr>
          <a:xfrm flipH="1">
            <a:off x="9129135" y="1162981"/>
            <a:ext cx="0" cy="146304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3953976" y="2691670"/>
            <a:ext cx="2890158" cy="90244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smtClean="0">
                <a:solidFill>
                  <a:schemeClr val="tx1"/>
                </a:solidFill>
              </a:rPr>
              <a:t>H2O Product</a:t>
            </a:r>
          </a:p>
        </p:txBody>
      </p:sp>
      <p:sp>
        <p:nvSpPr>
          <p:cNvPr id="21" name="Rectangle 20"/>
          <p:cNvSpPr/>
          <p:nvPr/>
        </p:nvSpPr>
        <p:spPr>
          <a:xfrm>
            <a:off x="4262421" y="3296017"/>
            <a:ext cx="2286002" cy="6891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Hydrogen ends up here</a:t>
            </a:r>
            <a:endParaRPr lang="en-US" sz="2400" b="1" dirty="0">
              <a:solidFill>
                <a:schemeClr val="tx1"/>
              </a:solidFill>
            </a:endParaRPr>
          </a:p>
        </p:txBody>
      </p:sp>
      <p:cxnSp>
        <p:nvCxnSpPr>
          <p:cNvPr id="23" name="Straight Arrow Connector 22"/>
          <p:cNvCxnSpPr/>
          <p:nvPr/>
        </p:nvCxnSpPr>
        <p:spPr>
          <a:xfrm flipH="1">
            <a:off x="5441796" y="1394599"/>
            <a:ext cx="0" cy="128016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196434" y="5180759"/>
            <a:ext cx="1554480" cy="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7767766" y="4572382"/>
            <a:ext cx="3773161" cy="160629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Get everything into moles </a:t>
            </a:r>
            <a:r>
              <a:rPr lang="en-US" sz="2000" dirty="0" smtClean="0">
                <a:solidFill>
                  <a:schemeClr val="tx1"/>
                </a:solidFill>
              </a:rPr>
              <a:t>(if you haven’t already)</a:t>
            </a:r>
          </a:p>
        </p:txBody>
      </p:sp>
      <p:sp>
        <p:nvSpPr>
          <p:cNvPr id="30" name="Rectangle 29"/>
          <p:cNvSpPr/>
          <p:nvPr/>
        </p:nvSpPr>
        <p:spPr>
          <a:xfrm>
            <a:off x="7565476" y="5577278"/>
            <a:ext cx="4125950" cy="971670"/>
          </a:xfrm>
          <a:prstGeom prst="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Back to Rhyme! </a:t>
            </a:r>
          </a:p>
          <a:p>
            <a:pPr algn="ctr"/>
            <a:r>
              <a:rPr lang="en-US" sz="2000" b="1" dirty="0" smtClean="0">
                <a:solidFill>
                  <a:schemeClr val="tx1"/>
                </a:solidFill>
              </a:rPr>
              <a:t>mass to mole… </a:t>
            </a:r>
            <a:br>
              <a:rPr lang="en-US" sz="2000" b="1" dirty="0" smtClean="0">
                <a:solidFill>
                  <a:schemeClr val="tx1"/>
                </a:solidFill>
              </a:rPr>
            </a:br>
            <a:r>
              <a:rPr lang="en-US" sz="2000" b="1" dirty="0" smtClean="0">
                <a:solidFill>
                  <a:schemeClr val="tx1"/>
                </a:solidFill>
              </a:rPr>
              <a:t>divide by small… multiply ‘till whole</a:t>
            </a:r>
            <a:endParaRPr lang="en-US" sz="2000" b="1" dirty="0">
              <a:solidFill>
                <a:schemeClr val="tx1"/>
              </a:solidFill>
            </a:endParaRPr>
          </a:p>
        </p:txBody>
      </p:sp>
      <p:sp>
        <p:nvSpPr>
          <p:cNvPr id="31" name="Oval 30"/>
          <p:cNvSpPr/>
          <p:nvPr/>
        </p:nvSpPr>
        <p:spPr>
          <a:xfrm>
            <a:off x="9232994" y="1517236"/>
            <a:ext cx="1743531" cy="100584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g N product </a:t>
            </a:r>
            <a:r>
              <a:rPr lang="en-US" sz="1500" b="1" dirty="0" smtClean="0">
                <a:solidFill>
                  <a:schemeClr val="tx1"/>
                </a:solidFill>
                <a:sym typeface="Wingdings" panose="05000000000000000000" pitchFamily="2" charset="2"/>
              </a:rPr>
              <a:t> </a:t>
            </a:r>
            <a:r>
              <a:rPr lang="en-US" sz="1500" b="1" dirty="0" err="1" smtClean="0">
                <a:solidFill>
                  <a:schemeClr val="tx1"/>
                </a:solidFill>
                <a:sym typeface="Wingdings" panose="05000000000000000000" pitchFamily="2" charset="2"/>
              </a:rPr>
              <a:t>mol</a:t>
            </a:r>
            <a:r>
              <a:rPr lang="en-US" sz="1500" b="1" dirty="0" smtClean="0">
                <a:solidFill>
                  <a:schemeClr val="tx1"/>
                </a:solidFill>
                <a:sym typeface="Wingdings" panose="05000000000000000000" pitchFamily="2" charset="2"/>
              </a:rPr>
              <a:t> N prod.  </a:t>
            </a:r>
            <a:r>
              <a:rPr lang="en-US" sz="1500" b="1" dirty="0" err="1" smtClean="0">
                <a:solidFill>
                  <a:schemeClr val="tx1"/>
                </a:solidFill>
                <a:sym typeface="Wingdings" panose="05000000000000000000" pitchFamily="2" charset="2"/>
              </a:rPr>
              <a:t>mol</a:t>
            </a:r>
            <a:r>
              <a:rPr lang="en-US" sz="1500" b="1" dirty="0" smtClean="0">
                <a:solidFill>
                  <a:schemeClr val="tx1"/>
                </a:solidFill>
                <a:sym typeface="Wingdings" panose="05000000000000000000" pitchFamily="2" charset="2"/>
              </a:rPr>
              <a:t> N  g N</a:t>
            </a:r>
            <a:endParaRPr lang="en-US" sz="1500" b="1" dirty="0">
              <a:solidFill>
                <a:schemeClr val="tx1"/>
              </a:solidFill>
            </a:endParaRPr>
          </a:p>
        </p:txBody>
      </p:sp>
      <p:sp>
        <p:nvSpPr>
          <p:cNvPr id="32" name="Oval 31"/>
          <p:cNvSpPr/>
          <p:nvPr/>
        </p:nvSpPr>
        <p:spPr>
          <a:xfrm>
            <a:off x="3951441" y="1585687"/>
            <a:ext cx="1404854" cy="100584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g H2O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H2O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H</a:t>
            </a:r>
            <a:r>
              <a:rPr lang="en-US" sz="1500" b="1" dirty="0" smtClean="0">
                <a:solidFill>
                  <a:schemeClr val="tx1"/>
                </a:solidFill>
                <a:sym typeface="Wingdings" panose="05000000000000000000" pitchFamily="2" charset="2"/>
              </a:rPr>
              <a:t> g H</a:t>
            </a:r>
            <a:endParaRPr lang="en-US" sz="1500" b="1" dirty="0">
              <a:solidFill>
                <a:schemeClr val="tx1"/>
              </a:solidFill>
            </a:endParaRPr>
          </a:p>
        </p:txBody>
      </p:sp>
      <p:sp>
        <p:nvSpPr>
          <p:cNvPr id="33" name="Rectangle 32"/>
          <p:cNvSpPr/>
          <p:nvPr/>
        </p:nvSpPr>
        <p:spPr>
          <a:xfrm>
            <a:off x="3440550" y="942134"/>
            <a:ext cx="3929743" cy="4871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a:t>
            </a:r>
            <a:r>
              <a:rPr lang="en-US" sz="2800" b="1" baseline="-25000" dirty="0" smtClean="0">
                <a:solidFill>
                  <a:schemeClr val="tx1"/>
                </a:solidFill>
              </a:rPr>
              <a:t>?</a:t>
            </a:r>
            <a:r>
              <a:rPr lang="en-US" sz="2800" b="1" dirty="0" smtClean="0">
                <a:solidFill>
                  <a:schemeClr val="tx1"/>
                </a:solidFill>
              </a:rPr>
              <a:t>H</a:t>
            </a:r>
            <a:r>
              <a:rPr lang="en-US" sz="2800" b="1" baseline="-25000" dirty="0" smtClean="0">
                <a:solidFill>
                  <a:schemeClr val="tx1"/>
                </a:solidFill>
              </a:rPr>
              <a:t>?</a:t>
            </a:r>
            <a:r>
              <a:rPr lang="en-US" sz="2800" b="1" dirty="0" smtClean="0">
                <a:solidFill>
                  <a:schemeClr val="tx1"/>
                </a:solidFill>
              </a:rPr>
              <a:t>O</a:t>
            </a:r>
            <a:r>
              <a:rPr lang="en-US" sz="2800" b="1" baseline="-25000" dirty="0" smtClean="0">
                <a:solidFill>
                  <a:schemeClr val="tx1"/>
                </a:solidFill>
              </a:rPr>
              <a:t>?</a:t>
            </a:r>
            <a:r>
              <a:rPr lang="en-US" sz="2800" b="1" dirty="0" smtClean="0">
                <a:solidFill>
                  <a:schemeClr val="tx1"/>
                </a:solidFill>
              </a:rPr>
              <a:t>N</a:t>
            </a:r>
            <a:r>
              <a:rPr lang="en-US" sz="2800" b="1" baseline="-25000" dirty="0" smtClean="0">
                <a:solidFill>
                  <a:schemeClr val="tx1"/>
                </a:solidFill>
              </a:rPr>
              <a:t>?</a:t>
            </a:r>
            <a:endParaRPr lang="en-US" sz="2800" b="1" baseline="-25000" dirty="0">
              <a:solidFill>
                <a:schemeClr val="tx1"/>
              </a:solidFill>
            </a:endParaRPr>
          </a:p>
        </p:txBody>
      </p:sp>
      <p:sp>
        <p:nvSpPr>
          <p:cNvPr id="35" name="Oval 34"/>
          <p:cNvSpPr/>
          <p:nvPr/>
        </p:nvSpPr>
        <p:spPr>
          <a:xfrm>
            <a:off x="421972" y="1583690"/>
            <a:ext cx="1404854" cy="100584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g CO2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CO2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C</a:t>
            </a:r>
            <a:r>
              <a:rPr lang="en-US" sz="1500" b="1" dirty="0" smtClean="0">
                <a:solidFill>
                  <a:schemeClr val="tx1"/>
                </a:solidFill>
                <a:sym typeface="Wingdings" panose="05000000000000000000" pitchFamily="2" charset="2"/>
              </a:rPr>
              <a:t> g C</a:t>
            </a:r>
            <a:endParaRPr lang="en-US" sz="1500" b="1" dirty="0">
              <a:solidFill>
                <a:schemeClr val="tx1"/>
              </a:solidFill>
            </a:endParaRPr>
          </a:p>
        </p:txBody>
      </p:sp>
    </p:spTree>
    <p:extLst>
      <p:ext uri="{BB962C8B-B14F-4D97-AF65-F5344CB8AC3E}">
        <p14:creationId xmlns:p14="http://schemas.microsoft.com/office/powerpoint/2010/main" val="2700537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56902" y="38100"/>
            <a:ext cx="10972800" cy="1143000"/>
          </a:xfrm>
        </p:spPr>
        <p:txBody>
          <a:bodyPr/>
          <a:lstStyle/>
          <a:p>
            <a:pPr eaLnBrk="1" hangingPunct="1"/>
            <a:r>
              <a:rPr lang="en-US" b="1" u="sng" dirty="0" smtClean="0"/>
              <a:t>Combustion Analysis</a:t>
            </a:r>
          </a:p>
        </p:txBody>
      </p:sp>
      <p:sp>
        <p:nvSpPr>
          <p:cNvPr id="4099" name="Rectangle 3"/>
          <p:cNvSpPr>
            <a:spLocks noGrp="1" noChangeArrowheads="1"/>
          </p:cNvSpPr>
          <p:nvPr>
            <p:ph type="body" sz="half" idx="2"/>
          </p:nvPr>
        </p:nvSpPr>
        <p:spPr>
          <a:xfrm>
            <a:off x="483325" y="3252651"/>
            <a:ext cx="11312435" cy="2919549"/>
          </a:xfrm>
        </p:spPr>
        <p:txBody>
          <a:bodyPr>
            <a:noAutofit/>
          </a:bodyPr>
          <a:lstStyle/>
          <a:p>
            <a:pPr marL="45720" indent="0" eaLnBrk="1" hangingPunct="1">
              <a:buNone/>
            </a:pPr>
            <a:r>
              <a:rPr lang="en-US" sz="3600" b="1" dirty="0">
                <a:solidFill>
                  <a:schemeClr val="tx1"/>
                </a:solidFill>
              </a:rPr>
              <a:t>Compounds containing C, H and O are routinely analyzed through combustion in a chamber like this.</a:t>
            </a:r>
          </a:p>
          <a:p>
            <a:pPr lvl="1" eaLnBrk="1" hangingPunct="1"/>
            <a:r>
              <a:rPr lang="en-US" sz="3200" dirty="0">
                <a:solidFill>
                  <a:schemeClr val="tx1"/>
                </a:solidFill>
              </a:rPr>
              <a:t>C is determined from the mass of CO</a:t>
            </a:r>
            <a:r>
              <a:rPr lang="en-US" sz="3200" baseline="-25000" dirty="0">
                <a:solidFill>
                  <a:schemeClr val="tx1"/>
                </a:solidFill>
              </a:rPr>
              <a:t>2</a:t>
            </a:r>
            <a:r>
              <a:rPr lang="en-US" sz="3200" dirty="0">
                <a:solidFill>
                  <a:schemeClr val="tx1"/>
                </a:solidFill>
              </a:rPr>
              <a:t> produced.</a:t>
            </a:r>
          </a:p>
          <a:p>
            <a:pPr lvl="1" eaLnBrk="1" hangingPunct="1"/>
            <a:r>
              <a:rPr lang="en-US" sz="3200" dirty="0">
                <a:solidFill>
                  <a:schemeClr val="tx1"/>
                </a:solidFill>
              </a:rPr>
              <a:t>H is determined from the mass of H</a:t>
            </a:r>
            <a:r>
              <a:rPr lang="en-US" sz="3200" baseline="-25000" dirty="0">
                <a:solidFill>
                  <a:schemeClr val="tx1"/>
                </a:solidFill>
              </a:rPr>
              <a:t>2</a:t>
            </a:r>
            <a:r>
              <a:rPr lang="en-US" sz="3200" dirty="0">
                <a:solidFill>
                  <a:schemeClr val="tx1"/>
                </a:solidFill>
              </a:rPr>
              <a:t>O produced.</a:t>
            </a:r>
          </a:p>
          <a:p>
            <a:pPr lvl="1" eaLnBrk="1" hangingPunct="1"/>
            <a:r>
              <a:rPr lang="en-US" sz="3200" dirty="0">
                <a:solidFill>
                  <a:schemeClr val="tx1"/>
                </a:solidFill>
              </a:rPr>
              <a:t>O is determined by difference after the C and H have been determined.</a:t>
            </a:r>
          </a:p>
        </p:txBody>
      </p:sp>
      <p:pic>
        <p:nvPicPr>
          <p:cNvPr id="3076" name="Picture 4" descr="03_12"/>
          <p:cNvPicPr>
            <a:picLocks noGrp="1" noChangeAspect="1" noChangeArrowheads="1"/>
          </p:cNvPicPr>
          <p:nvPr>
            <p:ph sz="half" idx="1"/>
          </p:nvPr>
        </p:nvPicPr>
        <p:blipFill>
          <a:blip r:embed="rId3" cstate="print"/>
          <a:srcRect b="12088"/>
          <a:stretch>
            <a:fillRect/>
          </a:stretch>
        </p:blipFill>
        <p:spPr>
          <a:xfrm>
            <a:off x="1550398" y="1181100"/>
            <a:ext cx="8915400" cy="1905000"/>
          </a:xfrm>
        </p:spPr>
      </p:pic>
    </p:spTree>
    <p:extLst>
      <p:ext uri="{BB962C8B-B14F-4D97-AF65-F5344CB8AC3E}">
        <p14:creationId xmlns:p14="http://schemas.microsoft.com/office/powerpoint/2010/main" val="9930572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071788" y="359225"/>
            <a:ext cx="5050971" cy="59600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Original Sample</a:t>
            </a:r>
          </a:p>
        </p:txBody>
      </p:sp>
      <p:sp>
        <p:nvSpPr>
          <p:cNvPr id="7" name="Rounded Rectangle 6"/>
          <p:cNvSpPr/>
          <p:nvPr/>
        </p:nvSpPr>
        <p:spPr>
          <a:xfrm>
            <a:off x="371480" y="1965818"/>
            <a:ext cx="2229529" cy="75657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CO2 Product</a:t>
            </a:r>
          </a:p>
        </p:txBody>
      </p:sp>
      <p:sp>
        <p:nvSpPr>
          <p:cNvPr id="8" name="Rectangle 7"/>
          <p:cNvSpPr/>
          <p:nvPr/>
        </p:nvSpPr>
        <p:spPr>
          <a:xfrm>
            <a:off x="4610099" y="819177"/>
            <a:ext cx="3929743" cy="4394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C</a:t>
            </a:r>
            <a:r>
              <a:rPr lang="en-US" sz="2000" b="1" baseline="-25000" dirty="0" smtClean="0">
                <a:solidFill>
                  <a:schemeClr val="tx1"/>
                </a:solidFill>
              </a:rPr>
              <a:t>?</a:t>
            </a:r>
            <a:r>
              <a:rPr lang="en-US" sz="2000" b="1" dirty="0" smtClean="0">
                <a:solidFill>
                  <a:schemeClr val="tx1"/>
                </a:solidFill>
              </a:rPr>
              <a:t>H</a:t>
            </a:r>
            <a:r>
              <a:rPr lang="en-US" sz="2000" b="1" baseline="-25000" dirty="0" smtClean="0">
                <a:solidFill>
                  <a:schemeClr val="tx1"/>
                </a:solidFill>
              </a:rPr>
              <a:t>?</a:t>
            </a:r>
            <a:r>
              <a:rPr lang="en-US" sz="2000" b="1" dirty="0" smtClean="0">
                <a:solidFill>
                  <a:schemeClr val="tx1"/>
                </a:solidFill>
              </a:rPr>
              <a:t>O</a:t>
            </a:r>
            <a:r>
              <a:rPr lang="en-US" sz="2000" b="1" baseline="-25000" dirty="0" smtClean="0">
                <a:solidFill>
                  <a:schemeClr val="tx1"/>
                </a:solidFill>
              </a:rPr>
              <a:t>?</a:t>
            </a:r>
            <a:r>
              <a:rPr lang="en-US" sz="2000" b="1" dirty="0" smtClean="0">
                <a:solidFill>
                  <a:schemeClr val="tx1"/>
                </a:solidFill>
              </a:rPr>
              <a:t>N</a:t>
            </a:r>
            <a:r>
              <a:rPr lang="en-US" sz="2000" b="1" baseline="-25000" dirty="0" smtClean="0">
                <a:solidFill>
                  <a:schemeClr val="tx1"/>
                </a:solidFill>
              </a:rPr>
              <a:t>?</a:t>
            </a:r>
            <a:endParaRPr lang="en-US" sz="2000" b="1" baseline="-25000" dirty="0">
              <a:solidFill>
                <a:schemeClr val="tx1"/>
              </a:solidFill>
            </a:endParaRPr>
          </a:p>
        </p:txBody>
      </p:sp>
      <p:sp>
        <p:nvSpPr>
          <p:cNvPr id="9" name="Rectangle 8"/>
          <p:cNvSpPr/>
          <p:nvPr/>
        </p:nvSpPr>
        <p:spPr>
          <a:xfrm>
            <a:off x="738193" y="2516957"/>
            <a:ext cx="1558693" cy="6436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Carbon ends up here</a:t>
            </a:r>
            <a:endParaRPr lang="en-US" sz="2000" b="1" dirty="0">
              <a:solidFill>
                <a:schemeClr val="tx1"/>
              </a:solidFill>
            </a:endParaRPr>
          </a:p>
        </p:txBody>
      </p:sp>
      <p:sp>
        <p:nvSpPr>
          <p:cNvPr id="10" name="Rounded Rectangle 9"/>
          <p:cNvSpPr/>
          <p:nvPr/>
        </p:nvSpPr>
        <p:spPr>
          <a:xfrm>
            <a:off x="2780625" y="1978825"/>
            <a:ext cx="2267628" cy="72179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H2O Product</a:t>
            </a:r>
          </a:p>
        </p:txBody>
      </p:sp>
      <p:sp>
        <p:nvSpPr>
          <p:cNvPr id="11" name="Rectangle 10"/>
          <p:cNvSpPr/>
          <p:nvPr/>
        </p:nvSpPr>
        <p:spPr>
          <a:xfrm>
            <a:off x="3083377" y="2495185"/>
            <a:ext cx="1593392" cy="6272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Hydrogen ends up here</a:t>
            </a:r>
            <a:endParaRPr lang="en-US" sz="2000" b="1" dirty="0">
              <a:solidFill>
                <a:schemeClr val="tx1"/>
              </a:solidFill>
            </a:endParaRPr>
          </a:p>
        </p:txBody>
      </p:sp>
      <p:sp>
        <p:nvSpPr>
          <p:cNvPr id="12" name="Rounded Rectangle 11"/>
          <p:cNvSpPr/>
          <p:nvPr/>
        </p:nvSpPr>
        <p:spPr>
          <a:xfrm>
            <a:off x="8588829" y="1965818"/>
            <a:ext cx="2525485" cy="75657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N Product</a:t>
            </a:r>
          </a:p>
        </p:txBody>
      </p:sp>
      <p:sp>
        <p:nvSpPr>
          <p:cNvPr id="13" name="Rectangle 12"/>
          <p:cNvSpPr/>
          <p:nvPr/>
        </p:nvSpPr>
        <p:spPr>
          <a:xfrm>
            <a:off x="8887505" y="2537950"/>
            <a:ext cx="1928131" cy="5940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Nitrogen ends up here</a:t>
            </a:r>
            <a:endParaRPr lang="en-US" sz="2000" b="1" dirty="0">
              <a:solidFill>
                <a:schemeClr val="tx1"/>
              </a:solidFill>
            </a:endParaRPr>
          </a:p>
        </p:txBody>
      </p:sp>
      <p:sp>
        <p:nvSpPr>
          <p:cNvPr id="14" name="Rounded Rectangle 13"/>
          <p:cNvSpPr/>
          <p:nvPr/>
        </p:nvSpPr>
        <p:spPr>
          <a:xfrm>
            <a:off x="353784" y="5040018"/>
            <a:ext cx="4694469" cy="76880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100% minus %C</a:t>
            </a:r>
            <a:r>
              <a:rPr lang="en-US" sz="2800" b="1" dirty="0">
                <a:solidFill>
                  <a:schemeClr val="tx1"/>
                </a:solidFill>
              </a:rPr>
              <a:t>,</a:t>
            </a:r>
            <a:r>
              <a:rPr lang="en-US" sz="2800" b="1" dirty="0" smtClean="0">
                <a:solidFill>
                  <a:schemeClr val="tx1"/>
                </a:solidFill>
              </a:rPr>
              <a:t> %H and %N </a:t>
            </a:r>
          </a:p>
        </p:txBody>
      </p:sp>
      <p:sp>
        <p:nvSpPr>
          <p:cNvPr id="15" name="Rectangle 14"/>
          <p:cNvSpPr/>
          <p:nvPr/>
        </p:nvSpPr>
        <p:spPr>
          <a:xfrm>
            <a:off x="797699" y="5604668"/>
            <a:ext cx="3300096" cy="57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 Oxygen in ANY Sample</a:t>
            </a:r>
            <a:endParaRPr lang="en-US" sz="2000" b="1" dirty="0">
              <a:solidFill>
                <a:schemeClr val="tx1"/>
              </a:solidFill>
            </a:endParaRPr>
          </a:p>
        </p:txBody>
      </p:sp>
      <p:sp>
        <p:nvSpPr>
          <p:cNvPr id="16" name="Rounded Rectangle 15"/>
          <p:cNvSpPr/>
          <p:nvPr/>
        </p:nvSpPr>
        <p:spPr>
          <a:xfrm>
            <a:off x="354468" y="3823287"/>
            <a:ext cx="8234361" cy="65585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Convert all grams into % based on each experiment</a:t>
            </a:r>
          </a:p>
        </p:txBody>
      </p:sp>
      <p:sp>
        <p:nvSpPr>
          <p:cNvPr id="17" name="Rounded Rectangle 16"/>
          <p:cNvSpPr/>
          <p:nvPr/>
        </p:nvSpPr>
        <p:spPr>
          <a:xfrm>
            <a:off x="6974267" y="4973105"/>
            <a:ext cx="4276491" cy="84639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solidFill>
                  <a:schemeClr val="tx1"/>
                </a:solidFill>
              </a:rPr>
              <a:t>Now pretend 100g sample</a:t>
            </a:r>
          </a:p>
        </p:txBody>
      </p:sp>
      <p:sp>
        <p:nvSpPr>
          <p:cNvPr id="18" name="Rectangle 17"/>
          <p:cNvSpPr/>
          <p:nvPr/>
        </p:nvSpPr>
        <p:spPr>
          <a:xfrm>
            <a:off x="6739321" y="5582721"/>
            <a:ext cx="4811480" cy="935415"/>
          </a:xfrm>
          <a:prstGeom prst="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Back to Rhyme! </a:t>
            </a:r>
          </a:p>
          <a:p>
            <a:pPr algn="ctr"/>
            <a:r>
              <a:rPr lang="en-US" sz="2000" b="1" dirty="0" smtClean="0">
                <a:solidFill>
                  <a:schemeClr val="tx1"/>
                </a:solidFill>
              </a:rPr>
              <a:t>% to Mass…mass to mole… divide by small… multiply ‘till whole</a:t>
            </a:r>
            <a:endParaRPr lang="en-US" sz="2000" b="1" dirty="0">
              <a:solidFill>
                <a:schemeClr val="tx1"/>
              </a:solidFill>
            </a:endParaRPr>
          </a:p>
        </p:txBody>
      </p:sp>
      <p:cxnSp>
        <p:nvCxnSpPr>
          <p:cNvPr id="19" name="Straight Arrow Connector 18"/>
          <p:cNvCxnSpPr/>
          <p:nvPr/>
        </p:nvCxnSpPr>
        <p:spPr>
          <a:xfrm flipH="1">
            <a:off x="1807028" y="587828"/>
            <a:ext cx="0" cy="137160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0" name="Left Brace 19"/>
          <p:cNvSpPr/>
          <p:nvPr/>
        </p:nvSpPr>
        <p:spPr>
          <a:xfrm rot="16200000">
            <a:off x="5414294" y="-772662"/>
            <a:ext cx="581332" cy="8502218"/>
          </a:xfrm>
          <a:prstGeom prst="leftBrace">
            <a:avLst>
              <a:gd name="adj1" fmla="val 8333"/>
              <a:gd name="adj2" fmla="val 46062"/>
            </a:avLst>
          </a:prstGeom>
          <a:ln w="762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cxnSp>
        <p:nvCxnSpPr>
          <p:cNvPr id="23" name="Straight Connector 22"/>
          <p:cNvCxnSpPr/>
          <p:nvPr/>
        </p:nvCxnSpPr>
        <p:spPr>
          <a:xfrm>
            <a:off x="1774370" y="598714"/>
            <a:ext cx="228600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3847415" y="597326"/>
            <a:ext cx="0" cy="137160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07028" y="227994"/>
            <a:ext cx="2226127" cy="369332"/>
          </a:xfrm>
          <a:prstGeom prst="rect">
            <a:avLst/>
          </a:prstGeom>
          <a:noFill/>
        </p:spPr>
        <p:txBody>
          <a:bodyPr wrap="square" rtlCol="0">
            <a:spAutoFit/>
          </a:bodyPr>
          <a:lstStyle/>
          <a:p>
            <a:r>
              <a:rPr lang="en-US" dirty="0" smtClean="0"/>
              <a:t>Experiment #1</a:t>
            </a:r>
            <a:endParaRPr lang="en-US" dirty="0"/>
          </a:p>
        </p:txBody>
      </p:sp>
      <p:cxnSp>
        <p:nvCxnSpPr>
          <p:cNvPr id="29" name="Straight Connector 28"/>
          <p:cNvCxnSpPr/>
          <p:nvPr/>
        </p:nvCxnSpPr>
        <p:spPr>
          <a:xfrm>
            <a:off x="9133109" y="620482"/>
            <a:ext cx="822960" cy="0"/>
          </a:xfrm>
          <a:prstGeom prst="line">
            <a:avLst/>
          </a:prstGeom>
          <a:ln w="762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9930829" y="597326"/>
            <a:ext cx="0" cy="137160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9165767" y="238876"/>
            <a:ext cx="2040387" cy="369332"/>
          </a:xfrm>
          <a:prstGeom prst="rect">
            <a:avLst/>
          </a:prstGeom>
          <a:noFill/>
        </p:spPr>
        <p:txBody>
          <a:bodyPr wrap="square" rtlCol="0">
            <a:spAutoFit/>
          </a:bodyPr>
          <a:lstStyle/>
          <a:p>
            <a:r>
              <a:rPr lang="en-US" dirty="0" smtClean="0"/>
              <a:t>Experiment #2</a:t>
            </a:r>
            <a:endParaRPr lang="en-US" dirty="0"/>
          </a:p>
        </p:txBody>
      </p:sp>
      <p:sp>
        <p:nvSpPr>
          <p:cNvPr id="33" name="Oval 32"/>
          <p:cNvSpPr/>
          <p:nvPr/>
        </p:nvSpPr>
        <p:spPr>
          <a:xfrm>
            <a:off x="8736457" y="3812373"/>
            <a:ext cx="1959434" cy="807398"/>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u="sng" dirty="0" smtClean="0">
                <a:solidFill>
                  <a:schemeClr val="tx1"/>
                </a:solidFill>
              </a:rPr>
              <a:t>g element</a:t>
            </a:r>
            <a:r>
              <a:rPr lang="en-US" sz="1600" b="1" dirty="0" smtClean="0">
                <a:solidFill>
                  <a:schemeClr val="tx1"/>
                </a:solidFill>
              </a:rPr>
              <a:t> x 100</a:t>
            </a:r>
          </a:p>
          <a:p>
            <a:r>
              <a:rPr lang="en-US" sz="1600" b="1" dirty="0" smtClean="0">
                <a:solidFill>
                  <a:schemeClr val="tx1"/>
                </a:solidFill>
              </a:rPr>
              <a:t>g sample</a:t>
            </a:r>
            <a:endParaRPr lang="en-US" sz="1600" b="1" dirty="0">
              <a:solidFill>
                <a:schemeClr val="tx1"/>
              </a:solidFill>
            </a:endParaRPr>
          </a:p>
        </p:txBody>
      </p:sp>
      <p:sp>
        <p:nvSpPr>
          <p:cNvPr id="34" name="TextBox 33"/>
          <p:cNvSpPr txBox="1"/>
          <p:nvPr/>
        </p:nvSpPr>
        <p:spPr>
          <a:xfrm>
            <a:off x="10666901" y="3453838"/>
            <a:ext cx="1336275" cy="1384995"/>
          </a:xfrm>
          <a:prstGeom prst="rect">
            <a:avLst/>
          </a:prstGeom>
          <a:noFill/>
        </p:spPr>
        <p:txBody>
          <a:bodyPr wrap="square" rtlCol="0">
            <a:spAutoFit/>
          </a:bodyPr>
          <a:lstStyle/>
          <a:p>
            <a:r>
              <a:rPr lang="en-US" sz="1400" b="1" dirty="0" smtClean="0"/>
              <a:t>Make sure you use </a:t>
            </a:r>
            <a:r>
              <a:rPr lang="en-US" sz="1400" b="1" dirty="0" err="1" smtClean="0"/>
              <a:t>Exp</a:t>
            </a:r>
            <a:r>
              <a:rPr lang="en-US" sz="1400" b="1" dirty="0" smtClean="0"/>
              <a:t> #1 sample mass for C and H, and Exp. #2 for N!</a:t>
            </a:r>
            <a:endParaRPr lang="en-US" sz="1400" b="1" dirty="0"/>
          </a:p>
        </p:txBody>
      </p:sp>
      <p:cxnSp>
        <p:nvCxnSpPr>
          <p:cNvPr id="35" name="Straight Arrow Connector 34"/>
          <p:cNvCxnSpPr/>
          <p:nvPr/>
        </p:nvCxnSpPr>
        <p:spPr>
          <a:xfrm>
            <a:off x="2597822" y="4490293"/>
            <a:ext cx="3187" cy="54864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048252" y="5334319"/>
            <a:ext cx="1920240" cy="0"/>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10058187" y="780206"/>
            <a:ext cx="1743531" cy="100584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g N product </a:t>
            </a:r>
            <a:r>
              <a:rPr lang="en-US" sz="1500" b="1" dirty="0" smtClean="0">
                <a:solidFill>
                  <a:schemeClr val="tx1"/>
                </a:solidFill>
                <a:sym typeface="Wingdings" panose="05000000000000000000" pitchFamily="2" charset="2"/>
              </a:rPr>
              <a:t> </a:t>
            </a:r>
            <a:r>
              <a:rPr lang="en-US" sz="1500" b="1" dirty="0" err="1" smtClean="0">
                <a:solidFill>
                  <a:schemeClr val="tx1"/>
                </a:solidFill>
                <a:sym typeface="Wingdings" panose="05000000000000000000" pitchFamily="2" charset="2"/>
              </a:rPr>
              <a:t>mol</a:t>
            </a:r>
            <a:r>
              <a:rPr lang="en-US" sz="1500" b="1" dirty="0" smtClean="0">
                <a:solidFill>
                  <a:schemeClr val="tx1"/>
                </a:solidFill>
                <a:sym typeface="Wingdings" panose="05000000000000000000" pitchFamily="2" charset="2"/>
              </a:rPr>
              <a:t> N prod.  </a:t>
            </a:r>
            <a:r>
              <a:rPr lang="en-US" sz="1500" b="1" dirty="0" err="1" smtClean="0">
                <a:solidFill>
                  <a:schemeClr val="tx1"/>
                </a:solidFill>
                <a:sym typeface="Wingdings" panose="05000000000000000000" pitchFamily="2" charset="2"/>
              </a:rPr>
              <a:t>mol</a:t>
            </a:r>
            <a:r>
              <a:rPr lang="en-US" sz="1500" b="1" dirty="0" smtClean="0">
                <a:solidFill>
                  <a:schemeClr val="tx1"/>
                </a:solidFill>
                <a:sym typeface="Wingdings" panose="05000000000000000000" pitchFamily="2" charset="2"/>
              </a:rPr>
              <a:t> N  g N</a:t>
            </a:r>
            <a:endParaRPr lang="en-US" sz="1500" b="1" dirty="0">
              <a:solidFill>
                <a:schemeClr val="tx1"/>
              </a:solidFill>
            </a:endParaRPr>
          </a:p>
        </p:txBody>
      </p:sp>
      <p:sp>
        <p:nvSpPr>
          <p:cNvPr id="38" name="Oval 37"/>
          <p:cNvSpPr/>
          <p:nvPr/>
        </p:nvSpPr>
        <p:spPr>
          <a:xfrm>
            <a:off x="2345340" y="774762"/>
            <a:ext cx="1404854" cy="100584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g H2O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H2O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H</a:t>
            </a:r>
            <a:r>
              <a:rPr lang="en-US" sz="1500" b="1" dirty="0" smtClean="0">
                <a:solidFill>
                  <a:schemeClr val="tx1"/>
                </a:solidFill>
                <a:sym typeface="Wingdings" panose="05000000000000000000" pitchFamily="2" charset="2"/>
              </a:rPr>
              <a:t> g H</a:t>
            </a:r>
            <a:endParaRPr lang="en-US" sz="1500" b="1" dirty="0">
              <a:solidFill>
                <a:schemeClr val="tx1"/>
              </a:solidFill>
            </a:endParaRPr>
          </a:p>
        </p:txBody>
      </p:sp>
      <p:sp>
        <p:nvSpPr>
          <p:cNvPr id="39" name="Oval 38"/>
          <p:cNvSpPr/>
          <p:nvPr/>
        </p:nvSpPr>
        <p:spPr>
          <a:xfrm>
            <a:off x="289988" y="758533"/>
            <a:ext cx="1404854" cy="1005840"/>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g CO2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CO2 </a:t>
            </a:r>
            <a:r>
              <a:rPr lang="en-US" sz="1500" b="1" dirty="0" smtClean="0">
                <a:solidFill>
                  <a:schemeClr val="tx1"/>
                </a:solidFill>
                <a:sym typeface="Wingdings" panose="05000000000000000000" pitchFamily="2" charset="2"/>
              </a:rPr>
              <a:t> </a:t>
            </a:r>
            <a:r>
              <a:rPr lang="en-US" sz="1500" b="1" dirty="0" err="1" smtClean="0">
                <a:solidFill>
                  <a:schemeClr val="tx1"/>
                </a:solidFill>
              </a:rPr>
              <a:t>mol</a:t>
            </a:r>
            <a:r>
              <a:rPr lang="en-US" sz="1500" b="1" dirty="0" smtClean="0">
                <a:solidFill>
                  <a:schemeClr val="tx1"/>
                </a:solidFill>
              </a:rPr>
              <a:t> C</a:t>
            </a:r>
            <a:r>
              <a:rPr lang="en-US" sz="1500" b="1" dirty="0" smtClean="0">
                <a:solidFill>
                  <a:schemeClr val="tx1"/>
                </a:solidFill>
                <a:sym typeface="Wingdings" panose="05000000000000000000" pitchFamily="2" charset="2"/>
              </a:rPr>
              <a:t> g C</a:t>
            </a:r>
            <a:endParaRPr lang="en-US" sz="1500" b="1" dirty="0">
              <a:solidFill>
                <a:schemeClr val="tx1"/>
              </a:solidFill>
            </a:endParaRPr>
          </a:p>
        </p:txBody>
      </p:sp>
    </p:spTree>
    <p:extLst>
      <p:ext uri="{BB962C8B-B14F-4D97-AF65-F5344CB8AC3E}">
        <p14:creationId xmlns:p14="http://schemas.microsoft.com/office/powerpoint/2010/main" val="24092630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YouTube Link to Presentation</a:t>
            </a:r>
            <a:endParaRPr lang="en-US" dirty="0"/>
          </a:p>
        </p:txBody>
      </p:sp>
      <p:sp>
        <p:nvSpPr>
          <p:cNvPr id="3" name="Content Placeholder 2"/>
          <p:cNvSpPr>
            <a:spLocks noGrp="1"/>
          </p:cNvSpPr>
          <p:nvPr>
            <p:ph idx="1"/>
          </p:nvPr>
        </p:nvSpPr>
        <p:spPr/>
        <p:txBody>
          <a:bodyPr>
            <a:normAutofit/>
          </a:bodyPr>
          <a:lstStyle/>
          <a:p>
            <a:r>
              <a:rPr lang="en-US" sz="4400" dirty="0">
                <a:hlinkClick r:id="rId2"/>
              </a:rPr>
              <a:t>https://</a:t>
            </a:r>
            <a:r>
              <a:rPr lang="en-US" sz="4400" dirty="0" smtClean="0">
                <a:hlinkClick r:id="rId2"/>
              </a:rPr>
              <a:t>youtu.be/3DQEecMP260</a:t>
            </a:r>
            <a:r>
              <a:rPr lang="en-US" sz="4400" dirty="0" smtClean="0"/>
              <a:t> </a:t>
            </a:r>
            <a:endParaRPr lang="en-US" sz="4400" dirty="0"/>
          </a:p>
        </p:txBody>
      </p:sp>
    </p:spTree>
    <p:extLst>
      <p:ext uri="{BB962C8B-B14F-4D97-AF65-F5344CB8AC3E}">
        <p14:creationId xmlns:p14="http://schemas.microsoft.com/office/powerpoint/2010/main" val="2624111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234" y="627017"/>
            <a:ext cx="11227526" cy="4998720"/>
          </a:xfrm>
        </p:spPr>
        <p:txBody>
          <a:bodyPr/>
          <a:lstStyle/>
          <a:p>
            <a:pPr marL="45720" indent="0">
              <a:buNone/>
            </a:pPr>
            <a:r>
              <a:rPr lang="en-US" sz="4400" b="1" dirty="0" smtClean="0"/>
              <a:t>We have been working problems where we start with a % composition and doing this: </a:t>
            </a:r>
            <a:r>
              <a:rPr lang="en-US" sz="4000" b="1" dirty="0" smtClean="0"/>
              <a:t/>
            </a:r>
            <a:br>
              <a:rPr lang="en-US" sz="4000" b="1" dirty="0" smtClean="0"/>
            </a:br>
            <a:endParaRPr lang="en-US" sz="4000" b="1" dirty="0" smtClean="0"/>
          </a:p>
          <a:p>
            <a:pPr lvl="2"/>
            <a:r>
              <a:rPr lang="en-US" sz="4000" dirty="0" smtClean="0">
                <a:solidFill>
                  <a:schemeClr val="tx1"/>
                </a:solidFill>
              </a:rPr>
              <a:t> </a:t>
            </a:r>
            <a:r>
              <a:rPr lang="en-US" sz="4000" b="1" dirty="0" smtClean="0">
                <a:solidFill>
                  <a:schemeClr val="tx1"/>
                </a:solidFill>
              </a:rPr>
              <a:t>% to mass</a:t>
            </a:r>
          </a:p>
          <a:p>
            <a:pPr lvl="2"/>
            <a:r>
              <a:rPr lang="en-US" sz="4000" b="1" dirty="0" smtClean="0">
                <a:solidFill>
                  <a:schemeClr val="tx1"/>
                </a:solidFill>
              </a:rPr>
              <a:t> Mass to mole</a:t>
            </a:r>
          </a:p>
          <a:p>
            <a:pPr lvl="2"/>
            <a:r>
              <a:rPr lang="en-US" sz="4000" b="1" dirty="0" smtClean="0">
                <a:solidFill>
                  <a:schemeClr val="tx1"/>
                </a:solidFill>
              </a:rPr>
              <a:t> Divide by small</a:t>
            </a:r>
          </a:p>
          <a:p>
            <a:pPr lvl="2"/>
            <a:r>
              <a:rPr lang="en-US" sz="4000" b="1" dirty="0" smtClean="0">
                <a:solidFill>
                  <a:schemeClr val="tx1"/>
                </a:solidFill>
              </a:rPr>
              <a:t> Multiply until whole</a:t>
            </a:r>
            <a:endParaRPr lang="en-US" sz="4000" b="1" dirty="0">
              <a:solidFill>
                <a:schemeClr val="tx1"/>
              </a:solidFill>
            </a:endParaRPr>
          </a:p>
        </p:txBody>
      </p:sp>
    </p:spTree>
    <p:extLst>
      <p:ext uri="{BB962C8B-B14F-4D97-AF65-F5344CB8AC3E}">
        <p14:creationId xmlns:p14="http://schemas.microsoft.com/office/powerpoint/2010/main" val="2572457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9045" y="522514"/>
            <a:ext cx="10326189" cy="5207726"/>
          </a:xfrm>
        </p:spPr>
        <p:txBody>
          <a:bodyPr>
            <a:normAutofit/>
          </a:bodyPr>
          <a:lstStyle/>
          <a:p>
            <a:pPr marL="45720" indent="0">
              <a:buNone/>
            </a:pPr>
            <a:r>
              <a:rPr lang="en-US" sz="4400" b="1" dirty="0" smtClean="0"/>
              <a:t>We don’t HAVE to start with a % composition though…</a:t>
            </a:r>
            <a:r>
              <a:rPr lang="en-US" sz="4000" b="1" dirty="0" smtClean="0"/>
              <a:t/>
            </a:r>
            <a:br>
              <a:rPr lang="en-US" sz="4000" b="1" dirty="0" smtClean="0"/>
            </a:br>
            <a:endParaRPr lang="en-US" sz="4000" b="1" dirty="0" smtClean="0"/>
          </a:p>
          <a:p>
            <a:pPr lvl="1"/>
            <a:r>
              <a:rPr lang="en-US" sz="3800" b="1" dirty="0" smtClean="0">
                <a:solidFill>
                  <a:schemeClr val="tx1"/>
                </a:solidFill>
              </a:rPr>
              <a:t> As long as we can find the number of grams of each element, then we can find the empirical formula!</a:t>
            </a:r>
            <a:endParaRPr lang="en-US" sz="3800" b="1" dirty="0">
              <a:solidFill>
                <a:schemeClr val="tx1"/>
              </a:solidFill>
            </a:endParaRPr>
          </a:p>
        </p:txBody>
      </p:sp>
    </p:spTree>
    <p:extLst>
      <p:ext uri="{BB962C8B-B14F-4D97-AF65-F5344CB8AC3E}">
        <p14:creationId xmlns:p14="http://schemas.microsoft.com/office/powerpoint/2010/main" val="3639692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113212"/>
            <a:ext cx="9875520" cy="1356360"/>
          </a:xfrm>
        </p:spPr>
        <p:txBody>
          <a:bodyPr/>
          <a:lstStyle/>
          <a:p>
            <a:r>
              <a:rPr lang="en-US" b="1" dirty="0" smtClean="0"/>
              <a:t>So…in combustion analysis problems…</a:t>
            </a:r>
            <a:endParaRPr lang="en-US" b="1" dirty="0"/>
          </a:p>
        </p:txBody>
      </p:sp>
      <p:sp>
        <p:nvSpPr>
          <p:cNvPr id="3" name="Content Placeholder 2"/>
          <p:cNvSpPr>
            <a:spLocks noGrp="1"/>
          </p:cNvSpPr>
          <p:nvPr>
            <p:ph idx="1"/>
          </p:nvPr>
        </p:nvSpPr>
        <p:spPr>
          <a:xfrm>
            <a:off x="587829" y="1227909"/>
            <a:ext cx="11181806" cy="5495109"/>
          </a:xfrm>
        </p:spPr>
        <p:txBody>
          <a:bodyPr>
            <a:normAutofit/>
          </a:bodyPr>
          <a:lstStyle/>
          <a:p>
            <a:pPr marL="45720" indent="0" eaLnBrk="1" hangingPunct="1">
              <a:lnSpc>
                <a:spcPct val="80000"/>
              </a:lnSpc>
              <a:buNone/>
            </a:pPr>
            <a:endParaRPr lang="en-US" sz="4000" b="1" dirty="0" smtClean="0">
              <a:solidFill>
                <a:schemeClr val="tx1"/>
              </a:solidFill>
            </a:endParaRPr>
          </a:p>
          <a:p>
            <a:pPr eaLnBrk="1" hangingPunct="1">
              <a:lnSpc>
                <a:spcPct val="80000"/>
              </a:lnSpc>
            </a:pPr>
            <a:r>
              <a:rPr lang="en-US" sz="4000" b="1" dirty="0" smtClean="0">
                <a:solidFill>
                  <a:schemeClr val="tx1"/>
                </a:solidFill>
              </a:rPr>
              <a:t>You will be figuring out the grams of each element in the sample using data and dimensional analysis, and do the normal empirical formula calculation!</a:t>
            </a:r>
            <a:endParaRPr lang="en-US" sz="3800" b="1" dirty="0">
              <a:solidFill>
                <a:schemeClr val="tx1"/>
              </a:solidFill>
            </a:endParaRPr>
          </a:p>
          <a:p>
            <a:pPr marL="274320" lvl="1" indent="0" eaLnBrk="1" hangingPunct="1">
              <a:lnSpc>
                <a:spcPct val="80000"/>
              </a:lnSpc>
              <a:buNone/>
            </a:pPr>
            <a:endParaRPr lang="en-US" sz="2400" dirty="0">
              <a:solidFill>
                <a:schemeClr val="tx1"/>
              </a:solidFill>
            </a:endParaRPr>
          </a:p>
        </p:txBody>
      </p:sp>
    </p:spTree>
    <p:extLst>
      <p:ext uri="{BB962C8B-B14F-4D97-AF65-F5344CB8AC3E}">
        <p14:creationId xmlns:p14="http://schemas.microsoft.com/office/powerpoint/2010/main" val="3096346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234" y="627017"/>
            <a:ext cx="11227526" cy="4998720"/>
          </a:xfrm>
        </p:spPr>
        <p:txBody>
          <a:bodyPr/>
          <a:lstStyle/>
          <a:p>
            <a:pPr marL="45720" indent="0">
              <a:buNone/>
            </a:pPr>
            <a:r>
              <a:rPr lang="en-US" sz="4400" b="1" dirty="0" smtClean="0"/>
              <a:t>So now it will be like this!</a:t>
            </a:r>
            <a:r>
              <a:rPr lang="en-US" sz="4000" b="1" dirty="0" smtClean="0"/>
              <a:t/>
            </a:r>
            <a:br>
              <a:rPr lang="en-US" sz="4000" b="1" dirty="0" smtClean="0"/>
            </a:br>
            <a:endParaRPr lang="en-US" sz="4000" b="1" dirty="0" smtClean="0"/>
          </a:p>
          <a:p>
            <a:pPr lvl="2"/>
            <a:r>
              <a:rPr lang="en-US" sz="4000" dirty="0" smtClean="0">
                <a:solidFill>
                  <a:schemeClr val="tx1"/>
                </a:solidFill>
              </a:rPr>
              <a:t> </a:t>
            </a:r>
            <a:r>
              <a:rPr lang="en-US" sz="4000" b="1" dirty="0" smtClean="0">
                <a:solidFill>
                  <a:schemeClr val="tx1"/>
                </a:solidFill>
              </a:rPr>
              <a:t>% to mass</a:t>
            </a:r>
          </a:p>
          <a:p>
            <a:pPr lvl="2"/>
            <a:r>
              <a:rPr lang="en-US" sz="4000" b="1" dirty="0" smtClean="0">
                <a:solidFill>
                  <a:schemeClr val="tx1"/>
                </a:solidFill>
              </a:rPr>
              <a:t> Mass to mole</a:t>
            </a:r>
          </a:p>
          <a:p>
            <a:pPr lvl="2"/>
            <a:r>
              <a:rPr lang="en-US" sz="4000" b="1" dirty="0" smtClean="0">
                <a:solidFill>
                  <a:schemeClr val="tx1"/>
                </a:solidFill>
              </a:rPr>
              <a:t> Divide by small</a:t>
            </a:r>
          </a:p>
          <a:p>
            <a:pPr lvl="2"/>
            <a:r>
              <a:rPr lang="en-US" sz="4000" b="1" dirty="0" smtClean="0">
                <a:solidFill>
                  <a:schemeClr val="tx1"/>
                </a:solidFill>
              </a:rPr>
              <a:t> Multiply </a:t>
            </a:r>
            <a:r>
              <a:rPr lang="en-US" sz="4000" b="1" dirty="0" err="1" smtClean="0">
                <a:solidFill>
                  <a:schemeClr val="tx1"/>
                </a:solidFill>
              </a:rPr>
              <a:t>til</a:t>
            </a:r>
            <a:r>
              <a:rPr lang="en-US" sz="4000" b="1" dirty="0" smtClean="0">
                <a:solidFill>
                  <a:schemeClr val="tx1"/>
                </a:solidFill>
              </a:rPr>
              <a:t> whole</a:t>
            </a:r>
            <a:endParaRPr lang="en-US" sz="4000" b="1" dirty="0">
              <a:solidFill>
                <a:schemeClr val="tx1"/>
              </a:solidFill>
            </a:endParaRPr>
          </a:p>
        </p:txBody>
      </p:sp>
      <p:cxnSp>
        <p:nvCxnSpPr>
          <p:cNvPr id="4" name="Straight Connector 3"/>
          <p:cNvCxnSpPr/>
          <p:nvPr/>
        </p:nvCxnSpPr>
        <p:spPr>
          <a:xfrm>
            <a:off x="1449977" y="2129246"/>
            <a:ext cx="2625634"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420394" y="1619793"/>
            <a:ext cx="4878977" cy="2554545"/>
          </a:xfrm>
          <a:prstGeom prst="rect">
            <a:avLst/>
          </a:prstGeom>
          <a:noFill/>
          <a:ln w="76200">
            <a:solidFill>
              <a:schemeClr val="accent2"/>
            </a:solidFill>
          </a:ln>
        </p:spPr>
        <p:txBody>
          <a:bodyPr wrap="square" rtlCol="0">
            <a:spAutoFit/>
          </a:bodyPr>
          <a:lstStyle/>
          <a:p>
            <a:r>
              <a:rPr lang="en-US" sz="4000" b="1" dirty="0" smtClean="0"/>
              <a:t>Use Combustion Analysis Data and Dimensional Analysis to find grams</a:t>
            </a:r>
            <a:endParaRPr lang="en-US" sz="4000" b="1" dirty="0"/>
          </a:p>
        </p:txBody>
      </p:sp>
      <p:cxnSp>
        <p:nvCxnSpPr>
          <p:cNvPr id="7" name="Straight Arrow Connector 6"/>
          <p:cNvCxnSpPr/>
          <p:nvPr/>
        </p:nvCxnSpPr>
        <p:spPr>
          <a:xfrm flipH="1" flipV="1">
            <a:off x="4219303" y="2129246"/>
            <a:ext cx="2194560" cy="352697"/>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708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19" y="738051"/>
            <a:ext cx="11123023" cy="4970418"/>
          </a:xfrm>
        </p:spPr>
        <p:txBody>
          <a:bodyPr>
            <a:normAutofit/>
          </a:bodyPr>
          <a:lstStyle/>
          <a:p>
            <a:pPr marL="274320" lvl="1" indent="0">
              <a:lnSpc>
                <a:spcPct val="80000"/>
              </a:lnSpc>
              <a:buNone/>
            </a:pPr>
            <a:r>
              <a:rPr lang="en-US" sz="4400" b="1" dirty="0"/>
              <a:t>The amount of CO</a:t>
            </a:r>
            <a:r>
              <a:rPr lang="en-US" sz="4400" b="1" baseline="-25000" dirty="0"/>
              <a:t>2</a:t>
            </a:r>
            <a:r>
              <a:rPr lang="en-US" sz="4400" b="1" dirty="0"/>
              <a:t> gives the amount of C originally present in the sample  compound </a:t>
            </a:r>
            <a:r>
              <a:rPr lang="en-US" sz="4000" b="1" dirty="0" smtClean="0">
                <a:solidFill>
                  <a:schemeClr val="tx1"/>
                </a:solidFill>
              </a:rPr>
              <a:t/>
            </a:r>
            <a:br>
              <a:rPr lang="en-US" sz="4000" b="1" dirty="0" smtClean="0">
                <a:solidFill>
                  <a:schemeClr val="tx1"/>
                </a:solidFill>
              </a:rPr>
            </a:br>
            <a:endParaRPr lang="en-US" sz="4000" b="1" dirty="0">
              <a:solidFill>
                <a:schemeClr val="tx1"/>
              </a:solidFill>
            </a:endParaRPr>
          </a:p>
          <a:p>
            <a:pPr lvl="3">
              <a:lnSpc>
                <a:spcPct val="80000"/>
              </a:lnSpc>
            </a:pPr>
            <a:r>
              <a:rPr lang="en-US" sz="4000" b="1" dirty="0">
                <a:solidFill>
                  <a:schemeClr val="tx1"/>
                </a:solidFill>
              </a:rPr>
              <a:t>All the carbon atoms in the unknown starting sample are rearranged into CO2 product</a:t>
            </a:r>
          </a:p>
          <a:p>
            <a:pPr lvl="3">
              <a:lnSpc>
                <a:spcPct val="80000"/>
              </a:lnSpc>
            </a:pPr>
            <a:endParaRPr lang="en-US" sz="4000" b="1" dirty="0" smtClean="0">
              <a:solidFill>
                <a:schemeClr val="tx1"/>
              </a:solidFill>
            </a:endParaRPr>
          </a:p>
          <a:p>
            <a:pPr lvl="3">
              <a:lnSpc>
                <a:spcPct val="80000"/>
              </a:lnSpc>
            </a:pPr>
            <a:r>
              <a:rPr lang="en-US" sz="4000" b="1" dirty="0" smtClean="0">
                <a:solidFill>
                  <a:schemeClr val="tx1"/>
                </a:solidFill>
              </a:rPr>
              <a:t>Why </a:t>
            </a:r>
            <a:r>
              <a:rPr lang="en-US" sz="4000" b="1" dirty="0">
                <a:solidFill>
                  <a:schemeClr val="tx1"/>
                </a:solidFill>
              </a:rPr>
              <a:t>you ask? Because the law of conservation of mass is ALWAYS TRUE</a:t>
            </a:r>
            <a:r>
              <a:rPr lang="en-US" sz="4000" b="1" dirty="0" smtClean="0">
                <a:solidFill>
                  <a:schemeClr val="tx1"/>
                </a:solidFill>
              </a:rPr>
              <a:t>!</a:t>
            </a:r>
            <a:endParaRPr lang="en-US" sz="4000" b="1" dirty="0">
              <a:solidFill>
                <a:schemeClr val="tx1"/>
              </a:solidFill>
            </a:endParaRPr>
          </a:p>
        </p:txBody>
      </p:sp>
    </p:spTree>
    <p:extLst>
      <p:ext uri="{BB962C8B-B14F-4D97-AF65-F5344CB8AC3E}">
        <p14:creationId xmlns:p14="http://schemas.microsoft.com/office/powerpoint/2010/main" val="2583895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19" y="738051"/>
            <a:ext cx="11123023" cy="4970418"/>
          </a:xfrm>
        </p:spPr>
        <p:txBody>
          <a:bodyPr>
            <a:normAutofit/>
          </a:bodyPr>
          <a:lstStyle/>
          <a:p>
            <a:pPr marL="274320" lvl="1" indent="0">
              <a:lnSpc>
                <a:spcPct val="80000"/>
              </a:lnSpc>
              <a:buNone/>
            </a:pPr>
            <a:r>
              <a:rPr lang="en-US" sz="4400" b="1" dirty="0"/>
              <a:t>The amount of H</a:t>
            </a:r>
            <a:r>
              <a:rPr lang="en-US" sz="4400" b="1" baseline="-25000" dirty="0"/>
              <a:t>2</a:t>
            </a:r>
            <a:r>
              <a:rPr lang="en-US" sz="4400" b="1" dirty="0"/>
              <a:t>O gives the amount of H originally present in the sample </a:t>
            </a:r>
          </a:p>
          <a:p>
            <a:pPr marL="274320" lvl="1" indent="0">
              <a:lnSpc>
                <a:spcPct val="80000"/>
              </a:lnSpc>
              <a:buNone/>
            </a:pPr>
            <a:endParaRPr lang="en-US" sz="4000" b="1" dirty="0">
              <a:solidFill>
                <a:schemeClr val="tx1"/>
              </a:solidFill>
            </a:endParaRPr>
          </a:p>
          <a:p>
            <a:pPr lvl="3">
              <a:lnSpc>
                <a:spcPct val="80000"/>
              </a:lnSpc>
            </a:pPr>
            <a:r>
              <a:rPr lang="en-US" sz="4000" b="1" dirty="0" smtClean="0">
                <a:solidFill>
                  <a:schemeClr val="tx1"/>
                </a:solidFill>
              </a:rPr>
              <a:t>Why </a:t>
            </a:r>
            <a:r>
              <a:rPr lang="en-US" sz="4000" b="1" dirty="0">
                <a:solidFill>
                  <a:schemeClr val="tx1"/>
                </a:solidFill>
              </a:rPr>
              <a:t>you ask? Why yes, that is correct. Because the law of conservation of mass is ALWAYS </a:t>
            </a:r>
            <a:r>
              <a:rPr lang="en-US" sz="4000" b="1" dirty="0" smtClean="0">
                <a:solidFill>
                  <a:schemeClr val="tx1"/>
                </a:solidFill>
              </a:rPr>
              <a:t>TRUE!</a:t>
            </a:r>
            <a:br>
              <a:rPr lang="en-US" sz="4000" b="1" dirty="0" smtClean="0">
                <a:solidFill>
                  <a:schemeClr val="tx1"/>
                </a:solidFill>
              </a:rPr>
            </a:br>
            <a:endParaRPr lang="en-US" sz="4000" b="1" dirty="0">
              <a:solidFill>
                <a:schemeClr val="tx1"/>
              </a:solidFill>
            </a:endParaRPr>
          </a:p>
          <a:p>
            <a:pPr lvl="3">
              <a:lnSpc>
                <a:spcPct val="80000"/>
              </a:lnSpc>
            </a:pPr>
            <a:r>
              <a:rPr lang="en-US" sz="4000" b="1" dirty="0" smtClean="0">
                <a:solidFill>
                  <a:schemeClr val="tx1"/>
                </a:solidFill>
              </a:rPr>
              <a:t>Watch </a:t>
            </a:r>
            <a:r>
              <a:rPr lang="en-US" sz="4000" b="1" dirty="0">
                <a:solidFill>
                  <a:schemeClr val="tx1"/>
                </a:solidFill>
              </a:rPr>
              <a:t>the subscript stoichiometry: </a:t>
            </a:r>
            <a:r>
              <a:rPr lang="en-US" sz="4000" b="1" dirty="0" smtClean="0">
                <a:solidFill>
                  <a:schemeClr val="tx1"/>
                </a:solidFill>
              </a:rPr>
              <a:t/>
            </a:r>
            <a:br>
              <a:rPr lang="en-US" sz="4000" b="1" dirty="0" smtClean="0">
                <a:solidFill>
                  <a:schemeClr val="tx1"/>
                </a:solidFill>
              </a:rPr>
            </a:br>
            <a:r>
              <a:rPr lang="en-US" sz="4000" b="1" dirty="0" smtClean="0">
                <a:solidFill>
                  <a:schemeClr val="tx1"/>
                </a:solidFill>
              </a:rPr>
              <a:t>1 </a:t>
            </a:r>
            <a:r>
              <a:rPr lang="en-US" sz="4000" b="1" dirty="0" err="1">
                <a:solidFill>
                  <a:schemeClr val="tx1"/>
                </a:solidFill>
              </a:rPr>
              <a:t>mol</a:t>
            </a:r>
            <a:r>
              <a:rPr lang="en-US" sz="4000" b="1" dirty="0">
                <a:solidFill>
                  <a:schemeClr val="tx1"/>
                </a:solidFill>
              </a:rPr>
              <a:t> H</a:t>
            </a:r>
            <a:r>
              <a:rPr lang="en-US" sz="4000" b="1" baseline="-25000" dirty="0">
                <a:solidFill>
                  <a:schemeClr val="tx1"/>
                </a:solidFill>
              </a:rPr>
              <a:t>2</a:t>
            </a:r>
            <a:r>
              <a:rPr lang="en-US" sz="4000" b="1" dirty="0">
                <a:solidFill>
                  <a:schemeClr val="tx1"/>
                </a:solidFill>
              </a:rPr>
              <a:t>O contains 2 </a:t>
            </a:r>
            <a:r>
              <a:rPr lang="en-US" sz="4000" b="1" dirty="0" err="1">
                <a:solidFill>
                  <a:schemeClr val="tx1"/>
                </a:solidFill>
              </a:rPr>
              <a:t>mol</a:t>
            </a:r>
            <a:r>
              <a:rPr lang="en-US" sz="4000" b="1" dirty="0">
                <a:solidFill>
                  <a:schemeClr val="tx1"/>
                </a:solidFill>
              </a:rPr>
              <a:t> H.</a:t>
            </a:r>
          </a:p>
          <a:p>
            <a:endParaRPr lang="en-US" dirty="0"/>
          </a:p>
        </p:txBody>
      </p:sp>
    </p:spTree>
    <p:extLst>
      <p:ext uri="{BB962C8B-B14F-4D97-AF65-F5344CB8AC3E}">
        <p14:creationId xmlns:p14="http://schemas.microsoft.com/office/powerpoint/2010/main" val="171219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384</TotalTime>
  <Words>1600</Words>
  <Application>Microsoft Office PowerPoint</Application>
  <PresentationFormat>Widescreen</PresentationFormat>
  <Paragraphs>288</Paragraphs>
  <Slides>31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Corbel</vt:lpstr>
      <vt:lpstr>Wingdings</vt:lpstr>
      <vt:lpstr>Basis</vt:lpstr>
      <vt:lpstr>Target:  I can apply my knowledge of empirical formulas to data obtained from combustion analysis</vt:lpstr>
      <vt:lpstr>N30 – Combustion Analysis</vt:lpstr>
      <vt:lpstr>Combustion Analysis</vt:lpstr>
      <vt:lpstr>PowerPoint Presentation</vt:lpstr>
      <vt:lpstr>PowerPoint Presentation</vt:lpstr>
      <vt:lpstr>So…in combustion analysis problems…</vt:lpstr>
      <vt:lpstr>PowerPoint Presentation</vt:lpstr>
      <vt:lpstr>PowerPoint Presentation</vt:lpstr>
      <vt:lpstr>PowerPoint Presentation</vt:lpstr>
      <vt:lpstr>PowerPoint Presentation</vt:lpstr>
      <vt:lpstr>Important Points to Know</vt:lpstr>
      <vt:lpstr>Steps to Solve</vt:lpstr>
      <vt:lpstr>A sample of a compound that is known to contain only carbon, hydrogen, and oxygen is combusted, and the CO2 and H2O produced are trapped and weighed.  The original sample weighed 8.38 g and yielded 16.0 g CO2 and  9.8 g H2O.  What is the empirical formula? </vt:lpstr>
      <vt:lpstr>Original sample = 8.38 g and yielded 16.0 g CO2 and 9.80                                                                                                        g H2O</vt:lpstr>
      <vt:lpstr>Original sample = 8.38 g and yielded 16.0 g CO2 and 9.80                                                                                                        g H2O</vt:lpstr>
      <vt:lpstr>Original sample = 8.38 g and yielded 16.0 g CO2 and 9.80                                                                                                         g H2O</vt:lpstr>
      <vt:lpstr>Lysine is an amino acid which has the following elemental composition: C, H, O, N. In one experiment, 2.175 g of lysine was combusted to produce 3.94 g of CO2 and 1.89 g H2O. In a separate experiment, 1.873 g of lysine was burned to produce 0.436 g of NH2. The molar mass of lysine is approximately 150 g/mol. Determine the empirical and molecular formula of lysine.</vt:lpstr>
      <vt:lpstr>Original sample = 2.175 g and yielded 3.94 g CO2 and 1.89     Nitrogen Sample = 1.873g  0.436 g NH2                g H2O</vt:lpstr>
      <vt:lpstr>Original sample = 2.175 g and yielded 3.94 g CO2 and 1.89     Nitrogen Sample = 1.873g  0.436 g NH2                g H2O</vt:lpstr>
      <vt:lpstr>Original sample = 2.175 g and yielded 3.94 g CO2 and 1.89     Nitrogen Sample = 1.873g  0.436 g NH2                g H2O</vt:lpstr>
      <vt:lpstr>Original sample = 2.175 g and yielded 3.94 g CO2 and 1.89     Nitrogen Sample = 1.873g  0.436 g NH2                g H2O</vt:lpstr>
      <vt:lpstr>Original sample = 2.175 g and yielded 3.94 g CO2 and 1.89     Nitrogen Sample = 1.873g  0.436 g NH2                g H2O</vt:lpstr>
      <vt:lpstr>Original sample = 2.175 g and yielded 3.94 g CO2 and 1.89     Nitrogen Sample = 1.873g  0.436 g NH2                g H2O</vt:lpstr>
      <vt:lpstr>Original sample = 2.175 g and yielded 3.94 g CO2 and 1.89     Nitrogen Sample = 1.873g  0.436 g NH2                g H2O</vt:lpstr>
      <vt:lpstr>Original sample = 2.175 g and yielded 3.94 g CO2 and 1.89     Nitrogen Sample = 1.873g  0.436 g NH2                g H2O</vt:lpstr>
      <vt:lpstr>Flow Charts for different styles of problems.</vt:lpstr>
      <vt:lpstr>Remember…</vt:lpstr>
      <vt:lpstr>PowerPoint Presentation</vt:lpstr>
      <vt:lpstr>PowerPoint Presentation</vt:lpstr>
      <vt:lpstr>PowerPoint Presentation</vt:lpstr>
      <vt:lpstr>YouTube Link to Presentation</vt:lpstr>
    </vt:vector>
  </TitlesOfParts>
  <Company>SRVUSD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N30 – Combustion Analysis</dc:title>
  <dc:creator>Farmer, Stephanie [DH]</dc:creator>
  <cp:lastModifiedBy>Farmer, Stephanie [DH]</cp:lastModifiedBy>
  <cp:revision>36</cp:revision>
  <dcterms:created xsi:type="dcterms:W3CDTF">2019-01-03T06:09:54Z</dcterms:created>
  <dcterms:modified xsi:type="dcterms:W3CDTF">2021-02-04T02:29:14Z</dcterms:modified>
</cp:coreProperties>
</file>