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9"/>
  </p:notesMasterIdLst>
  <p:sldIdLst>
    <p:sldId id="341" r:id="rId5"/>
    <p:sldId id="366" r:id="rId6"/>
    <p:sldId id="343" r:id="rId7"/>
    <p:sldId id="344" r:id="rId8"/>
    <p:sldId id="349" r:id="rId9"/>
    <p:sldId id="359" r:id="rId10"/>
    <p:sldId id="365" r:id="rId11"/>
    <p:sldId id="346" r:id="rId12"/>
    <p:sldId id="345" r:id="rId13"/>
    <p:sldId id="347" r:id="rId14"/>
    <p:sldId id="348" r:id="rId15"/>
    <p:sldId id="350" r:id="rId16"/>
    <p:sldId id="351" r:id="rId17"/>
    <p:sldId id="352" r:id="rId18"/>
    <p:sldId id="353" r:id="rId19"/>
    <p:sldId id="354" r:id="rId20"/>
    <p:sldId id="355" r:id="rId21"/>
    <p:sldId id="356" r:id="rId22"/>
    <p:sldId id="358" r:id="rId23"/>
    <p:sldId id="357" r:id="rId24"/>
    <p:sldId id="362" r:id="rId25"/>
    <p:sldId id="363" r:id="rId26"/>
    <p:sldId id="364" r:id="rId27"/>
    <p:sldId id="361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380" autoAdjust="0"/>
    <p:restoredTop sz="94660"/>
  </p:normalViewPr>
  <p:slideViewPr>
    <p:cSldViewPr>
      <p:cViewPr varScale="1">
        <p:scale>
          <a:sx n="59" d="100"/>
          <a:sy n="59" d="100"/>
        </p:scale>
        <p:origin x="1088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Relationship Id="rId8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583942-82AE-43AC-9B26-B95A6D860996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23B5A3-E85E-4D2D-8CBF-AE4B7155A84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F4638-367D-498A-B8A1-8597CB2F7E67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27D24-24DB-4213-8D1A-CDB3A2BC70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F4638-367D-498A-B8A1-8597CB2F7E67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27D24-24DB-4213-8D1A-CDB3A2BC70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F4638-367D-498A-B8A1-8597CB2F7E67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27D24-24DB-4213-8D1A-CDB3A2BC70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F4638-367D-498A-B8A1-8597CB2F7E67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27D24-24DB-4213-8D1A-CDB3A2BC70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F4638-367D-498A-B8A1-8597CB2F7E67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27D24-24DB-4213-8D1A-CDB3A2BC70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F4638-367D-498A-B8A1-8597CB2F7E67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27D24-24DB-4213-8D1A-CDB3A2BC70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F4638-367D-498A-B8A1-8597CB2F7E67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27D24-24DB-4213-8D1A-CDB3A2BC70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F4638-367D-498A-B8A1-8597CB2F7E67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27D24-24DB-4213-8D1A-CDB3A2BC70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F4638-367D-498A-B8A1-8597CB2F7E67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27D24-24DB-4213-8D1A-CDB3A2BC70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F4638-367D-498A-B8A1-8597CB2F7E67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27D24-24DB-4213-8D1A-CDB3A2BC70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F4638-367D-498A-B8A1-8597CB2F7E67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27D24-24DB-4213-8D1A-CDB3A2BC70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5F4638-367D-498A-B8A1-8597CB2F7E67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B27D24-24DB-4213-8D1A-CDB3A2BC706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11.png"/><Relationship Id="rId4" Type="http://schemas.openxmlformats.org/officeDocument/2006/relationships/oleObject" Target="../embeddings/oleObject1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A1Uob8yAU5k" TargetMode="Externa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r7fBT_DJPsk" TargetMode="External"/><Relationship Id="rId2" Type="http://schemas.openxmlformats.org/officeDocument/2006/relationships/hyperlink" Target="https://youtu.be/A1Uob8yAU5k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3600"/>
            <a:ext cx="7772400" cy="1927225"/>
          </a:xfrm>
          <a:solidFill>
            <a:schemeClr val="bg1"/>
          </a:solidFill>
          <a:ln w="76200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6000" dirty="0">
                <a:latin typeface="Bernard MT Condensed" panose="02050806060905020404" pitchFamily="18" charset="0"/>
              </a:rPr>
              <a:t>N-31</a:t>
            </a:r>
            <a:br>
              <a:rPr lang="en-US" sz="6000" dirty="0">
                <a:latin typeface="Bernard MT Condensed" panose="02050806060905020404" pitchFamily="18" charset="0"/>
              </a:rPr>
            </a:br>
            <a:r>
              <a:rPr lang="en-US" sz="6000" dirty="0">
                <a:latin typeface="Bernard MT Condensed" panose="02050806060905020404" pitchFamily="18" charset="0"/>
              </a:rPr>
              <a:t>Basic Gas Law Equations </a:t>
            </a:r>
          </a:p>
        </p:txBody>
      </p:sp>
    </p:spTree>
    <p:extLst>
      <p:ext uri="{BB962C8B-B14F-4D97-AF65-F5344CB8AC3E}">
        <p14:creationId xmlns:p14="http://schemas.microsoft.com/office/powerpoint/2010/main" val="9619277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7772400" cy="2436235"/>
          </a:xfrm>
        </p:spPr>
        <p:txBody>
          <a:bodyPr>
            <a:noAutofit/>
          </a:bodyPr>
          <a:lstStyle/>
          <a:p>
            <a:r>
              <a:rPr lang="en-US" sz="8000" dirty="0">
                <a:latin typeface="Bernard MT Condensed" panose="02050806060905020404" pitchFamily="18" charset="0"/>
              </a:rPr>
              <a:t>Basic </a:t>
            </a:r>
            <a:br>
              <a:rPr lang="en-US" sz="8000" dirty="0">
                <a:latin typeface="Bernard MT Condensed" panose="02050806060905020404" pitchFamily="18" charset="0"/>
              </a:rPr>
            </a:br>
            <a:r>
              <a:rPr lang="en-US" sz="8000" dirty="0">
                <a:latin typeface="Bernard MT Condensed" panose="02050806060905020404" pitchFamily="18" charset="0"/>
              </a:rPr>
              <a:t>Gas Law Equations</a:t>
            </a:r>
          </a:p>
        </p:txBody>
      </p:sp>
      <p:sp>
        <p:nvSpPr>
          <p:cNvPr id="4" name="Rectangle 3"/>
          <p:cNvSpPr/>
          <p:nvPr/>
        </p:nvSpPr>
        <p:spPr>
          <a:xfrm>
            <a:off x="266700" y="3505200"/>
            <a:ext cx="8610600" cy="1015663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Memorize them!</a:t>
            </a:r>
          </a:p>
        </p:txBody>
      </p:sp>
    </p:spTree>
    <p:extLst>
      <p:ext uri="{BB962C8B-B14F-4D97-AF65-F5344CB8AC3E}">
        <p14:creationId xmlns:p14="http://schemas.microsoft.com/office/powerpoint/2010/main" val="16475517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75360"/>
            <a:ext cx="7772400" cy="1524000"/>
          </a:xfrm>
        </p:spPr>
        <p:txBody>
          <a:bodyPr>
            <a:noAutofit/>
          </a:bodyPr>
          <a:lstStyle/>
          <a:p>
            <a:r>
              <a:rPr lang="en-US" sz="8000" dirty="0">
                <a:latin typeface="Bernard MT Condensed" panose="02050806060905020404" pitchFamily="18" charset="0"/>
              </a:rPr>
              <a:t>Boyle’s Law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933450" y="2727960"/>
                <a:ext cx="7277100" cy="1920240"/>
              </a:xfrm>
              <a:prstGeom prst="rect">
                <a:avLst/>
              </a:prstGeom>
              <a:solidFill>
                <a:schemeClr val="bg1"/>
              </a:solidFill>
              <a:ln w="76200">
                <a:solidFill>
                  <a:schemeClr val="tx1"/>
                </a:solidFill>
              </a:ln>
            </p:spPr>
            <p:txBody>
              <a:bodyPr wrap="square" anchor="ctr">
                <a:spAutoFit/>
              </a:bodyPr>
              <a:lstStyle/>
              <a:p>
                <a:pPr lvl="0"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en-US" sz="8000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en-US" sz="8000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𝑷</m:t>
                          </m:r>
                        </m:e>
                        <m:sub>
                          <m:r>
                            <a:rPr lang="en-US" altLang="en-US" sz="8000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𝟏</m:t>
                          </m:r>
                        </m:sub>
                      </m:sSub>
                      <m:sSub>
                        <m:sSubPr>
                          <m:ctrlPr>
                            <a:rPr lang="en-US" altLang="en-US" sz="8000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en-US" sz="8000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en-US" altLang="en-US" sz="8000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altLang="en-US" sz="8000" b="1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en-US" altLang="en-US" sz="8000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en-US" sz="8000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𝑷</m:t>
                          </m:r>
                        </m:e>
                        <m:sub>
                          <m:r>
                            <a:rPr lang="en-US" altLang="en-US" sz="8000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sub>
                      </m:sSub>
                      <m:sSub>
                        <m:sSubPr>
                          <m:ctrlPr>
                            <a:rPr lang="en-US" altLang="en-US" sz="8000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en-US" sz="8000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en-US" altLang="en-US" sz="8000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en-US" altLang="en-US" sz="80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3450" y="2727960"/>
                <a:ext cx="7277100" cy="192024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762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230305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657358"/>
            <a:ext cx="7772400" cy="1310640"/>
          </a:xfrm>
        </p:spPr>
        <p:txBody>
          <a:bodyPr>
            <a:noAutofit/>
          </a:bodyPr>
          <a:lstStyle/>
          <a:p>
            <a:pPr algn="l"/>
            <a:r>
              <a:rPr lang="en-US" sz="8000" dirty="0">
                <a:latin typeface="Bernard MT Condensed" panose="02050806060905020404" pitchFamily="18" charset="0"/>
              </a:rPr>
              <a:t>Boyle’s </a:t>
            </a:r>
            <a:br>
              <a:rPr lang="en-US" sz="8000" dirty="0">
                <a:latin typeface="Bernard MT Condensed" panose="02050806060905020404" pitchFamily="18" charset="0"/>
              </a:rPr>
            </a:br>
            <a:r>
              <a:rPr lang="en-US" sz="8000" dirty="0">
                <a:latin typeface="Bernard MT Condensed" panose="02050806060905020404" pitchFamily="18" charset="0"/>
              </a:rPr>
              <a:t>Law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4953000" y="206514"/>
                <a:ext cx="4019550" cy="707886"/>
              </a:xfrm>
              <a:prstGeom prst="rect">
                <a:avLst/>
              </a:prstGeom>
              <a:solidFill>
                <a:schemeClr val="bg1"/>
              </a:solidFill>
              <a:ln w="76200">
                <a:solidFill>
                  <a:schemeClr val="tx1"/>
                </a:solidFill>
              </a:ln>
            </p:spPr>
            <p:txBody>
              <a:bodyPr wrap="square" anchor="ctr">
                <a:spAutoFit/>
              </a:bodyPr>
              <a:lstStyle/>
              <a:p>
                <a:pPr lvl="0"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en-US" sz="4000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en-US" sz="4000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𝑷</m:t>
                          </m:r>
                        </m:e>
                        <m:sub>
                          <m:r>
                            <a:rPr lang="en-US" altLang="en-US" sz="4000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𝟏</m:t>
                          </m:r>
                        </m:sub>
                      </m:sSub>
                      <m:sSub>
                        <m:sSubPr>
                          <m:ctrlPr>
                            <a:rPr lang="en-US" altLang="en-US" sz="4000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en-US" sz="4000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en-US" altLang="en-US" sz="4000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altLang="en-US" sz="4000" b="1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en-US" altLang="en-US" sz="4000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en-US" sz="4000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𝑷</m:t>
                          </m:r>
                        </m:e>
                        <m:sub>
                          <m:r>
                            <a:rPr lang="en-US" altLang="en-US" sz="4000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sub>
                      </m:sSub>
                      <m:sSub>
                        <m:sSubPr>
                          <m:ctrlPr>
                            <a:rPr lang="en-US" altLang="en-US" sz="4000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en-US" sz="4000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en-US" altLang="en-US" sz="4000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en-US" altLang="en-US" sz="40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206514"/>
                <a:ext cx="4019550" cy="70788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762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/>
          <p:cNvSpPr/>
          <p:nvPr/>
        </p:nvSpPr>
        <p:spPr>
          <a:xfrm>
            <a:off x="228600" y="2667000"/>
            <a:ext cx="5181600" cy="3416320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txBody>
          <a:bodyPr wrap="square" anchor="ctr">
            <a:spAutoFit/>
          </a:bodyPr>
          <a:lstStyle/>
          <a:p>
            <a:pPr marL="571500" lvl="0" indent="-5715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Temperature and # moles held constant</a:t>
            </a:r>
          </a:p>
          <a:p>
            <a:pPr marL="571500" lvl="0" indent="-5715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Indirect (or inverse) relationship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pressure goes ↑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Then volume goes ↓</a:t>
            </a:r>
            <a:endParaRPr lang="en-US" alt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3" descr="boyle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38800" y="2667000"/>
            <a:ext cx="3200400" cy="3416320"/>
          </a:xfrm>
          <a:prstGeom prst="rect">
            <a:avLst/>
          </a:prstGeom>
          <a:ln w="76200">
            <a:solidFill>
              <a:schemeClr val="tx1"/>
            </a:solidFill>
          </a:ln>
          <a:effectLst/>
        </p:spPr>
      </p:pic>
    </p:spTree>
    <p:extLst>
      <p:ext uri="{BB962C8B-B14F-4D97-AF65-F5344CB8AC3E}">
        <p14:creationId xmlns:p14="http://schemas.microsoft.com/office/powerpoint/2010/main" val="9399121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75360"/>
            <a:ext cx="7772400" cy="1524000"/>
          </a:xfrm>
        </p:spPr>
        <p:txBody>
          <a:bodyPr>
            <a:noAutofit/>
          </a:bodyPr>
          <a:lstStyle/>
          <a:p>
            <a:r>
              <a:rPr lang="en-US" sz="8000" dirty="0">
                <a:latin typeface="Bernard MT Condensed" panose="02050806060905020404" pitchFamily="18" charset="0"/>
              </a:rPr>
              <a:t>Charles’ Law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933450" y="2388817"/>
                <a:ext cx="7277100" cy="2926080"/>
              </a:xfrm>
              <a:prstGeom prst="rect">
                <a:avLst/>
              </a:prstGeom>
              <a:solidFill>
                <a:schemeClr val="bg1"/>
              </a:solidFill>
              <a:ln w="76200">
                <a:solidFill>
                  <a:schemeClr val="tx1"/>
                </a:solidFill>
              </a:ln>
            </p:spPr>
            <p:txBody>
              <a:bodyPr wrap="square" anchor="ctr">
                <a:spAutoFit/>
              </a:bodyPr>
              <a:lstStyle/>
              <a:p>
                <a:pPr lvl="0"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80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80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8000" b="1" i="1">
                                  <a:latin typeface="Cambria Math" panose="02040503050406030204" pitchFamily="18" charset="0"/>
                                </a:rPr>
                                <m:t>𝑽</m:t>
                              </m:r>
                            </m:e>
                            <m:sub>
                              <m:r>
                                <a:rPr lang="en-US" sz="8000" b="1" i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80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8000" b="1" i="1">
                                  <a:latin typeface="Cambria Math" panose="02040503050406030204" pitchFamily="18" charset="0"/>
                                </a:rPr>
                                <m:t>𝑻</m:t>
                              </m:r>
                            </m:e>
                            <m:sub>
                              <m:r>
                                <a:rPr lang="en-US" sz="8000" b="1" i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den>
                      </m:f>
                      <m:r>
                        <a:rPr lang="en-US" sz="8000" b="1" i="1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80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80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8000" b="1" i="1">
                                  <a:latin typeface="Cambria Math" panose="02040503050406030204" pitchFamily="18" charset="0"/>
                                </a:rPr>
                                <m:t>𝑽</m:t>
                              </m:r>
                            </m:e>
                            <m:sub>
                              <m:r>
                                <a:rPr lang="en-US" sz="80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80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8000" b="1" i="1">
                                  <a:latin typeface="Cambria Math" panose="02040503050406030204" pitchFamily="18" charset="0"/>
                                </a:rPr>
                                <m:t>𝑻</m:t>
                              </m:r>
                            </m:e>
                            <m:sub>
                              <m:r>
                                <a:rPr lang="en-US" sz="80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altLang="en-US" sz="714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3450" y="2388817"/>
                <a:ext cx="7277100" cy="292608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762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716322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455" y="726036"/>
            <a:ext cx="8229600" cy="1310640"/>
          </a:xfrm>
        </p:spPr>
        <p:txBody>
          <a:bodyPr>
            <a:noAutofit/>
          </a:bodyPr>
          <a:lstStyle/>
          <a:p>
            <a:pPr algn="l"/>
            <a:r>
              <a:rPr lang="en-US" sz="8000" dirty="0">
                <a:latin typeface="Bernard MT Condensed" panose="02050806060905020404" pitchFamily="18" charset="0"/>
              </a:rPr>
              <a:t>Charles’ </a:t>
            </a:r>
            <a:br>
              <a:rPr lang="en-US" sz="8000" dirty="0">
                <a:latin typeface="Bernard MT Condensed" panose="02050806060905020404" pitchFamily="18" charset="0"/>
              </a:rPr>
            </a:br>
            <a:r>
              <a:rPr lang="en-US" sz="8000" dirty="0">
                <a:latin typeface="Bernard MT Condensed" panose="02050806060905020404" pitchFamily="18" charset="0"/>
              </a:rPr>
              <a:t>Law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5969577" y="228600"/>
                <a:ext cx="2945823" cy="1345497"/>
              </a:xfrm>
              <a:prstGeom prst="rect">
                <a:avLst/>
              </a:prstGeom>
              <a:solidFill>
                <a:schemeClr val="bg1"/>
              </a:solidFill>
              <a:ln w="76200">
                <a:solidFill>
                  <a:schemeClr val="tx1"/>
                </a:solidFill>
              </a:ln>
            </p:spPr>
            <p:txBody>
              <a:bodyPr wrap="square" anchor="ctr">
                <a:spAutoFit/>
              </a:bodyPr>
              <a:lstStyle/>
              <a:p>
                <a:pPr lvl="0"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𝑽</m:t>
                              </m:r>
                            </m:e>
                            <m:sub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𝑻</m:t>
                              </m:r>
                            </m:e>
                            <m:sub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den>
                      </m:f>
                      <m:r>
                        <a:rPr lang="en-US" sz="4000" b="1" i="1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𝑽</m:t>
                              </m:r>
                            </m:e>
                            <m:sub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𝑻</m:t>
                              </m:r>
                            </m:e>
                            <m:sub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altLang="en-US" sz="40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69577" y="228600"/>
                <a:ext cx="2945823" cy="134549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762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/>
          <p:cNvSpPr/>
          <p:nvPr/>
        </p:nvSpPr>
        <p:spPr>
          <a:xfrm>
            <a:off x="270164" y="2831856"/>
            <a:ext cx="5181600" cy="3017520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txBody>
          <a:bodyPr wrap="square" anchor="ctr">
            <a:spAutoFit/>
          </a:bodyPr>
          <a:lstStyle/>
          <a:p>
            <a:pPr marL="571500" lvl="0" indent="-5715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Pressure and # moles held constant</a:t>
            </a:r>
          </a:p>
          <a:p>
            <a:pPr marL="571500" lvl="0" indent="-5715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Direct relationship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temperature goes ↑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Then volume goes ↑</a:t>
            </a:r>
          </a:p>
        </p:txBody>
      </p:sp>
      <p:pic>
        <p:nvPicPr>
          <p:cNvPr id="7" name="Picture 5" descr="charle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80364" y="2895600"/>
            <a:ext cx="3235036" cy="2890031"/>
          </a:xfrm>
          <a:prstGeom prst="rect">
            <a:avLst/>
          </a:prstGeom>
          <a:ln w="76200">
            <a:solidFill>
              <a:schemeClr val="tx1"/>
            </a:solidFill>
          </a:ln>
          <a:effectLst/>
        </p:spPr>
      </p:pic>
      <p:sp>
        <p:nvSpPr>
          <p:cNvPr id="11" name="TextBox 10"/>
          <p:cNvSpPr txBox="1"/>
          <p:nvPr/>
        </p:nvSpPr>
        <p:spPr>
          <a:xfrm>
            <a:off x="242456" y="6000414"/>
            <a:ext cx="86729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/>
              <a:t>*note* Graph doesn’t go all the way to zero because the molecules will eventually get as close as possible and they will still always take up space</a:t>
            </a:r>
          </a:p>
        </p:txBody>
      </p:sp>
    </p:spTree>
    <p:extLst>
      <p:ext uri="{BB962C8B-B14F-4D97-AF65-F5344CB8AC3E}">
        <p14:creationId xmlns:p14="http://schemas.microsoft.com/office/powerpoint/2010/main" val="1419223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75360"/>
            <a:ext cx="7772400" cy="1524000"/>
          </a:xfrm>
        </p:spPr>
        <p:txBody>
          <a:bodyPr>
            <a:noAutofit/>
          </a:bodyPr>
          <a:lstStyle/>
          <a:p>
            <a:r>
              <a:rPr lang="en-US" sz="8000" dirty="0">
                <a:latin typeface="Bernard MT Condensed" panose="02050806060905020404" pitchFamily="18" charset="0"/>
              </a:rPr>
              <a:t>Gay-Lussac’s Law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933450" y="2552591"/>
                <a:ext cx="7277100" cy="2598532"/>
              </a:xfrm>
              <a:prstGeom prst="rect">
                <a:avLst/>
              </a:prstGeom>
              <a:solidFill>
                <a:schemeClr val="bg1"/>
              </a:solidFill>
              <a:ln w="76200">
                <a:solidFill>
                  <a:schemeClr val="tx1"/>
                </a:solidFill>
              </a:ln>
            </p:spPr>
            <p:txBody>
              <a:bodyPr wrap="square" anchor="ctr">
                <a:spAutoFit/>
              </a:bodyPr>
              <a:lstStyle/>
              <a:p>
                <a:pPr lvl="0"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8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80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8000" b="1" i="1" smtClean="0">
                                  <a:latin typeface="Cambria Math" panose="02040503050406030204" pitchFamily="18" charset="0"/>
                                </a:rPr>
                                <m:t>𝑷</m:t>
                              </m:r>
                            </m:e>
                            <m:sub>
                              <m:r>
                                <a:rPr lang="en-US" sz="8000" b="1" i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80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8000" b="1" i="1">
                                  <a:latin typeface="Cambria Math" panose="02040503050406030204" pitchFamily="18" charset="0"/>
                                </a:rPr>
                                <m:t>𝑻</m:t>
                              </m:r>
                            </m:e>
                            <m:sub>
                              <m:r>
                                <a:rPr lang="en-US" sz="8000" b="1" i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den>
                      </m:f>
                      <m:r>
                        <a:rPr lang="en-US" sz="8000" b="1" i="1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80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80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8000" b="1" i="1" smtClean="0">
                                  <a:latin typeface="Cambria Math" panose="02040503050406030204" pitchFamily="18" charset="0"/>
                                </a:rPr>
                                <m:t>𝑷</m:t>
                              </m:r>
                            </m:e>
                            <m:sub>
                              <m:r>
                                <a:rPr lang="en-US" sz="80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80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8000" b="1" i="1">
                                  <a:latin typeface="Cambria Math" panose="02040503050406030204" pitchFamily="18" charset="0"/>
                                </a:rPr>
                                <m:t>𝑻</m:t>
                              </m:r>
                            </m:e>
                            <m:sub>
                              <m:r>
                                <a:rPr lang="en-US" sz="80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altLang="en-US" sz="714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3450" y="2552591"/>
                <a:ext cx="7277100" cy="25985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762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38979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726036"/>
            <a:ext cx="8229600" cy="1310640"/>
          </a:xfrm>
        </p:spPr>
        <p:txBody>
          <a:bodyPr>
            <a:noAutofit/>
          </a:bodyPr>
          <a:lstStyle/>
          <a:p>
            <a:pPr algn="l"/>
            <a:r>
              <a:rPr lang="en-US" sz="8000" dirty="0">
                <a:latin typeface="Bernard MT Condensed" panose="02050806060905020404" pitchFamily="18" charset="0"/>
              </a:rPr>
              <a:t>Gay-Lussac’s</a:t>
            </a:r>
            <a:br>
              <a:rPr lang="en-US" sz="8000" dirty="0">
                <a:latin typeface="Bernard MT Condensed" panose="02050806060905020404" pitchFamily="18" charset="0"/>
              </a:rPr>
            </a:br>
            <a:r>
              <a:rPr lang="en-US" sz="8000" dirty="0">
                <a:latin typeface="Bernard MT Condensed" panose="02050806060905020404" pitchFamily="18" charset="0"/>
              </a:rPr>
              <a:t>Law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5999883" y="228600"/>
                <a:ext cx="2945823" cy="1345497"/>
              </a:xfrm>
              <a:prstGeom prst="rect">
                <a:avLst/>
              </a:prstGeom>
              <a:solidFill>
                <a:schemeClr val="bg1"/>
              </a:solidFill>
              <a:ln w="76200">
                <a:solidFill>
                  <a:schemeClr val="tx1"/>
                </a:solidFill>
              </a:ln>
            </p:spPr>
            <p:txBody>
              <a:bodyPr wrap="square" anchor="ctr">
                <a:spAutoFit/>
              </a:bodyPr>
              <a:lstStyle/>
              <a:p>
                <a:pPr lvl="0"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𝑷</m:t>
                              </m:r>
                            </m:e>
                            <m:sub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𝑻</m:t>
                              </m:r>
                            </m:e>
                            <m:sub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den>
                      </m:f>
                      <m:r>
                        <a:rPr lang="en-US" sz="4000" b="1" i="1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𝑷</m:t>
                              </m:r>
                            </m:e>
                            <m:sub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𝑻</m:t>
                              </m:r>
                            </m:e>
                            <m:sub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altLang="en-US" sz="40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9883" y="228600"/>
                <a:ext cx="2945823" cy="134549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762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/>
          <p:cNvSpPr/>
          <p:nvPr/>
        </p:nvSpPr>
        <p:spPr>
          <a:xfrm>
            <a:off x="228600" y="2896999"/>
            <a:ext cx="5181600" cy="2862322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txBody>
          <a:bodyPr wrap="square" anchor="ctr">
            <a:spAutoFit/>
          </a:bodyPr>
          <a:lstStyle/>
          <a:p>
            <a:pPr marL="571500" lvl="0" indent="-5715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Volume and # moles held constant</a:t>
            </a:r>
          </a:p>
          <a:p>
            <a:pPr marL="571500" lvl="0" indent="-5715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Direct relationship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temperature goes ↑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Then pressure goes ↑</a:t>
            </a:r>
          </a:p>
        </p:txBody>
      </p:sp>
      <p:pic>
        <p:nvPicPr>
          <p:cNvPr id="6" name="Picture 5" descr="gaylussa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45306" y="2896999"/>
            <a:ext cx="3200400" cy="2862323"/>
          </a:xfrm>
          <a:prstGeom prst="rect">
            <a:avLst/>
          </a:prstGeom>
          <a:ln w="76200">
            <a:solidFill>
              <a:schemeClr val="tx1"/>
            </a:solidFill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242456" y="5867400"/>
            <a:ext cx="86729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/>
              <a:t>*note* Graph doesn’t go all the way to zero because at low temperatures and pressures it won’t be a gas anymore, it will turn into a solid or a liquid. We use a dotted line to show the portions that are not gas phase</a:t>
            </a:r>
          </a:p>
        </p:txBody>
      </p:sp>
    </p:spTree>
    <p:extLst>
      <p:ext uri="{BB962C8B-B14F-4D97-AF65-F5344CB8AC3E}">
        <p14:creationId xmlns:p14="http://schemas.microsoft.com/office/powerpoint/2010/main" val="14784768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75360"/>
            <a:ext cx="7772400" cy="1524000"/>
          </a:xfrm>
        </p:spPr>
        <p:txBody>
          <a:bodyPr>
            <a:noAutofit/>
          </a:bodyPr>
          <a:lstStyle/>
          <a:p>
            <a:r>
              <a:rPr lang="en-US" sz="8000" dirty="0">
                <a:latin typeface="Bernard MT Condensed" panose="02050806060905020404" pitchFamily="18" charset="0"/>
              </a:rPr>
              <a:t>Avogadro’s Law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933450" y="2552591"/>
                <a:ext cx="7277100" cy="2598532"/>
              </a:xfrm>
              <a:prstGeom prst="rect">
                <a:avLst/>
              </a:prstGeom>
              <a:solidFill>
                <a:schemeClr val="bg1"/>
              </a:solidFill>
              <a:ln w="76200">
                <a:solidFill>
                  <a:schemeClr val="tx1"/>
                </a:solidFill>
              </a:ln>
            </p:spPr>
            <p:txBody>
              <a:bodyPr wrap="square" anchor="ctr">
                <a:spAutoFit/>
              </a:bodyPr>
              <a:lstStyle/>
              <a:p>
                <a:pPr lvl="0"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8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80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8000" b="1" i="1" smtClean="0">
                                  <a:latin typeface="Cambria Math" panose="02040503050406030204" pitchFamily="18" charset="0"/>
                                </a:rPr>
                                <m:t>𝑽</m:t>
                              </m:r>
                            </m:e>
                            <m:sub>
                              <m:r>
                                <a:rPr lang="en-US" sz="8000" b="1" i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80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8000" b="1" i="1" smtClean="0"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</m:e>
                            <m:sub>
                              <m:r>
                                <a:rPr lang="en-US" sz="8000" b="1" i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den>
                      </m:f>
                      <m:r>
                        <a:rPr lang="en-US" sz="8000" b="1" i="1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80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80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8000" b="1" i="1" smtClean="0">
                                  <a:latin typeface="Cambria Math" panose="02040503050406030204" pitchFamily="18" charset="0"/>
                                </a:rPr>
                                <m:t>𝑽</m:t>
                              </m:r>
                            </m:e>
                            <m:sub>
                              <m:r>
                                <a:rPr lang="en-US" sz="80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80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8000" b="1" i="1" smtClean="0"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</m:e>
                            <m:sub>
                              <m:r>
                                <a:rPr lang="en-US" sz="80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altLang="en-US" sz="714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3450" y="2552591"/>
                <a:ext cx="7277100" cy="25985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762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802126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726036"/>
            <a:ext cx="8229600" cy="1310640"/>
          </a:xfrm>
        </p:spPr>
        <p:txBody>
          <a:bodyPr>
            <a:noAutofit/>
          </a:bodyPr>
          <a:lstStyle/>
          <a:p>
            <a:pPr algn="l"/>
            <a:r>
              <a:rPr lang="en-US" sz="8000" dirty="0">
                <a:latin typeface="Bernard MT Condensed" panose="02050806060905020404" pitchFamily="18" charset="0"/>
              </a:rPr>
              <a:t>Avogadro’s</a:t>
            </a:r>
            <a:br>
              <a:rPr lang="en-US" sz="8000" dirty="0">
                <a:latin typeface="Bernard MT Condensed" panose="02050806060905020404" pitchFamily="18" charset="0"/>
              </a:rPr>
            </a:br>
            <a:r>
              <a:rPr lang="en-US" sz="8000" dirty="0">
                <a:latin typeface="Bernard MT Condensed" panose="02050806060905020404" pitchFamily="18" charset="0"/>
              </a:rPr>
              <a:t>Law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6019800" y="228600"/>
                <a:ext cx="2945823" cy="1345497"/>
              </a:xfrm>
              <a:prstGeom prst="rect">
                <a:avLst/>
              </a:prstGeom>
              <a:solidFill>
                <a:schemeClr val="bg1"/>
              </a:solidFill>
              <a:ln w="76200">
                <a:solidFill>
                  <a:schemeClr val="tx1"/>
                </a:solidFill>
              </a:ln>
            </p:spPr>
            <p:txBody>
              <a:bodyPr wrap="square" anchor="ctr">
                <a:spAutoFit/>
              </a:bodyPr>
              <a:lstStyle/>
              <a:p>
                <a:pPr lvl="0"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𝑽</m:t>
                              </m:r>
                            </m:e>
                            <m:sub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</m:e>
                            <m:sub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den>
                      </m:f>
                      <m:r>
                        <a:rPr lang="en-US" sz="4000" b="1" i="1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𝑽</m:t>
                              </m:r>
                            </m:e>
                            <m:sub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</m:e>
                            <m:sub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altLang="en-US" sz="40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228600"/>
                <a:ext cx="2945823" cy="13454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762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/>
          <p:cNvSpPr/>
          <p:nvPr/>
        </p:nvSpPr>
        <p:spPr>
          <a:xfrm>
            <a:off x="228600" y="2898490"/>
            <a:ext cx="5181600" cy="3416320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txBody>
          <a:bodyPr wrap="square" anchor="ctr">
            <a:spAutoFit/>
          </a:bodyPr>
          <a:lstStyle/>
          <a:p>
            <a:pPr marL="571500" lvl="0" indent="-5715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Pressure and temperature held constant</a:t>
            </a:r>
          </a:p>
          <a:p>
            <a:pPr marL="571500" lvl="0" indent="-5715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Direct relationship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# of moles goes ↑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Then volume goes ↑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5715000" y="289849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2064246"/>
              </p:ext>
            </p:extLst>
          </p:nvPr>
        </p:nvGraphicFramePr>
        <p:xfrm>
          <a:off x="5714999" y="2898490"/>
          <a:ext cx="3103417" cy="34163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4" imgW="1305107" imgH="1305107" progId="Paint.Picture">
                  <p:embed/>
                </p:oleObj>
              </mc:Choice>
              <mc:Fallback>
                <p:oleObj name="Bitmap Image" r:id="rId4" imgW="1305107" imgH="1305107" progId="Paint.Picture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BEBA8EAE-BF5A-486C-A8C5-ECC9F3942E4B}">
                            <a14:imgProps xmlns:a14="http://schemas.microsoft.com/office/drawing/2010/main">
                              <a14:imgLayer r:embed="rId6">
                                <a14:imgEffect>
                                  <a14:brightnessContrast bright="20000" contrast="53000"/>
                                </a14:imgEffect>
                              </a14:imgLayer>
                            </a14:imgProps>
                          </a:ex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4999" y="2898490"/>
                        <a:ext cx="3103417" cy="3416320"/>
                      </a:xfrm>
                      <a:prstGeom prst="rect">
                        <a:avLst/>
                      </a:prstGeom>
                      <a:noFill/>
                      <a:ln w="76200"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353705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75360"/>
            <a:ext cx="7772400" cy="1524000"/>
          </a:xfrm>
        </p:spPr>
        <p:txBody>
          <a:bodyPr>
            <a:noAutofit/>
          </a:bodyPr>
          <a:lstStyle/>
          <a:p>
            <a:r>
              <a:rPr lang="en-US" sz="8000" dirty="0">
                <a:latin typeface="Bernard MT Condensed" panose="02050806060905020404" pitchFamily="18" charset="0"/>
              </a:rPr>
              <a:t>Combined Gas Law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933450" y="2552591"/>
                <a:ext cx="7277100" cy="2598532"/>
              </a:xfrm>
              <a:prstGeom prst="rect">
                <a:avLst/>
              </a:prstGeom>
              <a:solidFill>
                <a:schemeClr val="bg1"/>
              </a:solidFill>
              <a:ln w="76200">
                <a:solidFill>
                  <a:schemeClr val="tx1"/>
                </a:solidFill>
              </a:ln>
            </p:spPr>
            <p:txBody>
              <a:bodyPr wrap="square" anchor="ctr">
                <a:spAutoFit/>
              </a:bodyPr>
              <a:lstStyle/>
              <a:p>
                <a:pPr lvl="0"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8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80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8000" b="1" i="1" smtClean="0">
                                  <a:latin typeface="Cambria Math" panose="02040503050406030204" pitchFamily="18" charset="0"/>
                                </a:rPr>
                                <m:t>𝑷</m:t>
                              </m:r>
                            </m:e>
                            <m:sub>
                              <m:r>
                                <a:rPr lang="en-US" sz="80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80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8000" b="1" i="1" smtClean="0">
                                  <a:latin typeface="Cambria Math" panose="02040503050406030204" pitchFamily="18" charset="0"/>
                                </a:rPr>
                                <m:t>𝑽</m:t>
                              </m:r>
                            </m:e>
                            <m:sub>
                              <m:r>
                                <a:rPr lang="en-US" sz="8000" b="1" i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80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8000" b="1" i="1" smtClean="0">
                                  <a:latin typeface="Cambria Math" panose="02040503050406030204" pitchFamily="18" charset="0"/>
                                </a:rPr>
                                <m:t>𝑻</m:t>
                              </m:r>
                            </m:e>
                            <m:sub>
                              <m:r>
                                <a:rPr lang="en-US" sz="8000" b="1" i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den>
                      </m:f>
                      <m:r>
                        <a:rPr lang="en-US" sz="8000" b="1" i="1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80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80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en-US" sz="80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8000" b="1" i="1" smtClean="0">
                                      <a:latin typeface="Cambria Math" panose="02040503050406030204" pitchFamily="18" charset="0"/>
                                    </a:rPr>
                                    <m:t>𝑷</m:t>
                                  </m:r>
                                </m:e>
                                <m:sub>
                                  <m:r>
                                    <a:rPr lang="en-US" sz="8000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  <m:r>
                                <a:rPr lang="en-US" sz="8000" b="1" i="1" smtClean="0">
                                  <a:latin typeface="Cambria Math" panose="02040503050406030204" pitchFamily="18" charset="0"/>
                                </a:rPr>
                                <m:t>𝑽</m:t>
                              </m:r>
                            </m:e>
                            <m:sub>
                              <m:r>
                                <a:rPr lang="en-US" sz="80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80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8000" b="1" i="1" smtClean="0">
                                  <a:latin typeface="Cambria Math" panose="02040503050406030204" pitchFamily="18" charset="0"/>
                                </a:rPr>
                                <m:t>𝑻</m:t>
                              </m:r>
                            </m:e>
                            <m:sub>
                              <m:r>
                                <a:rPr lang="en-US" sz="80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altLang="en-US" sz="714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3450" y="2552591"/>
                <a:ext cx="7277100" cy="25985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762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52787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7772400" cy="1927225"/>
          </a:xfrm>
          <a:solidFill>
            <a:schemeClr val="bg1"/>
          </a:solidFill>
          <a:ln w="76200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6000" dirty="0">
                <a:latin typeface="Bernard MT Condensed" panose="02050806060905020404" pitchFamily="18" charset="0"/>
              </a:rPr>
              <a:t>N-31</a:t>
            </a:r>
            <a:br>
              <a:rPr lang="en-US" sz="6000" dirty="0">
                <a:latin typeface="Bernard MT Condensed" panose="02050806060905020404" pitchFamily="18" charset="0"/>
              </a:rPr>
            </a:br>
            <a:r>
              <a:rPr lang="en-US" sz="6000" dirty="0">
                <a:latin typeface="Bernard MT Condensed" panose="02050806060905020404" pitchFamily="18" charset="0"/>
              </a:rPr>
              <a:t>Basic Gas Law Equations </a:t>
            </a:r>
          </a:p>
        </p:txBody>
      </p:sp>
      <p:sp>
        <p:nvSpPr>
          <p:cNvPr id="3" name="Rectangle 2"/>
          <p:cNvSpPr/>
          <p:nvPr/>
        </p:nvSpPr>
        <p:spPr>
          <a:xfrm>
            <a:off x="685800" y="2971800"/>
            <a:ext cx="7772400" cy="2862322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Arial" panose="020B0604020202020204" pitchFamily="34" charset="0"/>
              </a:rPr>
              <a:t>Target: I can identify the relationship between various conditions of a gas to mathematically calculate any missing conditions. 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DD444C8-105F-2F2A-9B19-29F62108916D}"/>
              </a:ext>
            </a:extLst>
          </p:cNvPr>
          <p:cNvSpPr/>
          <p:nvPr/>
        </p:nvSpPr>
        <p:spPr>
          <a:xfrm>
            <a:off x="269099" y="6248400"/>
            <a:ext cx="81891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Link to YouTube Presentation: </a:t>
            </a:r>
            <a:r>
              <a:rPr lang="en-US" sz="2400" b="1" dirty="0">
                <a:hlinkClick r:id="rId2"/>
              </a:rPr>
              <a:t>https://youtu.be/A1Uob8yAU5k</a:t>
            </a:r>
            <a:r>
              <a:rPr lang="en-US" sz="24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839221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726036"/>
            <a:ext cx="8229600" cy="1310640"/>
          </a:xfrm>
        </p:spPr>
        <p:txBody>
          <a:bodyPr>
            <a:noAutofit/>
          </a:bodyPr>
          <a:lstStyle/>
          <a:p>
            <a:pPr algn="l"/>
            <a:r>
              <a:rPr lang="en-US" sz="8000" dirty="0">
                <a:latin typeface="Bernard MT Condensed" panose="02050806060905020404" pitchFamily="18" charset="0"/>
              </a:rPr>
              <a:t>Combined</a:t>
            </a:r>
            <a:br>
              <a:rPr lang="en-US" sz="8000" dirty="0">
                <a:latin typeface="Bernard MT Condensed" panose="02050806060905020404" pitchFamily="18" charset="0"/>
              </a:rPr>
            </a:br>
            <a:r>
              <a:rPr lang="en-US" sz="8000" dirty="0">
                <a:latin typeface="Bernard MT Condensed" panose="02050806060905020404" pitchFamily="18" charset="0"/>
              </a:rPr>
              <a:t>Gas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5410200" y="228600"/>
                <a:ext cx="3555423" cy="1345497"/>
              </a:xfrm>
              <a:prstGeom prst="rect">
                <a:avLst/>
              </a:prstGeom>
              <a:solidFill>
                <a:schemeClr val="bg1"/>
              </a:solidFill>
              <a:ln w="76200">
                <a:solidFill>
                  <a:schemeClr val="tx1"/>
                </a:solidFill>
              </a:ln>
            </p:spPr>
            <p:txBody>
              <a:bodyPr wrap="square" anchor="ctr">
                <a:spAutoFit/>
              </a:bodyPr>
              <a:lstStyle/>
              <a:p>
                <a:pPr lvl="0"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𝑷</m:t>
                              </m:r>
                            </m:e>
                            <m:sub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𝑽</m:t>
                              </m:r>
                            </m:e>
                            <m:sub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𝑻</m:t>
                              </m:r>
                            </m:e>
                            <m:sub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den>
                      </m:f>
                      <m:r>
                        <a:rPr lang="en-US" sz="4000" b="1" i="1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𝑷</m:t>
                                  </m:r>
                                </m:e>
                                <m:sub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𝑽</m:t>
                              </m:r>
                            </m:e>
                            <m:sub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𝑻</m:t>
                              </m:r>
                            </m:e>
                            <m:sub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altLang="en-US" sz="40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228600"/>
                <a:ext cx="3555423" cy="134549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762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/>
          <p:cNvSpPr/>
          <p:nvPr/>
        </p:nvSpPr>
        <p:spPr>
          <a:xfrm>
            <a:off x="228600" y="2898490"/>
            <a:ext cx="8737023" cy="2308324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txBody>
          <a:bodyPr wrap="square" anchor="ctr">
            <a:spAutoFit/>
          </a:bodyPr>
          <a:lstStyle/>
          <a:p>
            <a:pPr marL="571500" lvl="0" indent="-5715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# of moles held constant</a:t>
            </a:r>
          </a:p>
          <a:p>
            <a:pPr marL="571500" lvl="0" indent="-5715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Combines most common variables together – not common to change moles of gas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5715000" y="289849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0394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75360"/>
            <a:ext cx="7772400" cy="1524000"/>
          </a:xfrm>
        </p:spPr>
        <p:txBody>
          <a:bodyPr>
            <a:noAutofit/>
          </a:bodyPr>
          <a:lstStyle/>
          <a:p>
            <a:r>
              <a:rPr lang="en-US" sz="8000" dirty="0">
                <a:latin typeface="Bernard MT Condensed" panose="02050806060905020404" pitchFamily="18" charset="0"/>
              </a:rPr>
              <a:t>Combined Gas Law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933450" y="2552591"/>
                <a:ext cx="7277100" cy="2598532"/>
              </a:xfrm>
              <a:prstGeom prst="rect">
                <a:avLst/>
              </a:prstGeom>
              <a:solidFill>
                <a:schemeClr val="bg1"/>
              </a:solidFill>
              <a:ln w="76200">
                <a:solidFill>
                  <a:schemeClr val="tx1"/>
                </a:solidFill>
              </a:ln>
            </p:spPr>
            <p:txBody>
              <a:bodyPr wrap="square" anchor="ctr">
                <a:spAutoFit/>
              </a:bodyPr>
              <a:lstStyle/>
              <a:p>
                <a:pPr lvl="0"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8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80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8000" b="1" i="1" smtClean="0">
                                  <a:latin typeface="Cambria Math" panose="02040503050406030204" pitchFamily="18" charset="0"/>
                                </a:rPr>
                                <m:t>𝑷</m:t>
                              </m:r>
                            </m:e>
                            <m:sub>
                              <m:r>
                                <a:rPr lang="en-US" sz="80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80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8000" b="1" i="1" smtClean="0">
                                  <a:latin typeface="Cambria Math" panose="02040503050406030204" pitchFamily="18" charset="0"/>
                                </a:rPr>
                                <m:t>𝑽</m:t>
                              </m:r>
                            </m:e>
                            <m:sub>
                              <m:r>
                                <a:rPr lang="en-US" sz="8000" b="1" i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80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8000" b="1" i="1" smtClean="0">
                                  <a:latin typeface="Cambria Math" panose="02040503050406030204" pitchFamily="18" charset="0"/>
                                </a:rPr>
                                <m:t>𝑻</m:t>
                              </m:r>
                            </m:e>
                            <m:sub>
                              <m:r>
                                <a:rPr lang="en-US" sz="8000" b="1" i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den>
                      </m:f>
                      <m:r>
                        <a:rPr lang="en-US" sz="8000" b="1" i="1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80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80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en-US" sz="80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8000" b="1" i="1" smtClean="0">
                                      <a:latin typeface="Cambria Math" panose="02040503050406030204" pitchFamily="18" charset="0"/>
                                    </a:rPr>
                                    <m:t>𝑷</m:t>
                                  </m:r>
                                </m:e>
                                <m:sub>
                                  <m:r>
                                    <a:rPr lang="en-US" sz="8000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  <m:r>
                                <a:rPr lang="en-US" sz="8000" b="1" i="1" smtClean="0">
                                  <a:latin typeface="Cambria Math" panose="02040503050406030204" pitchFamily="18" charset="0"/>
                                </a:rPr>
                                <m:t>𝑽</m:t>
                              </m:r>
                            </m:e>
                            <m:sub>
                              <m:r>
                                <a:rPr lang="en-US" sz="80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80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8000" b="1" i="1" smtClean="0">
                                  <a:latin typeface="Cambria Math" panose="02040503050406030204" pitchFamily="18" charset="0"/>
                                </a:rPr>
                                <m:t>𝑻</m:t>
                              </m:r>
                            </m:e>
                            <m:sub>
                              <m:r>
                                <a:rPr lang="en-US" sz="80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altLang="en-US" sz="714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3450" y="2552591"/>
                <a:ext cx="7277100" cy="25985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762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Connector 4"/>
          <p:cNvCxnSpPr/>
          <p:nvPr/>
        </p:nvCxnSpPr>
        <p:spPr>
          <a:xfrm>
            <a:off x="1524000" y="3962400"/>
            <a:ext cx="1981200" cy="1676400"/>
          </a:xfrm>
          <a:prstGeom prst="line">
            <a:avLst/>
          </a:prstGeom>
          <a:ln w="152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5410200" y="3962400"/>
            <a:ext cx="1981200" cy="1676400"/>
          </a:xfrm>
          <a:prstGeom prst="line">
            <a:avLst/>
          </a:prstGeom>
          <a:ln w="152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33400" y="1752600"/>
            <a:ext cx="4419600" cy="19104"/>
          </a:xfrm>
          <a:prstGeom prst="line">
            <a:avLst/>
          </a:prstGeom>
          <a:ln w="152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914400" y="88572"/>
            <a:ext cx="5715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latin typeface="Bernard MT Condensed" panose="02050806060905020404" pitchFamily="18" charset="0"/>
              </a:rPr>
              <a:t>Boyle’s !</a:t>
            </a:r>
          </a:p>
        </p:txBody>
      </p:sp>
    </p:spTree>
    <p:extLst>
      <p:ext uri="{BB962C8B-B14F-4D97-AF65-F5344CB8AC3E}">
        <p14:creationId xmlns:p14="http://schemas.microsoft.com/office/powerpoint/2010/main" val="370509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75360"/>
            <a:ext cx="7772400" cy="1524000"/>
          </a:xfrm>
        </p:spPr>
        <p:txBody>
          <a:bodyPr>
            <a:noAutofit/>
          </a:bodyPr>
          <a:lstStyle/>
          <a:p>
            <a:r>
              <a:rPr lang="en-US" sz="8000" dirty="0">
                <a:latin typeface="Bernard MT Condensed" panose="02050806060905020404" pitchFamily="18" charset="0"/>
              </a:rPr>
              <a:t>Combined Gas Law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933450" y="2552591"/>
                <a:ext cx="7277100" cy="2598532"/>
              </a:xfrm>
              <a:prstGeom prst="rect">
                <a:avLst/>
              </a:prstGeom>
              <a:solidFill>
                <a:schemeClr val="bg1"/>
              </a:solidFill>
              <a:ln w="76200">
                <a:solidFill>
                  <a:schemeClr val="tx1"/>
                </a:solidFill>
              </a:ln>
            </p:spPr>
            <p:txBody>
              <a:bodyPr wrap="square" anchor="ctr">
                <a:spAutoFit/>
              </a:bodyPr>
              <a:lstStyle/>
              <a:p>
                <a:pPr lvl="0"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8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80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8000" b="1" i="1" smtClean="0">
                                  <a:latin typeface="Cambria Math" panose="02040503050406030204" pitchFamily="18" charset="0"/>
                                </a:rPr>
                                <m:t>𝑷</m:t>
                              </m:r>
                            </m:e>
                            <m:sub>
                              <m:r>
                                <a:rPr lang="en-US" sz="80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80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8000" b="1" i="1" smtClean="0">
                                  <a:latin typeface="Cambria Math" panose="02040503050406030204" pitchFamily="18" charset="0"/>
                                </a:rPr>
                                <m:t>𝑽</m:t>
                              </m:r>
                            </m:e>
                            <m:sub>
                              <m:r>
                                <a:rPr lang="en-US" sz="8000" b="1" i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80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8000" b="1" i="1" smtClean="0">
                                  <a:latin typeface="Cambria Math" panose="02040503050406030204" pitchFamily="18" charset="0"/>
                                </a:rPr>
                                <m:t>𝑻</m:t>
                              </m:r>
                            </m:e>
                            <m:sub>
                              <m:r>
                                <a:rPr lang="en-US" sz="8000" b="1" i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den>
                      </m:f>
                      <m:r>
                        <a:rPr lang="en-US" sz="8000" b="1" i="1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80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80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en-US" sz="80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8000" b="1" i="1" smtClean="0">
                                      <a:latin typeface="Cambria Math" panose="02040503050406030204" pitchFamily="18" charset="0"/>
                                    </a:rPr>
                                    <m:t>𝑷</m:t>
                                  </m:r>
                                </m:e>
                                <m:sub>
                                  <m:r>
                                    <a:rPr lang="en-US" sz="8000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  <m:r>
                                <a:rPr lang="en-US" sz="8000" b="1" i="1" smtClean="0">
                                  <a:latin typeface="Cambria Math" panose="02040503050406030204" pitchFamily="18" charset="0"/>
                                </a:rPr>
                                <m:t>𝑽</m:t>
                              </m:r>
                            </m:e>
                            <m:sub>
                              <m:r>
                                <a:rPr lang="en-US" sz="80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80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8000" b="1" i="1" smtClean="0">
                                  <a:latin typeface="Cambria Math" panose="02040503050406030204" pitchFamily="18" charset="0"/>
                                </a:rPr>
                                <m:t>𝑻</m:t>
                              </m:r>
                            </m:e>
                            <m:sub>
                              <m:r>
                                <a:rPr lang="en-US" sz="80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altLang="en-US" sz="714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3450" y="2552591"/>
                <a:ext cx="7277100" cy="25985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762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Connector 4"/>
          <p:cNvCxnSpPr/>
          <p:nvPr/>
        </p:nvCxnSpPr>
        <p:spPr>
          <a:xfrm>
            <a:off x="1143000" y="2546063"/>
            <a:ext cx="1495425" cy="1184856"/>
          </a:xfrm>
          <a:prstGeom prst="line">
            <a:avLst/>
          </a:prstGeom>
          <a:ln w="152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5181600" y="2620298"/>
            <a:ext cx="1288026" cy="1231559"/>
          </a:xfrm>
          <a:prstGeom prst="line">
            <a:avLst/>
          </a:prstGeom>
          <a:ln w="152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33400" y="1752600"/>
            <a:ext cx="4419600" cy="19104"/>
          </a:xfrm>
          <a:prstGeom prst="line">
            <a:avLst/>
          </a:prstGeom>
          <a:ln w="152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914400" y="88572"/>
            <a:ext cx="5715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latin typeface="Bernard MT Condensed" panose="02050806060905020404" pitchFamily="18" charset="0"/>
              </a:rPr>
              <a:t>Charles’ !</a:t>
            </a:r>
          </a:p>
        </p:txBody>
      </p:sp>
    </p:spTree>
    <p:extLst>
      <p:ext uri="{BB962C8B-B14F-4D97-AF65-F5344CB8AC3E}">
        <p14:creationId xmlns:p14="http://schemas.microsoft.com/office/powerpoint/2010/main" val="2231598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75360"/>
            <a:ext cx="7772400" cy="1524000"/>
          </a:xfrm>
        </p:spPr>
        <p:txBody>
          <a:bodyPr>
            <a:noAutofit/>
          </a:bodyPr>
          <a:lstStyle/>
          <a:p>
            <a:r>
              <a:rPr lang="en-US" sz="8000" dirty="0">
                <a:latin typeface="Bernard MT Condensed" panose="02050806060905020404" pitchFamily="18" charset="0"/>
              </a:rPr>
              <a:t>Combined Gas Law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933450" y="2552591"/>
                <a:ext cx="7277100" cy="2598532"/>
              </a:xfrm>
              <a:prstGeom prst="rect">
                <a:avLst/>
              </a:prstGeom>
              <a:solidFill>
                <a:schemeClr val="bg1"/>
              </a:solidFill>
              <a:ln w="76200">
                <a:solidFill>
                  <a:schemeClr val="tx1"/>
                </a:solidFill>
              </a:ln>
            </p:spPr>
            <p:txBody>
              <a:bodyPr wrap="square" anchor="ctr">
                <a:spAutoFit/>
              </a:bodyPr>
              <a:lstStyle/>
              <a:p>
                <a:pPr lvl="0"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8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80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8000" b="1" i="1" smtClean="0">
                                  <a:latin typeface="Cambria Math" panose="02040503050406030204" pitchFamily="18" charset="0"/>
                                </a:rPr>
                                <m:t>𝑷</m:t>
                              </m:r>
                            </m:e>
                            <m:sub>
                              <m:r>
                                <a:rPr lang="en-US" sz="80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80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8000" b="1" i="1" smtClean="0">
                                  <a:latin typeface="Cambria Math" panose="02040503050406030204" pitchFamily="18" charset="0"/>
                                </a:rPr>
                                <m:t>𝑽</m:t>
                              </m:r>
                            </m:e>
                            <m:sub>
                              <m:r>
                                <a:rPr lang="en-US" sz="8000" b="1" i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80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8000" b="1" i="1" smtClean="0">
                                  <a:latin typeface="Cambria Math" panose="02040503050406030204" pitchFamily="18" charset="0"/>
                                </a:rPr>
                                <m:t>𝑻</m:t>
                              </m:r>
                            </m:e>
                            <m:sub>
                              <m:r>
                                <a:rPr lang="en-US" sz="8000" b="1" i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den>
                      </m:f>
                      <m:r>
                        <a:rPr lang="en-US" sz="8000" b="1" i="1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80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80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en-US" sz="80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8000" b="1" i="1" smtClean="0">
                                      <a:latin typeface="Cambria Math" panose="02040503050406030204" pitchFamily="18" charset="0"/>
                                    </a:rPr>
                                    <m:t>𝑷</m:t>
                                  </m:r>
                                </m:e>
                                <m:sub>
                                  <m:r>
                                    <a:rPr lang="en-US" sz="8000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  <m:r>
                                <a:rPr lang="en-US" sz="8000" b="1" i="1" smtClean="0">
                                  <a:latin typeface="Cambria Math" panose="02040503050406030204" pitchFamily="18" charset="0"/>
                                </a:rPr>
                                <m:t>𝑽</m:t>
                              </m:r>
                            </m:e>
                            <m:sub>
                              <m:r>
                                <a:rPr lang="en-US" sz="80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80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8000" b="1" i="1" smtClean="0">
                                  <a:latin typeface="Cambria Math" panose="02040503050406030204" pitchFamily="18" charset="0"/>
                                </a:rPr>
                                <m:t>𝑻</m:t>
                              </m:r>
                            </m:e>
                            <m:sub>
                              <m:r>
                                <a:rPr lang="en-US" sz="80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altLang="en-US" sz="714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3450" y="2552591"/>
                <a:ext cx="7277100" cy="25985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762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Connector 4"/>
          <p:cNvCxnSpPr/>
          <p:nvPr/>
        </p:nvCxnSpPr>
        <p:spPr>
          <a:xfrm>
            <a:off x="2309813" y="2684172"/>
            <a:ext cx="1462087" cy="1049628"/>
          </a:xfrm>
          <a:prstGeom prst="line">
            <a:avLst/>
          </a:prstGeom>
          <a:ln w="152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6324600" y="2694004"/>
            <a:ext cx="1371600" cy="1039796"/>
          </a:xfrm>
          <a:prstGeom prst="line">
            <a:avLst/>
          </a:prstGeom>
          <a:ln w="152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33400" y="1752600"/>
            <a:ext cx="4419600" cy="19104"/>
          </a:xfrm>
          <a:prstGeom prst="line">
            <a:avLst/>
          </a:prstGeom>
          <a:ln w="152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914400" y="88572"/>
            <a:ext cx="5715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latin typeface="Bernard MT Condensed" panose="02050806060905020404" pitchFamily="18" charset="0"/>
              </a:rPr>
              <a:t>Gay-Lussac’s !</a:t>
            </a:r>
          </a:p>
        </p:txBody>
      </p:sp>
    </p:spTree>
    <p:extLst>
      <p:ext uri="{BB962C8B-B14F-4D97-AF65-F5344CB8AC3E}">
        <p14:creationId xmlns:p14="http://schemas.microsoft.com/office/powerpoint/2010/main" val="354469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726036"/>
            <a:ext cx="8229600" cy="1310640"/>
          </a:xfrm>
        </p:spPr>
        <p:txBody>
          <a:bodyPr>
            <a:noAutofit/>
          </a:bodyPr>
          <a:lstStyle/>
          <a:p>
            <a:pPr algn="l"/>
            <a:r>
              <a:rPr lang="en-US" sz="8000" dirty="0">
                <a:latin typeface="Bernard MT Condensed" panose="02050806060905020404" pitchFamily="18" charset="0"/>
              </a:rPr>
              <a:t>YouTube Link to Presentation </a:t>
            </a:r>
          </a:p>
        </p:txBody>
      </p:sp>
      <p:sp>
        <p:nvSpPr>
          <p:cNvPr id="3" name="Rectangle 2"/>
          <p:cNvSpPr/>
          <p:nvPr/>
        </p:nvSpPr>
        <p:spPr>
          <a:xfrm>
            <a:off x="228600" y="3124200"/>
            <a:ext cx="719895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hlinkClick r:id="rId2"/>
              </a:rPr>
              <a:t>https://youtu.be/A1Uob8yAU5k</a:t>
            </a:r>
            <a:r>
              <a:rPr lang="en-US" sz="4000" b="1" dirty="0"/>
              <a:t>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" y="4134780"/>
            <a:ext cx="86106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Need a “Crash Course on Gases and their Behaviors” ??? </a:t>
            </a:r>
          </a:p>
          <a:p>
            <a:r>
              <a:rPr lang="en-US" sz="2400" b="1" dirty="0"/>
              <a:t>Watch this YouTube Video Presentation! It is often taught in middle school, but it would be a good refresher for those who learned it before, and if you didn’t learn it in middle school please for sure watch!</a:t>
            </a:r>
          </a:p>
          <a:p>
            <a:r>
              <a:rPr lang="en-US" sz="3600" b="1" dirty="0">
                <a:hlinkClick r:id="rId3"/>
              </a:rPr>
              <a:t>https://youtu.be/r7fBT_DJPsk</a:t>
            </a:r>
            <a:r>
              <a:rPr lang="en-US" sz="36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06971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273175"/>
            <a:ext cx="7772400" cy="1470025"/>
          </a:xfrm>
        </p:spPr>
        <p:txBody>
          <a:bodyPr>
            <a:noAutofit/>
          </a:bodyPr>
          <a:lstStyle/>
          <a:p>
            <a:r>
              <a:rPr lang="en-US" sz="8000" dirty="0">
                <a:latin typeface="Bernard MT Condensed" panose="02050806060905020404" pitchFamily="18" charset="0"/>
              </a:rPr>
              <a:t>But First…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2743200"/>
            <a:ext cx="8077200" cy="914400"/>
          </a:xfrm>
          <a:solidFill>
            <a:schemeClr val="bg1"/>
          </a:solidFill>
          <a:ln w="76200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4400" b="1" dirty="0">
                <a:solidFill>
                  <a:schemeClr val="tx1"/>
                </a:solidFill>
              </a:rPr>
              <a:t>A couple odds and ends</a:t>
            </a:r>
            <a:endParaRPr lang="en-US" sz="4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00326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8200"/>
            <a:ext cx="7772400" cy="1470025"/>
          </a:xfrm>
        </p:spPr>
        <p:txBody>
          <a:bodyPr>
            <a:noAutofit/>
          </a:bodyPr>
          <a:lstStyle/>
          <a:p>
            <a:r>
              <a:rPr lang="en-US" sz="8000" dirty="0">
                <a:latin typeface="Bernard MT Condensed" panose="02050806060905020404" pitchFamily="18" charset="0"/>
              </a:rPr>
              <a:t>Use Kelvins!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9190" y="2162031"/>
            <a:ext cx="8458200" cy="1752600"/>
          </a:xfrm>
        </p:spPr>
        <p:txBody>
          <a:bodyPr>
            <a:noAutofit/>
          </a:bodyPr>
          <a:lstStyle/>
          <a:p>
            <a:r>
              <a:rPr lang="en-US" sz="4400" b="1" dirty="0">
                <a:solidFill>
                  <a:schemeClr val="tx1"/>
                </a:solidFill>
              </a:rPr>
              <a:t>Just another unit of measurement. </a:t>
            </a:r>
            <a:endParaRPr lang="en-US" sz="4200" b="1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385772" y="3350635"/>
            <a:ext cx="4448655" cy="1015663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 = °C + 273</a:t>
            </a:r>
          </a:p>
        </p:txBody>
      </p:sp>
      <p:sp>
        <p:nvSpPr>
          <p:cNvPr id="5" name="Rectangle 4"/>
          <p:cNvSpPr/>
          <p:nvPr/>
        </p:nvSpPr>
        <p:spPr>
          <a:xfrm>
            <a:off x="507951" y="4957041"/>
            <a:ext cx="820429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will use Kelvin for all gas law problems</a:t>
            </a:r>
          </a:p>
        </p:txBody>
      </p:sp>
    </p:spTree>
    <p:extLst>
      <p:ext uri="{BB962C8B-B14F-4D97-AF65-F5344CB8AC3E}">
        <p14:creationId xmlns:p14="http://schemas.microsoft.com/office/powerpoint/2010/main" val="27318601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7772400" cy="1470025"/>
          </a:xfrm>
        </p:spPr>
        <p:txBody>
          <a:bodyPr>
            <a:noAutofit/>
          </a:bodyPr>
          <a:lstStyle/>
          <a:p>
            <a:r>
              <a:rPr lang="en-US" sz="8000" dirty="0">
                <a:latin typeface="Bernard MT Condensed" panose="02050806060905020404" pitchFamily="18" charset="0"/>
              </a:rPr>
              <a:t>Why Use Kelvins?</a:t>
            </a:r>
          </a:p>
        </p:txBody>
      </p:sp>
      <p:sp>
        <p:nvSpPr>
          <p:cNvPr id="4" name="Rectangle 3"/>
          <p:cNvSpPr/>
          <p:nvPr/>
        </p:nvSpPr>
        <p:spPr>
          <a:xfrm>
            <a:off x="488873" y="1858877"/>
            <a:ext cx="8458199" cy="3539430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Zero means a true zero with Kelvin scale. There are no negative temperatures. </a:t>
            </a:r>
          </a:p>
          <a:p>
            <a:endParaRPr lang="en-US" alt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We don’t want to end up with negative temperatures and then end up with negative volumes and pressures… wouldn’t make sense!</a:t>
            </a:r>
          </a:p>
        </p:txBody>
      </p:sp>
    </p:spTree>
    <p:extLst>
      <p:ext uri="{BB962C8B-B14F-4D97-AF65-F5344CB8AC3E}">
        <p14:creationId xmlns:p14="http://schemas.microsoft.com/office/powerpoint/2010/main" val="16647412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7772400" cy="1470025"/>
          </a:xfrm>
        </p:spPr>
        <p:txBody>
          <a:bodyPr>
            <a:noAutofit/>
          </a:bodyPr>
          <a:lstStyle/>
          <a:p>
            <a:r>
              <a:rPr lang="en-US" sz="8000" dirty="0">
                <a:latin typeface="Bernard MT Condensed" panose="02050806060905020404" pitchFamily="18" charset="0"/>
              </a:rPr>
              <a:t>“Absolute Zero”</a:t>
            </a:r>
          </a:p>
        </p:txBody>
      </p:sp>
      <p:sp>
        <p:nvSpPr>
          <p:cNvPr id="4" name="Rectangle 3"/>
          <p:cNvSpPr/>
          <p:nvPr/>
        </p:nvSpPr>
        <p:spPr>
          <a:xfrm>
            <a:off x="1459585" y="1701873"/>
            <a:ext cx="6224829" cy="2308324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4800" b="1" dirty="0"/>
              <a:t>At 0 K there is </a:t>
            </a:r>
            <a:br>
              <a:rPr lang="en-US" sz="4800" b="1" dirty="0"/>
            </a:br>
            <a:r>
              <a:rPr lang="en-US" sz="4800" b="1" dirty="0"/>
              <a:t>NO MOLECULAR MOVEMENT!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16226" y="4191000"/>
            <a:ext cx="47115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Zero really means zero!</a:t>
            </a:r>
          </a:p>
        </p:txBody>
      </p:sp>
    </p:spTree>
    <p:extLst>
      <p:ext uri="{BB962C8B-B14F-4D97-AF65-F5344CB8AC3E}">
        <p14:creationId xmlns:p14="http://schemas.microsoft.com/office/powerpoint/2010/main" val="28248000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82575"/>
            <a:ext cx="8839200" cy="1470025"/>
          </a:xfrm>
        </p:spPr>
        <p:txBody>
          <a:bodyPr>
            <a:noAutofit/>
          </a:bodyPr>
          <a:lstStyle/>
          <a:p>
            <a:r>
              <a:rPr lang="en-US" sz="7200" dirty="0">
                <a:latin typeface="Bernard MT Condensed" panose="02050806060905020404" pitchFamily="18" charset="0"/>
              </a:rPr>
              <a:t>What about Fahrenheit?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000" b="5555"/>
          <a:stretch/>
        </p:blipFill>
        <p:spPr>
          <a:xfrm>
            <a:off x="1667826" y="1752600"/>
            <a:ext cx="5808345" cy="4576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82274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470025"/>
          </a:xfrm>
        </p:spPr>
        <p:txBody>
          <a:bodyPr>
            <a:noAutofit/>
          </a:bodyPr>
          <a:lstStyle/>
          <a:p>
            <a:r>
              <a:rPr lang="en-US" sz="8000" dirty="0">
                <a:latin typeface="Bernard MT Condensed" panose="02050806060905020404" pitchFamily="18" charset="0"/>
              </a:rPr>
              <a:t>Units of Pressure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9190" y="1628631"/>
            <a:ext cx="8458200" cy="1752600"/>
          </a:xfrm>
        </p:spPr>
        <p:txBody>
          <a:bodyPr>
            <a:noAutofit/>
          </a:bodyPr>
          <a:lstStyle/>
          <a:p>
            <a:r>
              <a:rPr lang="en-US" sz="4400" b="1" dirty="0">
                <a:solidFill>
                  <a:schemeClr val="tx1"/>
                </a:solidFill>
              </a:rPr>
              <a:t>Lots of choices, just convert</a:t>
            </a:r>
            <a:endParaRPr lang="en-US" sz="4200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7753800"/>
              </p:ext>
            </p:extLst>
          </p:nvPr>
        </p:nvGraphicFramePr>
        <p:xfrm>
          <a:off x="2400390" y="2498004"/>
          <a:ext cx="4495800" cy="332670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88601326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1565215387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 dirty="0">
                          <a:effectLst/>
                        </a:rPr>
                        <a:t>Conversions</a:t>
                      </a:r>
                      <a:endParaRPr lang="en-US" sz="4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0928832"/>
                  </a:ext>
                </a:extLst>
              </a:tr>
              <a:tr h="0">
                <a:tc rowSpan="5"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effectLst/>
                        </a:rPr>
                        <a:t>1 </a:t>
                      </a:r>
                      <a:r>
                        <a:rPr lang="en-US" sz="3200" b="1" dirty="0" err="1">
                          <a:effectLst/>
                        </a:rPr>
                        <a:t>atm</a:t>
                      </a:r>
                      <a:r>
                        <a:rPr lang="en-US" sz="3200" b="1" dirty="0">
                          <a:effectLst/>
                        </a:rPr>
                        <a:t> = </a:t>
                      </a:r>
                      <a:endParaRPr lang="en-US" sz="3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effectLst/>
                        </a:rPr>
                        <a:t>1.01325 x 10</a:t>
                      </a:r>
                      <a:r>
                        <a:rPr lang="en-US" sz="3200" b="1" baseline="30000" dirty="0">
                          <a:effectLst/>
                        </a:rPr>
                        <a:t>5</a:t>
                      </a:r>
                      <a:r>
                        <a:rPr lang="en-US" sz="3200" b="1" dirty="0">
                          <a:effectLst/>
                        </a:rPr>
                        <a:t> Pa</a:t>
                      </a:r>
                      <a:endParaRPr lang="en-US" sz="3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367705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effectLst/>
                        </a:rPr>
                        <a:t>101.325 </a:t>
                      </a:r>
                      <a:r>
                        <a:rPr lang="en-US" sz="3200" b="1" dirty="0" err="1">
                          <a:effectLst/>
                        </a:rPr>
                        <a:t>kPa</a:t>
                      </a:r>
                      <a:endParaRPr lang="en-US" sz="3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483609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effectLst/>
                        </a:rPr>
                        <a:t>760 mmHg</a:t>
                      </a:r>
                      <a:endParaRPr lang="en-US" sz="3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701296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effectLst/>
                        </a:rPr>
                        <a:t>760 </a:t>
                      </a:r>
                      <a:r>
                        <a:rPr lang="en-US" sz="3200" b="1" dirty="0" err="1">
                          <a:effectLst/>
                        </a:rPr>
                        <a:t>torr</a:t>
                      </a:r>
                      <a:endParaRPr lang="en-US" sz="3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162336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effectLst/>
                        </a:rPr>
                        <a:t>14.7 psi</a:t>
                      </a:r>
                      <a:endParaRPr lang="en-US" sz="3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22538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40165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4565"/>
            <a:ext cx="7772400" cy="1470025"/>
          </a:xfrm>
        </p:spPr>
        <p:txBody>
          <a:bodyPr>
            <a:noAutofit/>
          </a:bodyPr>
          <a:lstStyle/>
          <a:p>
            <a:r>
              <a:rPr lang="en-US" sz="8000" dirty="0">
                <a:latin typeface="Bernard MT Condensed" panose="02050806060905020404" pitchFamily="18" charset="0"/>
              </a:rPr>
              <a:t>STP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478396"/>
            <a:ext cx="9144000" cy="1752600"/>
          </a:xfrm>
        </p:spPr>
        <p:txBody>
          <a:bodyPr>
            <a:noAutofit/>
          </a:bodyPr>
          <a:lstStyle/>
          <a:p>
            <a:r>
              <a:rPr lang="en-US" sz="4400" b="1" dirty="0">
                <a:solidFill>
                  <a:schemeClr val="tx1"/>
                </a:solidFill>
              </a:rPr>
              <a:t>“Standard” Temperature &amp; Pressure</a:t>
            </a:r>
            <a:endParaRPr lang="en-US" sz="4200" b="1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74914" y="2743200"/>
            <a:ext cx="7348650" cy="1938992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0° C </a:t>
            </a:r>
            <a:r>
              <a:rPr lang="en-US" altLang="en-US" sz="6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273 K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6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1 </a:t>
            </a:r>
            <a:r>
              <a:rPr lang="en-US" altLang="en-US" sz="60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atm</a:t>
            </a:r>
            <a:r>
              <a:rPr lang="en-US" altLang="en-US" sz="6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 760 mmHg</a:t>
            </a:r>
            <a:endParaRPr lang="en-US" altLang="en-US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34509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279c20c3caf3300dae6b438536eb8c56">
  <xsd:schema xmlns:xsd="http://www.w3.org/2001/XMLSchema" xmlns:p="http://schemas.microsoft.com/office/2006/metadata/properties" targetNamespace="http://schemas.microsoft.com/office/2006/metadata/properties" ma:root="true" ma:fieldsID="0d2e1ca116041f9e11471c52c4c9d60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0AF65725-F21E-40CE-BDE3-D1ED6621691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B08C438-825A-4123-B103-7C92A6F57F38}">
  <ds:schemaRefs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http://purl.org/dc/terms/"/>
    <ds:schemaRef ds:uri="http://purl.org/dc/elements/1.1/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3ADA50C5-AA25-47B0-B592-314AAE7ED8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1282</TotalTime>
  <Words>526</Words>
  <Application>Microsoft Office PowerPoint</Application>
  <PresentationFormat>On-screen Show (4:3)</PresentationFormat>
  <Paragraphs>87</Paragraphs>
  <Slides>24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Arial</vt:lpstr>
      <vt:lpstr>Bernard MT Condensed</vt:lpstr>
      <vt:lpstr>Calibri</vt:lpstr>
      <vt:lpstr>Cambria Math</vt:lpstr>
      <vt:lpstr>Times New Roman</vt:lpstr>
      <vt:lpstr>Office Theme</vt:lpstr>
      <vt:lpstr>Bitmap Image</vt:lpstr>
      <vt:lpstr>N-31 Basic Gas Law Equations </vt:lpstr>
      <vt:lpstr>N-31 Basic Gas Law Equations </vt:lpstr>
      <vt:lpstr>But First…</vt:lpstr>
      <vt:lpstr>Use Kelvins!</vt:lpstr>
      <vt:lpstr>Why Use Kelvins?</vt:lpstr>
      <vt:lpstr>“Absolute Zero”</vt:lpstr>
      <vt:lpstr>What about Fahrenheit?</vt:lpstr>
      <vt:lpstr>Units of Pressure</vt:lpstr>
      <vt:lpstr>STP</vt:lpstr>
      <vt:lpstr>Basic  Gas Law Equations</vt:lpstr>
      <vt:lpstr>Boyle’s Law</vt:lpstr>
      <vt:lpstr>Boyle’s  Law</vt:lpstr>
      <vt:lpstr>Charles’ Law</vt:lpstr>
      <vt:lpstr>Charles’  Law</vt:lpstr>
      <vt:lpstr>Gay-Lussac’s Law</vt:lpstr>
      <vt:lpstr>Gay-Lussac’s Law</vt:lpstr>
      <vt:lpstr>Avogadro’s Law</vt:lpstr>
      <vt:lpstr>Avogadro’s Law</vt:lpstr>
      <vt:lpstr>Combined Gas Law</vt:lpstr>
      <vt:lpstr>Combined Gas</vt:lpstr>
      <vt:lpstr>Combined Gas Law</vt:lpstr>
      <vt:lpstr>Combined Gas Law</vt:lpstr>
      <vt:lpstr>Combined Gas Law</vt:lpstr>
      <vt:lpstr>YouTube Link to Presentation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SBosse</dc:creator>
  <cp:lastModifiedBy>Farmer, Stephanie [DH]</cp:lastModifiedBy>
  <cp:revision>58</cp:revision>
  <dcterms:created xsi:type="dcterms:W3CDTF">2010-01-27T19:08:38Z</dcterms:created>
  <dcterms:modified xsi:type="dcterms:W3CDTF">2024-06-16T23:06:12Z</dcterms:modified>
</cp:coreProperties>
</file>