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9"/>
  </p:notesMasterIdLst>
  <p:sldIdLst>
    <p:sldId id="341" r:id="rId5"/>
    <p:sldId id="366" r:id="rId6"/>
    <p:sldId id="343" r:id="rId7"/>
    <p:sldId id="344" r:id="rId8"/>
    <p:sldId id="349" r:id="rId9"/>
    <p:sldId id="359" r:id="rId10"/>
    <p:sldId id="365" r:id="rId11"/>
    <p:sldId id="346" r:id="rId12"/>
    <p:sldId id="345" r:id="rId13"/>
    <p:sldId id="347" r:id="rId14"/>
    <p:sldId id="348" r:id="rId15"/>
    <p:sldId id="350" r:id="rId16"/>
    <p:sldId id="351" r:id="rId17"/>
    <p:sldId id="352" r:id="rId18"/>
    <p:sldId id="353" r:id="rId19"/>
    <p:sldId id="354" r:id="rId20"/>
    <p:sldId id="355" r:id="rId21"/>
    <p:sldId id="356" r:id="rId22"/>
    <p:sldId id="358" r:id="rId23"/>
    <p:sldId id="357" r:id="rId24"/>
    <p:sldId id="362" r:id="rId25"/>
    <p:sldId id="363" r:id="rId26"/>
    <p:sldId id="364" r:id="rId27"/>
    <p:sldId id="36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80" autoAdjust="0"/>
    <p:restoredTop sz="94660"/>
  </p:normalViewPr>
  <p:slideViewPr>
    <p:cSldViewPr>
      <p:cViewPr varScale="1">
        <p:scale>
          <a:sx n="59" d="100"/>
          <a:sy n="59" d="100"/>
        </p:scale>
        <p:origin x="108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83942-82AE-43AC-9B26-B95A6D860996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23B5A3-E85E-4D2D-8CBF-AE4B7155A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4638-367D-498A-B8A1-8597CB2F7E67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7D24-24DB-4213-8D1A-CDB3A2BC70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4638-367D-498A-B8A1-8597CB2F7E67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7D24-24DB-4213-8D1A-CDB3A2BC70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4638-367D-498A-B8A1-8597CB2F7E67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7D24-24DB-4213-8D1A-CDB3A2BC70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4638-367D-498A-B8A1-8597CB2F7E67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7D24-24DB-4213-8D1A-CDB3A2BC70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4638-367D-498A-B8A1-8597CB2F7E67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7D24-24DB-4213-8D1A-CDB3A2BC70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4638-367D-498A-B8A1-8597CB2F7E67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7D24-24DB-4213-8D1A-CDB3A2BC70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4638-367D-498A-B8A1-8597CB2F7E67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7D24-24DB-4213-8D1A-CDB3A2BC70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4638-367D-498A-B8A1-8597CB2F7E67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7D24-24DB-4213-8D1A-CDB3A2BC70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4638-367D-498A-B8A1-8597CB2F7E67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7D24-24DB-4213-8D1A-CDB3A2BC70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4638-367D-498A-B8A1-8597CB2F7E67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7D24-24DB-4213-8D1A-CDB3A2BC70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4638-367D-498A-B8A1-8597CB2F7E67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7D24-24DB-4213-8D1A-CDB3A2BC70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F4638-367D-498A-B8A1-8597CB2F7E67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27D24-24DB-4213-8D1A-CDB3A2BC70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11.png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A1Uob8yAU5k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7fBT_DJPsk" TargetMode="External"/><Relationship Id="rId2" Type="http://schemas.openxmlformats.org/officeDocument/2006/relationships/hyperlink" Target="https://youtu.be/A1Uob8yAU5k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927225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6000" dirty="0">
                <a:latin typeface="Bernard MT Condensed" panose="02050806060905020404" pitchFamily="18" charset="0"/>
              </a:rPr>
              <a:t>N-31</a:t>
            </a:r>
            <a:br>
              <a:rPr lang="en-US" sz="6000" dirty="0">
                <a:latin typeface="Bernard MT Condensed" panose="02050806060905020404" pitchFamily="18" charset="0"/>
              </a:rPr>
            </a:br>
            <a:r>
              <a:rPr lang="en-US" sz="6000" dirty="0">
                <a:latin typeface="Bernard MT Condensed" panose="02050806060905020404" pitchFamily="18" charset="0"/>
              </a:rPr>
              <a:t>Basic Gas Law Equations </a:t>
            </a:r>
          </a:p>
        </p:txBody>
      </p:sp>
    </p:spTree>
    <p:extLst>
      <p:ext uri="{BB962C8B-B14F-4D97-AF65-F5344CB8AC3E}">
        <p14:creationId xmlns:p14="http://schemas.microsoft.com/office/powerpoint/2010/main" val="961927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436235"/>
          </a:xfrm>
        </p:spPr>
        <p:txBody>
          <a:bodyPr>
            <a:noAutofit/>
          </a:bodyPr>
          <a:lstStyle/>
          <a:p>
            <a:r>
              <a:rPr lang="en-US" sz="8000" dirty="0">
                <a:latin typeface="Bernard MT Condensed" panose="02050806060905020404" pitchFamily="18" charset="0"/>
              </a:rPr>
              <a:t>Basic </a:t>
            </a:r>
            <a:br>
              <a:rPr lang="en-US" sz="8000" dirty="0">
                <a:latin typeface="Bernard MT Condensed" panose="02050806060905020404" pitchFamily="18" charset="0"/>
              </a:rPr>
            </a:br>
            <a:r>
              <a:rPr lang="en-US" sz="8000" dirty="0">
                <a:latin typeface="Bernard MT Condensed" panose="02050806060905020404" pitchFamily="18" charset="0"/>
              </a:rPr>
              <a:t>Gas Law Equations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266700" y="3505200"/>
            <a:ext cx="8610600" cy="1015663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Memorize them!</a:t>
            </a:r>
          </a:p>
        </p:txBody>
      </p:sp>
    </p:spTree>
    <p:extLst>
      <p:ext uri="{BB962C8B-B14F-4D97-AF65-F5344CB8AC3E}">
        <p14:creationId xmlns:p14="http://schemas.microsoft.com/office/powerpoint/2010/main" val="1647551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75360"/>
            <a:ext cx="7772400" cy="1524000"/>
          </a:xfrm>
        </p:spPr>
        <p:txBody>
          <a:bodyPr>
            <a:noAutofit/>
          </a:bodyPr>
          <a:lstStyle/>
          <a:p>
            <a:r>
              <a:rPr lang="en-US" sz="8000" dirty="0">
                <a:latin typeface="Bernard MT Condensed" panose="02050806060905020404" pitchFamily="18" charset="0"/>
              </a:rPr>
              <a:t>Boyle’s Law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33450" y="2727960"/>
                <a:ext cx="7277100" cy="1920240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chemeClr val="tx1"/>
                </a:solidFill>
              </a:ln>
            </p:spPr>
            <p:txBody>
              <a:bodyPr wrap="square" anchor="ctr"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sz="8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en-US" sz="8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US" altLang="en-US" sz="8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altLang="en-US" sz="8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en-US" sz="8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altLang="en-US" sz="8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altLang="en-US" sz="80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altLang="en-US" sz="8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en-US" sz="8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US" altLang="en-US" sz="8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n-US" altLang="en-US" sz="8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en-US" sz="8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altLang="en-US" sz="8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altLang="en-US" sz="8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450" y="2727960"/>
                <a:ext cx="7277100" cy="19202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762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3030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57358"/>
            <a:ext cx="7772400" cy="1310640"/>
          </a:xfrm>
        </p:spPr>
        <p:txBody>
          <a:bodyPr>
            <a:noAutofit/>
          </a:bodyPr>
          <a:lstStyle/>
          <a:p>
            <a:pPr algn="l"/>
            <a:r>
              <a:rPr lang="en-US" sz="8000" dirty="0">
                <a:latin typeface="Bernard MT Condensed" panose="02050806060905020404" pitchFamily="18" charset="0"/>
              </a:rPr>
              <a:t>Boyle’s </a:t>
            </a:r>
            <a:br>
              <a:rPr lang="en-US" sz="8000" dirty="0">
                <a:latin typeface="Bernard MT Condensed" panose="02050806060905020404" pitchFamily="18" charset="0"/>
              </a:rPr>
            </a:br>
            <a:r>
              <a:rPr lang="en-US" sz="8000" dirty="0">
                <a:latin typeface="Bernard MT Condensed" panose="02050806060905020404" pitchFamily="18" charset="0"/>
              </a:rPr>
              <a:t>Law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953000" y="206514"/>
                <a:ext cx="4019550" cy="707886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chemeClr val="tx1"/>
                </a:solidFill>
              </a:ln>
            </p:spPr>
            <p:txBody>
              <a:bodyPr wrap="square" anchor="ctr"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sz="4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en-US" sz="4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US" altLang="en-US" sz="4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altLang="en-US" sz="4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en-US" sz="4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altLang="en-US" sz="4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altLang="en-US" sz="40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altLang="en-US" sz="4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en-US" sz="4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US" altLang="en-US" sz="4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n-US" altLang="en-US" sz="4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en-US" sz="4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altLang="en-US" sz="4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altLang="en-US" sz="4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06514"/>
                <a:ext cx="4019550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762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228600" y="2667000"/>
            <a:ext cx="5181600" cy="341632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marL="571500" lvl="0" indent="-5715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 and # moles held constant</a:t>
            </a:r>
          </a:p>
          <a:p>
            <a:pPr marL="571500" lvl="0" indent="-5715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Indirect (or inverse) relationship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pressure goes ↑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Then volume goes ↓</a:t>
            </a: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3" descr="boyl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667000"/>
            <a:ext cx="3200400" cy="3416320"/>
          </a:xfrm>
          <a:prstGeom prst="rect">
            <a:avLst/>
          </a:prstGeom>
          <a:ln w="76200">
            <a:solidFill>
              <a:schemeClr val="tx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939912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75360"/>
            <a:ext cx="7772400" cy="1524000"/>
          </a:xfrm>
        </p:spPr>
        <p:txBody>
          <a:bodyPr>
            <a:noAutofit/>
          </a:bodyPr>
          <a:lstStyle/>
          <a:p>
            <a:r>
              <a:rPr lang="en-US" sz="8000" dirty="0">
                <a:latin typeface="Bernard MT Condensed" panose="02050806060905020404" pitchFamily="18" charset="0"/>
              </a:rPr>
              <a:t>Charles’ Law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33450" y="2388817"/>
                <a:ext cx="7277100" cy="2926080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chemeClr val="tx1"/>
                </a:solidFill>
              </a:ln>
            </p:spPr>
            <p:txBody>
              <a:bodyPr wrap="square" anchor="ctr"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8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000" b="1" i="1"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8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8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000" b="1" i="1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n-US" sz="8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en-US" sz="8000" b="1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8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8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000" b="1" i="1"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8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8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000" b="1" i="1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n-US" sz="8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altLang="en-US" sz="71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450" y="2388817"/>
                <a:ext cx="7277100" cy="29260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762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1632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455" y="726036"/>
            <a:ext cx="8229600" cy="1310640"/>
          </a:xfrm>
        </p:spPr>
        <p:txBody>
          <a:bodyPr>
            <a:noAutofit/>
          </a:bodyPr>
          <a:lstStyle/>
          <a:p>
            <a:pPr algn="l"/>
            <a:r>
              <a:rPr lang="en-US" sz="8000" dirty="0">
                <a:latin typeface="Bernard MT Condensed" panose="02050806060905020404" pitchFamily="18" charset="0"/>
              </a:rPr>
              <a:t>Charles’ </a:t>
            </a:r>
            <a:br>
              <a:rPr lang="en-US" sz="8000" dirty="0">
                <a:latin typeface="Bernard MT Condensed" panose="02050806060905020404" pitchFamily="18" charset="0"/>
              </a:rPr>
            </a:br>
            <a:r>
              <a:rPr lang="en-US" sz="8000" dirty="0">
                <a:latin typeface="Bernard MT Condensed" panose="02050806060905020404" pitchFamily="18" charset="0"/>
              </a:rPr>
              <a:t>Law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969577" y="228600"/>
                <a:ext cx="2945823" cy="1345497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chemeClr val="tx1"/>
                </a:solidFill>
              </a:ln>
            </p:spPr>
            <p:txBody>
              <a:bodyPr wrap="square" anchor="ctr"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altLang="en-US" sz="4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9577" y="228600"/>
                <a:ext cx="2945823" cy="13454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762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270164" y="2831856"/>
            <a:ext cx="5181600" cy="301752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marL="571500" lvl="0" indent="-5715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Pressure and # moles held constant</a:t>
            </a:r>
          </a:p>
          <a:p>
            <a:pPr marL="571500" lvl="0" indent="-5715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 relationship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temperature goes ↑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Then volume goes ↑</a:t>
            </a:r>
          </a:p>
        </p:txBody>
      </p:sp>
      <p:pic>
        <p:nvPicPr>
          <p:cNvPr id="7" name="Picture 5" descr="charl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0364" y="2895600"/>
            <a:ext cx="3235036" cy="2890031"/>
          </a:xfrm>
          <a:prstGeom prst="rect">
            <a:avLst/>
          </a:prstGeom>
          <a:ln w="76200">
            <a:solidFill>
              <a:schemeClr val="tx1"/>
            </a:solidFill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242456" y="6000414"/>
            <a:ext cx="8672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*note* Graph doesn’t go all the way to zero because the molecules will eventually get as close as possible and they will still always take up space</a:t>
            </a:r>
          </a:p>
        </p:txBody>
      </p:sp>
    </p:spTree>
    <p:extLst>
      <p:ext uri="{BB962C8B-B14F-4D97-AF65-F5344CB8AC3E}">
        <p14:creationId xmlns:p14="http://schemas.microsoft.com/office/powerpoint/2010/main" val="141922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75360"/>
            <a:ext cx="7772400" cy="1524000"/>
          </a:xfrm>
        </p:spPr>
        <p:txBody>
          <a:bodyPr>
            <a:noAutofit/>
          </a:bodyPr>
          <a:lstStyle/>
          <a:p>
            <a:r>
              <a:rPr lang="en-US" sz="8000" dirty="0">
                <a:latin typeface="Bernard MT Condensed" panose="02050806060905020404" pitchFamily="18" charset="0"/>
              </a:rPr>
              <a:t>Gay-Lussac’s Law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33450" y="2552591"/>
                <a:ext cx="7277100" cy="2598532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chemeClr val="tx1"/>
                </a:solidFill>
              </a:ln>
            </p:spPr>
            <p:txBody>
              <a:bodyPr wrap="square" anchor="ctr"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8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000" b="1" i="1" smtClean="0"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en-US" sz="8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8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000" b="1" i="1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n-US" sz="8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en-US" sz="8000" b="1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8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8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000" b="1" i="1" smtClean="0"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en-US" sz="8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8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000" b="1" i="1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n-US" sz="8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altLang="en-US" sz="71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450" y="2552591"/>
                <a:ext cx="7277100" cy="25985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762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897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726036"/>
            <a:ext cx="8229600" cy="1310640"/>
          </a:xfrm>
        </p:spPr>
        <p:txBody>
          <a:bodyPr>
            <a:noAutofit/>
          </a:bodyPr>
          <a:lstStyle/>
          <a:p>
            <a:pPr algn="l"/>
            <a:r>
              <a:rPr lang="en-US" sz="8000" dirty="0">
                <a:latin typeface="Bernard MT Condensed" panose="02050806060905020404" pitchFamily="18" charset="0"/>
              </a:rPr>
              <a:t>Gay-Lussac’s</a:t>
            </a:r>
            <a:br>
              <a:rPr lang="en-US" sz="8000" dirty="0">
                <a:latin typeface="Bernard MT Condensed" panose="02050806060905020404" pitchFamily="18" charset="0"/>
              </a:rPr>
            </a:br>
            <a:r>
              <a:rPr lang="en-US" sz="8000" dirty="0">
                <a:latin typeface="Bernard MT Condensed" panose="02050806060905020404" pitchFamily="18" charset="0"/>
              </a:rPr>
              <a:t>Law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999883" y="228600"/>
                <a:ext cx="2945823" cy="1345497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chemeClr val="tx1"/>
                </a:solidFill>
              </a:ln>
            </p:spPr>
            <p:txBody>
              <a:bodyPr wrap="square" anchor="ctr"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altLang="en-US" sz="4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9883" y="228600"/>
                <a:ext cx="2945823" cy="13454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762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228600" y="2896999"/>
            <a:ext cx="5181600" cy="286232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marL="571500" lvl="0" indent="-5715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Volume and # moles held constant</a:t>
            </a:r>
          </a:p>
          <a:p>
            <a:pPr marL="571500" lvl="0" indent="-5715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 relationship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temperature goes ↑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Then pressure goes ↑</a:t>
            </a:r>
          </a:p>
        </p:txBody>
      </p:sp>
      <p:pic>
        <p:nvPicPr>
          <p:cNvPr id="6" name="Picture 5" descr="gaylussa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45306" y="2896999"/>
            <a:ext cx="3200400" cy="2862323"/>
          </a:xfrm>
          <a:prstGeom prst="rect">
            <a:avLst/>
          </a:prstGeom>
          <a:ln w="76200">
            <a:solidFill>
              <a:schemeClr val="tx1"/>
            </a:solidFill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42456" y="5867400"/>
            <a:ext cx="86729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*note* Graph doesn’t go all the way to zero because at low temperatures and pressures it won’t be a gas anymore, it will turn into a solid or a liquid. We use a dotted line to show the portions that are not gas phase</a:t>
            </a:r>
          </a:p>
        </p:txBody>
      </p:sp>
    </p:spTree>
    <p:extLst>
      <p:ext uri="{BB962C8B-B14F-4D97-AF65-F5344CB8AC3E}">
        <p14:creationId xmlns:p14="http://schemas.microsoft.com/office/powerpoint/2010/main" val="14784768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75360"/>
            <a:ext cx="7772400" cy="1524000"/>
          </a:xfrm>
        </p:spPr>
        <p:txBody>
          <a:bodyPr>
            <a:noAutofit/>
          </a:bodyPr>
          <a:lstStyle/>
          <a:p>
            <a:r>
              <a:rPr lang="en-US" sz="8000" dirty="0">
                <a:latin typeface="Bernard MT Condensed" panose="02050806060905020404" pitchFamily="18" charset="0"/>
              </a:rPr>
              <a:t>Avogadro’s Law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33450" y="2552591"/>
                <a:ext cx="7277100" cy="2598532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chemeClr val="tx1"/>
                </a:solidFill>
              </a:ln>
            </p:spPr>
            <p:txBody>
              <a:bodyPr wrap="square" anchor="ctr"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8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000" b="1" i="1" smtClean="0"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8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8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000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e>
                            <m:sub>
                              <m:r>
                                <a:rPr lang="en-US" sz="8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en-US" sz="8000" b="1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8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8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000" b="1" i="1" smtClean="0"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8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8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000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e>
                            <m:sub>
                              <m:r>
                                <a:rPr lang="en-US" sz="8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altLang="en-US" sz="71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450" y="2552591"/>
                <a:ext cx="7277100" cy="25985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762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02126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726036"/>
            <a:ext cx="8229600" cy="1310640"/>
          </a:xfrm>
        </p:spPr>
        <p:txBody>
          <a:bodyPr>
            <a:noAutofit/>
          </a:bodyPr>
          <a:lstStyle/>
          <a:p>
            <a:pPr algn="l"/>
            <a:r>
              <a:rPr lang="en-US" sz="8000" dirty="0">
                <a:latin typeface="Bernard MT Condensed" panose="02050806060905020404" pitchFamily="18" charset="0"/>
              </a:rPr>
              <a:t>Avogadro’s</a:t>
            </a:r>
            <a:br>
              <a:rPr lang="en-US" sz="8000" dirty="0">
                <a:latin typeface="Bernard MT Condensed" panose="02050806060905020404" pitchFamily="18" charset="0"/>
              </a:rPr>
            </a:br>
            <a:r>
              <a:rPr lang="en-US" sz="8000" dirty="0">
                <a:latin typeface="Bernard MT Condensed" panose="02050806060905020404" pitchFamily="18" charset="0"/>
              </a:rPr>
              <a:t>Law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019800" y="228600"/>
                <a:ext cx="2945823" cy="1345497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chemeClr val="tx1"/>
                </a:solidFill>
              </a:ln>
            </p:spPr>
            <p:txBody>
              <a:bodyPr wrap="square" anchor="ctr"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e>
                            <m:sub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e>
                            <m:sub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altLang="en-US" sz="4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228600"/>
                <a:ext cx="2945823" cy="13454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762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228600" y="2898490"/>
            <a:ext cx="5181600" cy="341632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marL="571500" lvl="0" indent="-5715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Pressure and temperature held constant</a:t>
            </a:r>
          </a:p>
          <a:p>
            <a:pPr marL="571500" lvl="0" indent="-5715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 relationship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# of moles goes ↑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Then volume goes ↑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715000" y="289849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064246"/>
              </p:ext>
            </p:extLst>
          </p:nvPr>
        </p:nvGraphicFramePr>
        <p:xfrm>
          <a:off x="5714999" y="2898490"/>
          <a:ext cx="3103417" cy="3416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4" imgW="1305107" imgH="1305107" progId="Paint.Picture">
                  <p:embed/>
                </p:oleObj>
              </mc:Choice>
              <mc:Fallback>
                <p:oleObj name="Bitmap Image" r:id="rId4" imgW="1305107" imgH="1305107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BEBA8EAE-BF5A-486C-A8C5-ECC9F3942E4B}">
                            <a14:imgProps xmlns:a14="http://schemas.microsoft.com/office/drawing/2010/main">
                              <a14:imgLayer r:embed="rId6">
                                <a14:imgEffect>
                                  <a14:brightnessContrast bright="20000" contrast="53000"/>
                                </a14:imgEffect>
                              </a14:imgLayer>
                            </a14:imgProps>
                          </a:ex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999" y="2898490"/>
                        <a:ext cx="3103417" cy="3416320"/>
                      </a:xfrm>
                      <a:prstGeom prst="rect">
                        <a:avLst/>
                      </a:prstGeom>
                      <a:noFill/>
                      <a:ln w="7620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53705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75360"/>
            <a:ext cx="7772400" cy="1524000"/>
          </a:xfrm>
        </p:spPr>
        <p:txBody>
          <a:bodyPr>
            <a:noAutofit/>
          </a:bodyPr>
          <a:lstStyle/>
          <a:p>
            <a:r>
              <a:rPr lang="en-US" sz="8000" dirty="0">
                <a:latin typeface="Bernard MT Condensed" panose="02050806060905020404" pitchFamily="18" charset="0"/>
              </a:rPr>
              <a:t>Combined Gas Law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33450" y="2552591"/>
                <a:ext cx="7277100" cy="2598532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chemeClr val="tx1"/>
                </a:solidFill>
              </a:ln>
            </p:spPr>
            <p:txBody>
              <a:bodyPr wrap="square" anchor="ctr"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8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000" b="1" i="1" smtClean="0"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en-US" sz="8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8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000" b="1" i="1" smtClean="0"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8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8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000" b="1" i="1" smtClean="0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n-US" sz="8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en-US" sz="8000" b="1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8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8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8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8000" b="1" i="1" smtClean="0">
                                      <a:latin typeface="Cambria Math" panose="02040503050406030204" pitchFamily="18" charset="0"/>
                                    </a:rPr>
                                    <m:t>𝑷</m:t>
                                  </m:r>
                                </m:e>
                                <m:sub>
                                  <m:r>
                                    <a:rPr lang="en-US" sz="8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a:rPr lang="en-US" sz="8000" b="1" i="1" smtClean="0"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8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8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000" b="1" i="1" smtClean="0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n-US" sz="8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altLang="en-US" sz="71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450" y="2552591"/>
                <a:ext cx="7277100" cy="25985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762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2787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927225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6000" dirty="0">
                <a:latin typeface="Bernard MT Condensed" panose="02050806060905020404" pitchFamily="18" charset="0"/>
              </a:rPr>
              <a:t>N-31</a:t>
            </a:r>
            <a:br>
              <a:rPr lang="en-US" sz="6000" dirty="0">
                <a:latin typeface="Bernard MT Condensed" panose="02050806060905020404" pitchFamily="18" charset="0"/>
              </a:rPr>
            </a:br>
            <a:r>
              <a:rPr lang="en-US" sz="6000" dirty="0">
                <a:latin typeface="Bernard MT Condensed" panose="02050806060905020404" pitchFamily="18" charset="0"/>
              </a:rPr>
              <a:t>Basic Gas Law Equations </a:t>
            </a:r>
          </a:p>
        </p:txBody>
      </p:sp>
      <p:sp>
        <p:nvSpPr>
          <p:cNvPr id="3" name="Rectangle 2"/>
          <p:cNvSpPr/>
          <p:nvPr/>
        </p:nvSpPr>
        <p:spPr>
          <a:xfrm>
            <a:off x="685800" y="2971800"/>
            <a:ext cx="7772400" cy="286232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Target: I can identify the relationship between various conditions of a gas to mathematically calculate any missing conditions.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D444C8-105F-2F2A-9B19-29F62108916D}"/>
              </a:ext>
            </a:extLst>
          </p:cNvPr>
          <p:cNvSpPr/>
          <p:nvPr/>
        </p:nvSpPr>
        <p:spPr>
          <a:xfrm>
            <a:off x="269099" y="6248400"/>
            <a:ext cx="81891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Link to YouTube Presentation: </a:t>
            </a:r>
            <a:r>
              <a:rPr lang="en-US" sz="2400" b="1" dirty="0">
                <a:hlinkClick r:id="rId2"/>
              </a:rPr>
              <a:t>https://youtu.be/A1Uob8yAU5k</a:t>
            </a:r>
            <a:r>
              <a:rPr lang="en-US" sz="2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39221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726036"/>
            <a:ext cx="8229600" cy="1310640"/>
          </a:xfrm>
        </p:spPr>
        <p:txBody>
          <a:bodyPr>
            <a:noAutofit/>
          </a:bodyPr>
          <a:lstStyle/>
          <a:p>
            <a:pPr algn="l"/>
            <a:r>
              <a:rPr lang="en-US" sz="8000" dirty="0">
                <a:latin typeface="Bernard MT Condensed" panose="02050806060905020404" pitchFamily="18" charset="0"/>
              </a:rPr>
              <a:t>Combined</a:t>
            </a:r>
            <a:br>
              <a:rPr lang="en-US" sz="8000" dirty="0">
                <a:latin typeface="Bernard MT Condensed" panose="02050806060905020404" pitchFamily="18" charset="0"/>
              </a:rPr>
            </a:br>
            <a:r>
              <a:rPr lang="en-US" sz="8000" dirty="0">
                <a:latin typeface="Bernard MT Condensed" panose="02050806060905020404" pitchFamily="18" charset="0"/>
              </a:rPr>
              <a:t>Gas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410200" y="228600"/>
                <a:ext cx="3555423" cy="1345497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chemeClr val="tx1"/>
                </a:solidFill>
              </a:ln>
            </p:spPr>
            <p:txBody>
              <a:bodyPr wrap="square" anchor="ctr"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en-US" sz="4000" b="1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𝑷</m:t>
                                  </m:r>
                                </m:e>
                                <m:sub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altLang="en-US" sz="4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28600"/>
                <a:ext cx="3555423" cy="13454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762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228600" y="2898490"/>
            <a:ext cx="8737023" cy="230832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marL="571500" lvl="0" indent="-5715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of moles held constant</a:t>
            </a:r>
          </a:p>
          <a:p>
            <a:pPr marL="571500" lvl="0" indent="-5715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Combines most common variables together – not common to change moles of gas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715000" y="289849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394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75360"/>
            <a:ext cx="7772400" cy="1524000"/>
          </a:xfrm>
        </p:spPr>
        <p:txBody>
          <a:bodyPr>
            <a:noAutofit/>
          </a:bodyPr>
          <a:lstStyle/>
          <a:p>
            <a:r>
              <a:rPr lang="en-US" sz="8000" dirty="0">
                <a:latin typeface="Bernard MT Condensed" panose="02050806060905020404" pitchFamily="18" charset="0"/>
              </a:rPr>
              <a:t>Combined Gas Law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33450" y="2552591"/>
                <a:ext cx="7277100" cy="2598532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chemeClr val="tx1"/>
                </a:solidFill>
              </a:ln>
            </p:spPr>
            <p:txBody>
              <a:bodyPr wrap="square" anchor="ctr"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8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000" b="1" i="1" smtClean="0"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en-US" sz="8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8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000" b="1" i="1" smtClean="0"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8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8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000" b="1" i="1" smtClean="0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n-US" sz="8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en-US" sz="8000" b="1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8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8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8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8000" b="1" i="1" smtClean="0">
                                      <a:latin typeface="Cambria Math" panose="02040503050406030204" pitchFamily="18" charset="0"/>
                                    </a:rPr>
                                    <m:t>𝑷</m:t>
                                  </m:r>
                                </m:e>
                                <m:sub>
                                  <m:r>
                                    <a:rPr lang="en-US" sz="8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a:rPr lang="en-US" sz="8000" b="1" i="1" smtClean="0"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8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8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000" b="1" i="1" smtClean="0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n-US" sz="8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altLang="en-US" sz="71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450" y="2552591"/>
                <a:ext cx="7277100" cy="25985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762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1524000" y="3962400"/>
            <a:ext cx="1981200" cy="1676400"/>
          </a:xfrm>
          <a:prstGeom prst="line">
            <a:avLst/>
          </a:prstGeom>
          <a:ln w="152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410200" y="3962400"/>
            <a:ext cx="1981200" cy="1676400"/>
          </a:xfrm>
          <a:prstGeom prst="line">
            <a:avLst/>
          </a:prstGeom>
          <a:ln w="152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3400" y="1752600"/>
            <a:ext cx="4419600" cy="19104"/>
          </a:xfrm>
          <a:prstGeom prst="line">
            <a:avLst/>
          </a:prstGeom>
          <a:ln w="152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14400" y="88572"/>
            <a:ext cx="571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Bernard MT Condensed" panose="02050806060905020404" pitchFamily="18" charset="0"/>
              </a:rPr>
              <a:t>Boyle’s !</a:t>
            </a:r>
          </a:p>
        </p:txBody>
      </p:sp>
    </p:spTree>
    <p:extLst>
      <p:ext uri="{BB962C8B-B14F-4D97-AF65-F5344CB8AC3E}">
        <p14:creationId xmlns:p14="http://schemas.microsoft.com/office/powerpoint/2010/main" val="37050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75360"/>
            <a:ext cx="7772400" cy="1524000"/>
          </a:xfrm>
        </p:spPr>
        <p:txBody>
          <a:bodyPr>
            <a:noAutofit/>
          </a:bodyPr>
          <a:lstStyle/>
          <a:p>
            <a:r>
              <a:rPr lang="en-US" sz="8000" dirty="0">
                <a:latin typeface="Bernard MT Condensed" panose="02050806060905020404" pitchFamily="18" charset="0"/>
              </a:rPr>
              <a:t>Combined Gas Law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33450" y="2552591"/>
                <a:ext cx="7277100" cy="2598532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chemeClr val="tx1"/>
                </a:solidFill>
              </a:ln>
            </p:spPr>
            <p:txBody>
              <a:bodyPr wrap="square" anchor="ctr"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8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000" b="1" i="1" smtClean="0"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en-US" sz="8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8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000" b="1" i="1" smtClean="0"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8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8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000" b="1" i="1" smtClean="0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n-US" sz="8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en-US" sz="8000" b="1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8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8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8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8000" b="1" i="1" smtClean="0">
                                      <a:latin typeface="Cambria Math" panose="02040503050406030204" pitchFamily="18" charset="0"/>
                                    </a:rPr>
                                    <m:t>𝑷</m:t>
                                  </m:r>
                                </m:e>
                                <m:sub>
                                  <m:r>
                                    <a:rPr lang="en-US" sz="8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a:rPr lang="en-US" sz="8000" b="1" i="1" smtClean="0"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8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8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000" b="1" i="1" smtClean="0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n-US" sz="8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altLang="en-US" sz="71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450" y="2552591"/>
                <a:ext cx="7277100" cy="25985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762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1143000" y="2546063"/>
            <a:ext cx="1495425" cy="1184856"/>
          </a:xfrm>
          <a:prstGeom prst="line">
            <a:avLst/>
          </a:prstGeom>
          <a:ln w="152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181600" y="2620298"/>
            <a:ext cx="1288026" cy="1231559"/>
          </a:xfrm>
          <a:prstGeom prst="line">
            <a:avLst/>
          </a:prstGeom>
          <a:ln w="152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3400" y="1752600"/>
            <a:ext cx="4419600" cy="19104"/>
          </a:xfrm>
          <a:prstGeom prst="line">
            <a:avLst/>
          </a:prstGeom>
          <a:ln w="152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14400" y="88572"/>
            <a:ext cx="571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Bernard MT Condensed" panose="02050806060905020404" pitchFamily="18" charset="0"/>
              </a:rPr>
              <a:t>Charles’ !</a:t>
            </a:r>
          </a:p>
        </p:txBody>
      </p:sp>
    </p:spTree>
    <p:extLst>
      <p:ext uri="{BB962C8B-B14F-4D97-AF65-F5344CB8AC3E}">
        <p14:creationId xmlns:p14="http://schemas.microsoft.com/office/powerpoint/2010/main" val="2231598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75360"/>
            <a:ext cx="7772400" cy="1524000"/>
          </a:xfrm>
        </p:spPr>
        <p:txBody>
          <a:bodyPr>
            <a:noAutofit/>
          </a:bodyPr>
          <a:lstStyle/>
          <a:p>
            <a:r>
              <a:rPr lang="en-US" sz="8000" dirty="0">
                <a:latin typeface="Bernard MT Condensed" panose="02050806060905020404" pitchFamily="18" charset="0"/>
              </a:rPr>
              <a:t>Combined Gas Law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33450" y="2552591"/>
                <a:ext cx="7277100" cy="2598532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chemeClr val="tx1"/>
                </a:solidFill>
              </a:ln>
            </p:spPr>
            <p:txBody>
              <a:bodyPr wrap="square" anchor="ctr"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8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000" b="1" i="1" smtClean="0"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en-US" sz="8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8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000" b="1" i="1" smtClean="0"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8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8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000" b="1" i="1" smtClean="0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n-US" sz="8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en-US" sz="8000" b="1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8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8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8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8000" b="1" i="1" smtClean="0">
                                      <a:latin typeface="Cambria Math" panose="02040503050406030204" pitchFamily="18" charset="0"/>
                                    </a:rPr>
                                    <m:t>𝑷</m:t>
                                  </m:r>
                                </m:e>
                                <m:sub>
                                  <m:r>
                                    <a:rPr lang="en-US" sz="8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a:rPr lang="en-US" sz="8000" b="1" i="1" smtClean="0"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8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8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000" b="1" i="1" smtClean="0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n-US" sz="8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altLang="en-US" sz="71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450" y="2552591"/>
                <a:ext cx="7277100" cy="25985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762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2309813" y="2684172"/>
            <a:ext cx="1462087" cy="1049628"/>
          </a:xfrm>
          <a:prstGeom prst="line">
            <a:avLst/>
          </a:prstGeom>
          <a:ln w="152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324600" y="2694004"/>
            <a:ext cx="1371600" cy="1039796"/>
          </a:xfrm>
          <a:prstGeom prst="line">
            <a:avLst/>
          </a:prstGeom>
          <a:ln w="152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3400" y="1752600"/>
            <a:ext cx="4419600" cy="19104"/>
          </a:xfrm>
          <a:prstGeom prst="line">
            <a:avLst/>
          </a:prstGeom>
          <a:ln w="152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14400" y="88572"/>
            <a:ext cx="571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Bernard MT Condensed" panose="02050806060905020404" pitchFamily="18" charset="0"/>
              </a:rPr>
              <a:t>Gay-Lussac’s !</a:t>
            </a:r>
          </a:p>
        </p:txBody>
      </p:sp>
    </p:spTree>
    <p:extLst>
      <p:ext uri="{BB962C8B-B14F-4D97-AF65-F5344CB8AC3E}">
        <p14:creationId xmlns:p14="http://schemas.microsoft.com/office/powerpoint/2010/main" val="35446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726036"/>
            <a:ext cx="8229600" cy="1310640"/>
          </a:xfrm>
        </p:spPr>
        <p:txBody>
          <a:bodyPr>
            <a:noAutofit/>
          </a:bodyPr>
          <a:lstStyle/>
          <a:p>
            <a:pPr algn="l"/>
            <a:r>
              <a:rPr lang="en-US" sz="8000" dirty="0">
                <a:latin typeface="Bernard MT Condensed" panose="02050806060905020404" pitchFamily="18" charset="0"/>
              </a:rPr>
              <a:t>YouTube Link to Presentation 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3124200"/>
            <a:ext cx="71989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hlinkClick r:id="rId2"/>
              </a:rPr>
              <a:t>https://youtu.be/A1Uob8yAU5k</a:t>
            </a:r>
            <a:r>
              <a:rPr lang="en-US" sz="4000" b="1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4134780"/>
            <a:ext cx="86106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Need a “Crash Course on Gases and their Behaviors” ??? </a:t>
            </a:r>
          </a:p>
          <a:p>
            <a:r>
              <a:rPr lang="en-US" sz="2400" b="1" dirty="0"/>
              <a:t>Watch this YouTube Video Presentation! It is often taught in middle school, but it would be a good refresher for those who learned it before, and if you didn’t learn it in middle school please for sure watch!</a:t>
            </a:r>
          </a:p>
          <a:p>
            <a:r>
              <a:rPr lang="en-US" sz="3600" b="1" dirty="0">
                <a:hlinkClick r:id="rId3"/>
              </a:rPr>
              <a:t>https://youtu.be/r7fBT_DJPsk</a:t>
            </a:r>
            <a:r>
              <a:rPr lang="en-US" sz="36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6971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73175"/>
            <a:ext cx="7772400" cy="1470025"/>
          </a:xfrm>
        </p:spPr>
        <p:txBody>
          <a:bodyPr>
            <a:noAutofit/>
          </a:bodyPr>
          <a:lstStyle/>
          <a:p>
            <a:r>
              <a:rPr lang="en-US" sz="8000" dirty="0">
                <a:latin typeface="Bernard MT Condensed" panose="02050806060905020404" pitchFamily="18" charset="0"/>
              </a:rPr>
              <a:t>But First…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743200"/>
            <a:ext cx="8077200" cy="914400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A couple odds and ends</a:t>
            </a:r>
            <a:endParaRPr lang="en-US" sz="4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032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>
            <a:noAutofit/>
          </a:bodyPr>
          <a:lstStyle/>
          <a:p>
            <a:r>
              <a:rPr lang="en-US" sz="8000" dirty="0">
                <a:latin typeface="Bernard MT Condensed" panose="02050806060905020404" pitchFamily="18" charset="0"/>
              </a:rPr>
              <a:t>Use Kelvins!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90" y="2162031"/>
            <a:ext cx="8458200" cy="1752600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Just another unit of measurement. </a:t>
            </a:r>
            <a:endParaRPr lang="en-US" sz="42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85772" y="3350635"/>
            <a:ext cx="4448655" cy="1015663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= °C + 273</a:t>
            </a:r>
          </a:p>
        </p:txBody>
      </p:sp>
      <p:sp>
        <p:nvSpPr>
          <p:cNvPr id="5" name="Rectangle 4"/>
          <p:cNvSpPr/>
          <p:nvPr/>
        </p:nvSpPr>
        <p:spPr>
          <a:xfrm>
            <a:off x="507951" y="4957041"/>
            <a:ext cx="82042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will use Kelvin for all gas law problems</a:t>
            </a:r>
          </a:p>
        </p:txBody>
      </p:sp>
    </p:spTree>
    <p:extLst>
      <p:ext uri="{BB962C8B-B14F-4D97-AF65-F5344CB8AC3E}">
        <p14:creationId xmlns:p14="http://schemas.microsoft.com/office/powerpoint/2010/main" val="2731860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Autofit/>
          </a:bodyPr>
          <a:lstStyle/>
          <a:p>
            <a:r>
              <a:rPr lang="en-US" sz="8000" dirty="0">
                <a:latin typeface="Bernard MT Condensed" panose="02050806060905020404" pitchFamily="18" charset="0"/>
              </a:rPr>
              <a:t>Why Use Kelvins?</a:t>
            </a:r>
          </a:p>
        </p:txBody>
      </p:sp>
      <p:sp>
        <p:nvSpPr>
          <p:cNvPr id="4" name="Rectangle 3"/>
          <p:cNvSpPr/>
          <p:nvPr/>
        </p:nvSpPr>
        <p:spPr>
          <a:xfrm>
            <a:off x="488873" y="1858877"/>
            <a:ext cx="8458199" cy="353943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Zero means a true zero with Kelvin scale. There are no negative temperatures. </a:t>
            </a:r>
          </a:p>
          <a:p>
            <a:endParaRPr lang="en-US" alt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We don’t want to end up with negative temperatures and then end up with negative volumes and pressures… wouldn’t make sense!</a:t>
            </a:r>
          </a:p>
        </p:txBody>
      </p:sp>
    </p:spTree>
    <p:extLst>
      <p:ext uri="{BB962C8B-B14F-4D97-AF65-F5344CB8AC3E}">
        <p14:creationId xmlns:p14="http://schemas.microsoft.com/office/powerpoint/2010/main" val="1664741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Autofit/>
          </a:bodyPr>
          <a:lstStyle/>
          <a:p>
            <a:r>
              <a:rPr lang="en-US" sz="8000" dirty="0">
                <a:latin typeface="Bernard MT Condensed" panose="02050806060905020404" pitchFamily="18" charset="0"/>
              </a:rPr>
              <a:t>“Absolute Zero”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1459585" y="1701873"/>
            <a:ext cx="6224829" cy="230832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800" b="1" dirty="0"/>
              <a:t>At 0 K there is </a:t>
            </a:r>
            <a:br>
              <a:rPr lang="en-US" sz="4800" b="1" dirty="0"/>
            </a:br>
            <a:r>
              <a:rPr lang="en-US" sz="4800" b="1" dirty="0"/>
              <a:t>NO MOLECULAR MOVEMENT!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16226" y="4191000"/>
            <a:ext cx="47115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Zero really means zero!</a:t>
            </a:r>
          </a:p>
        </p:txBody>
      </p:sp>
    </p:spTree>
    <p:extLst>
      <p:ext uri="{BB962C8B-B14F-4D97-AF65-F5344CB8AC3E}">
        <p14:creationId xmlns:p14="http://schemas.microsoft.com/office/powerpoint/2010/main" val="2824800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82575"/>
            <a:ext cx="8839200" cy="1470025"/>
          </a:xfrm>
        </p:spPr>
        <p:txBody>
          <a:bodyPr>
            <a:noAutofit/>
          </a:bodyPr>
          <a:lstStyle/>
          <a:p>
            <a:r>
              <a:rPr lang="en-US" sz="7200" dirty="0">
                <a:latin typeface="Bernard MT Condensed" panose="02050806060905020404" pitchFamily="18" charset="0"/>
              </a:rPr>
              <a:t>What about Fahrenheit?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0" b="5555"/>
          <a:stretch/>
        </p:blipFill>
        <p:spPr>
          <a:xfrm>
            <a:off x="1667826" y="1752600"/>
            <a:ext cx="5808345" cy="4576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227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Autofit/>
          </a:bodyPr>
          <a:lstStyle/>
          <a:p>
            <a:r>
              <a:rPr lang="en-US" sz="8000" dirty="0">
                <a:latin typeface="Bernard MT Condensed" panose="02050806060905020404" pitchFamily="18" charset="0"/>
              </a:rPr>
              <a:t>Units of Pressure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90" y="1628631"/>
            <a:ext cx="8458200" cy="1752600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Lots of choices, just convert</a:t>
            </a:r>
            <a:endParaRPr lang="en-US" sz="42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753800"/>
              </p:ext>
            </p:extLst>
          </p:nvPr>
        </p:nvGraphicFramePr>
        <p:xfrm>
          <a:off x="2400390" y="2498004"/>
          <a:ext cx="4495800" cy="332670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8860132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565215387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effectLst/>
                        </a:rPr>
                        <a:t>Conversions</a:t>
                      </a:r>
                      <a:endParaRPr lang="en-US" sz="4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928832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1 </a:t>
                      </a:r>
                      <a:r>
                        <a:rPr lang="en-US" sz="3200" b="1" dirty="0" err="1">
                          <a:effectLst/>
                        </a:rPr>
                        <a:t>atm</a:t>
                      </a:r>
                      <a:r>
                        <a:rPr lang="en-US" sz="3200" b="1" dirty="0">
                          <a:effectLst/>
                        </a:rPr>
                        <a:t> = 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1.01325 x 10</a:t>
                      </a:r>
                      <a:r>
                        <a:rPr lang="en-US" sz="3200" b="1" baseline="30000" dirty="0">
                          <a:effectLst/>
                        </a:rPr>
                        <a:t>5</a:t>
                      </a:r>
                      <a:r>
                        <a:rPr lang="en-US" sz="3200" b="1" dirty="0">
                          <a:effectLst/>
                        </a:rPr>
                        <a:t> Pa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67705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101.325 </a:t>
                      </a:r>
                      <a:r>
                        <a:rPr lang="en-US" sz="3200" b="1" dirty="0" err="1">
                          <a:effectLst/>
                        </a:rPr>
                        <a:t>kPa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83609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760 mmHg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01296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760 </a:t>
                      </a:r>
                      <a:r>
                        <a:rPr lang="en-US" sz="3200" b="1" dirty="0" err="1">
                          <a:effectLst/>
                        </a:rPr>
                        <a:t>torr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62336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14.7 psi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253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4016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4565"/>
            <a:ext cx="7772400" cy="1470025"/>
          </a:xfrm>
        </p:spPr>
        <p:txBody>
          <a:bodyPr>
            <a:noAutofit/>
          </a:bodyPr>
          <a:lstStyle/>
          <a:p>
            <a:r>
              <a:rPr lang="en-US" sz="8000" dirty="0">
                <a:latin typeface="Bernard MT Condensed" panose="02050806060905020404" pitchFamily="18" charset="0"/>
              </a:rPr>
              <a:t>STP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78396"/>
            <a:ext cx="9144000" cy="1752600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“Standard” Temperature &amp; Pressure</a:t>
            </a:r>
            <a:endParaRPr lang="en-US" sz="42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4914" y="2743200"/>
            <a:ext cx="7348650" cy="193899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0° C </a:t>
            </a:r>
            <a:r>
              <a:rPr lang="en-US" altLang="en-US" sz="6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273 K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6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 </a:t>
            </a:r>
            <a:r>
              <a:rPr lang="en-US" altLang="en-US" sz="6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atm</a:t>
            </a:r>
            <a:r>
              <a:rPr lang="en-US" altLang="en-US" sz="6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 760 mmHg</a:t>
            </a:r>
            <a:endParaRPr lang="en-US" alt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450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279c20c3caf3300dae6b438536eb8c56">
  <xsd:schema xmlns:xsd="http://www.w3.org/2001/XMLSchema" xmlns:p="http://schemas.microsoft.com/office/2006/metadata/properties" targetNamespace="http://schemas.microsoft.com/office/2006/metadata/properties" ma:root="true" ma:fieldsID="0d2e1ca116041f9e11471c52c4c9d60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0AF65725-F21E-40CE-BDE3-D1ED6621691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08C438-825A-4123-B103-7C92A6F57F38}">
  <ds:schemaRefs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elements/1.1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ADA50C5-AA25-47B0-B592-314AAE7ED8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1282</TotalTime>
  <Words>526</Words>
  <Application>Microsoft Office PowerPoint</Application>
  <PresentationFormat>On-screen Show (4:3)</PresentationFormat>
  <Paragraphs>87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Bernard MT Condensed</vt:lpstr>
      <vt:lpstr>Calibri</vt:lpstr>
      <vt:lpstr>Cambria Math</vt:lpstr>
      <vt:lpstr>Times New Roman</vt:lpstr>
      <vt:lpstr>Office Theme</vt:lpstr>
      <vt:lpstr>Bitmap Image</vt:lpstr>
      <vt:lpstr>N-31 Basic Gas Law Equations </vt:lpstr>
      <vt:lpstr>N-31 Basic Gas Law Equations </vt:lpstr>
      <vt:lpstr>But First…</vt:lpstr>
      <vt:lpstr>Use Kelvins!</vt:lpstr>
      <vt:lpstr>Why Use Kelvins?</vt:lpstr>
      <vt:lpstr>“Absolute Zero”</vt:lpstr>
      <vt:lpstr>What about Fahrenheit?</vt:lpstr>
      <vt:lpstr>Units of Pressure</vt:lpstr>
      <vt:lpstr>STP</vt:lpstr>
      <vt:lpstr>Basic  Gas Law Equations</vt:lpstr>
      <vt:lpstr>Boyle’s Law</vt:lpstr>
      <vt:lpstr>Boyle’s  Law</vt:lpstr>
      <vt:lpstr>Charles’ Law</vt:lpstr>
      <vt:lpstr>Charles’  Law</vt:lpstr>
      <vt:lpstr>Gay-Lussac’s Law</vt:lpstr>
      <vt:lpstr>Gay-Lussac’s Law</vt:lpstr>
      <vt:lpstr>Avogadro’s Law</vt:lpstr>
      <vt:lpstr>Avogadro’s Law</vt:lpstr>
      <vt:lpstr>Combined Gas Law</vt:lpstr>
      <vt:lpstr>Combined Gas</vt:lpstr>
      <vt:lpstr>Combined Gas Law</vt:lpstr>
      <vt:lpstr>Combined Gas Law</vt:lpstr>
      <vt:lpstr>Combined Gas Law</vt:lpstr>
      <vt:lpstr>YouTube Link to Presentation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SBosse</dc:creator>
  <cp:lastModifiedBy>Farmer, Stephanie [DH]</cp:lastModifiedBy>
  <cp:revision>58</cp:revision>
  <dcterms:created xsi:type="dcterms:W3CDTF">2010-01-27T19:08:38Z</dcterms:created>
  <dcterms:modified xsi:type="dcterms:W3CDTF">2024-06-16T23:06:12Z</dcterms:modified>
</cp:coreProperties>
</file>