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341" r:id="rId5"/>
    <p:sldId id="364" r:id="rId6"/>
    <p:sldId id="344" r:id="rId7"/>
    <p:sldId id="348" r:id="rId8"/>
    <p:sldId id="350" r:id="rId9"/>
    <p:sldId id="351" r:id="rId10"/>
    <p:sldId id="353" r:id="rId11"/>
    <p:sldId id="352" r:id="rId12"/>
    <p:sldId id="367" r:id="rId13"/>
    <p:sldId id="354" r:id="rId14"/>
    <p:sldId id="360" r:id="rId15"/>
    <p:sldId id="355" r:id="rId16"/>
    <p:sldId id="361" r:id="rId17"/>
    <p:sldId id="356" r:id="rId18"/>
    <p:sldId id="358" r:id="rId19"/>
    <p:sldId id="357" r:id="rId20"/>
    <p:sldId id="363" r:id="rId21"/>
    <p:sldId id="365" r:id="rId22"/>
    <p:sldId id="366" r:id="rId23"/>
    <p:sldId id="36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80" autoAdjust="0"/>
    <p:restoredTop sz="94660"/>
  </p:normalViewPr>
  <p:slideViewPr>
    <p:cSldViewPr>
      <p:cViewPr varScale="1">
        <p:scale>
          <a:sx n="59" d="100"/>
          <a:sy n="59" d="100"/>
        </p:scale>
        <p:origin x="10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83942-82AE-43AC-9B26-B95A6D860996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3B5A3-E85E-4D2D-8CBF-AE4B7155A8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4638-367D-498A-B8A1-8597CB2F7E67}" type="datetimeFigureOut">
              <a:rPr lang="en-US" smtClean="0"/>
              <a:pPr/>
              <a:t>6/16/2024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27D24-24DB-4213-8D1A-CDB3A2BC70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0.png"/><Relationship Id="rId7" Type="http://schemas.openxmlformats.org/officeDocument/2006/relationships/image" Target="../media/image13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ksd_GhLpt8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ksd_GhLpt8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6014"/>
            <a:ext cx="7772400" cy="1927225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6000" dirty="0">
                <a:latin typeface="Bernard MT Condensed" panose="02050806060905020404" pitchFamily="18" charset="0"/>
              </a:rPr>
              <a:t>N-32</a:t>
            </a:r>
            <a:br>
              <a:rPr lang="en-US" sz="6000" dirty="0">
                <a:latin typeface="Bernard MT Condensed" panose="02050806060905020404" pitchFamily="18" charset="0"/>
              </a:rPr>
            </a:br>
            <a:r>
              <a:rPr lang="en-US" sz="6000" dirty="0">
                <a:latin typeface="Bernard MT Condensed" panose="02050806060905020404" pitchFamily="18" charset="0"/>
              </a:rPr>
              <a:t>Ideal Gas Law Equation</a:t>
            </a:r>
          </a:p>
        </p:txBody>
      </p:sp>
    </p:spTree>
    <p:extLst>
      <p:ext uri="{BB962C8B-B14F-4D97-AF65-F5344CB8AC3E}">
        <p14:creationId xmlns:p14="http://schemas.microsoft.com/office/powerpoint/2010/main" val="961927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4572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In this class…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8600" y="1828800"/>
                <a:ext cx="8610600" cy="2786981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Most answer keys will be done with the R value for atmospheres:</a:t>
                </a:r>
              </a:p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z="1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0.0821</a:t>
                </a:r>
                <a:r>
                  <a:rPr lang="en-US" alt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𝑳</m:t>
                        </m:r>
                        <m:r>
                          <m:rPr>
                            <m:nor/>
                          </m:rPr>
                          <a:rPr lang="en-US" altLang="en-US" sz="4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alt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• </m:t>
                        </m:r>
                        <m:r>
                          <a:rPr lang="en-US" sz="4800" b="1" i="1" smtClean="0">
                            <a:latin typeface="Cambria Math" panose="02040503050406030204" pitchFamily="18" charset="0"/>
                          </a:rPr>
                          <m:t>𝒂𝒕𝒎</m:t>
                        </m:r>
                      </m:num>
                      <m:den>
                        <m:r>
                          <a:rPr lang="en-US" alt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𝑲</m:t>
                        </m:r>
                        <m:r>
                          <a:rPr lang="en-US" alt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• </m:t>
                        </m:r>
                        <m:r>
                          <a:rPr lang="en-US" alt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𝒎𝒐𝒍</m:t>
                        </m:r>
                      </m:den>
                    </m:f>
                  </m:oMath>
                </a14:m>
                <a:endParaRPr lang="en-US" alt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828800"/>
                <a:ext cx="8610600" cy="2786981"/>
              </a:xfrm>
              <a:prstGeom prst="rect">
                <a:avLst/>
              </a:prstGeom>
              <a:blipFill>
                <a:blip r:embed="rId2"/>
                <a:stretch>
                  <a:fillRect t="-1064"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52400" y="4953000"/>
            <a:ext cx="8763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Tip! If you keep track of your units, everything should cancel correctly thanks to the R value’s crazy units!</a:t>
            </a:r>
          </a:p>
        </p:txBody>
      </p:sp>
    </p:spTree>
    <p:extLst>
      <p:ext uri="{BB962C8B-B14F-4D97-AF65-F5344CB8AC3E}">
        <p14:creationId xmlns:p14="http://schemas.microsoft.com/office/powerpoint/2010/main" val="365107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Bernard MT Condensed" panose="02050806060905020404" pitchFamily="18" charset="0"/>
              </a:rPr>
              <a:t>Is the Ideal Gas Law perfect? No!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142997"/>
            <a:ext cx="8610600" cy="512064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Its’s only going to work for 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“ideal gases”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Imaginary perfect gases with 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volume </a:t>
            </a: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attractive or repulsive forces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Can use “correction values” to account for the real behaviors of gases – beyond what we do here!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 result for corrections to ideal gas la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19" r="9770"/>
          <a:stretch/>
        </p:blipFill>
        <p:spPr bwMode="auto">
          <a:xfrm>
            <a:off x="459081" y="4038600"/>
            <a:ext cx="8380119" cy="2073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87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839200" cy="1767840"/>
          </a:xfrm>
        </p:spPr>
        <p:txBody>
          <a:bodyPr>
            <a:noAutofit/>
          </a:bodyPr>
          <a:lstStyle/>
          <a:p>
            <a:r>
              <a:rPr lang="en-US" sz="6000" dirty="0">
                <a:latin typeface="Bernard MT Condensed" panose="02050806060905020404" pitchFamily="18" charset="0"/>
              </a:rPr>
              <a:t>Density and Molar Mass of a Gas Calculations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933450" y="2209800"/>
            <a:ext cx="7277100" cy="347787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Equations on your reference sheet!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Memorize them! 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don’t use them often and people forget to study them. They are still important!</a:t>
            </a:r>
          </a:p>
        </p:txBody>
      </p:sp>
    </p:spTree>
    <p:extLst>
      <p:ext uri="{BB962C8B-B14F-4D97-AF65-F5344CB8AC3E}">
        <p14:creationId xmlns:p14="http://schemas.microsoft.com/office/powerpoint/2010/main" val="214800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85800"/>
            <a:ext cx="9144000" cy="2682240"/>
          </a:xfrm>
        </p:spPr>
        <p:txBody>
          <a:bodyPr>
            <a:noAutofit/>
          </a:bodyPr>
          <a:lstStyle/>
          <a:p>
            <a:r>
              <a:rPr lang="en-US" sz="6600" dirty="0">
                <a:latin typeface="Bernard MT Condensed" panose="02050806060905020404" pitchFamily="18" charset="0"/>
              </a:rPr>
              <a:t>Or… </a:t>
            </a:r>
            <a:br>
              <a:rPr lang="en-US" sz="6600" dirty="0">
                <a:latin typeface="Bernard MT Condensed" panose="02050806060905020404" pitchFamily="18" charset="0"/>
              </a:rPr>
            </a:br>
            <a:r>
              <a:rPr lang="en-US" sz="6600" dirty="0">
                <a:latin typeface="Bernard MT Condensed" panose="02050806060905020404" pitchFamily="18" charset="0"/>
              </a:rPr>
              <a:t>You can Rearrange Ideal Gas Law to Solve for Them!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4044553"/>
            <a:ext cx="8610600" cy="181588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Whatever works!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AP </a:t>
            </a:r>
            <a:r>
              <a:rPr lang="en-US" alt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students…you will want to be comfortable rearranging not just memorizing!</a:t>
            </a:r>
          </a:p>
        </p:txBody>
      </p:sp>
    </p:spTree>
    <p:extLst>
      <p:ext uri="{BB962C8B-B14F-4D97-AF65-F5344CB8AC3E}">
        <p14:creationId xmlns:p14="http://schemas.microsoft.com/office/powerpoint/2010/main" val="158612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5" y="228600"/>
            <a:ext cx="91440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Abbreviations to Know</a:t>
            </a:r>
          </a:p>
        </p:txBody>
      </p:sp>
      <p:sp>
        <p:nvSpPr>
          <p:cNvPr id="4" name="Rectangle 3"/>
          <p:cNvSpPr/>
          <p:nvPr/>
        </p:nvSpPr>
        <p:spPr>
          <a:xfrm>
            <a:off x="2076450" y="1475602"/>
            <a:ext cx="4991100" cy="4524315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   pressure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   volume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   number of moles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   ideal gas constant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   temperature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  molar mass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=   sample mass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  density</a:t>
            </a:r>
          </a:p>
        </p:txBody>
      </p:sp>
    </p:spTree>
    <p:extLst>
      <p:ext uri="{BB962C8B-B14F-4D97-AF65-F5344CB8AC3E}">
        <p14:creationId xmlns:p14="http://schemas.microsoft.com/office/powerpoint/2010/main" val="24537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Molar Mass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7200" y="1338095"/>
                <a:ext cx="2667000" cy="646331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𝑷𝑽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𝑹𝑻</m:t>
                      </m:r>
                    </m:oMath>
                  </m:oMathPara>
                </a14:m>
                <a:endParaRPr lang="en-US" altLang="en-US" sz="4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338095"/>
                <a:ext cx="266700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1000" y="3119653"/>
                <a:ext cx="2895600" cy="109728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𝑷𝑽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</m:t>
                          </m:r>
                        </m:den>
                      </m:f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𝑹𝑻</m:t>
                      </m:r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119653"/>
                <a:ext cx="2895600" cy="1097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wn Arrow 6"/>
          <p:cNvSpPr/>
          <p:nvPr/>
        </p:nvSpPr>
        <p:spPr>
          <a:xfrm>
            <a:off x="1439141" y="2080939"/>
            <a:ext cx="457200" cy="838200"/>
          </a:xfrm>
          <a:prstGeom prst="downArrow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1439141" y="4365581"/>
            <a:ext cx="457200" cy="838200"/>
          </a:xfrm>
          <a:prstGeom prst="downArrow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08709" y="5332642"/>
                <a:ext cx="3848100" cy="128016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𝒎𝑹𝑻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𝑷𝑽</m:t>
                          </m:r>
                        </m:den>
                      </m:f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09" y="5332642"/>
                <a:ext cx="3848100" cy="12801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689524" y="4255986"/>
                <a:ext cx="2938393" cy="727763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</m:t>
                          </m:r>
                        </m:den>
                      </m:f>
                    </m:oMath>
                  </m:oMathPara>
                </a14:m>
                <a:endParaRPr lang="en-US" altLang="en-US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524" y="4255986"/>
                <a:ext cx="2938393" cy="7277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>
            <a:stCxn id="10" idx="1"/>
          </p:cNvCxnSpPr>
          <p:nvPr/>
        </p:nvCxnSpPr>
        <p:spPr>
          <a:xfrm flipH="1" flipV="1">
            <a:off x="3276600" y="1661260"/>
            <a:ext cx="2412924" cy="2958608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48741" y="2245961"/>
            <a:ext cx="17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substitute</a:t>
            </a:r>
          </a:p>
        </p:txBody>
      </p:sp>
      <p:sp>
        <p:nvSpPr>
          <p:cNvPr id="18" name="5-Point Star 17"/>
          <p:cNvSpPr/>
          <p:nvPr/>
        </p:nvSpPr>
        <p:spPr>
          <a:xfrm>
            <a:off x="4449040" y="5553622"/>
            <a:ext cx="838200" cy="838200"/>
          </a:xfrm>
          <a:prstGeom prst="star5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652653" y="1213016"/>
                <a:ext cx="2975264" cy="137160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𝑴𝒐𝒍𝒂𝒓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𝒎𝒂𝒔𝒔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</m:oMath>
                  </m:oMathPara>
                </a14:m>
                <a:endParaRPr lang="en-US" altLang="en-US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 altLang="en-US" sz="12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𝒈𝒓𝒂𝒎𝒔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𝒎𝒐𝒍𝒆𝒔</m:t>
                          </m:r>
                        </m:den>
                      </m:f>
                    </m:oMath>
                  </m:oMathPara>
                </a14:m>
                <a:endParaRPr lang="en-US" altLang="en-US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653" y="1213016"/>
                <a:ext cx="2975264" cy="13716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689524" y="2938157"/>
                <a:ext cx="2975264" cy="82296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en-US" altLang="en-US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9524" y="2938157"/>
                <a:ext cx="2975264" cy="822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469084" y="4499633"/>
            <a:ext cx="17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rearrange</a:t>
            </a:r>
          </a:p>
        </p:txBody>
      </p:sp>
    </p:spTree>
    <p:extLst>
      <p:ext uri="{BB962C8B-B14F-4D97-AF65-F5344CB8AC3E}">
        <p14:creationId xmlns:p14="http://schemas.microsoft.com/office/powerpoint/2010/main" val="13633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5" grpId="0"/>
      <p:bldP spid="18" grpId="0" animBg="1"/>
      <p:bldP spid="12" grpId="0" animBg="1"/>
      <p:bldP spid="13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Density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7200" y="1338095"/>
                <a:ext cx="2667000" cy="646331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𝑷𝑽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𝑹𝑻</m:t>
                      </m:r>
                    </m:oMath>
                  </m:oMathPara>
                </a14:m>
                <a:endParaRPr lang="en-US" altLang="en-US" sz="4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338095"/>
                <a:ext cx="266700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81000" y="3139505"/>
                <a:ext cx="3657600" cy="109728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</m:t>
                      </m:r>
                      <m:r>
                        <a:rPr lang="en-US" altLang="en-US" sz="3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𝑽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</m:t>
                          </m:r>
                        </m:den>
                      </m:f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𝑹𝑻</m:t>
                      </m:r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139505"/>
                <a:ext cx="3657600" cy="1097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wn Arrow 6"/>
          <p:cNvSpPr/>
          <p:nvPr/>
        </p:nvSpPr>
        <p:spPr>
          <a:xfrm>
            <a:off x="1439141" y="2080939"/>
            <a:ext cx="457200" cy="838200"/>
          </a:xfrm>
          <a:prstGeom prst="downArrow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1439141" y="4443691"/>
            <a:ext cx="457200" cy="838200"/>
          </a:xfrm>
          <a:prstGeom prst="downArrow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57200" y="5425440"/>
                <a:ext cx="3848100" cy="128016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den>
                      </m:f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𝑴𝑷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𝑹𝑻</m:t>
                          </m:r>
                        </m:den>
                      </m:f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425440"/>
                <a:ext cx="3848100" cy="12801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>
            <a:off x="3276600" y="1661260"/>
            <a:ext cx="2133600" cy="0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973038" y="3261244"/>
                <a:ext cx="1695451" cy="82296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𝑫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den>
                      </m:f>
                    </m:oMath>
                  </m:oMathPara>
                </a14:m>
                <a:endParaRPr lang="en-US" altLang="en-US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038" y="3261244"/>
                <a:ext cx="1695451" cy="8229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>
            <a:off x="4194463" y="3653063"/>
            <a:ext cx="1622712" cy="0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 rot="16200000">
            <a:off x="4578927" y="5623875"/>
            <a:ext cx="457200" cy="838200"/>
          </a:xfrm>
          <a:prstGeom prst="downArrow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410200" y="5281891"/>
                <a:ext cx="2552700" cy="137160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𝑫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𝑴𝑷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𝑹𝑻</m:t>
                          </m:r>
                        </m:den>
                      </m:f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281891"/>
                <a:ext cx="2552700" cy="13716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489613" y="1713901"/>
            <a:ext cx="17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substitute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00200" y="4580255"/>
            <a:ext cx="17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rearrange</a:t>
            </a:r>
          </a:p>
        </p:txBody>
      </p:sp>
      <p:sp>
        <p:nvSpPr>
          <p:cNvPr id="20" name="5-Point Star 19"/>
          <p:cNvSpPr/>
          <p:nvPr/>
        </p:nvSpPr>
        <p:spPr>
          <a:xfrm>
            <a:off x="8146473" y="5623874"/>
            <a:ext cx="838200" cy="838200"/>
          </a:xfrm>
          <a:prstGeom prst="star5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1066800" y="5293057"/>
            <a:ext cx="1066800" cy="156494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810248" y="2878748"/>
            <a:ext cx="2152652" cy="156494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512210" y="1350019"/>
                <a:ext cx="2938393" cy="727763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</m:t>
                          </m:r>
                        </m:den>
                      </m:f>
                    </m:oMath>
                  </m:oMathPara>
                </a14:m>
                <a:endParaRPr lang="en-US" altLang="en-US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210" y="1350019"/>
                <a:ext cx="2938393" cy="7277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75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3" grpId="0" animBg="1"/>
      <p:bldP spid="16" grpId="0" animBg="1"/>
      <p:bldP spid="17" grpId="0" animBg="1"/>
      <p:bldP spid="18" grpId="0"/>
      <p:bldP spid="19" grpId="0"/>
      <p:bldP spid="20" grpId="0" animBg="1"/>
      <p:bldP spid="3" grpId="0" animBg="1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Molar Mass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181991" y="1608509"/>
                <a:ext cx="2324100" cy="1127425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𝑹𝑻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  <m:r>
                            <a:rPr lang="en-US" alt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den>
                      </m:f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991" y="1608509"/>
                <a:ext cx="2324100" cy="11274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321044" y="1689387"/>
                <a:ext cx="1512324" cy="728854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𝑫</m:t>
                      </m:r>
                      <m:r>
                        <a:rPr lang="en-US" altLang="en-US" sz="24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𝑽</m:t>
                          </m:r>
                        </m:den>
                      </m:f>
                    </m:oMath>
                  </m:oMathPara>
                </a14:m>
                <a:endParaRPr lang="en-US" altLang="en-US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044" y="1689387"/>
                <a:ext cx="1512324" cy="728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715000" y="1658717"/>
            <a:ext cx="17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substitute</a:t>
            </a:r>
          </a:p>
        </p:txBody>
      </p:sp>
      <p:cxnSp>
        <p:nvCxnSpPr>
          <p:cNvPr id="16" name="Straight Arrow Connector 15"/>
          <p:cNvCxnSpPr>
            <a:stCxn id="12" idx="1"/>
          </p:cNvCxnSpPr>
          <p:nvPr/>
        </p:nvCxnSpPr>
        <p:spPr>
          <a:xfrm flipH="1" flipV="1">
            <a:off x="5506092" y="2028050"/>
            <a:ext cx="1814952" cy="25764"/>
          </a:xfrm>
          <a:prstGeom prst="straightConnector1">
            <a:avLst/>
          </a:prstGeom>
          <a:ln w="762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n Arrow 16"/>
          <p:cNvSpPr/>
          <p:nvPr/>
        </p:nvSpPr>
        <p:spPr>
          <a:xfrm>
            <a:off x="1600200" y="2905128"/>
            <a:ext cx="457200" cy="1133472"/>
          </a:xfrm>
          <a:prstGeom prst="downArrow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409700" y="4234080"/>
                <a:ext cx="2552700" cy="1125886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𝑴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𝑫</m:t>
                          </m:r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𝑹𝑻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den>
                      </m:f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700" y="4234080"/>
                <a:ext cx="2552700" cy="1125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5-Point Star 19"/>
          <p:cNvSpPr/>
          <p:nvPr/>
        </p:nvSpPr>
        <p:spPr>
          <a:xfrm>
            <a:off x="4220497" y="4280545"/>
            <a:ext cx="838200" cy="838200"/>
          </a:xfrm>
          <a:prstGeom prst="star5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6159" y="3053177"/>
            <a:ext cx="1934377" cy="245473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639597" y="5550385"/>
            <a:ext cx="4533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Molar Mass Kitty always puts DIRT over its PEE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29579" y="1594507"/>
                <a:ext cx="2022650" cy="1125886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𝑫</m:t>
                      </m:r>
                      <m:r>
                        <a:rPr lang="en-US" altLang="en-US" sz="36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3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𝑴</m:t>
                          </m:r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num>
                        <m:den>
                          <m:r>
                            <a:rPr lang="en-US" altLang="en-US" sz="36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𝑹𝑻</m:t>
                          </m:r>
                        </m:den>
                      </m:f>
                    </m:oMath>
                  </m:oMathPara>
                </a14:m>
                <a:endParaRPr lang="en-US" altLang="en-US" sz="36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79" y="1594507"/>
                <a:ext cx="2022650" cy="1125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825561" y="1930089"/>
            <a:ext cx="1797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Or...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1226" y="3139562"/>
            <a:ext cx="17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rearrange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3094115" y="2914629"/>
            <a:ext cx="457200" cy="1133472"/>
          </a:xfrm>
          <a:prstGeom prst="downArrow">
            <a:avLst/>
          </a:prstGeom>
          <a:solidFill>
            <a:schemeClr val="tx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194759" y="3197429"/>
            <a:ext cx="1797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substitute</a:t>
            </a:r>
          </a:p>
        </p:txBody>
      </p:sp>
    </p:spTree>
    <p:extLst>
      <p:ext uri="{BB962C8B-B14F-4D97-AF65-F5344CB8AC3E}">
        <p14:creationId xmlns:p14="http://schemas.microsoft.com/office/powerpoint/2010/main" val="205929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  <p:bldP spid="17" grpId="0" animBg="1"/>
      <p:bldP spid="19" grpId="0" animBg="1"/>
      <p:bldP spid="20" grpId="0" animBg="1"/>
      <p:bldP spid="21" grpId="0"/>
      <p:bldP spid="18" grpId="0" animBg="1"/>
      <p:bldP spid="22" grpId="0"/>
      <p:bldP spid="23" grpId="0"/>
      <p:bldP spid="24" grpId="0" animBg="1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Bernard MT Condensed" panose="02050806060905020404" pitchFamily="18" charset="0"/>
              </a:rPr>
              <a:t>WS #3, Q#5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097280"/>
            <a:ext cx="8610600" cy="530352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Determine the volume occupied by 2.34 g of carbon dioxide gas, at 1.09atm and 68°C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202358"/>
            <a:ext cx="2133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P</a:t>
            </a:r>
            <a:r>
              <a:rPr lang="en-US" sz="2800" dirty="0"/>
              <a:t> = 1.09 </a:t>
            </a:r>
            <a:r>
              <a:rPr lang="en-US" sz="2800" dirty="0" err="1"/>
              <a:t>atm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13844" y="2204859"/>
            <a:ext cx="2133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V</a:t>
            </a:r>
            <a:r>
              <a:rPr lang="en-US" sz="2800" dirty="0"/>
              <a:t> =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9658" y="2771493"/>
            <a:ext cx="21336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n</a:t>
            </a:r>
            <a:r>
              <a:rPr lang="en-US" sz="2800" dirty="0"/>
              <a:t> 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743200"/>
            <a:ext cx="106434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2.34 g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094271" y="2763082"/>
            <a:ext cx="0" cy="10896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74174" y="3283844"/>
            <a:ext cx="2514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86896" y="3218512"/>
            <a:ext cx="15092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44.01 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31142" y="2746220"/>
            <a:ext cx="12241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1 </a:t>
            </a:r>
            <a:r>
              <a:rPr lang="en-US" sz="2800" dirty="0" err="1"/>
              <a:t>mol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3828437" y="2894518"/>
            <a:ext cx="207214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0.0532 </a:t>
            </a:r>
            <a:r>
              <a:rPr lang="en-US" sz="2800" dirty="0" err="1"/>
              <a:t>mol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" y="3865984"/>
            <a:ext cx="12241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R</a:t>
            </a:r>
            <a:r>
              <a:rPr lang="en-US" sz="2800" dirty="0"/>
              <a:t> 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101212" y="3792925"/>
                <a:ext cx="7204588" cy="7041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/>
                  <a:t>Get from R-35! Use # with </a:t>
                </a:r>
                <a:r>
                  <a:rPr lang="en-US" sz="2800" i="1" dirty="0" err="1"/>
                  <a:t>atm</a:t>
                </a:r>
                <a:r>
                  <a:rPr lang="en-US" sz="2800" i="1" dirty="0"/>
                  <a:t>! </a:t>
                </a:r>
                <a:r>
                  <a:rPr lang="en-US" sz="2800" dirty="0"/>
                  <a:t>= 0.0821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𝑎𝑡𝑚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𝑚𝑜𝑙</m:t>
                        </m:r>
                      </m:den>
                    </m:f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212" y="3792925"/>
                <a:ext cx="7204588" cy="704167"/>
              </a:xfrm>
              <a:prstGeom prst="rect">
                <a:avLst/>
              </a:prstGeom>
              <a:blipFill>
                <a:blip r:embed="rId2"/>
                <a:stretch>
                  <a:fillRect l="-1777" b="-1120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915699" y="2238553"/>
            <a:ext cx="12241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T =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27757" y="2256052"/>
            <a:ext cx="122411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68°C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360423" y="2238483"/>
            <a:ext cx="220980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+ 273 = 341 K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9154" y="4871782"/>
            <a:ext cx="17968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(1.09atm)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39412" y="4858793"/>
            <a:ext cx="69317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(V)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70354" y="4871782"/>
            <a:ext cx="47072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2080" y="4861251"/>
            <a:ext cx="225711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(0.0532 </a:t>
            </a:r>
            <a:r>
              <a:rPr lang="en-US" sz="2800" dirty="0" err="1"/>
              <a:t>mol</a:t>
            </a:r>
            <a:r>
              <a:rPr lang="en-US" sz="2800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03506" y="4781308"/>
                <a:ext cx="2839680" cy="7041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( 0.0821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𝑎𝑡𝑚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506" y="4781308"/>
                <a:ext cx="2839680" cy="704167"/>
              </a:xfrm>
              <a:prstGeom prst="rect">
                <a:avLst/>
              </a:prstGeom>
              <a:blipFill>
                <a:blip r:embed="rId3"/>
                <a:stretch>
                  <a:fillRect l="-4516" b="-1120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6926823" y="4871782"/>
            <a:ext cx="225711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(341 K)</a:t>
            </a:r>
          </a:p>
        </p:txBody>
      </p:sp>
    </p:spTree>
    <p:extLst>
      <p:ext uri="{BB962C8B-B14F-4D97-AF65-F5344CB8AC3E}">
        <p14:creationId xmlns:p14="http://schemas.microsoft.com/office/powerpoint/2010/main" val="312278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7" grpId="0"/>
      <p:bldP spid="28" grpId="0"/>
      <p:bldP spid="29" grpId="0"/>
      <p:bldP spid="30" grpId="0"/>
      <p:bldP spid="31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Bernard MT Condensed" panose="02050806060905020404" pitchFamily="18" charset="0"/>
              </a:rPr>
              <a:t>WS #3, Q#5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097280"/>
            <a:ext cx="8610600" cy="530352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t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Determine the volume occupied by 2.34 g of carbon dioxide gas, at 1.09atm and 68°C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9154" y="2582964"/>
            <a:ext cx="17968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(1.09atm)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39412" y="2569975"/>
            <a:ext cx="69317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(V)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70354" y="2582964"/>
            <a:ext cx="47072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2080" y="2572433"/>
            <a:ext cx="225711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(0.0532 </a:t>
            </a:r>
            <a:r>
              <a:rPr lang="en-US" sz="2800" dirty="0" err="1"/>
              <a:t>mol</a:t>
            </a:r>
            <a:r>
              <a:rPr lang="en-US" sz="2800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16102" y="2494024"/>
                <a:ext cx="2839680" cy="70416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 (0.0821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𝑎𝑡𝑚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•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102" y="2494024"/>
                <a:ext cx="2839680" cy="704167"/>
              </a:xfrm>
              <a:prstGeom prst="rect">
                <a:avLst/>
              </a:prstGeom>
              <a:blipFill>
                <a:blip r:embed="rId2"/>
                <a:stretch>
                  <a:fillRect l="-1720" b="-1120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043889" y="2569975"/>
            <a:ext cx="225711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(341 K)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9154" y="3198191"/>
            <a:ext cx="1981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062689" y="3198191"/>
            <a:ext cx="3243111" cy="27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6022" y="3290199"/>
            <a:ext cx="17968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(1.09atm)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943600" y="3341523"/>
            <a:ext cx="179684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(1.09atm)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746022" y="2209800"/>
            <a:ext cx="1387578" cy="1905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211892" y="2569975"/>
            <a:ext cx="284521" cy="481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553200" y="2857564"/>
            <a:ext cx="284521" cy="481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807579" y="2581666"/>
            <a:ext cx="284521" cy="481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019800" y="2822292"/>
            <a:ext cx="284521" cy="481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677483" y="2447025"/>
            <a:ext cx="284521" cy="481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10400" y="3383491"/>
            <a:ext cx="284521" cy="4812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004438" y="2456044"/>
            <a:ext cx="472562" cy="40151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955934" y="2569314"/>
            <a:ext cx="563046" cy="53687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369692" y="4091898"/>
            <a:ext cx="283968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1.366 </a:t>
            </a:r>
            <a:r>
              <a:rPr lang="en-US" sz="5400" b="1" dirty="0">
                <a:solidFill>
                  <a:srgbClr val="00B050"/>
                </a:solidFill>
              </a:rPr>
              <a:t>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478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3" grpId="0"/>
      <p:bldP spid="32" grpId="0"/>
      <p:bldP spid="34" grpId="0"/>
      <p:bldP spid="25" grpId="0" animBg="1"/>
      <p:bldP spid="42" grpId="0" animBg="1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6074"/>
            <a:ext cx="7772400" cy="1927225"/>
          </a:xfr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6000" dirty="0">
                <a:latin typeface="Bernard MT Condensed" panose="02050806060905020404" pitchFamily="18" charset="0"/>
              </a:rPr>
              <a:t>N-32</a:t>
            </a:r>
            <a:br>
              <a:rPr lang="en-US" sz="6000" dirty="0">
                <a:latin typeface="Bernard MT Condensed" panose="02050806060905020404" pitchFamily="18" charset="0"/>
              </a:rPr>
            </a:br>
            <a:r>
              <a:rPr lang="en-US" sz="6000" dirty="0">
                <a:latin typeface="Bernard MT Condensed" panose="02050806060905020404" pitchFamily="18" charset="0"/>
              </a:rPr>
              <a:t>Ideal Gas Law Equation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3579674"/>
            <a:ext cx="7772400" cy="175432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Target: I can use the Ideal Gas law to solve for various conditions of a gas.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5FC27B-6A24-CAFA-8BDE-324811BFE06F}"/>
              </a:ext>
            </a:extLst>
          </p:cNvPr>
          <p:cNvSpPr txBox="1"/>
          <p:nvPr/>
        </p:nvSpPr>
        <p:spPr>
          <a:xfrm>
            <a:off x="228600" y="6324600"/>
            <a:ext cx="9144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https://youtu.be/Bksd_GhLpt8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7139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Bernard MT Condensed" panose="02050806060905020404" pitchFamily="18" charset="0"/>
              </a:rPr>
              <a:t>YouTube Link to Presentation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295399"/>
            <a:ext cx="8610600" cy="9144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https://youtu.be/Bksd_GhLpt8</a:t>
            </a: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970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Remember! </a:t>
            </a:r>
            <a:br>
              <a:rPr lang="en-US" sz="8000" dirty="0">
                <a:latin typeface="Bernard MT Condensed" panose="02050806060905020404" pitchFamily="18" charset="0"/>
              </a:rPr>
            </a:br>
            <a:r>
              <a:rPr lang="en-US" sz="8000" dirty="0">
                <a:latin typeface="Bernard MT Condensed" panose="02050806060905020404" pitchFamily="18" charset="0"/>
              </a:rPr>
              <a:t>Use Kelvins!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2385772" y="3350635"/>
            <a:ext cx="4448655" cy="1015663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= °C + 273</a:t>
            </a:r>
          </a:p>
        </p:txBody>
      </p:sp>
    </p:spTree>
    <p:extLst>
      <p:ext uri="{BB962C8B-B14F-4D97-AF65-F5344CB8AC3E}">
        <p14:creationId xmlns:p14="http://schemas.microsoft.com/office/powerpoint/2010/main" val="273186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360"/>
            <a:ext cx="7772400" cy="15240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Ideal Gas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933450" y="3026360"/>
                <a:ext cx="7277100" cy="1323439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8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𝑷𝑽</m:t>
                      </m:r>
                      <m:r>
                        <a:rPr lang="en-US" altLang="en-US" sz="8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en-US" sz="8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𝒏𝑹𝑻</m:t>
                      </m:r>
                    </m:oMath>
                  </m:oMathPara>
                </a14:m>
                <a:endParaRPr lang="en-US" altLang="en-US" sz="8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450" y="3026360"/>
                <a:ext cx="7277100" cy="132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828800" y="4800600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6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Piv-nert</a:t>
            </a:r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303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818" y="116791"/>
            <a:ext cx="8783782" cy="131064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Ideal Gas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89934" y="1448213"/>
                <a:ext cx="4019550" cy="707886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chemeClr val="tx1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lvl="0"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sz="4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𝑷𝑽</m:t>
                      </m:r>
                      <m:r>
                        <a:rPr lang="en-US" altLang="en-US" sz="4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en-US" sz="40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𝒏𝑹𝑻</m:t>
                      </m:r>
                    </m:oMath>
                  </m:oMathPara>
                </a14:m>
                <a:endParaRPr lang="en-US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9934" y="1448213"/>
                <a:ext cx="401955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008909" y="2438400"/>
            <a:ext cx="5181600" cy="2862322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= pressure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= volume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number of moles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ideal gas constant</a:t>
            </a: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temperature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818" y="5583023"/>
            <a:ext cx="87837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what the heck is R ???</a:t>
            </a:r>
          </a:p>
        </p:txBody>
      </p:sp>
    </p:spTree>
    <p:extLst>
      <p:ext uri="{BB962C8B-B14F-4D97-AF65-F5344CB8AC3E}">
        <p14:creationId xmlns:p14="http://schemas.microsoft.com/office/powerpoint/2010/main" val="93991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Ideal Gas Constant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366421"/>
            <a:ext cx="8610600" cy="5262979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It is a “proportionality constant”</a:t>
            </a:r>
            <a:b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Allows us to use various units and relate them together – if we had the perfect set of units we wouldn’t need this constant to adjust them!</a:t>
            </a:r>
            <a:b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specific R number you choose to use varies based on which units you are using. </a:t>
            </a:r>
            <a:b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If we were dealing with a “real gas” then we would need to use a “specific gas constant.” – We wont be!</a:t>
            </a:r>
            <a:endParaRPr lang="en-US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6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762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Ideal Gas Constant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245277"/>
            <a:ext cx="8610600" cy="5262979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R values can be found on your reference sheet R-35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kPa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atm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, mmHg on equation sheet on the back of the quiz periodic table)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u="sng" dirty="0">
                <a:latin typeface="Arial" panose="020B0604020202020204" pitchFamily="34" charset="0"/>
                <a:cs typeface="Arial" panose="020B0604020202020204" pitchFamily="34" charset="0"/>
              </a:rPr>
              <a:t>Two choices:</a:t>
            </a:r>
          </a:p>
          <a:p>
            <a:pPr marL="1200150" lvl="1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Memorize the common ones</a:t>
            </a:r>
          </a:p>
          <a:p>
            <a:pPr marL="1200150" lvl="1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en-U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Memorize JUST ONE of them, and then convert all pressure units to that R value!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decide which you would rather do!</a:t>
            </a:r>
          </a:p>
        </p:txBody>
      </p:sp>
    </p:spTree>
    <p:extLst>
      <p:ext uri="{BB962C8B-B14F-4D97-AF65-F5344CB8AC3E}">
        <p14:creationId xmlns:p14="http://schemas.microsoft.com/office/powerpoint/2010/main" val="992231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3048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Ideal Gas Constant</a:t>
            </a: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" t="1818" r="1063" b="1818"/>
          <a:stretch/>
        </p:blipFill>
        <p:spPr>
          <a:xfrm>
            <a:off x="1028700" y="1752600"/>
            <a:ext cx="7162800" cy="4038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03071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304800"/>
            <a:ext cx="7772400" cy="1219200"/>
          </a:xfrm>
        </p:spPr>
        <p:txBody>
          <a:bodyPr>
            <a:noAutofit/>
          </a:bodyPr>
          <a:lstStyle/>
          <a:p>
            <a:r>
              <a:rPr lang="en-US" sz="8000" dirty="0">
                <a:latin typeface="Bernard MT Condensed" panose="02050806060905020404" pitchFamily="18" charset="0"/>
              </a:rPr>
              <a:t>Ideal Gas Constant</a:t>
            </a: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" t="1818" r="1063" b="1818"/>
          <a:stretch/>
        </p:blipFill>
        <p:spPr>
          <a:xfrm>
            <a:off x="1028700" y="1752600"/>
            <a:ext cx="7162800" cy="4038600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1DB80C-FBE5-925D-603D-C3E5B6C6F76F}"/>
              </a:ext>
            </a:extLst>
          </p:cNvPr>
          <p:cNvSpPr/>
          <p:nvPr/>
        </p:nvSpPr>
        <p:spPr>
          <a:xfrm>
            <a:off x="1028700" y="3352800"/>
            <a:ext cx="3374136" cy="484632"/>
          </a:xfrm>
          <a:prstGeom prst="rect">
            <a:avLst/>
          </a:prstGeom>
          <a:solidFill>
            <a:srgbClr val="FFFF00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CB901ED-8C62-76DB-EA5A-9A73B75D995A}"/>
              </a:ext>
            </a:extLst>
          </p:cNvPr>
          <p:cNvSpPr/>
          <p:nvPr/>
        </p:nvSpPr>
        <p:spPr>
          <a:xfrm>
            <a:off x="1053684" y="4381500"/>
            <a:ext cx="3374136" cy="457200"/>
          </a:xfrm>
          <a:prstGeom prst="rect">
            <a:avLst/>
          </a:prstGeom>
          <a:solidFill>
            <a:srgbClr val="FFFF00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C8A160-2BAE-952B-D0AB-0417C60ABF56}"/>
              </a:ext>
            </a:extLst>
          </p:cNvPr>
          <p:cNvSpPr/>
          <p:nvPr/>
        </p:nvSpPr>
        <p:spPr>
          <a:xfrm>
            <a:off x="4610100" y="5343369"/>
            <a:ext cx="3566160" cy="457200"/>
          </a:xfrm>
          <a:prstGeom prst="rect">
            <a:avLst/>
          </a:prstGeom>
          <a:solidFill>
            <a:srgbClr val="FFFF00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9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ADA50C5-AA25-47B0-B592-314AAE7ED8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AF65725-F21E-40CE-BDE3-D1ED662169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8C438-825A-4123-B103-7C92A6F57F38}">
  <ds:schemaRefs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672</Words>
  <Application>Microsoft Office PowerPoint</Application>
  <PresentationFormat>On-screen Show (4:3)</PresentationFormat>
  <Paragraphs>119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Bernard MT Condensed</vt:lpstr>
      <vt:lpstr>Calibri</vt:lpstr>
      <vt:lpstr>Cambria Math</vt:lpstr>
      <vt:lpstr>Times New Roman</vt:lpstr>
      <vt:lpstr>Office Theme</vt:lpstr>
      <vt:lpstr>N-32 Ideal Gas Law Equation</vt:lpstr>
      <vt:lpstr>N-32 Ideal Gas Law Equation</vt:lpstr>
      <vt:lpstr>Remember!  Use Kelvins!</vt:lpstr>
      <vt:lpstr>Ideal Gas Law</vt:lpstr>
      <vt:lpstr>Ideal Gas Law</vt:lpstr>
      <vt:lpstr>Ideal Gas Constant</vt:lpstr>
      <vt:lpstr>Ideal Gas Constant</vt:lpstr>
      <vt:lpstr>Ideal Gas Constant</vt:lpstr>
      <vt:lpstr>Ideal Gas Constant</vt:lpstr>
      <vt:lpstr>In this class…</vt:lpstr>
      <vt:lpstr>Is the Ideal Gas Law perfect? No!</vt:lpstr>
      <vt:lpstr>Density and Molar Mass of a Gas Calculations</vt:lpstr>
      <vt:lpstr>Or…  You can Rearrange Ideal Gas Law to Solve for Them!</vt:lpstr>
      <vt:lpstr>Abbreviations to Know</vt:lpstr>
      <vt:lpstr>Molar Mass</vt:lpstr>
      <vt:lpstr>Density</vt:lpstr>
      <vt:lpstr>Molar Mass</vt:lpstr>
      <vt:lpstr>WS #3, Q#5</vt:lpstr>
      <vt:lpstr>WS #3, Q#5</vt:lpstr>
      <vt:lpstr>YouTube Link to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SBosse</dc:creator>
  <cp:lastModifiedBy>Farmer, Stephanie [DH]</cp:lastModifiedBy>
  <cp:revision>77</cp:revision>
  <dcterms:created xsi:type="dcterms:W3CDTF">2010-01-27T19:08:38Z</dcterms:created>
  <dcterms:modified xsi:type="dcterms:W3CDTF">2024-06-16T23:08:10Z</dcterms:modified>
</cp:coreProperties>
</file>