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3"/>
  </p:notesMasterIdLst>
  <p:sldIdLst>
    <p:sldId id="341" r:id="rId6"/>
    <p:sldId id="385" r:id="rId7"/>
    <p:sldId id="348" r:id="rId8"/>
    <p:sldId id="352" r:id="rId9"/>
    <p:sldId id="361" r:id="rId10"/>
    <p:sldId id="362" r:id="rId11"/>
    <p:sldId id="364" r:id="rId12"/>
    <p:sldId id="365" r:id="rId13"/>
    <p:sldId id="377" r:id="rId14"/>
    <p:sldId id="378" r:id="rId15"/>
    <p:sldId id="376" r:id="rId16"/>
    <p:sldId id="366" r:id="rId17"/>
    <p:sldId id="379" r:id="rId18"/>
    <p:sldId id="368" r:id="rId19"/>
    <p:sldId id="369" r:id="rId20"/>
    <p:sldId id="375" r:id="rId21"/>
    <p:sldId id="387" r:id="rId22"/>
    <p:sldId id="388" r:id="rId23"/>
    <p:sldId id="386" r:id="rId24"/>
    <p:sldId id="389" r:id="rId25"/>
    <p:sldId id="381" r:id="rId26"/>
    <p:sldId id="382" r:id="rId27"/>
    <p:sldId id="390" r:id="rId28"/>
    <p:sldId id="380" r:id="rId29"/>
    <p:sldId id="371" r:id="rId30"/>
    <p:sldId id="383" r:id="rId31"/>
    <p:sldId id="3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80" autoAdjust="0"/>
    <p:restoredTop sz="94660"/>
  </p:normalViewPr>
  <p:slideViewPr>
    <p:cSldViewPr>
      <p:cViewPr varScale="1">
        <p:scale>
          <a:sx n="59" d="100"/>
          <a:sy n="59" d="100"/>
        </p:scale>
        <p:origin x="1088"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83942-82AE-43AC-9B26-B95A6D860996}" type="datetimeFigureOut">
              <a:rPr lang="en-US" smtClean="0"/>
              <a:pPr/>
              <a:t>6/16/2024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23B5A3-E85E-4D2D-8CBF-AE4B7155A84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DFABF28-BFE8-42A9-880C-DF287879938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77500" lnSpcReduction="20000"/>
          </a:bodyPr>
          <a:lstStyle/>
          <a:p>
            <a:pPr algn="ctr" eaLnBrk="1" hangingPunct="1"/>
            <a:r>
              <a:rPr lang="en-US" altLang="en-US">
                <a:latin typeface="Arial" panose="020B0604020202020204" pitchFamily="34" charset="0"/>
              </a:rPr>
              <a:t>PARTIAL PRESSURES</a:t>
            </a:r>
          </a:p>
          <a:p>
            <a:pPr algn="ct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Dalton’s law of partial pressures states that the sum of the partial pressures of gases sum to the total pressure of the gases when combined.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ideal gas law assumes that all gases behave identically and that their behavior is independent of attractive and repulsive forces.</a:t>
            </a:r>
          </a:p>
          <a:p>
            <a:pPr eaLnBrk="1" hangingPunct="1"/>
            <a:endParaRPr lang="en-US" altLang="en-US" sz="600">
              <a:latin typeface="Arial" panose="020B0604020202020204" pitchFamily="34" charset="0"/>
            </a:endParaRPr>
          </a:p>
          <a:p>
            <a:pPr eaLnBrk="1" hangingPunct="1"/>
            <a:r>
              <a:rPr lang="en-US" altLang="en-US">
                <a:latin typeface="Arial" panose="020B0604020202020204" pitchFamily="34" charset="0"/>
              </a:rPr>
              <a:t>If the volume and temperature are held constant, the ideal gas equation can be arranged to show that the pressure of a sample of gas is directly proportional to the number of moles of gas present:</a:t>
            </a:r>
          </a:p>
          <a:p>
            <a:pPr eaLnBrk="1" hangingPunct="1"/>
            <a:r>
              <a:rPr lang="en-US" altLang="en-US">
                <a:latin typeface="Arial" panose="020B0604020202020204" pitchFamily="34" charset="0"/>
              </a:rPr>
              <a:t>                </a:t>
            </a:r>
            <a:r>
              <a:rPr lang="en-US" altLang="en-US" i="1">
                <a:latin typeface="Arial" panose="020B0604020202020204" pitchFamily="34" charset="0"/>
              </a:rPr>
              <a:t>P  =  n(RT/V)</a:t>
            </a:r>
            <a:r>
              <a:rPr lang="en-US" altLang="en-US">
                <a:latin typeface="Arial" panose="020B0604020202020204" pitchFamily="34" charset="0"/>
              </a:rPr>
              <a:t>  =  </a:t>
            </a:r>
            <a:r>
              <a:rPr lang="en-US" altLang="en-US" i="1">
                <a:latin typeface="Arial" panose="020B0604020202020204" pitchFamily="34" charset="0"/>
              </a:rPr>
              <a:t>n</a:t>
            </a:r>
            <a:r>
              <a:rPr lang="en-US" altLang="en-US">
                <a:latin typeface="Arial" panose="020B0604020202020204" pitchFamily="34" charset="0"/>
              </a:rPr>
              <a:t>(constant)</a:t>
            </a:r>
          </a:p>
          <a:p>
            <a:pPr eaLnBrk="1" hangingPunct="1"/>
            <a:endParaRPr lang="en-US" altLang="en-US" sz="600">
              <a:latin typeface="Arial" panose="020B0604020202020204" pitchFamily="34" charset="0"/>
            </a:endParaRPr>
          </a:p>
          <a:p>
            <a:pPr eaLnBrk="1" hangingPunct="1"/>
            <a:r>
              <a:rPr lang="en-US" altLang="en-US">
                <a:latin typeface="Arial" panose="020B0604020202020204" pitchFamily="34" charset="0"/>
              </a:rPr>
              <a:t>Nothing in the equation depends on the nature of the gas, only on the quantity.</a:t>
            </a:r>
          </a:p>
          <a:p>
            <a:pPr eaLnBrk="1" hangingPunct="1"/>
            <a:endParaRPr lang="en-US" altLang="en-US" sz="600">
              <a:latin typeface="Arial" panose="020B0604020202020204" pitchFamily="34" charset="0"/>
            </a:endParaRPr>
          </a:p>
          <a:p>
            <a:pPr eaLnBrk="1" hangingPunct="1"/>
            <a:r>
              <a:rPr lang="en-US" altLang="en-US">
                <a:latin typeface="Arial" panose="020B0604020202020204" pitchFamily="34" charset="0"/>
              </a:rPr>
              <a:t>The total pressure exerted by a mixture of gases at a given temperature and volume is the sum of the pressures exerted by each of the gases alone.</a:t>
            </a:r>
          </a:p>
          <a:p>
            <a:pPr eaLnBrk="1" hangingPunct="1"/>
            <a:r>
              <a:rPr lang="en-US" altLang="en-US">
                <a:latin typeface="Arial" panose="020B0604020202020204" pitchFamily="34" charset="0"/>
              </a:rPr>
              <a:t>If the volume, temperature, and number of moles of each gas in a mixture is known, then the pressure exerted by each gas individually, which is its </a:t>
            </a:r>
            <a:r>
              <a:rPr lang="en-US" altLang="en-US" b="1">
                <a:latin typeface="Arial" panose="020B0604020202020204" pitchFamily="34" charset="0"/>
              </a:rPr>
              <a:t>partial pressure</a:t>
            </a:r>
            <a:r>
              <a:rPr lang="en-US" altLang="en-US">
                <a:latin typeface="Arial" panose="020B0604020202020204" pitchFamily="34" charset="0"/>
              </a:rPr>
              <a:t>, can be calculated.</a:t>
            </a:r>
          </a:p>
          <a:p>
            <a:pPr eaLnBrk="1" hangingPunct="1"/>
            <a:endParaRPr lang="en-US" altLang="en-US" sz="500">
              <a:latin typeface="Arial" panose="020B0604020202020204" pitchFamily="34" charset="0"/>
            </a:endParaRPr>
          </a:p>
          <a:p>
            <a:pPr eaLnBrk="1" hangingPunct="1"/>
            <a:r>
              <a:rPr lang="en-US" altLang="en-US" b="1">
                <a:latin typeface="Arial" panose="020B0604020202020204" pitchFamily="34" charset="0"/>
              </a:rPr>
              <a:t>Partial pressure</a:t>
            </a:r>
            <a:r>
              <a:rPr lang="en-US" altLang="en-US">
                <a:latin typeface="Arial" panose="020B0604020202020204" pitchFamily="34" charset="0"/>
              </a:rPr>
              <a:t> is the pressure the gas would exert if it were the only one present (at the same temperature and volume).</a:t>
            </a:r>
          </a:p>
          <a:p>
            <a:pPr eaLnBrk="1" hangingPunct="1"/>
            <a:endParaRPr lang="en-US" altLang="en-US" sz="600">
              <a:latin typeface="Arial" panose="020B0604020202020204" pitchFamily="34" charset="0"/>
            </a:endParaRPr>
          </a:p>
          <a:p>
            <a:pPr eaLnBrk="1" hangingPunct="1"/>
            <a:r>
              <a:rPr lang="en-US" altLang="en-US" i="1">
                <a:latin typeface="Arial" panose="020B0604020202020204" pitchFamily="34" charset="0"/>
              </a:rPr>
              <a:t>The total pressure exerted by a mixture of gases is the sum of the partial pressures of component gases.</a:t>
            </a:r>
            <a:r>
              <a:rPr lang="en-US" altLang="en-US">
                <a:latin typeface="Arial" panose="020B0604020202020204" pitchFamily="34" charset="0"/>
              </a:rPr>
              <a:t> </a:t>
            </a:r>
          </a:p>
          <a:p>
            <a:pPr eaLnBrk="1" hangingPunct="1"/>
            <a:endParaRPr lang="en-US" altLang="en-US" sz="600">
              <a:latin typeface="Arial" panose="020B0604020202020204" pitchFamily="34" charset="0"/>
            </a:endParaRPr>
          </a:p>
          <a:p>
            <a:pPr eaLnBrk="1" hangingPunct="1"/>
            <a:r>
              <a:rPr lang="en-US" altLang="en-US">
                <a:latin typeface="Arial" panose="020B0604020202020204" pitchFamily="34" charset="0"/>
              </a:rPr>
              <a:t>This law is known as </a:t>
            </a:r>
            <a:r>
              <a:rPr lang="en-US" altLang="en-US" i="1">
                <a:latin typeface="Arial" panose="020B0604020202020204" pitchFamily="34" charset="0"/>
              </a:rPr>
              <a:t>Dalton’s law of partial pressures </a:t>
            </a:r>
            <a:r>
              <a:rPr lang="en-US" altLang="en-US">
                <a:latin typeface="Arial" panose="020B0604020202020204" pitchFamily="34" charset="0"/>
              </a:rPr>
              <a:t>and can be written mathematically as</a:t>
            </a:r>
          </a:p>
          <a:p>
            <a:pPr eaLnBrk="1" hangingPunct="1"/>
            <a:r>
              <a:rPr lang="en-US" altLang="en-US">
                <a:latin typeface="Arial" panose="020B0604020202020204" pitchFamily="34" charset="0"/>
              </a:rPr>
              <a:t>                        </a:t>
            </a:r>
            <a:r>
              <a:rPr lang="en-US" altLang="en-US" i="1">
                <a:latin typeface="Arial" panose="020B0604020202020204" pitchFamily="34" charset="0"/>
              </a:rPr>
              <a:t>P</a:t>
            </a:r>
            <a:r>
              <a:rPr lang="en-US" altLang="en-US" baseline="-25000">
                <a:latin typeface="Arial" panose="020B0604020202020204" pitchFamily="34" charset="0"/>
              </a:rPr>
              <a:t>t</a:t>
            </a:r>
            <a:r>
              <a:rPr lang="en-US" altLang="en-US" i="1" baseline="-25000">
                <a:latin typeface="Arial" panose="020B0604020202020204" pitchFamily="34" charset="0"/>
              </a:rPr>
              <a:t> </a:t>
            </a:r>
            <a:r>
              <a:rPr lang="en-US" altLang="en-US">
                <a:latin typeface="Arial" panose="020B0604020202020204" pitchFamily="34" charset="0"/>
              </a:rPr>
              <a:t>=</a:t>
            </a:r>
            <a:r>
              <a:rPr lang="en-US" altLang="en-US" i="1">
                <a:latin typeface="Arial" panose="020B0604020202020204" pitchFamily="34" charset="0"/>
              </a:rPr>
              <a:t>  P</a:t>
            </a:r>
            <a:r>
              <a:rPr lang="en-US" altLang="en-US" baseline="-25000">
                <a:latin typeface="Arial" panose="020B0604020202020204" pitchFamily="34" charset="0"/>
              </a:rPr>
              <a:t>1</a:t>
            </a:r>
            <a:r>
              <a:rPr lang="en-US" altLang="en-US" i="1" baseline="-25000">
                <a:latin typeface="Arial" panose="020B0604020202020204" pitchFamily="34" charset="0"/>
              </a:rPr>
              <a:t> </a:t>
            </a:r>
            <a:r>
              <a:rPr lang="en-US" altLang="en-US">
                <a:latin typeface="Arial" panose="020B0604020202020204" pitchFamily="34" charset="0"/>
              </a:rPr>
              <a:t>+</a:t>
            </a:r>
            <a:r>
              <a:rPr lang="en-US" altLang="en-US" i="1">
                <a:latin typeface="Arial" panose="020B0604020202020204" pitchFamily="34" charset="0"/>
              </a:rPr>
              <a:t> P</a:t>
            </a:r>
            <a:r>
              <a:rPr lang="en-US" altLang="en-US" baseline="-25000">
                <a:latin typeface="Arial" panose="020B0604020202020204" pitchFamily="34" charset="0"/>
              </a:rPr>
              <a:t>2</a:t>
            </a:r>
            <a:r>
              <a:rPr lang="en-US" altLang="en-US" i="1" baseline="-25000">
                <a:latin typeface="Arial" panose="020B0604020202020204" pitchFamily="34" charset="0"/>
              </a:rPr>
              <a:t> </a:t>
            </a:r>
            <a:r>
              <a:rPr lang="en-US" altLang="en-US">
                <a:latin typeface="Arial" panose="020B0604020202020204" pitchFamily="34" charset="0"/>
              </a:rPr>
              <a:t>+</a:t>
            </a:r>
            <a:r>
              <a:rPr lang="en-US" altLang="en-US" i="1">
                <a:latin typeface="Arial" panose="020B0604020202020204" pitchFamily="34" charset="0"/>
              </a:rPr>
              <a:t> P</a:t>
            </a:r>
            <a:r>
              <a:rPr lang="en-US" altLang="en-US" baseline="-25000">
                <a:latin typeface="Arial" panose="020B0604020202020204" pitchFamily="34" charset="0"/>
              </a:rPr>
              <a:t>3</a:t>
            </a:r>
            <a:r>
              <a:rPr lang="en-US" altLang="en-US" i="1" baseline="-25000">
                <a:latin typeface="Arial" panose="020B0604020202020204" pitchFamily="34" charset="0"/>
              </a:rPr>
              <a:t> </a:t>
            </a:r>
            <a:r>
              <a:rPr lang="en-US" altLang="en-US" i="1">
                <a:latin typeface="Arial" panose="020B0604020202020204" pitchFamily="34" charset="0"/>
              </a:rPr>
              <a:t>- - - </a:t>
            </a:r>
            <a:r>
              <a:rPr lang="en-US" altLang="en-US">
                <a:latin typeface="Arial" panose="020B0604020202020204" pitchFamily="34" charset="0"/>
              </a:rPr>
              <a:t>+</a:t>
            </a:r>
            <a:r>
              <a:rPr lang="en-US" altLang="en-US" i="1">
                <a:latin typeface="Arial" panose="020B0604020202020204" pitchFamily="34" charset="0"/>
              </a:rPr>
              <a:t> P</a:t>
            </a:r>
            <a:r>
              <a:rPr lang="en-US" altLang="en-US" baseline="-25000">
                <a:latin typeface="Arial" panose="020B0604020202020204" pitchFamily="34" charset="0"/>
              </a:rPr>
              <a:t>i</a:t>
            </a:r>
          </a:p>
          <a:p>
            <a:pPr eaLnBrk="1" hangingPunct="1"/>
            <a:endParaRPr lang="en-US" altLang="en-US" sz="600" baseline="-25000">
              <a:latin typeface="Arial" panose="020B0604020202020204" pitchFamily="34" charset="0"/>
            </a:endParaRPr>
          </a:p>
          <a:p>
            <a:pPr eaLnBrk="1" hangingPunct="1"/>
            <a:r>
              <a:rPr lang="en-US" altLang="en-US">
                <a:latin typeface="Arial" panose="020B0604020202020204" pitchFamily="34" charset="0"/>
              </a:rPr>
              <a:t>	where </a:t>
            </a:r>
            <a:r>
              <a:rPr lang="en-US" altLang="en-US" i="1">
                <a:latin typeface="Arial" panose="020B0604020202020204" pitchFamily="34" charset="0"/>
              </a:rPr>
              <a:t>P</a:t>
            </a:r>
            <a:r>
              <a:rPr lang="en-US" altLang="en-US" baseline="-25000">
                <a:latin typeface="Arial" panose="020B0604020202020204" pitchFamily="34" charset="0"/>
              </a:rPr>
              <a:t>t</a:t>
            </a:r>
            <a:r>
              <a:rPr lang="en-US" altLang="en-US">
                <a:latin typeface="Arial" panose="020B0604020202020204" pitchFamily="34" charset="0"/>
              </a:rPr>
              <a:t> is the total pressure and the other terms are the partial pressures of the individual gases.</a:t>
            </a:r>
          </a:p>
          <a:p>
            <a:pPr eaLnBrk="1" hangingPunct="1"/>
            <a:r>
              <a:rPr lang="en-US" altLang="en-US">
                <a:latin typeface="Arial" panose="020B0604020202020204" pitchFamily="34" charset="0"/>
              </a:rPr>
              <a:t>For a mixture of two ideal gases, A and B, the expression for the total pressure can be written as</a:t>
            </a:r>
          </a:p>
          <a:p>
            <a:pPr eaLnBrk="1" hangingPunct="1"/>
            <a:r>
              <a:rPr lang="en-US" altLang="en-US">
                <a:latin typeface="Arial" panose="020B0604020202020204" pitchFamily="34" charset="0"/>
              </a:rPr>
              <a:t>     </a:t>
            </a:r>
            <a:r>
              <a:rPr lang="en-US" altLang="en-US" i="1">
                <a:latin typeface="Arial" panose="020B0604020202020204" pitchFamily="34" charset="0"/>
              </a:rPr>
              <a:t> P</a:t>
            </a:r>
            <a:r>
              <a:rPr lang="en-US" altLang="en-US" baseline="-25000">
                <a:latin typeface="Arial" panose="020B0604020202020204" pitchFamily="34" charset="0"/>
              </a:rPr>
              <a:t>t  </a:t>
            </a:r>
            <a:r>
              <a:rPr lang="en-US" altLang="en-US">
                <a:latin typeface="Arial" panose="020B0604020202020204" pitchFamily="34" charset="0"/>
              </a:rPr>
              <a:t>= </a:t>
            </a:r>
            <a:r>
              <a:rPr lang="en-US" altLang="en-US" i="1">
                <a:latin typeface="Arial" panose="020B0604020202020204" pitchFamily="34" charset="0"/>
              </a:rPr>
              <a:t> P</a:t>
            </a:r>
            <a:r>
              <a:rPr lang="en-US" altLang="en-US" baseline="-25000">
                <a:latin typeface="Arial" panose="020B0604020202020204" pitchFamily="34" charset="0"/>
              </a:rPr>
              <a:t>A  </a:t>
            </a:r>
            <a:r>
              <a:rPr lang="en-US" altLang="en-US">
                <a:latin typeface="Arial" panose="020B0604020202020204" pitchFamily="34" charset="0"/>
              </a:rPr>
              <a:t>+  </a:t>
            </a:r>
            <a:r>
              <a:rPr lang="en-US" altLang="en-US" i="1">
                <a:latin typeface="Arial" panose="020B0604020202020204" pitchFamily="34" charset="0"/>
              </a:rPr>
              <a:t>P</a:t>
            </a:r>
            <a:r>
              <a:rPr lang="en-US" altLang="en-US" baseline="-25000">
                <a:latin typeface="Arial" panose="020B0604020202020204" pitchFamily="34" charset="0"/>
              </a:rPr>
              <a:t>B  </a:t>
            </a:r>
            <a:r>
              <a:rPr lang="en-US" altLang="en-US">
                <a:latin typeface="Arial" panose="020B0604020202020204" pitchFamily="34" charset="0"/>
              </a:rPr>
              <a:t>=  </a:t>
            </a:r>
            <a:r>
              <a:rPr lang="en-US" altLang="en-US" i="1">
                <a:latin typeface="Arial" panose="020B0604020202020204" pitchFamily="34" charset="0"/>
              </a:rPr>
              <a:t>n</a:t>
            </a:r>
            <a:r>
              <a:rPr lang="en-US" altLang="en-US" baseline="-25000">
                <a:latin typeface="Arial" panose="020B0604020202020204" pitchFamily="34" charset="0"/>
              </a:rPr>
              <a:t>A</a:t>
            </a:r>
            <a:r>
              <a:rPr lang="en-US" altLang="en-US">
                <a:latin typeface="Arial" panose="020B0604020202020204" pitchFamily="34" charset="0"/>
              </a:rPr>
              <a:t>(</a:t>
            </a:r>
            <a:r>
              <a:rPr lang="en-US" altLang="en-US" i="1">
                <a:latin typeface="Arial" panose="020B0604020202020204" pitchFamily="34" charset="0"/>
              </a:rPr>
              <a:t>RT/V</a:t>
            </a:r>
            <a:r>
              <a:rPr lang="en-US" altLang="en-US">
                <a:latin typeface="Arial" panose="020B0604020202020204" pitchFamily="34" charset="0"/>
              </a:rPr>
              <a:t>) +</a:t>
            </a:r>
            <a:r>
              <a:rPr lang="en-US" altLang="en-US" i="1">
                <a:latin typeface="Arial" panose="020B0604020202020204" pitchFamily="34" charset="0"/>
              </a:rPr>
              <a:t> n</a:t>
            </a:r>
            <a:r>
              <a:rPr lang="en-US" altLang="en-US" baseline="-25000">
                <a:latin typeface="Arial" panose="020B0604020202020204" pitchFamily="34" charset="0"/>
              </a:rPr>
              <a:t>B</a:t>
            </a:r>
            <a:r>
              <a:rPr lang="en-US" altLang="en-US">
                <a:latin typeface="Arial" panose="020B0604020202020204" pitchFamily="34" charset="0"/>
              </a:rPr>
              <a:t>(</a:t>
            </a:r>
            <a:r>
              <a:rPr lang="en-US" altLang="en-US" i="1">
                <a:latin typeface="Arial" panose="020B0604020202020204" pitchFamily="34" charset="0"/>
              </a:rPr>
              <a:t>RT/V</a:t>
            </a:r>
            <a:r>
              <a:rPr lang="en-US" altLang="en-US">
                <a:latin typeface="Arial" panose="020B0604020202020204" pitchFamily="34" charset="0"/>
              </a:rPr>
              <a:t>) = (</a:t>
            </a:r>
            <a:r>
              <a:rPr lang="en-US" altLang="en-US" i="1">
                <a:latin typeface="Arial" panose="020B0604020202020204" pitchFamily="34" charset="0"/>
              </a:rPr>
              <a:t>n</a:t>
            </a:r>
            <a:r>
              <a:rPr lang="en-US" altLang="en-US" baseline="-25000">
                <a:latin typeface="Arial" panose="020B0604020202020204" pitchFamily="34" charset="0"/>
              </a:rPr>
              <a:t>A </a:t>
            </a:r>
            <a:r>
              <a:rPr lang="en-US" altLang="en-US">
                <a:latin typeface="Arial" panose="020B0604020202020204" pitchFamily="34" charset="0"/>
              </a:rPr>
              <a:t>+ </a:t>
            </a:r>
            <a:r>
              <a:rPr lang="en-US" altLang="en-US" i="1">
                <a:latin typeface="Arial" panose="020B0604020202020204" pitchFamily="34" charset="0"/>
              </a:rPr>
              <a:t>n</a:t>
            </a:r>
            <a:r>
              <a:rPr lang="en-US" altLang="en-US" baseline="-25000">
                <a:latin typeface="Arial" panose="020B0604020202020204" pitchFamily="34" charset="0"/>
              </a:rPr>
              <a:t>B</a:t>
            </a:r>
            <a:r>
              <a:rPr lang="en-US" altLang="en-US">
                <a:latin typeface="Arial" panose="020B0604020202020204" pitchFamily="34" charset="0"/>
              </a:rPr>
              <a:t>) (</a:t>
            </a:r>
            <a:r>
              <a:rPr lang="en-US" altLang="en-US" i="1">
                <a:latin typeface="Arial" panose="020B0604020202020204" pitchFamily="34" charset="0"/>
              </a:rPr>
              <a:t>RT/V).</a:t>
            </a:r>
          </a:p>
          <a:p>
            <a:pPr eaLnBrk="1" hangingPunct="1"/>
            <a:endParaRPr lang="en-US" altLang="en-US" sz="600" i="1">
              <a:latin typeface="Arial" panose="020B0604020202020204" pitchFamily="34" charset="0"/>
            </a:endParaRPr>
          </a:p>
          <a:p>
            <a:pPr eaLnBrk="1" hangingPunct="1"/>
            <a:r>
              <a:rPr lang="en-US" altLang="en-US">
                <a:latin typeface="Arial" panose="020B0604020202020204" pitchFamily="34" charset="0"/>
              </a:rPr>
              <a:t>•</a:t>
            </a:r>
            <a:r>
              <a:rPr lang="en-US" altLang="en-US" i="1">
                <a:latin typeface="Arial" panose="020B0604020202020204" pitchFamily="34" charset="0"/>
              </a:rPr>
              <a:t>   </a:t>
            </a:r>
            <a:r>
              <a:rPr lang="en-US" altLang="en-US">
                <a:latin typeface="Arial" panose="020B0604020202020204" pitchFamily="34" charset="0"/>
              </a:rPr>
              <a:t>More generally, for a mixture of</a:t>
            </a:r>
            <a:r>
              <a:rPr lang="en-US" altLang="en-US" i="1">
                <a:latin typeface="Arial" panose="020B0604020202020204" pitchFamily="34" charset="0"/>
              </a:rPr>
              <a:t> i </a:t>
            </a:r>
            <a:r>
              <a:rPr lang="en-US" altLang="en-US">
                <a:latin typeface="Arial" panose="020B0604020202020204" pitchFamily="34" charset="0"/>
              </a:rPr>
              <a:t>components, the total pressure is given by</a:t>
            </a:r>
          </a:p>
          <a:p>
            <a:pPr eaLnBrk="1" hangingPunct="1"/>
            <a:r>
              <a:rPr lang="en-US" altLang="en-US" i="1">
                <a:latin typeface="Arial" panose="020B0604020202020204" pitchFamily="34" charset="0"/>
              </a:rPr>
              <a:t>                 P</a:t>
            </a:r>
            <a:r>
              <a:rPr lang="en-US" altLang="en-US" baseline="-25000">
                <a:latin typeface="Arial" panose="020B0604020202020204" pitchFamily="34" charset="0"/>
              </a:rPr>
              <a:t>t  </a:t>
            </a:r>
            <a:r>
              <a:rPr lang="en-US" altLang="en-US">
                <a:latin typeface="Arial" panose="020B0604020202020204" pitchFamily="34" charset="0"/>
              </a:rPr>
              <a:t>=  (</a:t>
            </a:r>
            <a:r>
              <a:rPr lang="en-US" altLang="en-US" i="1">
                <a:latin typeface="Arial" panose="020B0604020202020204" pitchFamily="34" charset="0"/>
              </a:rPr>
              <a:t>n</a:t>
            </a:r>
            <a:r>
              <a:rPr lang="en-US" altLang="en-US" baseline="-25000">
                <a:latin typeface="Arial" panose="020B0604020202020204" pitchFamily="34" charset="0"/>
              </a:rPr>
              <a:t>1 </a:t>
            </a:r>
            <a:r>
              <a:rPr lang="en-US" altLang="en-US">
                <a:latin typeface="Arial" panose="020B0604020202020204" pitchFamily="34" charset="0"/>
              </a:rPr>
              <a:t>+ </a:t>
            </a:r>
            <a:r>
              <a:rPr lang="en-US" altLang="en-US" i="1">
                <a:latin typeface="Arial" panose="020B0604020202020204" pitchFamily="34" charset="0"/>
              </a:rPr>
              <a:t>n</a:t>
            </a:r>
            <a:r>
              <a:rPr lang="en-US" altLang="en-US" baseline="-25000">
                <a:latin typeface="Arial" panose="020B0604020202020204" pitchFamily="34" charset="0"/>
              </a:rPr>
              <a:t>2 </a:t>
            </a:r>
            <a:r>
              <a:rPr lang="en-US" altLang="en-US">
                <a:latin typeface="Arial" panose="020B0604020202020204" pitchFamily="34" charset="0"/>
              </a:rPr>
              <a:t>+ </a:t>
            </a:r>
            <a:r>
              <a:rPr lang="en-US" altLang="en-US" i="1">
                <a:latin typeface="Arial" panose="020B0604020202020204" pitchFamily="34" charset="0"/>
              </a:rPr>
              <a:t>n</a:t>
            </a:r>
            <a:r>
              <a:rPr lang="en-US" altLang="en-US" baseline="-25000">
                <a:latin typeface="Arial" panose="020B0604020202020204" pitchFamily="34" charset="0"/>
              </a:rPr>
              <a:t>3 </a:t>
            </a:r>
            <a:r>
              <a:rPr lang="en-US" altLang="en-US">
                <a:latin typeface="Arial" panose="020B0604020202020204" pitchFamily="34" charset="0"/>
              </a:rPr>
              <a:t>+ - - - +</a:t>
            </a:r>
            <a:r>
              <a:rPr lang="en-US" altLang="en-US" i="1">
                <a:latin typeface="Arial" panose="020B0604020202020204" pitchFamily="34" charset="0"/>
              </a:rPr>
              <a:t>n</a:t>
            </a:r>
            <a:r>
              <a:rPr lang="en-US" altLang="en-US" baseline="-25000">
                <a:latin typeface="Arial" panose="020B0604020202020204" pitchFamily="34" charset="0"/>
              </a:rPr>
              <a:t>i</a:t>
            </a:r>
            <a:r>
              <a:rPr lang="en-US" altLang="en-US">
                <a:latin typeface="Arial" panose="020B0604020202020204" pitchFamily="34" charset="0"/>
              </a:rPr>
              <a:t>) (</a:t>
            </a:r>
            <a:r>
              <a:rPr lang="en-US" altLang="en-US" i="1">
                <a:latin typeface="Arial" panose="020B0604020202020204" pitchFamily="34" charset="0"/>
              </a:rPr>
              <a:t>RT/V).</a:t>
            </a:r>
          </a:p>
          <a:p>
            <a:pPr eaLnBrk="1" hangingPunct="1"/>
            <a:endParaRPr lang="en-US" altLang="en-US" sz="600" i="1">
              <a:latin typeface="Arial" panose="020B0604020202020204" pitchFamily="34" charset="0"/>
            </a:endParaRPr>
          </a:p>
          <a:p>
            <a:pPr eaLnBrk="1" hangingPunct="1"/>
            <a:r>
              <a:rPr lang="en-US" altLang="en-US">
                <a:latin typeface="Arial" panose="020B0604020202020204" pitchFamily="34" charset="0"/>
              </a:rPr>
              <a:t>•</a:t>
            </a:r>
            <a:r>
              <a:rPr lang="en-US" altLang="en-US" i="1">
                <a:latin typeface="Arial" panose="020B0604020202020204" pitchFamily="34" charset="0"/>
              </a:rPr>
              <a:t>   </a:t>
            </a:r>
            <a:r>
              <a:rPr lang="en-US" altLang="en-US">
                <a:latin typeface="Arial" panose="020B0604020202020204" pitchFamily="34" charset="0"/>
              </a:rPr>
              <a:t>The above equation makes it clear that, at constant temperature and volume, the pressure exerted by a gas depends on only the total number of moles of gas present, whether the gas is a single chemical species or a mixture of gaseous species.</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92236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915AE7E-8274-4DD1-8A8D-1F8F8198B9FF}"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879267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A4747F0-F53A-4F42-B1A0-A8CB3C4F485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Example of Dalton’s law of partial pressures.  Must use Boyle’s law to account for new volume each gas is contained in.</a:t>
            </a:r>
          </a:p>
        </p:txBody>
      </p:sp>
    </p:spTree>
    <p:extLst>
      <p:ext uri="{BB962C8B-B14F-4D97-AF65-F5344CB8AC3E}">
        <p14:creationId xmlns:p14="http://schemas.microsoft.com/office/powerpoint/2010/main" val="3454073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0731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60556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80701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24045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971540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888764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463812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1625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02B769E-CF0B-471B-9787-1AA2BC2CE69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9727428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ECFB243-9074-4CF9-8FCF-EE15AF78279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126583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EA04B0-E844-46FC-A074-6FD7C579290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225591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EA04B0-E844-46FC-A074-6FD7C579290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449231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68BA1F9-7468-4EF4-A1CA-964C0E810B62}"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59189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8F69D6-428F-4988-A5FE-76E4C026934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72202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8F69D6-428F-4988-A5FE-76E4C026934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247797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8F69D6-428F-4988-A5FE-76E4C026934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6082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8F69D6-428F-4988-A5FE-76E4C026934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55644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6762E3-139D-468A-9E4A-25E08A3684E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120030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5650"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5500" indent="-231775">
              <a:spcBef>
                <a:spcPct val="30000"/>
              </a:spcBef>
              <a:defRPr sz="1200">
                <a:solidFill>
                  <a:schemeClr val="tx1"/>
                </a:solidFill>
                <a:latin typeface="Arial" panose="020B0604020202020204" pitchFamily="34" charset="0"/>
              </a:defRPr>
            </a:lvl5pPr>
            <a:lvl6pPr marL="2552700" indent="-231775" eaLnBrk="0" fontAlgn="base" hangingPunct="0">
              <a:spcBef>
                <a:spcPct val="30000"/>
              </a:spcBef>
              <a:spcAft>
                <a:spcPct val="0"/>
              </a:spcAft>
              <a:defRPr sz="1200">
                <a:solidFill>
                  <a:schemeClr val="tx1"/>
                </a:solidFill>
                <a:latin typeface="Arial" panose="020B0604020202020204" pitchFamily="34" charset="0"/>
              </a:defRPr>
            </a:lvl6pPr>
            <a:lvl7pPr marL="3009900" indent="-231775" eaLnBrk="0" fontAlgn="base" hangingPunct="0">
              <a:spcBef>
                <a:spcPct val="30000"/>
              </a:spcBef>
              <a:spcAft>
                <a:spcPct val="0"/>
              </a:spcAft>
              <a:defRPr sz="1200">
                <a:solidFill>
                  <a:schemeClr val="tx1"/>
                </a:solidFill>
                <a:latin typeface="Arial" panose="020B0604020202020204" pitchFamily="34" charset="0"/>
              </a:defRPr>
            </a:lvl7pPr>
            <a:lvl8pPr marL="3467100" indent="-231775" eaLnBrk="0" fontAlgn="base" hangingPunct="0">
              <a:spcBef>
                <a:spcPct val="30000"/>
              </a:spcBef>
              <a:spcAft>
                <a:spcPct val="0"/>
              </a:spcAft>
              <a:defRPr sz="1200">
                <a:solidFill>
                  <a:schemeClr val="tx1"/>
                </a:solidFill>
                <a:latin typeface="Arial" panose="020B0604020202020204" pitchFamily="34" charset="0"/>
              </a:defRPr>
            </a:lvl8pPr>
            <a:lvl9pPr marL="3924300" indent="-231775"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96762E3-139D-468A-9E4A-25E08A3684E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35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5F4638-367D-498A-B8A1-8597CB2F7E67}"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5F4638-367D-498A-B8A1-8597CB2F7E67}"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5F4638-367D-498A-B8A1-8597CB2F7E67}"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0E9D7E-8726-444F-B603-45D2F0DE568B}" type="slidenum">
              <a:rPr lang="en-US" altLang="en-US"/>
              <a:pPr>
                <a:defRPr/>
              </a:pPr>
              <a:t>‹#›</a:t>
            </a:fld>
            <a:endParaRPr lang="en-US" altLang="en-US"/>
          </a:p>
        </p:txBody>
      </p:sp>
    </p:spTree>
    <p:extLst>
      <p:ext uri="{BB962C8B-B14F-4D97-AF65-F5344CB8AC3E}">
        <p14:creationId xmlns:p14="http://schemas.microsoft.com/office/powerpoint/2010/main" val="613685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47B1E5-59BC-4FBC-9154-35E35C6D7192}" type="slidenum">
              <a:rPr lang="en-US" altLang="en-US"/>
              <a:pPr>
                <a:defRPr/>
              </a:pPr>
              <a:t>‹#›</a:t>
            </a:fld>
            <a:endParaRPr lang="en-US" altLang="en-US"/>
          </a:p>
        </p:txBody>
      </p:sp>
    </p:spTree>
    <p:extLst>
      <p:ext uri="{BB962C8B-B14F-4D97-AF65-F5344CB8AC3E}">
        <p14:creationId xmlns:p14="http://schemas.microsoft.com/office/powerpoint/2010/main" val="3567647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2F8D5E-3DD4-4575-B7F0-41C4FB76B96D}" type="slidenum">
              <a:rPr lang="en-US" altLang="en-US"/>
              <a:pPr>
                <a:defRPr/>
              </a:pPr>
              <a:t>‹#›</a:t>
            </a:fld>
            <a:endParaRPr lang="en-US" altLang="en-US"/>
          </a:p>
        </p:txBody>
      </p:sp>
    </p:spTree>
    <p:extLst>
      <p:ext uri="{BB962C8B-B14F-4D97-AF65-F5344CB8AC3E}">
        <p14:creationId xmlns:p14="http://schemas.microsoft.com/office/powerpoint/2010/main" val="1575434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F31523-12D0-4BC8-9970-EBED3DCDEF19}" type="slidenum">
              <a:rPr lang="en-US" altLang="en-US"/>
              <a:pPr>
                <a:defRPr/>
              </a:pPr>
              <a:t>‹#›</a:t>
            </a:fld>
            <a:endParaRPr lang="en-US" altLang="en-US"/>
          </a:p>
        </p:txBody>
      </p:sp>
    </p:spTree>
    <p:extLst>
      <p:ext uri="{BB962C8B-B14F-4D97-AF65-F5344CB8AC3E}">
        <p14:creationId xmlns:p14="http://schemas.microsoft.com/office/powerpoint/2010/main" val="2244045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7DAD74-A065-4DB2-834A-2F55F6DAE399}" type="slidenum">
              <a:rPr lang="en-US" altLang="en-US"/>
              <a:pPr>
                <a:defRPr/>
              </a:pPr>
              <a:t>‹#›</a:t>
            </a:fld>
            <a:endParaRPr lang="en-US" altLang="en-US"/>
          </a:p>
        </p:txBody>
      </p:sp>
    </p:spTree>
    <p:extLst>
      <p:ext uri="{BB962C8B-B14F-4D97-AF65-F5344CB8AC3E}">
        <p14:creationId xmlns:p14="http://schemas.microsoft.com/office/powerpoint/2010/main" val="165531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51E5A7D-1E9F-4AB6-8B12-1F7C2B7E74D1}" type="slidenum">
              <a:rPr lang="en-US" altLang="en-US"/>
              <a:pPr>
                <a:defRPr/>
              </a:pPr>
              <a:t>‹#›</a:t>
            </a:fld>
            <a:endParaRPr lang="en-US" altLang="en-US"/>
          </a:p>
        </p:txBody>
      </p:sp>
    </p:spTree>
    <p:extLst>
      <p:ext uri="{BB962C8B-B14F-4D97-AF65-F5344CB8AC3E}">
        <p14:creationId xmlns:p14="http://schemas.microsoft.com/office/powerpoint/2010/main" val="1509767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B6791A5-15B4-403D-96CB-575BFE8CD086}" type="slidenum">
              <a:rPr lang="en-US" altLang="en-US"/>
              <a:pPr>
                <a:defRPr/>
              </a:pPr>
              <a:t>‹#›</a:t>
            </a:fld>
            <a:endParaRPr lang="en-US" altLang="en-US"/>
          </a:p>
        </p:txBody>
      </p:sp>
    </p:spTree>
    <p:extLst>
      <p:ext uri="{BB962C8B-B14F-4D97-AF65-F5344CB8AC3E}">
        <p14:creationId xmlns:p14="http://schemas.microsoft.com/office/powerpoint/2010/main" val="3353058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37A3BA0-13D4-4753-99C9-6F10320332C1}" type="slidenum">
              <a:rPr lang="en-US" altLang="en-US"/>
              <a:pPr>
                <a:defRPr/>
              </a:pPr>
              <a:t>‹#›</a:t>
            </a:fld>
            <a:endParaRPr lang="en-US" altLang="en-US"/>
          </a:p>
        </p:txBody>
      </p:sp>
    </p:spTree>
    <p:extLst>
      <p:ext uri="{BB962C8B-B14F-4D97-AF65-F5344CB8AC3E}">
        <p14:creationId xmlns:p14="http://schemas.microsoft.com/office/powerpoint/2010/main" val="29898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5F4638-367D-498A-B8A1-8597CB2F7E67}"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9E4B42-06B9-455B-94BC-7242BB9291BC}" type="slidenum">
              <a:rPr lang="en-US" altLang="en-US"/>
              <a:pPr>
                <a:defRPr/>
              </a:pPr>
              <a:t>‹#›</a:t>
            </a:fld>
            <a:endParaRPr lang="en-US" altLang="en-US"/>
          </a:p>
        </p:txBody>
      </p:sp>
    </p:spTree>
    <p:extLst>
      <p:ext uri="{BB962C8B-B14F-4D97-AF65-F5344CB8AC3E}">
        <p14:creationId xmlns:p14="http://schemas.microsoft.com/office/powerpoint/2010/main" val="26456974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1A565F-04FC-45C0-A0A5-1A54811C6100}" type="slidenum">
              <a:rPr lang="en-US" altLang="en-US"/>
              <a:pPr>
                <a:defRPr/>
              </a:pPr>
              <a:t>‹#›</a:t>
            </a:fld>
            <a:endParaRPr lang="en-US" altLang="en-US"/>
          </a:p>
        </p:txBody>
      </p:sp>
    </p:spTree>
    <p:extLst>
      <p:ext uri="{BB962C8B-B14F-4D97-AF65-F5344CB8AC3E}">
        <p14:creationId xmlns:p14="http://schemas.microsoft.com/office/powerpoint/2010/main" val="39626423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325952-C607-41D3-8EE9-3235BC24BBB4}" type="slidenum">
              <a:rPr lang="en-US" altLang="en-US"/>
              <a:pPr>
                <a:defRPr/>
              </a:pPr>
              <a:t>‹#›</a:t>
            </a:fld>
            <a:endParaRPr lang="en-US" altLang="en-US"/>
          </a:p>
        </p:txBody>
      </p:sp>
    </p:spTree>
    <p:extLst>
      <p:ext uri="{BB962C8B-B14F-4D97-AF65-F5344CB8AC3E}">
        <p14:creationId xmlns:p14="http://schemas.microsoft.com/office/powerpoint/2010/main" val="262814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5F4638-367D-498A-B8A1-8597CB2F7E67}" type="datetimeFigureOut">
              <a:rPr lang="en-US" smtClean="0"/>
              <a:pPr/>
              <a:t>6/16/2024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5F4638-367D-498A-B8A1-8597CB2F7E67}"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5F4638-367D-498A-B8A1-8597CB2F7E67}" type="datetimeFigureOut">
              <a:rPr lang="en-US" smtClean="0"/>
              <a:pPr/>
              <a:t>6/16/2024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5F4638-367D-498A-B8A1-8597CB2F7E67}" type="datetimeFigureOut">
              <a:rPr lang="en-US" smtClean="0"/>
              <a:pPr/>
              <a:t>6/16/2024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F4638-367D-498A-B8A1-8597CB2F7E67}" type="datetimeFigureOut">
              <a:rPr lang="en-US" smtClean="0"/>
              <a:pPr/>
              <a:t>6/16/2024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5F4638-367D-498A-B8A1-8597CB2F7E67}"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5F4638-367D-498A-B8A1-8597CB2F7E67}" type="datetimeFigureOut">
              <a:rPr lang="en-US" smtClean="0"/>
              <a:pPr/>
              <a:t>6/16/2024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B27D24-24DB-4213-8D1A-CDB3A2BC70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F4638-367D-498A-B8A1-8597CB2F7E67}" type="datetimeFigureOut">
              <a:rPr lang="en-US" smtClean="0"/>
              <a:pPr/>
              <a:t>6/16/2024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B27D24-24DB-4213-8D1A-CDB3A2BC70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6313984F-40B0-4FC0-B21C-5620DA4A3696}" type="slidenum">
              <a:rPr lang="en-US" altLang="en-US"/>
              <a:pPr>
                <a:defRPr/>
              </a:pPr>
              <a:t>‹#›</a:t>
            </a:fld>
            <a:endParaRPr lang="en-US" altLang="en-US"/>
          </a:p>
        </p:txBody>
      </p:sp>
    </p:spTree>
    <p:extLst>
      <p:ext uri="{BB962C8B-B14F-4D97-AF65-F5344CB8AC3E}">
        <p14:creationId xmlns:p14="http://schemas.microsoft.com/office/powerpoint/2010/main" val="851397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8.xml"/><Relationship Id="rId1" Type="http://schemas.openxmlformats.org/officeDocument/2006/relationships/slideLayout" Target="../slideLayouts/slideLayout17.xml"/><Relationship Id="rId6" Type="http://schemas.openxmlformats.org/officeDocument/2006/relationships/image" Target="../media/image7.wmf"/><Relationship Id="rId5" Type="http://schemas.openxmlformats.org/officeDocument/2006/relationships/oleObject" Target="../embeddings/oleObject2.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LIDrcBuAafM"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7.xml"/><Relationship Id="rId5" Type="http://schemas.openxmlformats.org/officeDocument/2006/relationships/image" Target="../media/image15.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https://youtu.be/LIDrcBuAafM"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slide" Target="slide3.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752600"/>
            <a:ext cx="8686800" cy="2286000"/>
          </a:xfrm>
          <a:solidFill>
            <a:schemeClr val="bg1"/>
          </a:solidFill>
          <a:ln w="76200">
            <a:solidFill>
              <a:schemeClr val="tx1"/>
            </a:solidFill>
          </a:ln>
        </p:spPr>
        <p:txBody>
          <a:bodyPr>
            <a:noAutofit/>
          </a:bodyPr>
          <a:lstStyle/>
          <a:p>
            <a:r>
              <a:rPr lang="en-US" sz="6000" dirty="0">
                <a:latin typeface="Bernard MT Condensed" panose="02050806060905020404" pitchFamily="18" charset="0"/>
              </a:rPr>
              <a:t>N-33</a:t>
            </a:r>
            <a:br>
              <a:rPr lang="en-US" sz="6000" dirty="0">
                <a:latin typeface="Bernard MT Condensed" panose="02050806060905020404" pitchFamily="18" charset="0"/>
              </a:rPr>
            </a:br>
            <a:r>
              <a:rPr lang="en-US" sz="6000" dirty="0">
                <a:latin typeface="Bernard MT Condensed" panose="02050806060905020404" pitchFamily="18" charset="0"/>
              </a:rPr>
              <a:t>Partial Pressure Calculations </a:t>
            </a:r>
          </a:p>
        </p:txBody>
      </p:sp>
    </p:spTree>
    <p:extLst>
      <p:ext uri="{BB962C8B-B14F-4D97-AF65-F5344CB8AC3E}">
        <p14:creationId xmlns:p14="http://schemas.microsoft.com/office/powerpoint/2010/main" val="961927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0660" name="Rectangle 4"/>
              <p:cNvSpPr>
                <a:spLocks noChangeArrowheads="1"/>
              </p:cNvSpPr>
              <p:nvPr/>
            </p:nvSpPr>
            <p:spPr bwMode="auto">
              <a:xfrm>
                <a:off x="1413563" y="1752600"/>
                <a:ext cx="6358435" cy="3383280"/>
              </a:xfrm>
              <a:prstGeom prst="rect">
                <a:avLst/>
              </a:prstGeom>
              <a:solidFill>
                <a:schemeClr val="bg1"/>
              </a:solidFill>
              <a:ln w="76200">
                <a:solidFill>
                  <a:schemeClr val="tx1"/>
                </a:solidFill>
              </a:ln>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spcBef>
                    <a:spcPct val="0"/>
                  </a:spcBef>
                  <a:spcAft>
                    <a:spcPct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ctrlPr>
                        </m:sSubPr>
                        <m:e>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𝑷</m:t>
                          </m:r>
                        </m:e>
                        <m: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𝒈𝒂𝒔</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 </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𝟏</m:t>
                          </m:r>
                        </m:sub>
                      </m:s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m:t>
                      </m:r>
                      <m:sSub>
                        <m:sSubPr>
                          <m:ctrlP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ctrlPr>
                        </m:sSubPr>
                        <m:e>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𝑿</m:t>
                          </m:r>
                        </m:e>
                        <m: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𝒈𝒂𝒔</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 </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𝟏</m:t>
                          </m:r>
                        </m:sub>
                      </m:s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 • (</m:t>
                      </m:r>
                      <m:sSub>
                        <m:sSubPr>
                          <m:ctrlP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ctrlPr>
                        </m:sSubPr>
                        <m:e>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𝑷</m:t>
                          </m:r>
                        </m:e>
                        <m: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𝒕𝒐𝒕𝒂𝒍</m:t>
                          </m:r>
                        </m:sub>
                      </m:s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m:t>
                      </m:r>
                    </m:oMath>
                  </m:oMathPara>
                </a14:m>
                <a:endParaRPr kumimoji="0" lang="en-US" altLang="en-US" sz="4000" b="1" i="0" u="none" strike="noStrike" kern="1200" cap="none" spc="0" normalizeH="0" baseline="0" noProof="0" dirty="0">
                  <a:ln>
                    <a:noFill/>
                  </a:ln>
                  <a:solidFill>
                    <a:srgbClr val="000000"/>
                  </a:solidFill>
                  <a:effectLst/>
                  <a:uLnTx/>
                  <a:uFillTx/>
                </a:endParaRPr>
              </a:p>
              <a:p>
                <a:pPr marL="0" marR="0" lvl="0" indent="0" algn="l" defTabSz="914400" rtl="0" eaLnBrk="1" fontAlgn="base" latinLnBrk="0" hangingPunct="1">
                  <a:spcBef>
                    <a:spcPct val="0"/>
                  </a:spcBef>
                  <a:spcAft>
                    <a:spcPct val="0"/>
                  </a:spcAft>
                  <a:buClrTx/>
                  <a:buSzTx/>
                  <a:buFontTx/>
                  <a:buNone/>
                  <a:tabLst/>
                  <a:defRPr/>
                </a:pPr>
                <a:endParaRPr lang="en-US" altLang="en-US" sz="4000" b="1" dirty="0">
                  <a:solidFill>
                    <a:srgbClr val="000000"/>
                  </a:solidFill>
                </a:endParaRPr>
              </a:p>
              <a:p>
                <a:pPr fontAlgn="base">
                  <a:spcBef>
                    <a:spcPct val="0"/>
                  </a:spcBef>
                  <a:spcAft>
                    <a:spcPct val="0"/>
                  </a:spcAft>
                  <a:buNone/>
                  <a:defRPr/>
                </a:pPr>
                <a14:m>
                  <m:oMathPara xmlns:m="http://schemas.openxmlformats.org/officeDocument/2006/math">
                    <m:oMathParaPr>
                      <m:jc m:val="centerGroup"/>
                    </m:oMathParaPr>
                    <m:oMath xmlns:m="http://schemas.openxmlformats.org/officeDocument/2006/math">
                      <m:sSub>
                        <m:sSubPr>
                          <m:ctrlPr>
                            <a:rPr lang="en-US" altLang="en-US" sz="4000" b="1" i="1">
                              <a:solidFill>
                                <a:srgbClr val="000000"/>
                              </a:solidFill>
                              <a:latin typeface="Cambria Math" panose="02040503050406030204" pitchFamily="18" charset="0"/>
                            </a:rPr>
                          </m:ctrlPr>
                        </m:sSubPr>
                        <m:e>
                          <m:r>
                            <a:rPr lang="en-US" altLang="en-US" sz="4000" b="1" i="1">
                              <a:solidFill>
                                <a:srgbClr val="000000"/>
                              </a:solidFill>
                              <a:latin typeface="Cambria Math" panose="02040503050406030204" pitchFamily="18" charset="0"/>
                            </a:rPr>
                            <m:t>𝑷</m:t>
                          </m:r>
                        </m:e>
                        <m:sub>
                          <m:r>
                            <a:rPr lang="en-US" altLang="en-US" sz="4000" b="1" i="1">
                              <a:solidFill>
                                <a:srgbClr val="000000"/>
                              </a:solidFill>
                              <a:latin typeface="Cambria Math" panose="02040503050406030204" pitchFamily="18" charset="0"/>
                            </a:rPr>
                            <m:t>𝒈𝒂𝒔</m:t>
                          </m:r>
                          <m:r>
                            <a:rPr lang="en-US" altLang="en-US" sz="4000" b="1" i="1">
                              <a:solidFill>
                                <a:srgbClr val="000000"/>
                              </a:solidFill>
                              <a:latin typeface="Cambria Math" panose="02040503050406030204" pitchFamily="18" charset="0"/>
                            </a:rPr>
                            <m:t> </m:t>
                          </m:r>
                          <m:r>
                            <a:rPr lang="en-US" altLang="en-US" sz="4000" b="1" i="1" smtClean="0">
                              <a:solidFill>
                                <a:srgbClr val="000000"/>
                              </a:solidFill>
                              <a:latin typeface="Cambria Math" panose="02040503050406030204" pitchFamily="18" charset="0"/>
                            </a:rPr>
                            <m:t>𝟐</m:t>
                          </m:r>
                        </m:sub>
                      </m:sSub>
                      <m:r>
                        <a:rPr lang="en-US" altLang="en-US" sz="4000" b="1" i="1">
                          <a:solidFill>
                            <a:srgbClr val="000000"/>
                          </a:solidFill>
                          <a:latin typeface="Cambria Math" panose="02040503050406030204" pitchFamily="18" charset="0"/>
                        </a:rPr>
                        <m:t>=</m:t>
                      </m:r>
                      <m:sSub>
                        <m:sSubPr>
                          <m:ctrlPr>
                            <a:rPr lang="en-US" altLang="en-US" sz="4000" b="1" i="1">
                              <a:solidFill>
                                <a:srgbClr val="000000"/>
                              </a:solidFill>
                              <a:latin typeface="Cambria Math" panose="02040503050406030204" pitchFamily="18" charset="0"/>
                            </a:rPr>
                          </m:ctrlPr>
                        </m:sSubPr>
                        <m:e>
                          <m:r>
                            <a:rPr lang="en-US" altLang="en-US" sz="4000" b="1" i="1">
                              <a:solidFill>
                                <a:srgbClr val="000000"/>
                              </a:solidFill>
                              <a:latin typeface="Cambria Math" panose="02040503050406030204" pitchFamily="18" charset="0"/>
                            </a:rPr>
                            <m:t>(</m:t>
                          </m:r>
                          <m:r>
                            <a:rPr lang="en-US" altLang="en-US" sz="4000" b="1" i="1">
                              <a:solidFill>
                                <a:srgbClr val="000000"/>
                              </a:solidFill>
                              <a:latin typeface="Cambria Math" panose="02040503050406030204" pitchFamily="18" charset="0"/>
                            </a:rPr>
                            <m:t>𝑿</m:t>
                          </m:r>
                        </m:e>
                        <m:sub>
                          <m:r>
                            <a:rPr lang="en-US" altLang="en-US" sz="4000" b="1" i="1">
                              <a:solidFill>
                                <a:srgbClr val="000000"/>
                              </a:solidFill>
                              <a:latin typeface="Cambria Math" panose="02040503050406030204" pitchFamily="18" charset="0"/>
                            </a:rPr>
                            <m:t>𝒈𝒂𝒔</m:t>
                          </m:r>
                          <m:r>
                            <a:rPr lang="en-US" altLang="en-US" sz="4000" b="1" i="1">
                              <a:solidFill>
                                <a:srgbClr val="000000"/>
                              </a:solidFill>
                              <a:latin typeface="Cambria Math" panose="02040503050406030204" pitchFamily="18" charset="0"/>
                            </a:rPr>
                            <m:t> </m:t>
                          </m:r>
                          <m:r>
                            <a:rPr lang="en-US" altLang="en-US" sz="4000" b="1" i="1" smtClean="0">
                              <a:solidFill>
                                <a:srgbClr val="000000"/>
                              </a:solidFill>
                              <a:latin typeface="Cambria Math" panose="02040503050406030204" pitchFamily="18" charset="0"/>
                            </a:rPr>
                            <m:t>𝟐</m:t>
                          </m:r>
                        </m:sub>
                      </m:sSub>
                      <m:r>
                        <a:rPr lang="en-US" altLang="en-US" sz="4000" b="1" i="1">
                          <a:solidFill>
                            <a:srgbClr val="000000"/>
                          </a:solidFill>
                          <a:latin typeface="Cambria Math" panose="02040503050406030204" pitchFamily="18" charset="0"/>
                        </a:rPr>
                        <m:t>) • (</m:t>
                      </m:r>
                      <m:sSub>
                        <m:sSubPr>
                          <m:ctrlPr>
                            <a:rPr lang="en-US" altLang="en-US" sz="4000" b="1" i="1">
                              <a:solidFill>
                                <a:srgbClr val="000000"/>
                              </a:solidFill>
                              <a:latin typeface="Cambria Math" panose="02040503050406030204" pitchFamily="18" charset="0"/>
                            </a:rPr>
                          </m:ctrlPr>
                        </m:sSubPr>
                        <m:e>
                          <m:r>
                            <a:rPr lang="en-US" altLang="en-US" sz="4000" b="1" i="1">
                              <a:solidFill>
                                <a:srgbClr val="000000"/>
                              </a:solidFill>
                              <a:latin typeface="Cambria Math" panose="02040503050406030204" pitchFamily="18" charset="0"/>
                            </a:rPr>
                            <m:t>𝑷</m:t>
                          </m:r>
                        </m:e>
                        <m:sub>
                          <m:r>
                            <a:rPr lang="en-US" altLang="en-US" sz="4000" b="1" i="1">
                              <a:solidFill>
                                <a:srgbClr val="000000"/>
                              </a:solidFill>
                              <a:latin typeface="Cambria Math" panose="02040503050406030204" pitchFamily="18" charset="0"/>
                            </a:rPr>
                            <m:t>𝒕𝒐𝒕𝒂𝒍</m:t>
                          </m:r>
                        </m:sub>
                      </m:sSub>
                      <m:r>
                        <a:rPr lang="en-US" altLang="en-US" sz="4000" b="1" i="1">
                          <a:solidFill>
                            <a:srgbClr val="000000"/>
                          </a:solidFill>
                          <a:latin typeface="Cambria Math" panose="02040503050406030204" pitchFamily="18" charset="0"/>
                        </a:rPr>
                        <m:t>)</m:t>
                      </m:r>
                    </m:oMath>
                  </m:oMathPara>
                </a14:m>
                <a:endParaRPr lang="en-US" altLang="en-US" sz="4000" b="1" dirty="0">
                  <a:solidFill>
                    <a:srgbClr val="000000"/>
                  </a:solidFill>
                </a:endParaRPr>
              </a:p>
              <a:p>
                <a:pPr fontAlgn="base">
                  <a:spcBef>
                    <a:spcPct val="0"/>
                  </a:spcBef>
                  <a:spcAft>
                    <a:spcPct val="0"/>
                  </a:spcAft>
                  <a:buNone/>
                  <a:defRPr/>
                </a:pPr>
                <a:endParaRPr lang="en-US" altLang="en-US" b="1" dirty="0">
                  <a:solidFill>
                    <a:srgbClr val="000000"/>
                  </a:solidFill>
                </a:endParaRPr>
              </a:p>
              <a:p>
                <a:pPr algn="ctr" fontAlgn="base">
                  <a:spcBef>
                    <a:spcPct val="0"/>
                  </a:spcBef>
                  <a:spcAft>
                    <a:spcPct val="0"/>
                  </a:spcAft>
                  <a:buNone/>
                  <a:defRPr/>
                </a:pPr>
                <a:r>
                  <a:rPr lang="en-US" altLang="en-US" b="1" dirty="0">
                    <a:solidFill>
                      <a:srgbClr val="000000"/>
                    </a:solidFill>
                  </a:rPr>
                  <a:t>Etc…</a:t>
                </a:r>
              </a:p>
            </p:txBody>
          </p:sp>
        </mc:Choice>
        <mc:Fallback xmlns="">
          <p:sp>
            <p:nvSpPr>
              <p:cNvPr id="70660" name="Rectangle 4"/>
              <p:cNvSpPr>
                <a:spLocks noRot="1" noChangeAspect="1" noMove="1" noResize="1" noEditPoints="1" noAdjustHandles="1" noChangeArrowheads="1" noChangeShapeType="1" noTextEdit="1"/>
              </p:cNvSpPr>
              <p:nvPr/>
            </p:nvSpPr>
            <p:spPr bwMode="auto">
              <a:xfrm>
                <a:off x="1413563" y="1752600"/>
                <a:ext cx="6358435" cy="3383280"/>
              </a:xfrm>
              <a:prstGeom prst="rect">
                <a:avLst/>
              </a:prstGeom>
              <a:blipFill>
                <a:blip r:embed="rId3"/>
                <a:stretch>
                  <a:fillRect/>
                </a:stretch>
              </a:blipFill>
              <a:ln w="76200">
                <a:solidFill>
                  <a:schemeClr val="tx1"/>
                </a:solidFill>
              </a:ln>
              <a:extLst/>
            </p:spPr>
            <p:txBody>
              <a:bodyPr/>
              <a:lstStyle/>
              <a:p>
                <a:r>
                  <a:rPr lang="en-US">
                    <a:noFill/>
                  </a:rPr>
                  <a:t> </a:t>
                </a:r>
              </a:p>
            </p:txBody>
          </p:sp>
        </mc:Fallback>
      </mc:AlternateContent>
      <p:sp>
        <p:nvSpPr>
          <p:cNvPr id="17417" name="Rectangle 26"/>
          <p:cNvSpPr>
            <a:spLocks noChangeArrowheads="1"/>
          </p:cNvSpPr>
          <p:nvPr/>
        </p:nvSpPr>
        <p:spPr bwMode="auto">
          <a:xfrm>
            <a:off x="0" y="1219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Rectangle 2"/>
          <p:cNvSpPr txBox="1">
            <a:spLocks noChangeArrowheads="1"/>
          </p:cNvSpPr>
          <p:nvPr/>
        </p:nvSpPr>
        <p:spPr bwMode="auto">
          <a:xfrm>
            <a:off x="20781" y="3810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6600" kern="0" dirty="0">
                <a:latin typeface="Bernard MT Condensed" panose="02050806060905020404" pitchFamily="18" charset="0"/>
              </a:rPr>
              <a:t>Partial Pressure</a:t>
            </a:r>
          </a:p>
        </p:txBody>
      </p:sp>
    </p:spTree>
    <p:extLst>
      <p:ext uri="{BB962C8B-B14F-4D97-AF65-F5344CB8AC3E}">
        <p14:creationId xmlns:p14="http://schemas.microsoft.com/office/powerpoint/2010/main" val="68813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70660">
                                            <p:txEl>
                                              <p:pRg st="0" end="0"/>
                                            </p:txEl>
                                          </p:spTgt>
                                        </p:tgtEl>
                                        <p:attrNameLst>
                                          <p:attrName>style.visibility</p:attrName>
                                        </p:attrNameLst>
                                      </p:cBhvr>
                                      <p:to>
                                        <p:strVal val="visible"/>
                                      </p:to>
                                    </p:set>
                                    <p:animEffect transition="in" filter="randombar(horizontal)">
                                      <p:cBhvr>
                                        <p:cTn id="7" dur="500"/>
                                        <p:tgtEl>
                                          <p:spTgt spid="706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0660">
                                            <p:txEl>
                                              <p:pRg st="2" end="2"/>
                                            </p:txEl>
                                          </p:spTgt>
                                        </p:tgtEl>
                                        <p:attrNameLst>
                                          <p:attrName>style.visibility</p:attrName>
                                        </p:attrNameLst>
                                      </p:cBhvr>
                                      <p:to>
                                        <p:strVal val="visible"/>
                                      </p:to>
                                    </p:set>
                                    <p:animEffect transition="in" filter="randombar(horizontal)">
                                      <p:cBhvr>
                                        <p:cTn id="12" dur="500"/>
                                        <p:tgtEl>
                                          <p:spTgt spid="7066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0660">
                                            <p:txEl>
                                              <p:pRg st="4" end="4"/>
                                            </p:txEl>
                                          </p:spTgt>
                                        </p:tgtEl>
                                        <p:attrNameLst>
                                          <p:attrName>style.visibility</p:attrName>
                                        </p:attrNameLst>
                                      </p:cBhvr>
                                      <p:to>
                                        <p:strVal val="visible"/>
                                      </p:to>
                                    </p:set>
                                    <p:animEffect transition="in" filter="randombar(horizontal)">
                                      <p:cBhvr>
                                        <p:cTn id="17" dur="500"/>
                                        <p:tgtEl>
                                          <p:spTgt spid="706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8" name="Rectangle 7"/>
          <p:cNvSpPr/>
          <p:nvPr/>
        </p:nvSpPr>
        <p:spPr>
          <a:xfrm>
            <a:off x="207210" y="228600"/>
            <a:ext cx="8708190" cy="64770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658" name="Text Box 2"/>
          <p:cNvSpPr txBox="1">
            <a:spLocks noChangeArrowheads="1"/>
          </p:cNvSpPr>
          <p:nvPr/>
        </p:nvSpPr>
        <p:spPr bwMode="auto">
          <a:xfrm>
            <a:off x="5200077" y="3940169"/>
            <a:ext cx="18245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41.7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endPar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pSp>
        <p:nvGrpSpPr>
          <p:cNvPr id="2" name="Group 5"/>
          <p:cNvGrpSpPr>
            <a:grpSpLocks/>
          </p:cNvGrpSpPr>
          <p:nvPr/>
        </p:nvGrpSpPr>
        <p:grpSpPr bwMode="auto">
          <a:xfrm>
            <a:off x="7406235" y="1192597"/>
            <a:ext cx="1178071" cy="983253"/>
            <a:chOff x="3984" y="2139"/>
            <a:chExt cx="576" cy="432"/>
          </a:xfrm>
        </p:grpSpPr>
        <p:sp>
          <p:nvSpPr>
            <p:cNvPr id="17445" name="Rectangle 6"/>
            <p:cNvSpPr>
              <a:spLocks noChangeArrowheads="1"/>
            </p:cNvSpPr>
            <p:nvPr/>
          </p:nvSpPr>
          <p:spPr bwMode="auto">
            <a:xfrm>
              <a:off x="3984" y="2139"/>
              <a:ext cx="576" cy="432"/>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46" name="Oval 7"/>
            <p:cNvSpPr>
              <a:spLocks noChangeArrowheads="1"/>
            </p:cNvSpPr>
            <p:nvPr/>
          </p:nvSpPr>
          <p:spPr bwMode="auto">
            <a:xfrm>
              <a:off x="4416" y="2418"/>
              <a:ext cx="72" cy="72"/>
            </a:xfrm>
            <a:prstGeom prst="ellipse">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47" name="Oval 8"/>
            <p:cNvSpPr>
              <a:spLocks noChangeArrowheads="1"/>
            </p:cNvSpPr>
            <p:nvPr/>
          </p:nvSpPr>
          <p:spPr bwMode="auto">
            <a:xfrm>
              <a:off x="4344" y="2274"/>
              <a:ext cx="72" cy="72"/>
            </a:xfrm>
            <a:prstGeom prst="ellipse">
              <a:avLst/>
            </a:prstGeom>
            <a:solidFill>
              <a:srgbClr val="0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48" name="Oval 9"/>
            <p:cNvSpPr>
              <a:spLocks noChangeArrowheads="1"/>
            </p:cNvSpPr>
            <p:nvPr/>
          </p:nvSpPr>
          <p:spPr bwMode="auto">
            <a:xfrm>
              <a:off x="4128" y="2207"/>
              <a:ext cx="72" cy="72"/>
            </a:xfrm>
            <a:prstGeom prst="ellipse">
              <a:avLst/>
            </a:prstGeom>
            <a:solidFill>
              <a:srgbClr val="0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49" name="Oval 10"/>
            <p:cNvSpPr>
              <a:spLocks noChangeArrowheads="1"/>
            </p:cNvSpPr>
            <p:nvPr/>
          </p:nvSpPr>
          <p:spPr bwMode="auto">
            <a:xfrm>
              <a:off x="4200" y="2418"/>
              <a:ext cx="72" cy="72"/>
            </a:xfrm>
            <a:prstGeom prst="ellipse">
              <a:avLst/>
            </a:prstGeom>
            <a:solidFill>
              <a:srgbClr val="0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50" name="Oval 11"/>
            <p:cNvSpPr>
              <a:spLocks noChangeArrowheads="1"/>
            </p:cNvSpPr>
            <p:nvPr/>
          </p:nvSpPr>
          <p:spPr bwMode="auto">
            <a:xfrm>
              <a:off x="4056" y="2418"/>
              <a:ext cx="72" cy="72"/>
            </a:xfrm>
            <a:prstGeom prst="ellipse">
              <a:avLst/>
            </a:prstGeom>
            <a:solidFill>
              <a:srgbClr val="0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51" name="Oval 12"/>
            <p:cNvSpPr>
              <a:spLocks noChangeArrowheads="1"/>
            </p:cNvSpPr>
            <p:nvPr/>
          </p:nvSpPr>
          <p:spPr bwMode="auto">
            <a:xfrm>
              <a:off x="4056" y="2274"/>
              <a:ext cx="72" cy="72"/>
            </a:xfrm>
            <a:prstGeom prst="ellipse">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52" name="Oval 13"/>
            <p:cNvSpPr>
              <a:spLocks noChangeArrowheads="1"/>
            </p:cNvSpPr>
            <p:nvPr/>
          </p:nvSpPr>
          <p:spPr bwMode="auto">
            <a:xfrm>
              <a:off x="4200" y="2274"/>
              <a:ext cx="72" cy="72"/>
            </a:xfrm>
            <a:prstGeom prst="ellipse">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grpSp>
        <p:nvGrpSpPr>
          <p:cNvPr id="3" name="Group 14"/>
          <p:cNvGrpSpPr>
            <a:grpSpLocks/>
          </p:cNvGrpSpPr>
          <p:nvPr/>
        </p:nvGrpSpPr>
        <p:grpSpPr bwMode="auto">
          <a:xfrm>
            <a:off x="7382885" y="2819400"/>
            <a:ext cx="1188720" cy="1005840"/>
            <a:chOff x="3984" y="2880"/>
            <a:chExt cx="576" cy="432"/>
          </a:xfrm>
        </p:grpSpPr>
        <p:sp>
          <p:nvSpPr>
            <p:cNvPr id="17441" name="Rectangle 15"/>
            <p:cNvSpPr>
              <a:spLocks noChangeArrowheads="1"/>
            </p:cNvSpPr>
            <p:nvPr/>
          </p:nvSpPr>
          <p:spPr bwMode="auto">
            <a:xfrm>
              <a:off x="3984" y="2880"/>
              <a:ext cx="576" cy="432"/>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42" name="Oval 16"/>
            <p:cNvSpPr>
              <a:spLocks noChangeArrowheads="1"/>
            </p:cNvSpPr>
            <p:nvPr/>
          </p:nvSpPr>
          <p:spPr bwMode="auto">
            <a:xfrm>
              <a:off x="4344" y="3127"/>
              <a:ext cx="72" cy="72"/>
            </a:xfrm>
            <a:prstGeom prst="ellipse">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43" name="Oval 17"/>
            <p:cNvSpPr>
              <a:spLocks noChangeArrowheads="1"/>
            </p:cNvSpPr>
            <p:nvPr/>
          </p:nvSpPr>
          <p:spPr bwMode="auto">
            <a:xfrm>
              <a:off x="4200" y="2943"/>
              <a:ext cx="72" cy="72"/>
            </a:xfrm>
            <a:prstGeom prst="ellipse">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44" name="Oval 18"/>
            <p:cNvSpPr>
              <a:spLocks noChangeArrowheads="1"/>
            </p:cNvSpPr>
            <p:nvPr/>
          </p:nvSpPr>
          <p:spPr bwMode="auto">
            <a:xfrm>
              <a:off x="4056" y="3127"/>
              <a:ext cx="72" cy="72"/>
            </a:xfrm>
            <a:prstGeom prst="ellipse">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grpSp>
        <p:nvGrpSpPr>
          <p:cNvPr id="4" name="Group 19"/>
          <p:cNvGrpSpPr>
            <a:grpSpLocks/>
          </p:cNvGrpSpPr>
          <p:nvPr/>
        </p:nvGrpSpPr>
        <p:grpSpPr bwMode="auto">
          <a:xfrm>
            <a:off x="7382885" y="4876800"/>
            <a:ext cx="1188720" cy="1005840"/>
            <a:chOff x="3984" y="3696"/>
            <a:chExt cx="576" cy="432"/>
          </a:xfrm>
        </p:grpSpPr>
        <p:sp>
          <p:nvSpPr>
            <p:cNvPr id="17436" name="Rectangle 20"/>
            <p:cNvSpPr>
              <a:spLocks noChangeArrowheads="1"/>
            </p:cNvSpPr>
            <p:nvPr/>
          </p:nvSpPr>
          <p:spPr bwMode="auto">
            <a:xfrm>
              <a:off x="3984" y="3696"/>
              <a:ext cx="576" cy="432"/>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37" name="Oval 21"/>
            <p:cNvSpPr>
              <a:spLocks noChangeArrowheads="1"/>
            </p:cNvSpPr>
            <p:nvPr/>
          </p:nvSpPr>
          <p:spPr bwMode="auto">
            <a:xfrm>
              <a:off x="4344" y="3736"/>
              <a:ext cx="72" cy="72"/>
            </a:xfrm>
            <a:prstGeom prst="ellipse">
              <a:avLst/>
            </a:prstGeom>
            <a:solidFill>
              <a:srgbClr val="0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38" name="Oval 22"/>
            <p:cNvSpPr>
              <a:spLocks noChangeArrowheads="1"/>
            </p:cNvSpPr>
            <p:nvPr/>
          </p:nvSpPr>
          <p:spPr bwMode="auto">
            <a:xfrm>
              <a:off x="4128" y="3808"/>
              <a:ext cx="72" cy="72"/>
            </a:xfrm>
            <a:prstGeom prst="ellipse">
              <a:avLst/>
            </a:prstGeom>
            <a:solidFill>
              <a:srgbClr val="0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39" name="Oval 23"/>
            <p:cNvSpPr>
              <a:spLocks noChangeArrowheads="1"/>
            </p:cNvSpPr>
            <p:nvPr/>
          </p:nvSpPr>
          <p:spPr bwMode="auto">
            <a:xfrm>
              <a:off x="4344" y="3952"/>
              <a:ext cx="72" cy="72"/>
            </a:xfrm>
            <a:prstGeom prst="ellipse">
              <a:avLst/>
            </a:prstGeom>
            <a:solidFill>
              <a:srgbClr val="0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40" name="Oval 24"/>
            <p:cNvSpPr>
              <a:spLocks noChangeArrowheads="1"/>
            </p:cNvSpPr>
            <p:nvPr/>
          </p:nvSpPr>
          <p:spPr bwMode="auto">
            <a:xfrm>
              <a:off x="4056" y="3952"/>
              <a:ext cx="72" cy="72"/>
            </a:xfrm>
            <a:prstGeom prst="ellipse">
              <a:avLst/>
            </a:prstGeom>
            <a:solidFill>
              <a:srgbClr val="000000"/>
            </a:solidFill>
            <a:ln w="9525">
              <a:solidFill>
                <a:srgbClr val="0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0681" name="Rectangle 25"/>
          <p:cNvSpPr>
            <a:spLocks noChangeArrowheads="1"/>
          </p:cNvSpPr>
          <p:nvPr/>
        </p:nvSpPr>
        <p:spPr bwMode="auto">
          <a:xfrm>
            <a:off x="5127085" y="3906283"/>
            <a:ext cx="2013489" cy="645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417" name="Rectangle 26"/>
          <p:cNvSpPr>
            <a:spLocks noChangeArrowheads="1"/>
          </p:cNvSpPr>
          <p:nvPr/>
        </p:nvSpPr>
        <p:spPr bwMode="auto">
          <a:xfrm>
            <a:off x="0" y="1219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0683" name="Rectangle 27"/>
          <p:cNvSpPr>
            <a:spLocks noChangeArrowheads="1"/>
          </p:cNvSpPr>
          <p:nvPr/>
        </p:nvSpPr>
        <p:spPr bwMode="auto">
          <a:xfrm>
            <a:off x="478590" y="356815"/>
            <a:ext cx="83820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Total pressure of mixture (3.0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mol</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He and 4.0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mol</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Ne) is 97.4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kPa</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0" marR="0" lvl="0" indent="0" defTabSz="914400" rtl="0" eaLnBrk="0" fontAlgn="base" latinLnBrk="0" hangingPunct="0">
              <a:lnSpc>
                <a:spcPct val="100000"/>
              </a:lnSpc>
              <a:spcBef>
                <a:spcPct val="0"/>
              </a:spcBef>
              <a:spcAft>
                <a:spcPct val="0"/>
              </a:spcAft>
              <a:buClrTx/>
              <a:buSzTx/>
              <a:buFontTx/>
              <a:buNone/>
              <a:tabLst/>
              <a:defRPr/>
            </a:pPr>
            <a:r>
              <a:rPr kumimoji="0" lang="en-US" altLang="en-US"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Find partial pressure of </a:t>
            </a:r>
            <a:br>
              <a:rPr kumimoji="0" lang="en-US" altLang="en-US"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en-US" altLang="en-US" b="1" i="1"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each gas</a:t>
            </a:r>
          </a:p>
        </p:txBody>
      </p:sp>
      <p:sp>
        <p:nvSpPr>
          <p:cNvPr id="17419" name="Rectangle 28"/>
          <p:cNvSpPr>
            <a:spLocks noChangeArrowheads="1"/>
          </p:cNvSpPr>
          <p:nvPr/>
        </p:nvSpPr>
        <p:spPr bwMode="auto">
          <a:xfrm>
            <a:off x="1396499" y="3963539"/>
            <a:ext cx="18473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0685" name="Text Box 29"/>
          <p:cNvSpPr txBox="1">
            <a:spLocks noChangeArrowheads="1"/>
          </p:cNvSpPr>
          <p:nvPr/>
        </p:nvSpPr>
        <p:spPr bwMode="auto">
          <a:xfrm>
            <a:off x="319938" y="2916034"/>
            <a:ext cx="12763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b="1"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He</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sp>
        <p:nvSpPr>
          <p:cNvPr id="70686" name="Text Box 30"/>
          <p:cNvSpPr txBox="1">
            <a:spLocks noChangeArrowheads="1"/>
          </p:cNvSpPr>
          <p:nvPr/>
        </p:nvSpPr>
        <p:spPr bwMode="auto">
          <a:xfrm>
            <a:off x="304961" y="4966995"/>
            <a:ext cx="12763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b="1"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Ne</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grpSp>
        <p:nvGrpSpPr>
          <p:cNvPr id="5" name="Group 31"/>
          <p:cNvGrpSpPr>
            <a:grpSpLocks/>
          </p:cNvGrpSpPr>
          <p:nvPr/>
        </p:nvGrpSpPr>
        <p:grpSpPr bwMode="auto">
          <a:xfrm>
            <a:off x="1676952" y="2818017"/>
            <a:ext cx="2074863" cy="1077913"/>
            <a:chOff x="981" y="2860"/>
            <a:chExt cx="1307" cy="679"/>
          </a:xfrm>
        </p:grpSpPr>
        <p:sp>
          <p:nvSpPr>
            <p:cNvPr id="17434" name="Text Box 32"/>
            <p:cNvSpPr txBox="1">
              <a:spLocks noChangeArrowheads="1"/>
            </p:cNvSpPr>
            <p:nvPr/>
          </p:nvSpPr>
          <p:spPr bwMode="auto">
            <a:xfrm>
              <a:off x="981" y="2860"/>
              <a:ext cx="1307"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mol</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mol</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gas</a:t>
              </a:r>
            </a:p>
          </p:txBody>
        </p:sp>
        <p:sp>
          <p:nvSpPr>
            <p:cNvPr id="17435" name="Line 33"/>
            <p:cNvSpPr>
              <a:spLocks noChangeShapeType="1"/>
            </p:cNvSpPr>
            <p:nvPr/>
          </p:nvSpPr>
          <p:spPr bwMode="auto">
            <a:xfrm flipV="1">
              <a:off x="1029" y="3213"/>
              <a:ext cx="119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0690" name="Text Box 34"/>
          <p:cNvSpPr txBox="1">
            <a:spLocks noChangeArrowheads="1"/>
          </p:cNvSpPr>
          <p:nvPr/>
        </p:nvSpPr>
        <p:spPr bwMode="auto">
          <a:xfrm>
            <a:off x="3762559" y="3054422"/>
            <a:ext cx="2097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(97.4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70691" name="Text Box 35"/>
          <p:cNvSpPr txBox="1">
            <a:spLocks noChangeArrowheads="1"/>
          </p:cNvSpPr>
          <p:nvPr/>
        </p:nvSpPr>
        <p:spPr bwMode="auto">
          <a:xfrm>
            <a:off x="5814012" y="4982571"/>
            <a:ext cx="4251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70692" name="Text Box 36"/>
          <p:cNvSpPr txBox="1">
            <a:spLocks noChangeArrowheads="1"/>
          </p:cNvSpPr>
          <p:nvPr/>
        </p:nvSpPr>
        <p:spPr bwMode="auto">
          <a:xfrm>
            <a:off x="5250518" y="5739825"/>
            <a:ext cx="18245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55.7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endPar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70693" name="Rectangle 37"/>
          <p:cNvSpPr>
            <a:spLocks noChangeArrowheads="1"/>
          </p:cNvSpPr>
          <p:nvPr/>
        </p:nvSpPr>
        <p:spPr bwMode="auto">
          <a:xfrm>
            <a:off x="5181060" y="5702584"/>
            <a:ext cx="1905540" cy="6220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 name="Group 38"/>
          <p:cNvGrpSpPr>
            <a:grpSpLocks/>
          </p:cNvGrpSpPr>
          <p:nvPr/>
        </p:nvGrpSpPr>
        <p:grpSpPr bwMode="auto">
          <a:xfrm>
            <a:off x="1697397" y="4778428"/>
            <a:ext cx="2074863" cy="1077913"/>
            <a:chOff x="1184" y="3671"/>
            <a:chExt cx="1307" cy="679"/>
          </a:xfrm>
        </p:grpSpPr>
        <p:sp>
          <p:nvSpPr>
            <p:cNvPr id="17432" name="Text Box 39"/>
            <p:cNvSpPr txBox="1">
              <a:spLocks noChangeArrowheads="1"/>
            </p:cNvSpPr>
            <p:nvPr/>
          </p:nvSpPr>
          <p:spPr bwMode="auto">
            <a:xfrm>
              <a:off x="1184" y="3671"/>
              <a:ext cx="1307" cy="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a:ln>
                    <a:noFill/>
                  </a:ln>
                  <a:solidFill>
                    <a:srgbClr val="000000"/>
                  </a:solidFill>
                  <a:effectLst/>
                  <a:uLnTx/>
                  <a:uFillTx/>
                  <a:latin typeface="Arial" panose="020B0604020202020204" pitchFamily="34" charset="0"/>
                  <a:ea typeface="+mn-ea"/>
                  <a:cs typeface="+mn-cs"/>
                </a:rPr>
                <a:t>4 mol 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a:ln>
                    <a:noFill/>
                  </a:ln>
                  <a:solidFill>
                    <a:srgbClr val="000000"/>
                  </a:solidFill>
                  <a:effectLst/>
                  <a:uLnTx/>
                  <a:uFillTx/>
                  <a:latin typeface="Arial" panose="020B0604020202020204" pitchFamily="34" charset="0"/>
                  <a:ea typeface="+mn-ea"/>
                  <a:cs typeface="+mn-cs"/>
                </a:rPr>
                <a:t>7 mol gas</a:t>
              </a:r>
            </a:p>
          </p:txBody>
        </p:sp>
        <p:sp>
          <p:nvSpPr>
            <p:cNvPr id="17433" name="Line 40"/>
            <p:cNvSpPr>
              <a:spLocks noChangeShapeType="1"/>
            </p:cNvSpPr>
            <p:nvPr/>
          </p:nvSpPr>
          <p:spPr bwMode="auto">
            <a:xfrm>
              <a:off x="1267" y="4021"/>
              <a:ext cx="11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32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0697" name="Text Box 41"/>
          <p:cNvSpPr txBox="1">
            <a:spLocks noChangeArrowheads="1"/>
          </p:cNvSpPr>
          <p:nvPr/>
        </p:nvSpPr>
        <p:spPr bwMode="auto">
          <a:xfrm>
            <a:off x="3716963" y="4970299"/>
            <a:ext cx="209704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(97.4 </a:t>
            </a: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70698" name="Text Box 42"/>
          <p:cNvSpPr txBox="1">
            <a:spLocks noChangeArrowheads="1"/>
          </p:cNvSpPr>
          <p:nvPr/>
        </p:nvSpPr>
        <p:spPr bwMode="auto">
          <a:xfrm>
            <a:off x="5814012" y="3155877"/>
            <a:ext cx="4251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70699" name="Text Box 43"/>
          <p:cNvSpPr txBox="1">
            <a:spLocks noChangeArrowheads="1"/>
          </p:cNvSpPr>
          <p:nvPr/>
        </p:nvSpPr>
        <p:spPr bwMode="auto">
          <a:xfrm>
            <a:off x="2124627" y="2935489"/>
            <a:ext cx="4667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p>
        </p:txBody>
      </p:sp>
      <p:sp>
        <p:nvSpPr>
          <p:cNvPr id="70700" name="Text Box 44"/>
          <p:cNvSpPr txBox="1">
            <a:spLocks noChangeArrowheads="1"/>
          </p:cNvSpPr>
          <p:nvPr/>
        </p:nvSpPr>
        <p:spPr bwMode="auto">
          <a:xfrm>
            <a:off x="2168885" y="4886374"/>
            <a:ext cx="4667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p>
        </p:txBody>
      </p:sp>
    </p:spTree>
    <p:extLst>
      <p:ext uri="{BB962C8B-B14F-4D97-AF65-F5344CB8AC3E}">
        <p14:creationId xmlns:p14="http://schemas.microsoft.com/office/powerpoint/2010/main" val="824258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nodeType="afterGroup">
                            <p:stCondLst>
                              <p:cond delay="0"/>
                            </p:stCondLst>
                            <p:childTnLst>
                              <p:par>
                                <p:cTn id="9" presetID="9"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3" presetClass="entr" presetSubtype="0" fill="hold" nodeType="clickEffect">
                                  <p:stCondLst>
                                    <p:cond delay="0"/>
                                  </p:stCondLst>
                                  <p:childTnLst>
                                    <p:set>
                                      <p:cBhvr>
                                        <p:cTn id="15" dur="1" fill="hold">
                                          <p:stCondLst>
                                            <p:cond delay="0"/>
                                          </p:stCondLst>
                                        </p:cTn>
                                        <p:tgtEl>
                                          <p:spTgt spid="70683">
                                            <p:txEl>
                                              <p:pRg st="1" end="1"/>
                                            </p:txEl>
                                          </p:spTgt>
                                        </p:tgtEl>
                                        <p:attrNameLst>
                                          <p:attrName>style.visibility</p:attrName>
                                        </p:attrNameLst>
                                      </p:cBhvr>
                                      <p:to>
                                        <p:strVal val="visible"/>
                                      </p:to>
                                    </p:set>
                                    <p:anim calcmode="lin" valueType="num">
                                      <p:cBhvr>
                                        <p:cTn id="16" dur="500" fill="hold"/>
                                        <p:tgtEl>
                                          <p:spTgt spid="7068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7068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7068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70685"/>
                                        </p:tgtEl>
                                        <p:attrNameLst>
                                          <p:attrName>style.visibility</p:attrName>
                                        </p:attrNameLst>
                                      </p:cBhvr>
                                      <p:to>
                                        <p:strVal val="visible"/>
                                      </p:to>
                                    </p:set>
                                    <p:animEffect transition="in" filter="fade">
                                      <p:cBhvr>
                                        <p:cTn id="23" dur="1000"/>
                                        <p:tgtEl>
                                          <p:spTgt spid="70685"/>
                                        </p:tgtEl>
                                      </p:cBhvr>
                                    </p:animEffect>
                                    <p:anim calcmode="lin" valueType="num">
                                      <p:cBhvr>
                                        <p:cTn id="24" dur="1000" fill="hold"/>
                                        <p:tgtEl>
                                          <p:spTgt spid="70685"/>
                                        </p:tgtEl>
                                        <p:attrNameLst>
                                          <p:attrName>ppt_x</p:attrName>
                                        </p:attrNameLst>
                                      </p:cBhvr>
                                      <p:tavLst>
                                        <p:tav tm="0">
                                          <p:val>
                                            <p:strVal val="#ppt_x"/>
                                          </p:val>
                                        </p:tav>
                                        <p:tav tm="100000">
                                          <p:val>
                                            <p:strVal val="#ppt_x"/>
                                          </p:val>
                                        </p:tav>
                                      </p:tavLst>
                                    </p:anim>
                                    <p:anim calcmode="lin" valueType="num">
                                      <p:cBhvr>
                                        <p:cTn id="25" dur="1000" fill="hold"/>
                                        <p:tgtEl>
                                          <p:spTgt spid="70685"/>
                                        </p:tgtEl>
                                        <p:attrNameLst>
                                          <p:attrName>ppt_y</p:attrName>
                                        </p:attrNameLst>
                                      </p:cBhvr>
                                      <p:tavLst>
                                        <p:tav tm="0">
                                          <p:val>
                                            <p:strVal val="#ppt_y-.1"/>
                                          </p:val>
                                        </p:tav>
                                        <p:tav tm="100000">
                                          <p:val>
                                            <p:strVal val="#ppt_y"/>
                                          </p:val>
                                        </p:tav>
                                      </p:tavLst>
                                    </p:anim>
                                  </p:childTnLst>
                                </p:cTn>
                              </p:par>
                              <p:par>
                                <p:cTn id="26" presetID="9" presetClass="entr" presetSubtype="0" fill="hold" grpId="0" nodeType="withEffect">
                                  <p:stCondLst>
                                    <p:cond delay="1000"/>
                                  </p:stCondLst>
                                  <p:childTnLst>
                                    <p:set>
                                      <p:cBhvr>
                                        <p:cTn id="27" dur="1" fill="hold">
                                          <p:stCondLst>
                                            <p:cond delay="0"/>
                                          </p:stCondLst>
                                        </p:cTn>
                                        <p:tgtEl>
                                          <p:spTgt spid="70699"/>
                                        </p:tgtEl>
                                        <p:attrNameLst>
                                          <p:attrName>style.visibility</p:attrName>
                                        </p:attrNameLst>
                                      </p:cBhvr>
                                      <p:to>
                                        <p:strVal val="visible"/>
                                      </p:to>
                                    </p:set>
                                    <p:animEffect transition="in" filter="dissolve">
                                      <p:cBhvr>
                                        <p:cTn id="28" dur="500"/>
                                        <p:tgtEl>
                                          <p:spTgt spid="70699"/>
                                        </p:tgtEl>
                                      </p:cBhvr>
                                    </p:animEffect>
                                  </p:childTnLst>
                                </p:cTn>
                              </p:par>
                              <p:par>
                                <p:cTn id="29" presetID="47" presetClass="entr" presetSubtype="0"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1500"/>
                            </p:stCondLst>
                            <p:childTnLst>
                              <p:par>
                                <p:cTn id="35" presetID="47" presetClass="entr" presetSubtype="0" fill="hold" grpId="0" nodeType="afterEffect">
                                  <p:stCondLst>
                                    <p:cond delay="0"/>
                                  </p:stCondLst>
                                  <p:childTnLst>
                                    <p:set>
                                      <p:cBhvr>
                                        <p:cTn id="36" dur="1" fill="hold">
                                          <p:stCondLst>
                                            <p:cond delay="0"/>
                                          </p:stCondLst>
                                        </p:cTn>
                                        <p:tgtEl>
                                          <p:spTgt spid="70686"/>
                                        </p:tgtEl>
                                        <p:attrNameLst>
                                          <p:attrName>style.visibility</p:attrName>
                                        </p:attrNameLst>
                                      </p:cBhvr>
                                      <p:to>
                                        <p:strVal val="visible"/>
                                      </p:to>
                                    </p:set>
                                    <p:animEffect transition="in" filter="fade">
                                      <p:cBhvr>
                                        <p:cTn id="37" dur="1000"/>
                                        <p:tgtEl>
                                          <p:spTgt spid="70686"/>
                                        </p:tgtEl>
                                      </p:cBhvr>
                                    </p:animEffect>
                                    <p:anim calcmode="lin" valueType="num">
                                      <p:cBhvr>
                                        <p:cTn id="38" dur="1000" fill="hold"/>
                                        <p:tgtEl>
                                          <p:spTgt spid="70686"/>
                                        </p:tgtEl>
                                        <p:attrNameLst>
                                          <p:attrName>ppt_x</p:attrName>
                                        </p:attrNameLst>
                                      </p:cBhvr>
                                      <p:tavLst>
                                        <p:tav tm="0">
                                          <p:val>
                                            <p:strVal val="#ppt_x"/>
                                          </p:val>
                                        </p:tav>
                                        <p:tav tm="100000">
                                          <p:val>
                                            <p:strVal val="#ppt_x"/>
                                          </p:val>
                                        </p:tav>
                                      </p:tavLst>
                                    </p:anim>
                                    <p:anim calcmode="lin" valueType="num">
                                      <p:cBhvr>
                                        <p:cTn id="39" dur="1000" fill="hold"/>
                                        <p:tgtEl>
                                          <p:spTgt spid="70686"/>
                                        </p:tgtEl>
                                        <p:attrNameLst>
                                          <p:attrName>ppt_y</p:attrName>
                                        </p:attrNameLst>
                                      </p:cBhvr>
                                      <p:tavLst>
                                        <p:tav tm="0">
                                          <p:val>
                                            <p:strVal val="#ppt_y-.1"/>
                                          </p:val>
                                        </p:tav>
                                        <p:tav tm="100000">
                                          <p:val>
                                            <p:strVal val="#ppt_y"/>
                                          </p:val>
                                        </p:tav>
                                      </p:tavLst>
                                    </p:anim>
                                  </p:childTnLst>
                                </p:cTn>
                              </p:par>
                              <p:par>
                                <p:cTn id="40" presetID="9" presetClass="entr" presetSubtype="0" fill="hold" grpId="0" nodeType="withEffect">
                                  <p:stCondLst>
                                    <p:cond delay="1000"/>
                                  </p:stCondLst>
                                  <p:childTnLst>
                                    <p:set>
                                      <p:cBhvr>
                                        <p:cTn id="41" dur="1" fill="hold">
                                          <p:stCondLst>
                                            <p:cond delay="0"/>
                                          </p:stCondLst>
                                        </p:cTn>
                                        <p:tgtEl>
                                          <p:spTgt spid="70700"/>
                                        </p:tgtEl>
                                        <p:attrNameLst>
                                          <p:attrName>style.visibility</p:attrName>
                                        </p:attrNameLst>
                                      </p:cBhvr>
                                      <p:to>
                                        <p:strVal val="visible"/>
                                      </p:to>
                                    </p:set>
                                    <p:animEffect transition="in" filter="dissolve">
                                      <p:cBhvr>
                                        <p:cTn id="42" dur="500"/>
                                        <p:tgtEl>
                                          <p:spTgt spid="70700"/>
                                        </p:tgtEl>
                                      </p:cBhvr>
                                    </p:animEffect>
                                  </p:childTnLst>
                                </p:cTn>
                              </p:par>
                            </p:childTnLst>
                          </p:cTn>
                        </p:par>
                        <p:par>
                          <p:cTn id="43" fill="hold" nodeType="afterGroup">
                            <p:stCondLst>
                              <p:cond delay="3000"/>
                            </p:stCondLst>
                            <p:childTnLst>
                              <p:par>
                                <p:cTn id="44" presetID="47" presetClass="entr" presetSubtype="0" fill="hold" nodeType="after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p:cTn id="53" dur="500" fill="hold"/>
                                        <p:tgtEl>
                                          <p:spTgt spid="5"/>
                                        </p:tgtEl>
                                        <p:attrNameLst>
                                          <p:attrName>ppt_w</p:attrName>
                                        </p:attrNameLst>
                                      </p:cBhvr>
                                      <p:tavLst>
                                        <p:tav tm="0">
                                          <p:val>
                                            <p:fltVal val="0"/>
                                          </p:val>
                                        </p:tav>
                                        <p:tav tm="100000">
                                          <p:val>
                                            <p:strVal val="#ppt_w"/>
                                          </p:val>
                                        </p:tav>
                                      </p:tavLst>
                                    </p:anim>
                                    <p:anim calcmode="lin" valueType="num">
                                      <p:cBhvr>
                                        <p:cTn id="54" dur="500" fill="hold"/>
                                        <p:tgtEl>
                                          <p:spTgt spid="5"/>
                                        </p:tgtEl>
                                        <p:attrNameLst>
                                          <p:attrName>ppt_h</p:attrName>
                                        </p:attrNameLst>
                                      </p:cBhvr>
                                      <p:tavLst>
                                        <p:tav tm="0">
                                          <p:val>
                                            <p:fltVal val="0"/>
                                          </p:val>
                                        </p:tav>
                                        <p:tav tm="100000">
                                          <p:val>
                                            <p:strVal val="#ppt_h"/>
                                          </p:val>
                                        </p:tav>
                                      </p:tavLst>
                                    </p:anim>
                                    <p:animEffect transition="in" filter="fade">
                                      <p:cBhvr>
                                        <p:cTn id="55" dur="500"/>
                                        <p:tgtEl>
                                          <p:spTgt spid="5"/>
                                        </p:tgtEl>
                                      </p:cBhvr>
                                    </p:animEffect>
                                  </p:childTnLst>
                                </p:cTn>
                              </p:par>
                              <p:par>
                                <p:cTn id="56" presetID="9" presetClass="exit" presetSubtype="0" fill="hold" grpId="1" nodeType="withEffect">
                                  <p:stCondLst>
                                    <p:cond delay="0"/>
                                  </p:stCondLst>
                                  <p:childTnLst>
                                    <p:animEffect transition="out" filter="dissolve">
                                      <p:cBhvr>
                                        <p:cTn id="57" dur="500"/>
                                        <p:tgtEl>
                                          <p:spTgt spid="70699"/>
                                        </p:tgtEl>
                                      </p:cBhvr>
                                    </p:animEffect>
                                    <p:set>
                                      <p:cBhvr>
                                        <p:cTn id="58" dur="1" fill="hold">
                                          <p:stCondLst>
                                            <p:cond delay="499"/>
                                          </p:stCondLst>
                                        </p:cTn>
                                        <p:tgtEl>
                                          <p:spTgt spid="70699"/>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70690"/>
                                        </p:tgtEl>
                                        <p:attrNameLst>
                                          <p:attrName>style.visibility</p:attrName>
                                        </p:attrNameLst>
                                      </p:cBhvr>
                                      <p:to>
                                        <p:strVal val="visible"/>
                                      </p:to>
                                    </p:set>
                                    <p:anim calcmode="lin" valueType="num">
                                      <p:cBhvr>
                                        <p:cTn id="63" dur="1000" fill="hold"/>
                                        <p:tgtEl>
                                          <p:spTgt spid="70690"/>
                                        </p:tgtEl>
                                        <p:attrNameLst>
                                          <p:attrName>ppt_x</p:attrName>
                                        </p:attrNameLst>
                                      </p:cBhvr>
                                      <p:tavLst>
                                        <p:tav tm="0">
                                          <p:val>
                                            <p:strVal val="#ppt_x-.2"/>
                                          </p:val>
                                        </p:tav>
                                        <p:tav tm="100000">
                                          <p:val>
                                            <p:strVal val="#ppt_x"/>
                                          </p:val>
                                        </p:tav>
                                      </p:tavLst>
                                    </p:anim>
                                    <p:anim calcmode="lin" valueType="num">
                                      <p:cBhvr>
                                        <p:cTn id="64" dur="1000" fill="hold"/>
                                        <p:tgtEl>
                                          <p:spTgt spid="70690"/>
                                        </p:tgtEl>
                                        <p:attrNameLst>
                                          <p:attrName>ppt_y</p:attrName>
                                        </p:attrNameLst>
                                      </p:cBhvr>
                                      <p:tavLst>
                                        <p:tav tm="0">
                                          <p:val>
                                            <p:strVal val="#ppt_y"/>
                                          </p:val>
                                        </p:tav>
                                        <p:tav tm="100000">
                                          <p:val>
                                            <p:strVal val="#ppt_y"/>
                                          </p:val>
                                        </p:tav>
                                      </p:tavLst>
                                    </p:anim>
                                    <p:animEffect transition="in" filter="wipe(right)" prLst="gradientSize: 0.1">
                                      <p:cBhvr>
                                        <p:cTn id="65" dur="1000"/>
                                        <p:tgtEl>
                                          <p:spTgt spid="70690"/>
                                        </p:tgtEl>
                                      </p:cBhvr>
                                    </p:animEffect>
                                  </p:childTnLst>
                                </p:cTn>
                              </p:par>
                            </p:childTnLst>
                          </p:cTn>
                        </p:par>
                      </p:childTnLst>
                    </p:cTn>
                  </p:par>
                  <p:par>
                    <p:cTn id="66" fill="hold">
                      <p:stCondLst>
                        <p:cond delay="indefinite"/>
                      </p:stCondLst>
                      <p:childTnLst>
                        <p:par>
                          <p:cTn id="67" fill="hold" nodeType="afterGroup">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70698"/>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70681"/>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70658"/>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53" presetClass="entr" presetSubtype="0" fill="hold" nodeType="clickEffect">
                                  <p:stCondLst>
                                    <p:cond delay="0"/>
                                  </p:stCondLst>
                                  <p:childTnLst>
                                    <p:set>
                                      <p:cBhvr>
                                        <p:cTn id="79" dur="1" fill="hold">
                                          <p:stCondLst>
                                            <p:cond delay="0"/>
                                          </p:stCondLst>
                                        </p:cTn>
                                        <p:tgtEl>
                                          <p:spTgt spid="6"/>
                                        </p:tgtEl>
                                        <p:attrNameLst>
                                          <p:attrName>style.visibility</p:attrName>
                                        </p:attrNameLst>
                                      </p:cBhvr>
                                      <p:to>
                                        <p:strVal val="visible"/>
                                      </p:to>
                                    </p:set>
                                    <p:anim calcmode="lin" valueType="num">
                                      <p:cBhvr>
                                        <p:cTn id="80" dur="500" fill="hold"/>
                                        <p:tgtEl>
                                          <p:spTgt spid="6"/>
                                        </p:tgtEl>
                                        <p:attrNameLst>
                                          <p:attrName>ppt_w</p:attrName>
                                        </p:attrNameLst>
                                      </p:cBhvr>
                                      <p:tavLst>
                                        <p:tav tm="0">
                                          <p:val>
                                            <p:fltVal val="0"/>
                                          </p:val>
                                        </p:tav>
                                        <p:tav tm="100000">
                                          <p:val>
                                            <p:strVal val="#ppt_w"/>
                                          </p:val>
                                        </p:tav>
                                      </p:tavLst>
                                    </p:anim>
                                    <p:anim calcmode="lin" valueType="num">
                                      <p:cBhvr>
                                        <p:cTn id="81" dur="500" fill="hold"/>
                                        <p:tgtEl>
                                          <p:spTgt spid="6"/>
                                        </p:tgtEl>
                                        <p:attrNameLst>
                                          <p:attrName>ppt_h</p:attrName>
                                        </p:attrNameLst>
                                      </p:cBhvr>
                                      <p:tavLst>
                                        <p:tav tm="0">
                                          <p:val>
                                            <p:fltVal val="0"/>
                                          </p:val>
                                        </p:tav>
                                        <p:tav tm="100000">
                                          <p:val>
                                            <p:strVal val="#ppt_h"/>
                                          </p:val>
                                        </p:tav>
                                      </p:tavLst>
                                    </p:anim>
                                    <p:animEffect transition="in" filter="fade">
                                      <p:cBhvr>
                                        <p:cTn id="82" dur="500"/>
                                        <p:tgtEl>
                                          <p:spTgt spid="6"/>
                                        </p:tgtEl>
                                      </p:cBhvr>
                                    </p:animEffect>
                                  </p:childTnLst>
                                </p:cTn>
                              </p:par>
                              <p:par>
                                <p:cTn id="83" presetID="9" presetClass="exit" presetSubtype="0" fill="hold" grpId="1" nodeType="withEffect">
                                  <p:stCondLst>
                                    <p:cond delay="0"/>
                                  </p:stCondLst>
                                  <p:childTnLst>
                                    <p:animEffect transition="out" filter="dissolve">
                                      <p:cBhvr>
                                        <p:cTn id="84" dur="500"/>
                                        <p:tgtEl>
                                          <p:spTgt spid="70700"/>
                                        </p:tgtEl>
                                      </p:cBhvr>
                                    </p:animEffect>
                                    <p:set>
                                      <p:cBhvr>
                                        <p:cTn id="85" dur="1" fill="hold">
                                          <p:stCondLst>
                                            <p:cond delay="499"/>
                                          </p:stCondLst>
                                        </p:cTn>
                                        <p:tgtEl>
                                          <p:spTgt spid="70700"/>
                                        </p:tgtEl>
                                        <p:attrNameLst>
                                          <p:attrName>style.visibility</p:attrName>
                                        </p:attrNameLst>
                                      </p:cBhvr>
                                      <p:to>
                                        <p:strVal val="hidden"/>
                                      </p:to>
                                    </p:set>
                                  </p:childTnLst>
                                </p:cTn>
                              </p:par>
                            </p:childTnLst>
                          </p:cTn>
                        </p:par>
                      </p:childTnLst>
                    </p:cTn>
                  </p:par>
                  <p:par>
                    <p:cTn id="86" fill="hold" nodeType="clickPar">
                      <p:stCondLst>
                        <p:cond delay="indefinite"/>
                      </p:stCondLst>
                      <p:childTnLst>
                        <p:par>
                          <p:cTn id="87" fill="hold" nodeType="withGroup">
                            <p:stCondLst>
                              <p:cond delay="0"/>
                            </p:stCondLst>
                            <p:childTnLst>
                              <p:par>
                                <p:cTn id="88" presetID="29" presetClass="entr" presetSubtype="0" fill="hold" grpId="0" nodeType="clickEffect">
                                  <p:stCondLst>
                                    <p:cond delay="0"/>
                                  </p:stCondLst>
                                  <p:childTnLst>
                                    <p:set>
                                      <p:cBhvr>
                                        <p:cTn id="89" dur="1" fill="hold">
                                          <p:stCondLst>
                                            <p:cond delay="0"/>
                                          </p:stCondLst>
                                        </p:cTn>
                                        <p:tgtEl>
                                          <p:spTgt spid="70697"/>
                                        </p:tgtEl>
                                        <p:attrNameLst>
                                          <p:attrName>style.visibility</p:attrName>
                                        </p:attrNameLst>
                                      </p:cBhvr>
                                      <p:to>
                                        <p:strVal val="visible"/>
                                      </p:to>
                                    </p:set>
                                    <p:anim calcmode="lin" valueType="num">
                                      <p:cBhvr>
                                        <p:cTn id="90" dur="1000" fill="hold"/>
                                        <p:tgtEl>
                                          <p:spTgt spid="70697"/>
                                        </p:tgtEl>
                                        <p:attrNameLst>
                                          <p:attrName>ppt_x</p:attrName>
                                        </p:attrNameLst>
                                      </p:cBhvr>
                                      <p:tavLst>
                                        <p:tav tm="0">
                                          <p:val>
                                            <p:strVal val="#ppt_x-.2"/>
                                          </p:val>
                                        </p:tav>
                                        <p:tav tm="100000">
                                          <p:val>
                                            <p:strVal val="#ppt_x"/>
                                          </p:val>
                                        </p:tav>
                                      </p:tavLst>
                                    </p:anim>
                                    <p:anim calcmode="lin" valueType="num">
                                      <p:cBhvr>
                                        <p:cTn id="91" dur="1000" fill="hold"/>
                                        <p:tgtEl>
                                          <p:spTgt spid="70697"/>
                                        </p:tgtEl>
                                        <p:attrNameLst>
                                          <p:attrName>ppt_y</p:attrName>
                                        </p:attrNameLst>
                                      </p:cBhvr>
                                      <p:tavLst>
                                        <p:tav tm="0">
                                          <p:val>
                                            <p:strVal val="#ppt_y"/>
                                          </p:val>
                                        </p:tav>
                                        <p:tav tm="100000">
                                          <p:val>
                                            <p:strVal val="#ppt_y"/>
                                          </p:val>
                                        </p:tav>
                                      </p:tavLst>
                                    </p:anim>
                                    <p:animEffect transition="in" filter="wipe(right)" prLst="gradientSize: 0.1">
                                      <p:cBhvr>
                                        <p:cTn id="92" dur="1000"/>
                                        <p:tgtEl>
                                          <p:spTgt spid="70697"/>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0691"/>
                                        </p:tgtEl>
                                        <p:attrNameLst>
                                          <p:attrName>style.visibility</p:attrName>
                                        </p:attrNameLst>
                                      </p:cBhvr>
                                      <p:to>
                                        <p:strVal val="visible"/>
                                      </p:to>
                                    </p:set>
                                  </p:childTnLst>
                                </p:cTn>
                              </p:par>
                            </p:childTnLst>
                          </p:cTn>
                        </p:par>
                      </p:childTnLst>
                    </p:cTn>
                  </p:par>
                  <p:par>
                    <p:cTn id="97" fill="hold">
                      <p:stCondLst>
                        <p:cond delay="indefinite"/>
                      </p:stCondLst>
                      <p:childTnLst>
                        <p:par>
                          <p:cTn id="98" fill="hold" nodeType="afterGroup">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70692"/>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06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81" grpId="0" animBg="1"/>
      <p:bldP spid="70685" grpId="0"/>
      <p:bldP spid="70686" grpId="0"/>
      <p:bldP spid="70690" grpId="0"/>
      <p:bldP spid="70691" grpId="0"/>
      <p:bldP spid="70692" grpId="0"/>
      <p:bldP spid="70693" grpId="0" animBg="1"/>
      <p:bldP spid="70697" grpId="0"/>
      <p:bldP spid="70698" grpId="0"/>
      <p:bldP spid="70699" grpId="0"/>
      <p:bldP spid="70699" grpId="1"/>
      <p:bldP spid="70700" grpId="0"/>
      <p:bldP spid="70700"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1" name="Rectangle 4"/>
          <p:cNvSpPr>
            <a:spLocks noChangeArrowheads="1"/>
          </p:cNvSpPr>
          <p:nvPr/>
        </p:nvSpPr>
        <p:spPr bwMode="auto">
          <a:xfrm>
            <a:off x="337312" y="1170366"/>
            <a:ext cx="8501888" cy="5394960"/>
          </a:xfrm>
          <a:prstGeom prst="rect">
            <a:avLst/>
          </a:prstGeom>
          <a:solidFill>
            <a:schemeClr val="bg1"/>
          </a:solidFill>
          <a:ln w="76200">
            <a:solidFill>
              <a:schemeClr val="tx1"/>
            </a:solidFill>
          </a:ln>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spcBef>
                <a:spcPct val="0"/>
              </a:spcBef>
              <a:spcAft>
                <a:spcPct val="0"/>
              </a:spcAft>
              <a:buClrTx/>
              <a:buSzTx/>
              <a:buFontTx/>
              <a:buNone/>
              <a:tabLst/>
              <a:defRPr/>
            </a:pPr>
            <a:endParaRPr lang="en-US" altLang="en-US" b="1" dirty="0">
              <a:solidFill>
                <a:srgbClr val="000000"/>
              </a:solidFill>
            </a:endParaRPr>
          </a:p>
        </p:txBody>
      </p:sp>
      <p:graphicFrame>
        <p:nvGraphicFramePr>
          <p:cNvPr id="19458" name="Object 2"/>
          <p:cNvGraphicFramePr>
            <a:graphicFrameLocks noChangeAspect="1"/>
          </p:cNvGraphicFramePr>
          <p:nvPr>
            <p:extLst>
              <p:ext uri="{D42A27DB-BD31-4B8C-83A1-F6EECF244321}">
                <p14:modId xmlns:p14="http://schemas.microsoft.com/office/powerpoint/2010/main" val="2672446400"/>
              </p:ext>
            </p:extLst>
          </p:nvPr>
        </p:nvGraphicFramePr>
        <p:xfrm>
          <a:off x="250418" y="2774596"/>
          <a:ext cx="3511957" cy="746291"/>
        </p:xfrm>
        <a:graphic>
          <a:graphicData uri="http://schemas.openxmlformats.org/presentationml/2006/ole">
            <mc:AlternateContent xmlns:mc="http://schemas.openxmlformats.org/markup-compatibility/2006">
              <mc:Choice xmlns:v="urn:schemas-microsoft-com:vml" Requires="v">
                <p:oleObj name="Equation" r:id="rId3" imgW="3048000" imgH="647700" progId="Equation.3">
                  <p:embed/>
                </p:oleObj>
              </mc:Choice>
              <mc:Fallback>
                <p:oleObj name="Equation" r:id="rId3" imgW="3048000" imgH="647700" progId="Equation.3">
                  <p:embed/>
                  <p:pic>
                    <p:nvPicPr>
                      <p:cNvPr id="1945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418" y="2774596"/>
                        <a:ext cx="3511957" cy="746291"/>
                      </a:xfrm>
                      <a:prstGeom prst="rect">
                        <a:avLst/>
                      </a:prstGeom>
                      <a:noFill/>
                      <a:ln>
                        <a:noFill/>
                      </a:ln>
                    </p:spPr>
                  </p:pic>
                </p:oleObj>
              </mc:Fallback>
            </mc:AlternateContent>
          </a:graphicData>
        </a:graphic>
      </p:graphicFrame>
      <p:graphicFrame>
        <p:nvGraphicFramePr>
          <p:cNvPr id="19459" name="Object 3"/>
          <p:cNvGraphicFramePr>
            <a:graphicFrameLocks noChangeAspect="1"/>
          </p:cNvGraphicFramePr>
          <p:nvPr>
            <p:extLst>
              <p:ext uri="{D42A27DB-BD31-4B8C-83A1-F6EECF244321}">
                <p14:modId xmlns:p14="http://schemas.microsoft.com/office/powerpoint/2010/main" val="1611454223"/>
              </p:ext>
            </p:extLst>
          </p:nvPr>
        </p:nvGraphicFramePr>
        <p:xfrm>
          <a:off x="283246" y="3566236"/>
          <a:ext cx="3697878" cy="819074"/>
        </p:xfrm>
        <a:graphic>
          <a:graphicData uri="http://schemas.openxmlformats.org/presentationml/2006/ole">
            <mc:AlternateContent xmlns:mc="http://schemas.openxmlformats.org/markup-compatibility/2006">
              <mc:Choice xmlns:v="urn:schemas-microsoft-com:vml" Requires="v">
                <p:oleObj name="Equation" r:id="rId5" imgW="2921000" imgH="647700" progId="Equation.3">
                  <p:embed/>
                </p:oleObj>
              </mc:Choice>
              <mc:Fallback>
                <p:oleObj name="Equation" r:id="rId5" imgW="2921000" imgH="647700" progId="Equation.3">
                  <p:embed/>
                  <p:pic>
                    <p:nvPicPr>
                      <p:cNvPr id="19459"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3246" y="3566236"/>
                        <a:ext cx="3697878" cy="819074"/>
                      </a:xfrm>
                      <a:prstGeom prst="rect">
                        <a:avLst/>
                      </a:prstGeom>
                      <a:noFill/>
                      <a:ln>
                        <a:noFill/>
                      </a:ln>
                    </p:spPr>
                  </p:pic>
                </p:oleObj>
              </mc:Fallback>
            </mc:AlternateContent>
          </a:graphicData>
        </a:graphic>
      </p:graphicFrame>
      <p:graphicFrame>
        <p:nvGraphicFramePr>
          <p:cNvPr id="19460" name="Object 4"/>
          <p:cNvGraphicFramePr>
            <a:graphicFrameLocks noChangeAspect="1"/>
          </p:cNvGraphicFramePr>
          <p:nvPr>
            <p:extLst>
              <p:ext uri="{D42A27DB-BD31-4B8C-83A1-F6EECF244321}">
                <p14:modId xmlns:p14="http://schemas.microsoft.com/office/powerpoint/2010/main" val="1076791556"/>
              </p:ext>
            </p:extLst>
          </p:nvPr>
        </p:nvGraphicFramePr>
        <p:xfrm>
          <a:off x="252846" y="4342430"/>
          <a:ext cx="3385459" cy="769937"/>
        </p:xfrm>
        <a:graphic>
          <a:graphicData uri="http://schemas.openxmlformats.org/presentationml/2006/ole">
            <mc:AlternateContent xmlns:mc="http://schemas.openxmlformats.org/markup-compatibility/2006">
              <mc:Choice xmlns:v="urn:schemas-microsoft-com:vml" Requires="v">
                <p:oleObj name="Equation" r:id="rId7" imgW="2844800" imgH="647700" progId="Equation.3">
                  <p:embed/>
                </p:oleObj>
              </mc:Choice>
              <mc:Fallback>
                <p:oleObj name="Equation" r:id="rId7" imgW="2844800" imgH="647700" progId="Equation.3">
                  <p:embed/>
                  <p:pic>
                    <p:nvPicPr>
                      <p:cNvPr id="1946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2846" y="4342430"/>
                        <a:ext cx="3385459" cy="769937"/>
                      </a:xfrm>
                      <a:prstGeom prst="rect">
                        <a:avLst/>
                      </a:prstGeom>
                      <a:noFill/>
                      <a:ln>
                        <a:noFill/>
                      </a:ln>
                    </p:spPr>
                  </p:pic>
                </p:oleObj>
              </mc:Fallback>
            </mc:AlternateContent>
          </a:graphicData>
        </a:graphic>
      </p:graphicFrame>
      <p:graphicFrame>
        <p:nvGraphicFramePr>
          <p:cNvPr id="19461" name="Object 5"/>
          <p:cNvGraphicFramePr>
            <a:graphicFrameLocks noChangeAspect="1"/>
          </p:cNvGraphicFramePr>
          <p:nvPr>
            <p:extLst>
              <p:ext uri="{D42A27DB-BD31-4B8C-83A1-F6EECF244321}">
                <p14:modId xmlns:p14="http://schemas.microsoft.com/office/powerpoint/2010/main" val="2624408999"/>
              </p:ext>
            </p:extLst>
          </p:nvPr>
        </p:nvGraphicFramePr>
        <p:xfrm>
          <a:off x="215083" y="5745205"/>
          <a:ext cx="8537223" cy="465520"/>
        </p:xfrm>
        <a:graphic>
          <a:graphicData uri="http://schemas.openxmlformats.org/presentationml/2006/ole">
            <mc:AlternateContent xmlns:mc="http://schemas.openxmlformats.org/markup-compatibility/2006">
              <mc:Choice xmlns:v="urn:schemas-microsoft-com:vml" Requires="v">
                <p:oleObj name="Equation" r:id="rId9" imgW="5702300" imgH="304800" progId="Equation.3">
                  <p:embed/>
                </p:oleObj>
              </mc:Choice>
              <mc:Fallback>
                <p:oleObj name="Equation" r:id="rId9" imgW="5702300" imgH="304800" progId="Equation.3">
                  <p:embed/>
                  <p:pic>
                    <p:nvPicPr>
                      <p:cNvPr id="19461"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5083" y="5745205"/>
                        <a:ext cx="8537223" cy="465520"/>
                      </a:xfrm>
                      <a:prstGeom prst="rect">
                        <a:avLst/>
                      </a:prstGeom>
                      <a:noFill/>
                      <a:ln>
                        <a:noFill/>
                      </a:ln>
                    </p:spPr>
                  </p:pic>
                </p:oleObj>
              </mc:Fallback>
            </mc:AlternateContent>
          </a:graphicData>
        </a:graphic>
      </p:graphicFrame>
      <p:sp>
        <p:nvSpPr>
          <p:cNvPr id="19468" name="AutoShape 7"/>
          <p:cNvSpPr>
            <a:spLocks/>
          </p:cNvSpPr>
          <p:nvPr/>
        </p:nvSpPr>
        <p:spPr bwMode="auto">
          <a:xfrm>
            <a:off x="3691266" y="3043676"/>
            <a:ext cx="228600" cy="1943100"/>
          </a:xfrm>
          <a:prstGeom prst="rightBrace">
            <a:avLst>
              <a:gd name="adj1" fmla="val 70833"/>
              <a:gd name="adj2" fmla="val 50000"/>
            </a:avLst>
          </a:pr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9" name="Text Box 8"/>
          <p:cNvSpPr txBox="1">
            <a:spLocks noChangeArrowheads="1"/>
          </p:cNvSpPr>
          <p:nvPr/>
        </p:nvSpPr>
        <p:spPr bwMode="auto">
          <a:xfrm>
            <a:off x="3611144" y="3690561"/>
            <a:ext cx="1770481" cy="9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Total:</a:t>
            </a:r>
            <a:endParaRPr kumimoji="0" lang="en-US" altLang="en-US" sz="9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26 </a:t>
            </a:r>
            <a:r>
              <a:rPr kumimoji="0" lang="en-US" altLang="en-US" sz="18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mol</a:t>
            </a: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gas</a:t>
            </a:r>
          </a:p>
        </p:txBody>
      </p:sp>
      <p:sp>
        <p:nvSpPr>
          <p:cNvPr id="19470" name="Text Box 9"/>
          <p:cNvSpPr txBox="1">
            <a:spLocks noChangeArrowheads="1"/>
          </p:cNvSpPr>
          <p:nvPr/>
        </p:nvSpPr>
        <p:spPr bwMode="auto">
          <a:xfrm>
            <a:off x="5502298" y="2576792"/>
            <a:ext cx="1858416"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X</a:t>
            </a:r>
            <a:r>
              <a:rPr kumimoji="0" lang="en-US" altLang="en-US" sz="2800" b="0" i="0" u="none" strike="noStrike" kern="1200" cap="none" spc="0" normalizeH="0" baseline="-3000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He</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 </a:t>
            </a:r>
            <a:r>
              <a:rPr kumimoji="0" lang="en-US" altLang="en-US" sz="2800" b="0" i="0" u="none" strike="noStrike" kern="1200" cap="none" spc="0" normalizeH="0" baseline="3000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20</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
            </a:r>
            <a:r>
              <a:rPr kumimoji="0" lang="en-US" altLang="en-US" sz="2800" b="0" i="0" u="none" strike="noStrike" kern="1200" cap="none" spc="0" normalizeH="0" baseline="-3000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26</a:t>
            </a:r>
            <a:endParaRPr kumimoji="0" lang="en-US" altLang="en-US" sz="11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total</a:t>
            </a:r>
          </a:p>
        </p:txBody>
      </p:sp>
      <p:sp>
        <p:nvSpPr>
          <p:cNvPr id="19471" name="Text Box 10"/>
          <p:cNvSpPr txBox="1">
            <a:spLocks noChangeArrowheads="1"/>
          </p:cNvSpPr>
          <p:nvPr/>
        </p:nvSpPr>
        <p:spPr bwMode="auto">
          <a:xfrm>
            <a:off x="5495925" y="3455351"/>
            <a:ext cx="195547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X</a:t>
            </a:r>
            <a:r>
              <a:rPr kumimoji="0" lang="en-US" altLang="en-US" sz="2800" b="0" i="0" u="none" strike="noStrike" kern="1200" cap="none" spc="0" normalizeH="0" baseline="-3000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 </a:t>
            </a:r>
            <a:r>
              <a:rPr kumimoji="0" lang="en-US" altLang="en-US" sz="2800" b="0" i="0" u="none" strike="noStrike" kern="1200" cap="none" spc="0" normalizeH="0" baseline="3000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4</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
            </a:r>
            <a:r>
              <a:rPr kumimoji="0" lang="en-US" altLang="en-US" sz="2800" b="0" i="0" u="none" strike="noStrike" kern="1200" cap="none" spc="0" normalizeH="0" baseline="-3000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26</a:t>
            </a:r>
            <a:endParaRPr kumimoji="0" lang="en-US" altLang="en-US" sz="11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total</a:t>
            </a:r>
          </a:p>
        </p:txBody>
      </p:sp>
      <p:sp>
        <p:nvSpPr>
          <p:cNvPr id="19472" name="Text Box 11"/>
          <p:cNvSpPr txBox="1">
            <a:spLocks noChangeArrowheads="1"/>
          </p:cNvSpPr>
          <p:nvPr/>
        </p:nvSpPr>
        <p:spPr bwMode="auto">
          <a:xfrm>
            <a:off x="5495924" y="4495800"/>
            <a:ext cx="192880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X</a:t>
            </a:r>
            <a:r>
              <a:rPr kumimoji="0" lang="en-US" altLang="en-US" sz="2800" b="0" i="0" u="none" strike="noStrike" kern="1200" cap="none" spc="0" normalizeH="0" baseline="-3000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Ar</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 </a:t>
            </a:r>
            <a:r>
              <a:rPr kumimoji="0" lang="en-US" altLang="en-US" sz="2800" b="0" i="0" u="none" strike="noStrike" kern="1200" cap="none" spc="0" normalizeH="0" baseline="3000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
            </a:r>
            <a:r>
              <a:rPr kumimoji="0" lang="en-US" altLang="en-US" sz="2800" b="0" i="0" u="none" strike="noStrike" kern="1200" cap="none" spc="0" normalizeH="0" baseline="-3000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26</a:t>
            </a:r>
            <a:endParaRPr kumimoji="0" lang="en-US" altLang="en-US" sz="11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total</a:t>
            </a:r>
          </a:p>
        </p:txBody>
      </p:sp>
      <p:sp>
        <p:nvSpPr>
          <p:cNvPr id="19473" name="Freeform 12"/>
          <p:cNvSpPr>
            <a:spLocks/>
          </p:cNvSpPr>
          <p:nvPr/>
        </p:nvSpPr>
        <p:spPr bwMode="auto">
          <a:xfrm>
            <a:off x="5119370" y="3066418"/>
            <a:ext cx="473615" cy="932178"/>
          </a:xfrm>
          <a:custGeom>
            <a:avLst/>
            <a:gdLst>
              <a:gd name="T0" fmla="*/ 0 w 776"/>
              <a:gd name="T1" fmla="*/ 951 h 951"/>
              <a:gd name="T2" fmla="*/ 776 w 776"/>
              <a:gd name="T3" fmla="*/ 0 h 951"/>
              <a:gd name="T4" fmla="*/ 0 60000 65536"/>
              <a:gd name="T5" fmla="*/ 0 60000 65536"/>
              <a:gd name="T6" fmla="*/ 0 w 776"/>
              <a:gd name="T7" fmla="*/ 0 h 951"/>
              <a:gd name="T8" fmla="*/ 776 w 776"/>
              <a:gd name="T9" fmla="*/ 951 h 951"/>
            </a:gdLst>
            <a:ahLst/>
            <a:cxnLst>
              <a:cxn ang="T4">
                <a:pos x="T0" y="T1"/>
              </a:cxn>
              <a:cxn ang="T5">
                <a:pos x="T2" y="T3"/>
              </a:cxn>
            </a:cxnLst>
            <a:rect l="T6" t="T7" r="T8" b="T9"/>
            <a:pathLst>
              <a:path w="776" h="951">
                <a:moveTo>
                  <a:pt x="0" y="951"/>
                </a:moveTo>
                <a:lnTo>
                  <a:pt x="776" y="0"/>
                </a:lnTo>
              </a:path>
            </a:pathLst>
          </a:custGeom>
          <a:noFill/>
          <a:ln w="1270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74" name="Freeform 13"/>
          <p:cNvSpPr>
            <a:spLocks/>
          </p:cNvSpPr>
          <p:nvPr/>
        </p:nvSpPr>
        <p:spPr bwMode="auto">
          <a:xfrm>
            <a:off x="5219800" y="4050975"/>
            <a:ext cx="647600" cy="45719"/>
          </a:xfrm>
          <a:custGeom>
            <a:avLst/>
            <a:gdLst>
              <a:gd name="T0" fmla="*/ 0 w 538"/>
              <a:gd name="T1" fmla="*/ 163 h 163"/>
              <a:gd name="T2" fmla="*/ 538 w 538"/>
              <a:gd name="T3" fmla="*/ 0 h 163"/>
              <a:gd name="T4" fmla="*/ 0 60000 65536"/>
              <a:gd name="T5" fmla="*/ 0 60000 65536"/>
              <a:gd name="T6" fmla="*/ 0 w 538"/>
              <a:gd name="T7" fmla="*/ 0 h 163"/>
              <a:gd name="T8" fmla="*/ 538 w 538"/>
              <a:gd name="T9" fmla="*/ 163 h 163"/>
            </a:gdLst>
            <a:ahLst/>
            <a:cxnLst>
              <a:cxn ang="T4">
                <a:pos x="T0" y="T1"/>
              </a:cxn>
              <a:cxn ang="T5">
                <a:pos x="T2" y="T3"/>
              </a:cxn>
            </a:cxnLst>
            <a:rect l="T6" t="T7" r="T8" b="T9"/>
            <a:pathLst>
              <a:path w="538" h="163">
                <a:moveTo>
                  <a:pt x="0" y="163"/>
                </a:moveTo>
                <a:lnTo>
                  <a:pt x="538" y="0"/>
                </a:lnTo>
              </a:path>
            </a:pathLst>
          </a:custGeom>
          <a:noFill/>
          <a:ln w="1270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75" name="Freeform 14"/>
          <p:cNvSpPr>
            <a:spLocks/>
          </p:cNvSpPr>
          <p:nvPr/>
        </p:nvSpPr>
        <p:spPr bwMode="auto">
          <a:xfrm>
            <a:off x="5278121" y="4388485"/>
            <a:ext cx="342672" cy="471013"/>
          </a:xfrm>
          <a:custGeom>
            <a:avLst/>
            <a:gdLst>
              <a:gd name="T0" fmla="*/ 0 w 589"/>
              <a:gd name="T1" fmla="*/ 0 h 351"/>
              <a:gd name="T2" fmla="*/ 589 w 589"/>
              <a:gd name="T3" fmla="*/ 351 h 351"/>
              <a:gd name="T4" fmla="*/ 0 60000 65536"/>
              <a:gd name="T5" fmla="*/ 0 60000 65536"/>
              <a:gd name="T6" fmla="*/ 0 w 589"/>
              <a:gd name="T7" fmla="*/ 0 h 351"/>
              <a:gd name="T8" fmla="*/ 589 w 589"/>
              <a:gd name="T9" fmla="*/ 351 h 351"/>
            </a:gdLst>
            <a:ahLst/>
            <a:cxnLst>
              <a:cxn ang="T4">
                <a:pos x="T0" y="T1"/>
              </a:cxn>
              <a:cxn ang="T5">
                <a:pos x="T2" y="T3"/>
              </a:cxn>
            </a:cxnLst>
            <a:rect l="T6" t="T7" r="T8" b="T9"/>
            <a:pathLst>
              <a:path w="589" h="351">
                <a:moveTo>
                  <a:pt x="0" y="0"/>
                </a:moveTo>
                <a:lnTo>
                  <a:pt x="589" y="351"/>
                </a:lnTo>
              </a:path>
            </a:pathLst>
          </a:custGeom>
          <a:noFill/>
          <a:ln w="12700">
            <a:solidFill>
              <a:srgbClr val="0000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76" name="Rectangle 15"/>
          <p:cNvSpPr>
            <a:spLocks noChangeArrowheads="1"/>
          </p:cNvSpPr>
          <p:nvPr/>
        </p:nvSpPr>
        <p:spPr bwMode="auto">
          <a:xfrm>
            <a:off x="321839" y="5707771"/>
            <a:ext cx="8441161" cy="57862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3" name="Rectangle 16"/>
          <p:cNvSpPr>
            <a:spLocks noChangeArrowheads="1"/>
          </p:cNvSpPr>
          <p:nvPr/>
        </p:nvSpPr>
        <p:spPr bwMode="auto">
          <a:xfrm>
            <a:off x="544153" y="1277681"/>
            <a:ext cx="8360494"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80.0 g each of He, Ne, and </a:t>
            </a:r>
            <a:r>
              <a:rPr kumimoji="0" lang="en-US" altLang="en-US" sz="2800" b="1" i="0" u="none" strike="noStrike" kern="1200" cap="none" spc="0" normalizeH="0" baseline="0" noProof="0" dirty="0" err="1">
                <a:ln>
                  <a:noFill/>
                </a:ln>
                <a:effectLst/>
                <a:uLnTx/>
                <a:uFillTx/>
                <a:latin typeface="Arial" panose="020B0604020202020204" pitchFamily="34" charset="0"/>
                <a:ea typeface="Times New Roman" panose="02020603050405020304" pitchFamily="18" charset="0"/>
                <a:cs typeface="Arial" panose="020B0604020202020204" pitchFamily="34" charset="0"/>
              </a:rPr>
              <a:t>Ar</a:t>
            </a:r>
            <a:r>
              <a:rPr kumimoji="0" lang="en-US" altLang="en-US" sz="2800" b="1" i="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 are in a container.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The total pressure is 780 mm Hg.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Find each gas’s partial pressure.</a:t>
            </a:r>
          </a:p>
        </p:txBody>
      </p:sp>
      <p:sp>
        <p:nvSpPr>
          <p:cNvPr id="19464" name="Rectangle 17"/>
          <p:cNvSpPr>
            <a:spLocks noChangeArrowheads="1"/>
          </p:cNvSpPr>
          <p:nvPr/>
        </p:nvSpPr>
        <p:spPr bwMode="auto">
          <a:xfrm>
            <a:off x="-2209800" y="2430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5" name="Rectangle 18"/>
          <p:cNvSpPr>
            <a:spLocks noChangeArrowheads="1"/>
          </p:cNvSpPr>
          <p:nvPr/>
        </p:nvSpPr>
        <p:spPr bwMode="auto">
          <a:xfrm>
            <a:off x="-220980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6" name="Rectangle 19"/>
          <p:cNvSpPr>
            <a:spLocks noChangeArrowheads="1"/>
          </p:cNvSpPr>
          <p:nvPr/>
        </p:nvSpPr>
        <p:spPr bwMode="auto">
          <a:xfrm>
            <a:off x="-2209800" y="3725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7" name="Rectangle 20"/>
          <p:cNvSpPr>
            <a:spLocks noChangeArrowheads="1"/>
          </p:cNvSpPr>
          <p:nvPr/>
        </p:nvSpPr>
        <p:spPr bwMode="auto">
          <a:xfrm>
            <a:off x="-2209800" y="4373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Rectangle 2"/>
          <p:cNvSpPr txBox="1">
            <a:spLocks noChangeArrowheads="1"/>
          </p:cNvSpPr>
          <p:nvPr/>
        </p:nvSpPr>
        <p:spPr bwMode="auto">
          <a:xfrm>
            <a:off x="76200" y="103566"/>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5400" kern="0" dirty="0">
                <a:latin typeface="Bernard MT Condensed" panose="02050806060905020404" pitchFamily="18" charset="0"/>
              </a:rPr>
              <a:t>Add in some molar conversions!</a:t>
            </a:r>
          </a:p>
        </p:txBody>
      </p:sp>
      <p:sp>
        <p:nvSpPr>
          <p:cNvPr id="23" name="AutoShape 7"/>
          <p:cNvSpPr>
            <a:spLocks/>
          </p:cNvSpPr>
          <p:nvPr/>
        </p:nvSpPr>
        <p:spPr bwMode="auto">
          <a:xfrm>
            <a:off x="7384727" y="3086100"/>
            <a:ext cx="228600" cy="1943100"/>
          </a:xfrm>
          <a:prstGeom prst="rightBrace">
            <a:avLst>
              <a:gd name="adj1" fmla="val 70833"/>
              <a:gd name="adj2" fmla="val 50000"/>
            </a:avLst>
          </a:pr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4" name="Text Box 8"/>
          <p:cNvSpPr txBox="1">
            <a:spLocks noChangeArrowheads="1"/>
          </p:cNvSpPr>
          <p:nvPr/>
        </p:nvSpPr>
        <p:spPr bwMode="auto">
          <a:xfrm>
            <a:off x="7173367" y="3730901"/>
            <a:ext cx="1955494" cy="1153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x  780</a:t>
            </a:r>
            <a:b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mmHg</a:t>
            </a:r>
          </a:p>
        </p:txBody>
      </p:sp>
    </p:spTree>
    <p:extLst>
      <p:ext uri="{BB962C8B-B14F-4D97-AF65-F5344CB8AC3E}">
        <p14:creationId xmlns:p14="http://schemas.microsoft.com/office/powerpoint/2010/main" val="209358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nodePh="1">
                                  <p:stCondLst>
                                    <p:cond delay="0"/>
                                  </p:stCondLst>
                                  <p:endCondLst>
                                    <p:cond evt="begin" delay="0">
                                      <p:tn val="5"/>
                                    </p:cond>
                                  </p:end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randombar(horizont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945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945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946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46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946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9473"/>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947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471"/>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947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9475"/>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947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946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94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8" grpId="0" animBg="1"/>
      <p:bldP spid="19469" grpId="0"/>
      <p:bldP spid="19470" grpId="0"/>
      <p:bldP spid="19471" grpId="0"/>
      <p:bldP spid="19472" grpId="0"/>
      <p:bldP spid="19473" grpId="0" animBg="1"/>
      <p:bldP spid="19474" grpId="0" animBg="1"/>
      <p:bldP spid="19475" grpId="0" animBg="1"/>
      <p:bldP spid="19476" grpId="0" animBg="1"/>
      <p:bldP spid="23" grpId="0" animBg="1"/>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9463" name="Rectangle 16"/>
          <p:cNvSpPr>
            <a:spLocks noChangeArrowheads="1"/>
          </p:cNvSpPr>
          <p:nvPr/>
        </p:nvSpPr>
        <p:spPr bwMode="auto">
          <a:xfrm>
            <a:off x="538776" y="2430463"/>
            <a:ext cx="8218847" cy="3474720"/>
          </a:xfrm>
          <a:prstGeom prst="rect">
            <a:avLst/>
          </a:prstGeom>
          <a:solidFill>
            <a:schemeClr val="bg1"/>
          </a:solidFill>
          <a:ln w="76200">
            <a:solidFill>
              <a:schemeClr val="tx1"/>
            </a:solidFill>
          </a:ln>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4000" b="1" dirty="0">
                <a:ea typeface="Times New Roman" panose="02020603050405020304" pitchFamily="18" charset="0"/>
                <a:cs typeface="Arial" panose="020B0604020202020204" pitchFamily="34" charset="0"/>
              </a:rPr>
              <a:t>Gets hard to keep track of starting and ending values because there are so many!</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1" i="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4400" b="1" i="1" dirty="0">
                <a:latin typeface="Times New Roman" panose="02020603050405020304" pitchFamily="18" charset="0"/>
                <a:ea typeface="Times New Roman" panose="02020603050405020304" pitchFamily="18" charset="0"/>
                <a:cs typeface="Times New Roman" panose="02020603050405020304" pitchFamily="18" charset="0"/>
              </a:rPr>
              <a:t>Charts are your friend!!!!!!!!</a:t>
            </a:r>
            <a:endParaRPr kumimoji="0" lang="en-US" altLang="en-US" sz="44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9464" name="Rectangle 17"/>
          <p:cNvSpPr>
            <a:spLocks noChangeArrowheads="1"/>
          </p:cNvSpPr>
          <p:nvPr/>
        </p:nvSpPr>
        <p:spPr bwMode="auto">
          <a:xfrm>
            <a:off x="-2209800" y="24304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5" name="Rectangle 18"/>
          <p:cNvSpPr>
            <a:spLocks noChangeArrowheads="1"/>
          </p:cNvSpPr>
          <p:nvPr/>
        </p:nvSpPr>
        <p:spPr bwMode="auto">
          <a:xfrm>
            <a:off x="-220980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6" name="Rectangle 19"/>
          <p:cNvSpPr>
            <a:spLocks noChangeArrowheads="1"/>
          </p:cNvSpPr>
          <p:nvPr/>
        </p:nvSpPr>
        <p:spPr bwMode="auto">
          <a:xfrm>
            <a:off x="-2209800" y="37258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467" name="Rectangle 20"/>
          <p:cNvSpPr>
            <a:spLocks noChangeArrowheads="1"/>
          </p:cNvSpPr>
          <p:nvPr/>
        </p:nvSpPr>
        <p:spPr bwMode="auto">
          <a:xfrm>
            <a:off x="-2209800" y="43735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Rectangle 2"/>
          <p:cNvSpPr txBox="1">
            <a:spLocks noChangeArrowheads="1"/>
          </p:cNvSpPr>
          <p:nvPr/>
        </p:nvSpPr>
        <p:spPr bwMode="auto">
          <a:xfrm>
            <a:off x="76199" y="318002"/>
            <a:ext cx="9144000" cy="2056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6600" kern="0" dirty="0">
                <a:latin typeface="Bernard MT Condensed" panose="02050806060905020404" pitchFamily="18" charset="0"/>
              </a:rPr>
              <a:t>Combine Partial Pressure </a:t>
            </a:r>
            <a:br>
              <a:rPr lang="en-US" altLang="en-US" sz="6600" kern="0" dirty="0">
                <a:latin typeface="Bernard MT Condensed" panose="02050806060905020404" pitchFamily="18" charset="0"/>
              </a:rPr>
            </a:br>
            <a:r>
              <a:rPr lang="en-US" altLang="en-US" sz="6600" kern="0" dirty="0">
                <a:latin typeface="Bernard MT Condensed" panose="02050806060905020404" pitchFamily="18" charset="0"/>
              </a:rPr>
              <a:t>and Boyle’s Law!</a:t>
            </a:r>
          </a:p>
        </p:txBody>
      </p:sp>
    </p:spTree>
    <p:extLst>
      <p:ext uri="{BB962C8B-B14F-4D97-AF65-F5344CB8AC3E}">
        <p14:creationId xmlns:p14="http://schemas.microsoft.com/office/powerpoint/2010/main" val="2566737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1" name="Rectangle 10"/>
          <p:cNvSpPr/>
          <p:nvPr/>
        </p:nvSpPr>
        <p:spPr>
          <a:xfrm>
            <a:off x="152401" y="228600"/>
            <a:ext cx="8785356" cy="636830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2"/>
          <p:cNvGrpSpPr>
            <a:grpSpLocks/>
          </p:cNvGrpSpPr>
          <p:nvPr/>
        </p:nvGrpSpPr>
        <p:grpSpPr bwMode="auto">
          <a:xfrm>
            <a:off x="762000" y="2707481"/>
            <a:ext cx="571500" cy="685800"/>
            <a:chOff x="885" y="1872"/>
            <a:chExt cx="360" cy="432"/>
          </a:xfrm>
        </p:grpSpPr>
        <p:sp>
          <p:nvSpPr>
            <p:cNvPr id="23605" name="AutoShape 3"/>
            <p:cNvSpPr>
              <a:spLocks noChangeArrowheads="1"/>
            </p:cNvSpPr>
            <p:nvPr/>
          </p:nvSpPr>
          <p:spPr bwMode="auto">
            <a:xfrm>
              <a:off x="885" y="1872"/>
              <a:ext cx="360" cy="432"/>
            </a:xfrm>
            <a:prstGeom prst="can">
              <a:avLst>
                <a:gd name="adj" fmla="val 30000"/>
              </a:avLst>
            </a:pr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606" name="Text Box 4"/>
            <p:cNvSpPr txBox="1">
              <a:spLocks noChangeArrowheads="1"/>
            </p:cNvSpPr>
            <p:nvPr/>
          </p:nvSpPr>
          <p:spPr bwMode="auto">
            <a:xfrm>
              <a:off x="885" y="2016"/>
              <a:ext cx="36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a:t>
              </a:r>
            </a:p>
          </p:txBody>
        </p:sp>
      </p:grpSp>
      <p:grpSp>
        <p:nvGrpSpPr>
          <p:cNvPr id="3" name="Group 5"/>
          <p:cNvGrpSpPr>
            <a:grpSpLocks/>
          </p:cNvGrpSpPr>
          <p:nvPr/>
        </p:nvGrpSpPr>
        <p:grpSpPr bwMode="auto">
          <a:xfrm>
            <a:off x="762000" y="2707481"/>
            <a:ext cx="571500" cy="685800"/>
            <a:chOff x="1749" y="1872"/>
            <a:chExt cx="360" cy="432"/>
          </a:xfrm>
        </p:grpSpPr>
        <p:sp>
          <p:nvSpPr>
            <p:cNvPr id="23603" name="AutoShape 6"/>
            <p:cNvSpPr>
              <a:spLocks noChangeArrowheads="1"/>
            </p:cNvSpPr>
            <p:nvPr/>
          </p:nvSpPr>
          <p:spPr bwMode="auto">
            <a:xfrm>
              <a:off x="1749" y="1872"/>
              <a:ext cx="360" cy="432"/>
            </a:xfrm>
            <a:prstGeom prst="can">
              <a:avLst>
                <a:gd name="adj" fmla="val 30000"/>
              </a:avLst>
            </a:pr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604" name="Text Box 7"/>
            <p:cNvSpPr txBox="1">
              <a:spLocks noChangeArrowheads="1"/>
            </p:cNvSpPr>
            <p:nvPr/>
          </p:nvSpPr>
          <p:spPr bwMode="auto">
            <a:xfrm>
              <a:off x="1749" y="2016"/>
              <a:ext cx="36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B</a:t>
              </a:r>
            </a:p>
          </p:txBody>
        </p:sp>
      </p:grpSp>
      <p:grpSp>
        <p:nvGrpSpPr>
          <p:cNvPr id="4" name="Group 8"/>
          <p:cNvGrpSpPr>
            <a:grpSpLocks/>
          </p:cNvGrpSpPr>
          <p:nvPr/>
        </p:nvGrpSpPr>
        <p:grpSpPr bwMode="auto">
          <a:xfrm>
            <a:off x="3848100" y="2707481"/>
            <a:ext cx="800100" cy="685800"/>
            <a:chOff x="2829" y="1872"/>
            <a:chExt cx="504" cy="432"/>
          </a:xfrm>
        </p:grpSpPr>
        <p:sp>
          <p:nvSpPr>
            <p:cNvPr id="23601" name="AutoShape 9"/>
            <p:cNvSpPr>
              <a:spLocks noChangeArrowheads="1"/>
            </p:cNvSpPr>
            <p:nvPr/>
          </p:nvSpPr>
          <p:spPr bwMode="auto">
            <a:xfrm>
              <a:off x="2829" y="1872"/>
              <a:ext cx="504" cy="432"/>
            </a:xfrm>
            <a:prstGeom prst="can">
              <a:avLst>
                <a:gd name="adj" fmla="val 25000"/>
              </a:avLst>
            </a:prstGeom>
            <a:noFill/>
            <a:ln w="158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602" name="Text Box 10"/>
            <p:cNvSpPr txBox="1">
              <a:spLocks noChangeArrowheads="1"/>
            </p:cNvSpPr>
            <p:nvPr/>
          </p:nvSpPr>
          <p:spPr bwMode="auto">
            <a:xfrm>
              <a:off x="2901" y="2016"/>
              <a:ext cx="360"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C</a:t>
              </a:r>
            </a:p>
          </p:txBody>
        </p:sp>
      </p:grpSp>
      <p:sp>
        <p:nvSpPr>
          <p:cNvPr id="78859" name="Freeform 11"/>
          <p:cNvSpPr>
            <a:spLocks/>
          </p:cNvSpPr>
          <p:nvPr/>
        </p:nvSpPr>
        <p:spPr bwMode="auto">
          <a:xfrm>
            <a:off x="2341692" y="2655094"/>
            <a:ext cx="1436557" cy="139700"/>
          </a:xfrm>
          <a:custGeom>
            <a:avLst/>
            <a:gdLst>
              <a:gd name="T0" fmla="*/ 0 w 2079"/>
              <a:gd name="T1" fmla="*/ 2147483646 h 219"/>
              <a:gd name="T2" fmla="*/ 2147483646 w 2079"/>
              <a:gd name="T3" fmla="*/ 2147483646 h 219"/>
              <a:gd name="T4" fmla="*/ 2147483646 w 2079"/>
              <a:gd name="T5" fmla="*/ 2147483646 h 219"/>
              <a:gd name="T6" fmla="*/ 2147483646 w 2079"/>
              <a:gd name="T7" fmla="*/ 2147483646 h 219"/>
              <a:gd name="T8" fmla="*/ 0 60000 65536"/>
              <a:gd name="T9" fmla="*/ 0 60000 65536"/>
              <a:gd name="T10" fmla="*/ 0 60000 65536"/>
              <a:gd name="T11" fmla="*/ 0 60000 65536"/>
              <a:gd name="T12" fmla="*/ 0 w 2079"/>
              <a:gd name="T13" fmla="*/ 0 h 219"/>
              <a:gd name="T14" fmla="*/ 2079 w 2079"/>
              <a:gd name="T15" fmla="*/ 219 h 219"/>
            </a:gdLst>
            <a:ahLst/>
            <a:cxnLst>
              <a:cxn ang="T8">
                <a:pos x="T0" y="T1"/>
              </a:cxn>
              <a:cxn ang="T9">
                <a:pos x="T2" y="T3"/>
              </a:cxn>
              <a:cxn ang="T10">
                <a:pos x="T4" y="T5"/>
              </a:cxn>
              <a:cxn ang="T11">
                <a:pos x="T6" y="T7"/>
              </a:cxn>
            </a:cxnLst>
            <a:rect l="T12" t="T13" r="T14" b="T15"/>
            <a:pathLst>
              <a:path w="2079" h="219">
                <a:moveTo>
                  <a:pt x="0" y="219"/>
                </a:moveTo>
                <a:cubicBezTo>
                  <a:pt x="115" y="186"/>
                  <a:pt x="468" y="62"/>
                  <a:pt x="689" y="31"/>
                </a:cubicBezTo>
                <a:cubicBezTo>
                  <a:pt x="910" y="0"/>
                  <a:pt x="1096" y="12"/>
                  <a:pt x="1328" y="31"/>
                </a:cubicBezTo>
                <a:cubicBezTo>
                  <a:pt x="1560" y="50"/>
                  <a:pt x="1923" y="121"/>
                  <a:pt x="2079" y="144"/>
                </a:cubicBezTo>
              </a:path>
            </a:pathLst>
          </a:custGeom>
          <a:noFill/>
          <a:ln w="9525">
            <a:solidFill>
              <a:srgbClr val="00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0" name="Freeform 12"/>
          <p:cNvSpPr>
            <a:spLocks/>
          </p:cNvSpPr>
          <p:nvPr/>
        </p:nvSpPr>
        <p:spPr bwMode="auto">
          <a:xfrm>
            <a:off x="1035050" y="2550319"/>
            <a:ext cx="2846387" cy="244475"/>
          </a:xfrm>
          <a:custGeom>
            <a:avLst/>
            <a:gdLst>
              <a:gd name="T0" fmla="*/ 0 w 4483"/>
              <a:gd name="T1" fmla="*/ 2147483646 h 384"/>
              <a:gd name="T2" fmla="*/ 2147483646 w 4483"/>
              <a:gd name="T3" fmla="*/ 2147483646 h 384"/>
              <a:gd name="T4" fmla="*/ 2147483646 w 4483"/>
              <a:gd name="T5" fmla="*/ 2147483646 h 384"/>
              <a:gd name="T6" fmla="*/ 2147483646 w 4483"/>
              <a:gd name="T7" fmla="*/ 2147483646 h 384"/>
              <a:gd name="T8" fmla="*/ 2147483646 w 4483"/>
              <a:gd name="T9" fmla="*/ 2147483646 h 384"/>
              <a:gd name="T10" fmla="*/ 0 60000 65536"/>
              <a:gd name="T11" fmla="*/ 0 60000 65536"/>
              <a:gd name="T12" fmla="*/ 0 60000 65536"/>
              <a:gd name="T13" fmla="*/ 0 60000 65536"/>
              <a:gd name="T14" fmla="*/ 0 60000 65536"/>
              <a:gd name="T15" fmla="*/ 0 w 4483"/>
              <a:gd name="T16" fmla="*/ 0 h 384"/>
              <a:gd name="T17" fmla="*/ 4483 w 4483"/>
              <a:gd name="T18" fmla="*/ 384 h 384"/>
            </a:gdLst>
            <a:ahLst/>
            <a:cxnLst>
              <a:cxn ang="T10">
                <a:pos x="T0" y="T1"/>
              </a:cxn>
              <a:cxn ang="T11">
                <a:pos x="T2" y="T3"/>
              </a:cxn>
              <a:cxn ang="T12">
                <a:pos x="T4" y="T5"/>
              </a:cxn>
              <a:cxn ang="T13">
                <a:pos x="T6" y="T7"/>
              </a:cxn>
              <a:cxn ang="T14">
                <a:pos x="T8" y="T9"/>
              </a:cxn>
            </a:cxnLst>
            <a:rect l="T15" t="T16" r="T17" b="T18"/>
            <a:pathLst>
              <a:path w="4483" h="384">
                <a:moveTo>
                  <a:pt x="0" y="384"/>
                </a:moveTo>
                <a:cubicBezTo>
                  <a:pt x="81" y="348"/>
                  <a:pt x="194" y="231"/>
                  <a:pt x="488" y="171"/>
                </a:cubicBezTo>
                <a:cubicBezTo>
                  <a:pt x="782" y="111"/>
                  <a:pt x="1222" y="42"/>
                  <a:pt x="1765" y="21"/>
                </a:cubicBezTo>
                <a:cubicBezTo>
                  <a:pt x="2308" y="0"/>
                  <a:pt x="3291" y="15"/>
                  <a:pt x="3744" y="46"/>
                </a:cubicBezTo>
                <a:cubicBezTo>
                  <a:pt x="4197" y="77"/>
                  <a:pt x="4329" y="175"/>
                  <a:pt x="4483" y="209"/>
                </a:cubicBezTo>
              </a:path>
            </a:pathLst>
          </a:custGeom>
          <a:noFill/>
          <a:ln w="9525">
            <a:solidFill>
              <a:srgbClr val="00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1" name="Text Box 13"/>
          <p:cNvSpPr txBox="1">
            <a:spLocks noChangeArrowheads="1"/>
          </p:cNvSpPr>
          <p:nvPr/>
        </p:nvSpPr>
        <p:spPr bwMode="auto">
          <a:xfrm>
            <a:off x="1981200" y="5776061"/>
            <a:ext cx="3173851" cy="54864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2800" b="1" dirty="0">
                <a:solidFill>
                  <a:srgbClr val="000000"/>
                </a:solidFill>
                <a:ea typeface="Times New Roman" panose="02020603050405020304" pitchFamily="18" charset="0"/>
                <a:cs typeface="Arial" panose="020B0604020202020204" pitchFamily="34" charset="0"/>
              </a:rPr>
              <a:t>P</a:t>
            </a:r>
            <a:r>
              <a:rPr lang="en-US" altLang="en-US" sz="2800" b="1" baseline="-25000" dirty="0">
                <a:solidFill>
                  <a:srgbClr val="000000"/>
                </a:solidFill>
                <a:ea typeface="Times New Roman" panose="02020603050405020304" pitchFamily="18" charset="0"/>
                <a:cs typeface="Arial" panose="020B0604020202020204" pitchFamily="34" charset="0"/>
              </a:rPr>
              <a:t>2C</a:t>
            </a:r>
            <a:r>
              <a:rPr kumimoji="0" lang="en-US" altLang="en-US" sz="2800" b="1" i="0" u="none" strike="noStrike" kern="1200" cap="none" spc="0" normalizeH="0" baseline="-25000" noProof="0" dirty="0">
                <a:ln>
                  <a:noFill/>
                </a:ln>
                <a:solidFill>
                  <a:srgbClr val="000000"/>
                </a:solidFill>
                <a:effectLst/>
                <a:uLnTx/>
                <a:uFillTx/>
                <a:ea typeface="Times New Roman" panose="02020603050405020304" pitchFamily="18" charset="0"/>
                <a:cs typeface="Arial" panose="020B0604020202020204" pitchFamily="34" charset="0"/>
              </a:rPr>
              <a:t>Total</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  3.0 </a:t>
            </a:r>
            <a:r>
              <a:rPr kumimoji="0" lang="en-US" altLang="en-US" sz="2800"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endPar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8864" name="Group 16"/>
          <p:cNvGraphicFramePr>
            <a:graphicFrameLocks noGrp="1"/>
          </p:cNvGraphicFramePr>
          <p:nvPr>
            <p:extLst>
              <p:ext uri="{D42A27DB-BD31-4B8C-83A1-F6EECF244321}">
                <p14:modId xmlns:p14="http://schemas.microsoft.com/office/powerpoint/2010/main" val="254155778"/>
              </p:ext>
            </p:extLst>
          </p:nvPr>
        </p:nvGraphicFramePr>
        <p:xfrm>
          <a:off x="228600" y="4192528"/>
          <a:ext cx="4913313" cy="1432380"/>
        </p:xfrm>
        <a:graphic>
          <a:graphicData uri="http://schemas.openxmlformats.org/drawingml/2006/table">
            <a:tbl>
              <a:tblPr/>
              <a:tblGrid>
                <a:gridCol w="982663">
                  <a:extLst>
                    <a:ext uri="{9D8B030D-6E8A-4147-A177-3AD203B41FA5}">
                      <a16:colId xmlns:a16="http://schemas.microsoft.com/office/drawing/2014/main" val="20000"/>
                    </a:ext>
                  </a:extLst>
                </a:gridCol>
                <a:gridCol w="982662">
                  <a:extLst>
                    <a:ext uri="{9D8B030D-6E8A-4147-A177-3AD203B41FA5}">
                      <a16:colId xmlns:a16="http://schemas.microsoft.com/office/drawing/2014/main" val="20001"/>
                    </a:ext>
                  </a:extLst>
                </a:gridCol>
                <a:gridCol w="982663">
                  <a:extLst>
                    <a:ext uri="{9D8B030D-6E8A-4147-A177-3AD203B41FA5}">
                      <a16:colId xmlns:a16="http://schemas.microsoft.com/office/drawing/2014/main" val="20002"/>
                    </a:ext>
                  </a:extLst>
                </a:gridCol>
                <a:gridCol w="982662">
                  <a:extLst>
                    <a:ext uri="{9D8B030D-6E8A-4147-A177-3AD203B41FA5}">
                      <a16:colId xmlns:a16="http://schemas.microsoft.com/office/drawing/2014/main" val="20003"/>
                    </a:ext>
                  </a:extLst>
                </a:gridCol>
                <a:gridCol w="982663">
                  <a:extLst>
                    <a:ext uri="{9D8B030D-6E8A-4147-A177-3AD203B41FA5}">
                      <a16:colId xmlns:a16="http://schemas.microsoft.com/office/drawing/2014/main" val="20004"/>
                    </a:ext>
                  </a:extLst>
                </a:gridCol>
              </a:tblGrid>
              <a:tr h="5181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chemeClr val="tx1"/>
                        </a:solidFill>
                        <a:effectLst/>
                        <a:latin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Times New Roman" pitchFamily="18" charset="0"/>
                          <a:cs typeface="Arial" charset="0"/>
                        </a:rPr>
                        <a:t>P</a:t>
                      </a:r>
                      <a:r>
                        <a:rPr kumimoji="0" lang="en-US" sz="2400" b="1" i="0" u="none" strike="noStrike" cap="none" normalizeH="0" baseline="-30000" dirty="0">
                          <a:ln>
                            <a:noFill/>
                          </a:ln>
                          <a:solidFill>
                            <a:schemeClr val="tx1"/>
                          </a:solidFill>
                          <a:effectLst/>
                          <a:latin typeface="Arial" charset="0"/>
                          <a:ea typeface="Times New Roman" pitchFamily="18" charset="0"/>
                          <a:cs typeface="Arial" charset="0"/>
                        </a:rPr>
                        <a:t>1</a:t>
                      </a:r>
                      <a:endParaRPr kumimoji="0" lang="en-US" sz="2400" b="0" i="0" u="none" strike="noStrike" cap="none" normalizeH="0" baseline="0" dirty="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Times New Roman" pitchFamily="18" charset="0"/>
                          <a:cs typeface="Arial" charset="0"/>
                        </a:rPr>
                        <a:t>V</a:t>
                      </a:r>
                      <a:r>
                        <a:rPr kumimoji="0" lang="en-US" sz="2400" b="1" i="0" u="none" strike="noStrike" cap="none" normalizeH="0" baseline="-30000" dirty="0">
                          <a:ln>
                            <a:noFill/>
                          </a:ln>
                          <a:solidFill>
                            <a:schemeClr val="tx1"/>
                          </a:solidFill>
                          <a:effectLst/>
                          <a:latin typeface="Arial" charset="0"/>
                          <a:ea typeface="Times New Roman" pitchFamily="18" charset="0"/>
                          <a:cs typeface="Arial" charset="0"/>
                        </a:rPr>
                        <a:t>1</a:t>
                      </a:r>
                      <a:endParaRPr kumimoji="0" lang="en-US" sz="2400" b="0" i="0" u="none" strike="noStrike" cap="none" normalizeH="0" baseline="0" dirty="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Times New Roman" pitchFamily="18" charset="0"/>
                          <a:cs typeface="Arial" charset="0"/>
                        </a:rPr>
                        <a:t>V</a:t>
                      </a:r>
                      <a:r>
                        <a:rPr kumimoji="0" lang="en-US" sz="2400" b="1" i="0" u="none" strike="noStrike" cap="none" normalizeH="0" baseline="-30000" dirty="0">
                          <a:ln>
                            <a:noFill/>
                          </a:ln>
                          <a:solidFill>
                            <a:schemeClr val="tx1"/>
                          </a:solidFill>
                          <a:effectLst/>
                          <a:latin typeface="Arial" charset="0"/>
                          <a:ea typeface="Times New Roman" pitchFamily="18" charset="0"/>
                          <a:cs typeface="Arial" charset="0"/>
                        </a:rPr>
                        <a:t>2C</a:t>
                      </a:r>
                      <a:endParaRPr kumimoji="0" lang="en-US" sz="2400" b="0" i="0" u="none" strike="noStrike" cap="none" normalizeH="0" baseline="0" dirty="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Times New Roman" pitchFamily="18" charset="0"/>
                          <a:cs typeface="Arial" charset="0"/>
                        </a:rPr>
                        <a:t>P</a:t>
                      </a:r>
                      <a:r>
                        <a:rPr kumimoji="0" lang="en-US" sz="2400" b="1" i="0" u="none" strike="noStrike" cap="none" normalizeH="0" baseline="-30000" dirty="0">
                          <a:ln>
                            <a:noFill/>
                          </a:ln>
                          <a:solidFill>
                            <a:schemeClr val="tx1"/>
                          </a:solidFill>
                          <a:effectLst/>
                          <a:latin typeface="Arial" charset="0"/>
                          <a:ea typeface="Times New Roman" pitchFamily="18" charset="0"/>
                          <a:cs typeface="Arial" charset="0"/>
                        </a:rPr>
                        <a:t>2C</a:t>
                      </a:r>
                      <a:endParaRPr kumimoji="0" lang="en-US" sz="2400" b="0" i="0" u="none" strike="noStrike" cap="none" normalizeH="0" baseline="0" dirty="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5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Times New Roman" pitchFamily="18" charset="0"/>
                          <a:cs typeface="Arial" charset="0"/>
                        </a:rPr>
                        <a:t>A</a:t>
                      </a:r>
                      <a:endParaRPr kumimoji="0" lang="en-US" sz="2400" b="0" i="0" u="none" strike="noStrike" cap="none" normalizeH="0" baseline="0" dirty="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2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Arial" charset="0"/>
                          <a:ea typeface="Times New Roman" pitchFamily="18" charset="0"/>
                          <a:cs typeface="Arial" charset="0"/>
                        </a:rPr>
                        <a:t>B</a:t>
                      </a:r>
                      <a:endParaRPr kumimoji="0" lang="en-US" sz="2400" b="0" i="0" u="none" strike="noStrike" cap="none" normalizeH="0" baseline="0" dirty="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690" marB="4569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3560" name="Rectangle 14"/>
          <p:cNvSpPr>
            <a:spLocks noChangeArrowheads="1"/>
          </p:cNvSpPr>
          <p:nvPr/>
        </p:nvSpPr>
        <p:spPr bwMode="auto">
          <a:xfrm>
            <a:off x="228600" y="20526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561" name="Rectangle 15"/>
          <p:cNvSpPr>
            <a:spLocks noChangeArrowheads="1"/>
          </p:cNvSpPr>
          <p:nvPr/>
        </p:nvSpPr>
        <p:spPr bwMode="auto">
          <a:xfrm>
            <a:off x="336245" y="437269"/>
            <a:ext cx="853818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Two 1.0 L containers, A and B, contain gases under 2.0 and 4.0 </a:t>
            </a:r>
            <a:r>
              <a:rPr kumimoji="0" lang="en-US" altLang="en-US" sz="2400" b="1" i="0" u="none" strike="noStrike" kern="1200" cap="none" spc="0" normalizeH="0" baseline="0" noProof="0" dirty="0" err="1">
                <a:ln>
                  <a:noFill/>
                </a:ln>
                <a:effectLst/>
                <a:uLnTx/>
                <a:uFillTx/>
                <a:latin typeface="Arial" panose="020B0604020202020204" pitchFamily="34" charset="0"/>
                <a:ea typeface="Times New Roman" panose="02020603050405020304" pitchFamily="18" charset="0"/>
                <a:cs typeface="Arial" panose="020B0604020202020204" pitchFamily="34" charset="0"/>
              </a:rPr>
              <a:t>atm</a:t>
            </a:r>
            <a:r>
              <a:rPr kumimoji="0" lang="en-US" altLang="en-US" sz="2400" b="1" i="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 respectively. Both gases are forced into Container C (</a:t>
            </a:r>
            <a:r>
              <a:rPr kumimoji="0" lang="en-US" altLang="en-US" sz="2400" b="1" i="0" u="none" strike="noStrike" kern="1200" cap="none" spc="0" normalizeH="0" baseline="3000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w</a:t>
            </a:r>
            <a:r>
              <a:rPr kumimoji="0" lang="en-US" altLang="en-US" sz="2400" b="1" i="0" u="none" strike="noStrike" kern="1200" cap="none" spc="0" normalizeH="0" baseline="0" noProof="0" dirty="0">
                <a:ln>
                  <a:noFill/>
                </a:ln>
                <a:effectLst/>
                <a:uLnTx/>
                <a:uFillTx/>
                <a:latin typeface="Arial" panose="020B0604020202020204" pitchFamily="34" charset="0"/>
                <a:ea typeface="Times New Roman" panose="02020603050405020304" pitchFamily="18" charset="0"/>
                <a:cs typeface="Arial" panose="020B0604020202020204" pitchFamily="34" charset="0"/>
              </a:rPr>
              <a:t>/vol. 2.0 L). Find total pres. of mixture in C.</a:t>
            </a:r>
          </a:p>
        </p:txBody>
      </p:sp>
      <p:sp>
        <p:nvSpPr>
          <p:cNvPr id="23588" name="Rectangle 42"/>
          <p:cNvSpPr>
            <a:spLocks noChangeArrowheads="1"/>
          </p:cNvSpPr>
          <p:nvPr/>
        </p:nvSpPr>
        <p:spPr bwMode="auto">
          <a:xfrm>
            <a:off x="228600" y="4381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1" name="Rectangle 43"/>
          <p:cNvSpPr>
            <a:spLocks noChangeArrowheads="1"/>
          </p:cNvSpPr>
          <p:nvPr/>
        </p:nvSpPr>
        <p:spPr bwMode="auto">
          <a:xfrm>
            <a:off x="1248213" y="4742598"/>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2.0 </a:t>
            </a:r>
            <a:r>
              <a:rPr kumimoji="0" lang="en-US" altLang="en-US" sz="18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78892" name="Rectangle 44"/>
          <p:cNvSpPr>
            <a:spLocks noChangeArrowheads="1"/>
          </p:cNvSpPr>
          <p:nvPr/>
        </p:nvSpPr>
        <p:spPr bwMode="auto">
          <a:xfrm>
            <a:off x="1241863" y="5180748"/>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4.0 atm</a:t>
            </a:r>
          </a:p>
        </p:txBody>
      </p:sp>
      <p:sp>
        <p:nvSpPr>
          <p:cNvPr id="78893" name="Rectangle 45"/>
          <p:cNvSpPr>
            <a:spLocks noChangeArrowheads="1"/>
          </p:cNvSpPr>
          <p:nvPr/>
        </p:nvSpPr>
        <p:spPr bwMode="auto">
          <a:xfrm>
            <a:off x="2342001" y="4734661"/>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1.0 L</a:t>
            </a:r>
          </a:p>
        </p:txBody>
      </p:sp>
      <p:sp>
        <p:nvSpPr>
          <p:cNvPr id="78894" name="Rectangle 46"/>
          <p:cNvSpPr>
            <a:spLocks noChangeArrowheads="1"/>
          </p:cNvSpPr>
          <p:nvPr/>
        </p:nvSpPr>
        <p:spPr bwMode="auto">
          <a:xfrm>
            <a:off x="2342001" y="5180748"/>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1.0 L</a:t>
            </a:r>
          </a:p>
        </p:txBody>
      </p:sp>
      <p:sp>
        <p:nvSpPr>
          <p:cNvPr id="78895" name="Rectangle 47"/>
          <p:cNvSpPr>
            <a:spLocks noChangeArrowheads="1"/>
          </p:cNvSpPr>
          <p:nvPr/>
        </p:nvSpPr>
        <p:spPr bwMode="auto">
          <a:xfrm>
            <a:off x="3331013" y="4956911"/>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2.0 L</a:t>
            </a:r>
          </a:p>
        </p:txBody>
      </p:sp>
      <p:sp>
        <p:nvSpPr>
          <p:cNvPr id="78896" name="Rectangle 48"/>
          <p:cNvSpPr>
            <a:spLocks noChangeArrowheads="1"/>
          </p:cNvSpPr>
          <p:nvPr/>
        </p:nvSpPr>
        <p:spPr bwMode="auto">
          <a:xfrm>
            <a:off x="4189851" y="4737836"/>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1.0 </a:t>
            </a:r>
            <a:r>
              <a:rPr kumimoji="0" lang="en-US" altLang="en-US" sz="18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78897" name="Rectangle 49"/>
          <p:cNvSpPr>
            <a:spLocks noChangeArrowheads="1"/>
          </p:cNvSpPr>
          <p:nvPr/>
        </p:nvSpPr>
        <p:spPr bwMode="auto">
          <a:xfrm>
            <a:off x="4189851" y="5174398"/>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2.0 atm</a:t>
            </a:r>
          </a:p>
        </p:txBody>
      </p:sp>
      <p:sp>
        <p:nvSpPr>
          <p:cNvPr id="78898" name="Text Box 50"/>
          <p:cNvSpPr txBox="1">
            <a:spLocks noChangeArrowheads="1"/>
          </p:cNvSpPr>
          <p:nvPr/>
        </p:nvSpPr>
        <p:spPr bwMode="auto">
          <a:xfrm>
            <a:off x="5486400" y="1761086"/>
            <a:ext cx="32741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2CA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2CA</a:t>
            </a:r>
          </a:p>
        </p:txBody>
      </p:sp>
      <p:sp>
        <p:nvSpPr>
          <p:cNvPr id="78899" name="Text Box 51"/>
          <p:cNvSpPr txBox="1">
            <a:spLocks noChangeArrowheads="1"/>
          </p:cNvSpPr>
          <p:nvPr/>
        </p:nvSpPr>
        <p:spPr bwMode="auto">
          <a:xfrm>
            <a:off x="5181600" y="2375956"/>
            <a:ext cx="34886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 </a:t>
            </a:r>
            <a:r>
              <a:rPr kumimoji="0" lang="en-US" altLang="en-US"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(1.0 L)  = P</a:t>
            </a:r>
            <a:r>
              <a:rPr kumimoji="0" lang="en-US" altLang="en-US" sz="20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2CA</a:t>
            </a:r>
            <a:r>
              <a:rPr kumimoji="0" lang="en-US" altLang="en-US" sz="2000" b="0" i="0" u="none" strike="noStrike" kern="1200" cap="none" spc="0" normalizeH="0" noProof="0" dirty="0">
                <a:ln>
                  <a:noFill/>
                </a:ln>
                <a:solidFill>
                  <a:srgbClr val="000000"/>
                </a:solidFill>
                <a:effectLst/>
                <a:uLnTx/>
                <a:uFillTx/>
                <a:latin typeface="Arial" panose="020B0604020202020204" pitchFamily="34" charset="0"/>
                <a:ea typeface="+mn-ea"/>
                <a:cs typeface="+mn-cs"/>
              </a:rPr>
              <a:t> </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 L)</a:t>
            </a:r>
          </a:p>
        </p:txBody>
      </p:sp>
      <p:sp>
        <p:nvSpPr>
          <p:cNvPr id="78901" name="Text Box 53"/>
          <p:cNvSpPr txBox="1">
            <a:spLocks noChangeArrowheads="1"/>
          </p:cNvSpPr>
          <p:nvPr/>
        </p:nvSpPr>
        <p:spPr bwMode="auto">
          <a:xfrm>
            <a:off x="5181600" y="4192528"/>
            <a:ext cx="359104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4.0 </a:t>
            </a:r>
            <a:r>
              <a:rPr kumimoji="0" lang="en-US" altLang="en-US"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(1.0 L)  =  P</a:t>
            </a:r>
            <a:r>
              <a:rPr kumimoji="0" lang="en-US" altLang="en-US" sz="20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2CB</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(2.0 L)</a:t>
            </a:r>
          </a:p>
        </p:txBody>
      </p:sp>
      <p:sp>
        <p:nvSpPr>
          <p:cNvPr id="78902" name="Text Box 54"/>
          <p:cNvSpPr txBox="1">
            <a:spLocks noChangeArrowheads="1"/>
          </p:cNvSpPr>
          <p:nvPr/>
        </p:nvSpPr>
        <p:spPr bwMode="auto">
          <a:xfrm>
            <a:off x="5486400" y="3656624"/>
            <a:ext cx="33185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1B</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1B</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2CB</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2CB</a:t>
            </a:r>
          </a:p>
        </p:txBody>
      </p:sp>
      <p:sp>
        <p:nvSpPr>
          <p:cNvPr id="5" name="Rectangle 4"/>
          <p:cNvSpPr/>
          <p:nvPr/>
        </p:nvSpPr>
        <p:spPr>
          <a:xfrm>
            <a:off x="6397605" y="2874447"/>
            <a:ext cx="1892056" cy="400110"/>
          </a:xfrm>
          <a:prstGeom prst="rect">
            <a:avLst/>
          </a:prstGeom>
        </p:spPr>
        <p:txBody>
          <a:bodyPr wrap="none">
            <a:spAutoFit/>
          </a:bodyPr>
          <a:lstStyle/>
          <a:p>
            <a:pPr lvl="0" fontAlgn="base">
              <a:spcBef>
                <a:spcPct val="0"/>
              </a:spcBef>
              <a:spcAft>
                <a:spcPct val="0"/>
              </a:spcAft>
              <a:defRPr/>
            </a:pPr>
            <a:r>
              <a:rPr lang="en-US" altLang="en-US" sz="2000" dirty="0">
                <a:solidFill>
                  <a:srgbClr val="000000"/>
                </a:solidFill>
                <a:latin typeface="Arial" panose="020B0604020202020204" pitchFamily="34" charset="0"/>
              </a:rPr>
              <a:t>P</a:t>
            </a:r>
            <a:r>
              <a:rPr lang="en-US" altLang="en-US" sz="2000" baseline="-25000" dirty="0">
                <a:solidFill>
                  <a:srgbClr val="000000"/>
                </a:solidFill>
                <a:latin typeface="Arial" panose="020B0604020202020204" pitchFamily="34" charset="0"/>
              </a:rPr>
              <a:t>2CA</a:t>
            </a:r>
            <a:r>
              <a:rPr lang="en-US" altLang="en-US" sz="2000" dirty="0">
                <a:solidFill>
                  <a:srgbClr val="000000"/>
                </a:solidFill>
                <a:latin typeface="Arial" panose="020B0604020202020204" pitchFamily="34" charset="0"/>
              </a:rPr>
              <a:t> = 1.0 </a:t>
            </a:r>
            <a:r>
              <a:rPr lang="en-US" altLang="en-US" sz="2000" dirty="0" err="1">
                <a:solidFill>
                  <a:srgbClr val="000000"/>
                </a:solidFill>
                <a:latin typeface="Arial" panose="020B0604020202020204" pitchFamily="34" charset="0"/>
              </a:rPr>
              <a:t>atm</a:t>
            </a:r>
            <a:r>
              <a:rPr lang="en-US" altLang="en-US" sz="2000" dirty="0">
                <a:solidFill>
                  <a:srgbClr val="000000"/>
                </a:solidFill>
                <a:latin typeface="Arial" panose="020B0604020202020204" pitchFamily="34" charset="0"/>
              </a:rPr>
              <a:t> </a:t>
            </a:r>
          </a:p>
        </p:txBody>
      </p:sp>
      <p:sp>
        <p:nvSpPr>
          <p:cNvPr id="31" name="Rectangle 30"/>
          <p:cNvSpPr/>
          <p:nvPr/>
        </p:nvSpPr>
        <p:spPr>
          <a:xfrm>
            <a:off x="6429028" y="4641080"/>
            <a:ext cx="1901483" cy="400110"/>
          </a:xfrm>
          <a:prstGeom prst="rect">
            <a:avLst/>
          </a:prstGeom>
        </p:spPr>
        <p:txBody>
          <a:bodyPr wrap="none">
            <a:spAutoFit/>
          </a:bodyPr>
          <a:lstStyle/>
          <a:p>
            <a:pPr lvl="0" fontAlgn="base">
              <a:spcBef>
                <a:spcPct val="0"/>
              </a:spcBef>
              <a:spcAft>
                <a:spcPct val="0"/>
              </a:spcAft>
              <a:defRPr/>
            </a:pPr>
            <a:r>
              <a:rPr lang="en-US" altLang="en-US" sz="2000" dirty="0">
                <a:solidFill>
                  <a:srgbClr val="000000"/>
                </a:solidFill>
                <a:latin typeface="Arial" panose="020B0604020202020204" pitchFamily="34" charset="0"/>
              </a:rPr>
              <a:t>P</a:t>
            </a:r>
            <a:r>
              <a:rPr lang="en-US" altLang="en-US" sz="2000" baseline="-25000" dirty="0">
                <a:solidFill>
                  <a:srgbClr val="000000"/>
                </a:solidFill>
                <a:latin typeface="Arial" panose="020B0604020202020204" pitchFamily="34" charset="0"/>
              </a:rPr>
              <a:t>2CB</a:t>
            </a:r>
            <a:r>
              <a:rPr lang="en-US" altLang="en-US" sz="2000" dirty="0">
                <a:solidFill>
                  <a:srgbClr val="000000"/>
                </a:solidFill>
                <a:latin typeface="Arial" panose="020B0604020202020204" pitchFamily="34" charset="0"/>
              </a:rPr>
              <a:t> = 2.0 </a:t>
            </a:r>
            <a:r>
              <a:rPr lang="en-US" altLang="en-US" sz="2000" dirty="0" err="1">
                <a:solidFill>
                  <a:srgbClr val="000000"/>
                </a:solidFill>
                <a:latin typeface="Arial" panose="020B0604020202020204" pitchFamily="34" charset="0"/>
              </a:rPr>
              <a:t>atm</a:t>
            </a:r>
            <a:r>
              <a:rPr lang="en-US" altLang="en-US" sz="2000" dirty="0">
                <a:solidFill>
                  <a:srgbClr val="000000"/>
                </a:solidFill>
                <a:latin typeface="Arial" panose="020B0604020202020204" pitchFamily="34" charset="0"/>
              </a:rPr>
              <a:t> </a:t>
            </a:r>
          </a:p>
        </p:txBody>
      </p:sp>
      <p:sp>
        <p:nvSpPr>
          <p:cNvPr id="6" name="Rectangle 5"/>
          <p:cNvSpPr/>
          <p:nvPr/>
        </p:nvSpPr>
        <p:spPr>
          <a:xfrm>
            <a:off x="5978830" y="5301390"/>
            <a:ext cx="2895600" cy="11756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a:solidFill>
                  <a:schemeClr val="tx1"/>
                </a:solidFill>
                <a:latin typeface="Times New Roman" panose="02020603050405020304" pitchFamily="18" charset="0"/>
                <a:cs typeface="Times New Roman" panose="02020603050405020304" pitchFamily="18" charset="0"/>
              </a:rPr>
              <a:t>Now do a partial pressure problem and add up your two partial pressures to find total pressure!</a:t>
            </a:r>
          </a:p>
        </p:txBody>
      </p:sp>
      <p:cxnSp>
        <p:nvCxnSpPr>
          <p:cNvPr id="9" name="Straight Arrow Connector 8"/>
          <p:cNvCxnSpPr/>
          <p:nvPr/>
        </p:nvCxnSpPr>
        <p:spPr>
          <a:xfrm flipH="1" flipV="1">
            <a:off x="5332414" y="5605438"/>
            <a:ext cx="646416" cy="233039"/>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22615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par>
                          <p:cTn id="17" fill="hold" nodeType="afterGroup">
                            <p:stCondLst>
                              <p:cond delay="500"/>
                            </p:stCondLst>
                            <p:childTnLst>
                              <p:par>
                                <p:cTn id="18" presetID="0" presetClass="path" presetSubtype="0" accel="50000" decel="50000" fill="hold" nodeType="afterEffect">
                                  <p:stCondLst>
                                    <p:cond delay="0"/>
                                  </p:stCondLst>
                                  <p:childTnLst>
                                    <p:animMotion origin="layout" path="M -8.33333E-6 -1.70021E-6 L 0.14444 -1.70021E-6 " pathEditMode="relative" ptsTypes="AA">
                                      <p:cBhvr>
                                        <p:cTn id="19" dur="2000" fill="hold"/>
                                        <p:tgtEl>
                                          <p:spTgt spid="3"/>
                                        </p:tgtEl>
                                        <p:attrNameLst>
                                          <p:attrName>ppt_x</p:attrName>
                                          <p:attrName>ppt_y</p:attrName>
                                        </p:attrNameLst>
                                      </p:cBhvr>
                                    </p:animMotion>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78860"/>
                                        </p:tgtEl>
                                        <p:attrNameLst>
                                          <p:attrName>style.visibility</p:attrName>
                                        </p:attrNameLst>
                                      </p:cBhvr>
                                      <p:to>
                                        <p:strVal val="visible"/>
                                      </p:to>
                                    </p:set>
                                    <p:animEffect transition="in" filter="wipe(left)">
                                      <p:cBhvr>
                                        <p:cTn id="31" dur="500"/>
                                        <p:tgtEl>
                                          <p:spTgt spid="78860"/>
                                        </p:tgtEl>
                                      </p:cBhvr>
                                    </p:animEffect>
                                  </p:childTnLst>
                                </p:cTn>
                              </p:par>
                            </p:childTnLst>
                          </p:cTn>
                        </p:par>
                        <p:par>
                          <p:cTn id="32" fill="hold" nodeType="afterGroup">
                            <p:stCondLst>
                              <p:cond delay="500"/>
                            </p:stCondLst>
                            <p:childTnLst>
                              <p:par>
                                <p:cTn id="33" presetID="22" presetClass="entr" presetSubtype="8" fill="hold" nodeType="afterEffect">
                                  <p:stCondLst>
                                    <p:cond delay="0"/>
                                  </p:stCondLst>
                                  <p:childTnLst>
                                    <p:set>
                                      <p:cBhvr>
                                        <p:cTn id="34" dur="1" fill="hold">
                                          <p:stCondLst>
                                            <p:cond delay="0"/>
                                          </p:stCondLst>
                                        </p:cTn>
                                        <p:tgtEl>
                                          <p:spTgt spid="78859"/>
                                        </p:tgtEl>
                                        <p:attrNameLst>
                                          <p:attrName>style.visibility</p:attrName>
                                        </p:attrNameLst>
                                      </p:cBhvr>
                                      <p:to>
                                        <p:strVal val="visible"/>
                                      </p:to>
                                    </p:set>
                                    <p:animEffect transition="in" filter="wipe(left)">
                                      <p:cBhvr>
                                        <p:cTn id="35" dur="500"/>
                                        <p:tgtEl>
                                          <p:spTgt spid="7885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5" presetClass="entr" presetSubtype="0" fill="hold" nodeType="clickEffect">
                                  <p:stCondLst>
                                    <p:cond delay="0"/>
                                  </p:stCondLst>
                                  <p:childTnLst>
                                    <p:set>
                                      <p:cBhvr>
                                        <p:cTn id="39" dur="1" fill="hold">
                                          <p:stCondLst>
                                            <p:cond delay="0"/>
                                          </p:stCondLst>
                                        </p:cTn>
                                        <p:tgtEl>
                                          <p:spTgt spid="78864"/>
                                        </p:tgtEl>
                                        <p:attrNameLst>
                                          <p:attrName>style.visibility</p:attrName>
                                        </p:attrNameLst>
                                      </p:cBhvr>
                                      <p:to>
                                        <p:strVal val="visible"/>
                                      </p:to>
                                    </p:set>
                                    <p:anim calcmode="lin" valueType="num">
                                      <p:cBhvr>
                                        <p:cTn id="40" dur="500" decel="50000" fill="hold">
                                          <p:stCondLst>
                                            <p:cond delay="0"/>
                                          </p:stCondLst>
                                        </p:cTn>
                                        <p:tgtEl>
                                          <p:spTgt spid="78864"/>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78864"/>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78864"/>
                                        </p:tgtEl>
                                        <p:attrNameLst>
                                          <p:attrName>ppt_w</p:attrName>
                                        </p:attrNameLst>
                                      </p:cBhvr>
                                      <p:tavLst>
                                        <p:tav tm="0">
                                          <p:val>
                                            <p:strVal val="#ppt_w*.05"/>
                                          </p:val>
                                        </p:tav>
                                        <p:tav tm="100000">
                                          <p:val>
                                            <p:strVal val="#ppt_w"/>
                                          </p:val>
                                        </p:tav>
                                      </p:tavLst>
                                    </p:anim>
                                    <p:anim calcmode="lin" valueType="num">
                                      <p:cBhvr>
                                        <p:cTn id="43" dur="1000" fill="hold"/>
                                        <p:tgtEl>
                                          <p:spTgt spid="78864"/>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78864"/>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78864"/>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78864"/>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7886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78891"/>
                                        </p:tgtEl>
                                        <p:attrNameLst>
                                          <p:attrName>style.visibility</p:attrName>
                                        </p:attrNameLst>
                                      </p:cBhvr>
                                      <p:to>
                                        <p:strVal val="visible"/>
                                      </p:to>
                                    </p:set>
                                    <p:animEffect transition="in" filter="dissolve">
                                      <p:cBhvr>
                                        <p:cTn id="52" dur="500"/>
                                        <p:tgtEl>
                                          <p:spTgt spid="7889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78893"/>
                                        </p:tgtEl>
                                        <p:attrNameLst>
                                          <p:attrName>style.visibility</p:attrName>
                                        </p:attrNameLst>
                                      </p:cBhvr>
                                      <p:to>
                                        <p:strVal val="visible"/>
                                      </p:to>
                                    </p:set>
                                    <p:animEffect transition="in" filter="dissolve">
                                      <p:cBhvr>
                                        <p:cTn id="57" dur="500"/>
                                        <p:tgtEl>
                                          <p:spTgt spid="78893"/>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78892"/>
                                        </p:tgtEl>
                                        <p:attrNameLst>
                                          <p:attrName>style.visibility</p:attrName>
                                        </p:attrNameLst>
                                      </p:cBhvr>
                                      <p:to>
                                        <p:strVal val="visible"/>
                                      </p:to>
                                    </p:set>
                                    <p:animEffect transition="in" filter="dissolve">
                                      <p:cBhvr>
                                        <p:cTn id="62" dur="500"/>
                                        <p:tgtEl>
                                          <p:spTgt spid="7889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78894"/>
                                        </p:tgtEl>
                                        <p:attrNameLst>
                                          <p:attrName>style.visibility</p:attrName>
                                        </p:attrNameLst>
                                      </p:cBhvr>
                                      <p:to>
                                        <p:strVal val="visible"/>
                                      </p:to>
                                    </p:set>
                                    <p:animEffect transition="in" filter="dissolve">
                                      <p:cBhvr>
                                        <p:cTn id="67" dur="500"/>
                                        <p:tgtEl>
                                          <p:spTgt spid="7889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1" presetClass="entr" presetSubtype="0" fill="hold" grpId="0" nodeType="clickEffect">
                                  <p:stCondLst>
                                    <p:cond delay="0"/>
                                  </p:stCondLst>
                                  <p:childTnLst>
                                    <p:set>
                                      <p:cBhvr>
                                        <p:cTn id="71" dur="1" fill="hold">
                                          <p:stCondLst>
                                            <p:cond delay="0"/>
                                          </p:stCondLst>
                                        </p:cTn>
                                        <p:tgtEl>
                                          <p:spTgt spid="78895"/>
                                        </p:tgtEl>
                                        <p:attrNameLst>
                                          <p:attrName>style.visibility</p:attrName>
                                        </p:attrNameLst>
                                      </p:cBhvr>
                                      <p:to>
                                        <p:strVal val="visible"/>
                                      </p:to>
                                    </p:set>
                                    <p:animEffect transition="in" filter="fade">
                                      <p:cBhvr>
                                        <p:cTn id="72" dur="770" decel="100000"/>
                                        <p:tgtEl>
                                          <p:spTgt spid="78895"/>
                                        </p:tgtEl>
                                      </p:cBhvr>
                                    </p:animEffect>
                                    <p:animScale>
                                      <p:cBhvr>
                                        <p:cTn id="73" dur="770" decel="100000"/>
                                        <p:tgtEl>
                                          <p:spTgt spid="78895"/>
                                        </p:tgtEl>
                                      </p:cBhvr>
                                      <p:from x="10000" y="10000"/>
                                      <p:to x="200000" y="450000"/>
                                    </p:animScale>
                                    <p:animScale>
                                      <p:cBhvr>
                                        <p:cTn id="74" dur="1230" accel="100000" fill="hold">
                                          <p:stCondLst>
                                            <p:cond delay="770"/>
                                          </p:stCondLst>
                                        </p:cTn>
                                        <p:tgtEl>
                                          <p:spTgt spid="78895"/>
                                        </p:tgtEl>
                                      </p:cBhvr>
                                      <p:from x="200000" y="450000"/>
                                      <p:to x="100000" y="100000"/>
                                    </p:animScale>
                                    <p:set>
                                      <p:cBhvr>
                                        <p:cTn id="75" dur="770" fill="hold"/>
                                        <p:tgtEl>
                                          <p:spTgt spid="78895"/>
                                        </p:tgtEl>
                                        <p:attrNameLst>
                                          <p:attrName>ppt_x</p:attrName>
                                        </p:attrNameLst>
                                      </p:cBhvr>
                                      <p:to>
                                        <p:strVal val="(0.5)"/>
                                      </p:to>
                                    </p:set>
                                    <p:anim from="(0.5)" to="(#ppt_x)" calcmode="lin" valueType="num">
                                      <p:cBhvr>
                                        <p:cTn id="76" dur="1230" accel="100000" fill="hold">
                                          <p:stCondLst>
                                            <p:cond delay="770"/>
                                          </p:stCondLst>
                                        </p:cTn>
                                        <p:tgtEl>
                                          <p:spTgt spid="78895"/>
                                        </p:tgtEl>
                                        <p:attrNameLst>
                                          <p:attrName>ppt_x</p:attrName>
                                        </p:attrNameLst>
                                      </p:cBhvr>
                                    </p:anim>
                                    <p:set>
                                      <p:cBhvr>
                                        <p:cTn id="77" dur="770" fill="hold"/>
                                        <p:tgtEl>
                                          <p:spTgt spid="78895"/>
                                        </p:tgtEl>
                                        <p:attrNameLst>
                                          <p:attrName>ppt_y</p:attrName>
                                        </p:attrNameLst>
                                      </p:cBhvr>
                                      <p:to>
                                        <p:strVal val="(#ppt_y+0.4)"/>
                                      </p:to>
                                    </p:set>
                                    <p:anim from="(#ppt_y+0.4)" to="(#ppt_y)" calcmode="lin" valueType="num">
                                      <p:cBhvr>
                                        <p:cTn id="78" dur="1230" accel="100000" fill="hold">
                                          <p:stCondLst>
                                            <p:cond delay="770"/>
                                          </p:stCondLst>
                                        </p:cTn>
                                        <p:tgtEl>
                                          <p:spTgt spid="78895"/>
                                        </p:tgtEl>
                                        <p:attrNameLst>
                                          <p:attrName>ppt_y</p:attrName>
                                        </p:attrNameLst>
                                      </p:cBhvr>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9" presetClass="entr" presetSubtype="0" fill="hold" grpId="0" nodeType="clickEffect">
                                  <p:stCondLst>
                                    <p:cond delay="0"/>
                                  </p:stCondLst>
                                  <p:childTnLst>
                                    <p:set>
                                      <p:cBhvr>
                                        <p:cTn id="82" dur="1" fill="hold">
                                          <p:stCondLst>
                                            <p:cond delay="0"/>
                                          </p:stCondLst>
                                        </p:cTn>
                                        <p:tgtEl>
                                          <p:spTgt spid="78898"/>
                                        </p:tgtEl>
                                        <p:attrNameLst>
                                          <p:attrName>style.visibility</p:attrName>
                                        </p:attrNameLst>
                                      </p:cBhvr>
                                      <p:to>
                                        <p:strVal val="visible"/>
                                      </p:to>
                                    </p:set>
                                    <p:anim calcmode="lin" valueType="num">
                                      <p:cBhvr>
                                        <p:cTn id="83" dur="1000" fill="hold"/>
                                        <p:tgtEl>
                                          <p:spTgt spid="78898"/>
                                        </p:tgtEl>
                                        <p:attrNameLst>
                                          <p:attrName>ppt_x</p:attrName>
                                        </p:attrNameLst>
                                      </p:cBhvr>
                                      <p:tavLst>
                                        <p:tav tm="0">
                                          <p:val>
                                            <p:strVal val="#ppt_x-.2"/>
                                          </p:val>
                                        </p:tav>
                                        <p:tav tm="100000">
                                          <p:val>
                                            <p:strVal val="#ppt_x"/>
                                          </p:val>
                                        </p:tav>
                                      </p:tavLst>
                                    </p:anim>
                                    <p:anim calcmode="lin" valueType="num">
                                      <p:cBhvr>
                                        <p:cTn id="84" dur="1000" fill="hold"/>
                                        <p:tgtEl>
                                          <p:spTgt spid="78898"/>
                                        </p:tgtEl>
                                        <p:attrNameLst>
                                          <p:attrName>ppt_y</p:attrName>
                                        </p:attrNameLst>
                                      </p:cBhvr>
                                      <p:tavLst>
                                        <p:tav tm="0">
                                          <p:val>
                                            <p:strVal val="#ppt_y"/>
                                          </p:val>
                                        </p:tav>
                                        <p:tav tm="100000">
                                          <p:val>
                                            <p:strVal val="#ppt_y"/>
                                          </p:val>
                                        </p:tav>
                                      </p:tavLst>
                                    </p:anim>
                                    <p:animEffect transition="in" filter="wipe(right)" prLst="gradientSize: 0.1">
                                      <p:cBhvr>
                                        <p:cTn id="85" dur="1000"/>
                                        <p:tgtEl>
                                          <p:spTgt spid="7889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47" presetClass="entr" presetSubtype="0" fill="hold" grpId="0" nodeType="clickEffect">
                                  <p:stCondLst>
                                    <p:cond delay="0"/>
                                  </p:stCondLst>
                                  <p:childTnLst>
                                    <p:set>
                                      <p:cBhvr>
                                        <p:cTn id="89" dur="1" fill="hold">
                                          <p:stCondLst>
                                            <p:cond delay="0"/>
                                          </p:stCondLst>
                                        </p:cTn>
                                        <p:tgtEl>
                                          <p:spTgt spid="78899"/>
                                        </p:tgtEl>
                                        <p:attrNameLst>
                                          <p:attrName>style.visibility</p:attrName>
                                        </p:attrNameLst>
                                      </p:cBhvr>
                                      <p:to>
                                        <p:strVal val="visible"/>
                                      </p:to>
                                    </p:set>
                                    <p:animEffect transition="in" filter="fade">
                                      <p:cBhvr>
                                        <p:cTn id="90" dur="1000"/>
                                        <p:tgtEl>
                                          <p:spTgt spid="78899"/>
                                        </p:tgtEl>
                                      </p:cBhvr>
                                    </p:animEffect>
                                    <p:anim calcmode="lin" valueType="num">
                                      <p:cBhvr>
                                        <p:cTn id="91" dur="1000" fill="hold"/>
                                        <p:tgtEl>
                                          <p:spTgt spid="78899"/>
                                        </p:tgtEl>
                                        <p:attrNameLst>
                                          <p:attrName>ppt_x</p:attrName>
                                        </p:attrNameLst>
                                      </p:cBhvr>
                                      <p:tavLst>
                                        <p:tav tm="0">
                                          <p:val>
                                            <p:strVal val="#ppt_x"/>
                                          </p:val>
                                        </p:tav>
                                        <p:tav tm="100000">
                                          <p:val>
                                            <p:strVal val="#ppt_x"/>
                                          </p:val>
                                        </p:tav>
                                      </p:tavLst>
                                    </p:anim>
                                    <p:anim calcmode="lin" valueType="num">
                                      <p:cBhvr>
                                        <p:cTn id="92" dur="1000" fill="hold"/>
                                        <p:tgtEl>
                                          <p:spTgt spid="78899"/>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5"/>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78896"/>
                                        </p:tgtEl>
                                        <p:attrNameLst>
                                          <p:attrName>style.visibility</p:attrName>
                                        </p:attrNameLst>
                                      </p:cBhvr>
                                      <p:to>
                                        <p:strVal val="visible"/>
                                      </p:to>
                                    </p:set>
                                    <p:animEffect transition="in" filter="dissolve">
                                      <p:cBhvr>
                                        <p:cTn id="101" dur="500"/>
                                        <p:tgtEl>
                                          <p:spTgt spid="78896"/>
                                        </p:tgtEl>
                                      </p:cBhvr>
                                    </p:animEffect>
                                  </p:childTnLst>
                                </p:cTn>
                              </p:par>
                              <p:par>
                                <p:cTn id="102" presetID="40" presetClass="entr" presetSubtype="0" fill="hold" grpId="0" nodeType="withEffect">
                                  <p:stCondLst>
                                    <p:cond delay="0"/>
                                  </p:stCondLst>
                                  <p:iterate type="lt">
                                    <p:tmPct val="10000"/>
                                  </p:iterate>
                                  <p:childTnLst>
                                    <p:set>
                                      <p:cBhvr>
                                        <p:cTn id="103" dur="1" fill="hold">
                                          <p:stCondLst>
                                            <p:cond delay="0"/>
                                          </p:stCondLst>
                                        </p:cTn>
                                        <p:tgtEl>
                                          <p:spTgt spid="78902"/>
                                        </p:tgtEl>
                                        <p:attrNameLst>
                                          <p:attrName>style.visibility</p:attrName>
                                        </p:attrNameLst>
                                      </p:cBhvr>
                                      <p:to>
                                        <p:strVal val="visible"/>
                                      </p:to>
                                    </p:set>
                                    <p:animEffect transition="in" filter="fade">
                                      <p:cBhvr>
                                        <p:cTn id="104" dur="1000"/>
                                        <p:tgtEl>
                                          <p:spTgt spid="78902"/>
                                        </p:tgtEl>
                                      </p:cBhvr>
                                    </p:animEffect>
                                    <p:anim calcmode="lin" valueType="num">
                                      <p:cBhvr>
                                        <p:cTn id="105" dur="1000" fill="hold"/>
                                        <p:tgtEl>
                                          <p:spTgt spid="78902"/>
                                        </p:tgtEl>
                                        <p:attrNameLst>
                                          <p:attrName>ppt_x</p:attrName>
                                        </p:attrNameLst>
                                      </p:cBhvr>
                                      <p:tavLst>
                                        <p:tav tm="0">
                                          <p:val>
                                            <p:strVal val="#ppt_x-.1"/>
                                          </p:val>
                                        </p:tav>
                                        <p:tav tm="100000">
                                          <p:val>
                                            <p:strVal val="#ppt_x"/>
                                          </p:val>
                                        </p:tav>
                                      </p:tavLst>
                                    </p:anim>
                                    <p:anim calcmode="lin" valueType="num">
                                      <p:cBhvr>
                                        <p:cTn id="106" dur="1000" fill="hold"/>
                                        <p:tgtEl>
                                          <p:spTgt spid="78902"/>
                                        </p:tgtEl>
                                        <p:attrNameLst>
                                          <p:attrName>ppt_y</p:attrName>
                                        </p:attrNameLst>
                                      </p:cBhvr>
                                      <p:tavLst>
                                        <p:tav tm="0">
                                          <p:val>
                                            <p:strVal val="#ppt_y"/>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47" presetClass="entr" presetSubtype="0" fill="hold" grpId="0" nodeType="clickEffect">
                                  <p:stCondLst>
                                    <p:cond delay="0"/>
                                  </p:stCondLst>
                                  <p:childTnLst>
                                    <p:set>
                                      <p:cBhvr>
                                        <p:cTn id="110" dur="1" fill="hold">
                                          <p:stCondLst>
                                            <p:cond delay="0"/>
                                          </p:stCondLst>
                                        </p:cTn>
                                        <p:tgtEl>
                                          <p:spTgt spid="78901"/>
                                        </p:tgtEl>
                                        <p:attrNameLst>
                                          <p:attrName>style.visibility</p:attrName>
                                        </p:attrNameLst>
                                      </p:cBhvr>
                                      <p:to>
                                        <p:strVal val="visible"/>
                                      </p:to>
                                    </p:set>
                                    <p:animEffect transition="in" filter="fade">
                                      <p:cBhvr>
                                        <p:cTn id="111" dur="1000"/>
                                        <p:tgtEl>
                                          <p:spTgt spid="78901"/>
                                        </p:tgtEl>
                                      </p:cBhvr>
                                    </p:animEffect>
                                    <p:anim calcmode="lin" valueType="num">
                                      <p:cBhvr>
                                        <p:cTn id="112" dur="1000" fill="hold"/>
                                        <p:tgtEl>
                                          <p:spTgt spid="78901"/>
                                        </p:tgtEl>
                                        <p:attrNameLst>
                                          <p:attrName>ppt_x</p:attrName>
                                        </p:attrNameLst>
                                      </p:cBhvr>
                                      <p:tavLst>
                                        <p:tav tm="0">
                                          <p:val>
                                            <p:strVal val="#ppt_x"/>
                                          </p:val>
                                        </p:tav>
                                        <p:tav tm="100000">
                                          <p:val>
                                            <p:strVal val="#ppt_x"/>
                                          </p:val>
                                        </p:tav>
                                      </p:tavLst>
                                    </p:anim>
                                    <p:anim calcmode="lin" valueType="num">
                                      <p:cBhvr>
                                        <p:cTn id="113" dur="1000" fill="hold"/>
                                        <p:tgtEl>
                                          <p:spTgt spid="78901"/>
                                        </p:tgtEl>
                                        <p:attrNameLst>
                                          <p:attrName>ppt_y</p:attrName>
                                        </p:attrNameLst>
                                      </p:cBhvr>
                                      <p:tavLst>
                                        <p:tav tm="0">
                                          <p:val>
                                            <p:strVal val="#ppt_y-.1"/>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 presetClass="entr" presetSubtype="0" fill="hold" grpId="0" nodeType="clickEffect">
                                  <p:stCondLst>
                                    <p:cond delay="0"/>
                                  </p:stCondLst>
                                  <p:childTnLst>
                                    <p:set>
                                      <p:cBhvr>
                                        <p:cTn id="117" dur="1" fill="hold">
                                          <p:stCondLst>
                                            <p:cond delay="0"/>
                                          </p:stCondLst>
                                        </p:cTn>
                                        <p:tgtEl>
                                          <p:spTgt spid="31"/>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78897"/>
                                        </p:tgtEl>
                                        <p:attrNameLst>
                                          <p:attrName>style.visibility</p:attrName>
                                        </p:attrNameLst>
                                      </p:cBhvr>
                                      <p:to>
                                        <p:strVal val="visible"/>
                                      </p:to>
                                    </p:set>
                                    <p:animEffect transition="in" filter="dissolve">
                                      <p:cBhvr>
                                        <p:cTn id="122" dur="500"/>
                                        <p:tgtEl>
                                          <p:spTgt spid="78897"/>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6"/>
                                        </p:tgtEl>
                                        <p:attrNameLst>
                                          <p:attrName>style.visibility</p:attrName>
                                        </p:attrNameLst>
                                      </p:cBhvr>
                                      <p:to>
                                        <p:strVal val="visible"/>
                                      </p:to>
                                    </p:set>
                                  </p:childTnLst>
                                </p:cTn>
                              </p:par>
                              <p:par>
                                <p:cTn id="127" presetID="1" presetClass="entr" presetSubtype="0" fill="hold" nodeType="withEffect">
                                  <p:stCondLst>
                                    <p:cond delay="0"/>
                                  </p:stCondLst>
                                  <p:childTnLst>
                                    <p:set>
                                      <p:cBhvr>
                                        <p:cTn id="128" dur="1" fill="hold">
                                          <p:stCondLst>
                                            <p:cond delay="0"/>
                                          </p:stCondLst>
                                        </p:cTn>
                                        <p:tgtEl>
                                          <p:spTgt spid="9"/>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47" presetClass="entr" presetSubtype="0" fill="hold" grpId="0" nodeType="clickEffect">
                                  <p:stCondLst>
                                    <p:cond delay="0"/>
                                  </p:stCondLst>
                                  <p:childTnLst>
                                    <p:set>
                                      <p:cBhvr>
                                        <p:cTn id="132" dur="1" fill="hold">
                                          <p:stCondLst>
                                            <p:cond delay="0"/>
                                          </p:stCondLst>
                                        </p:cTn>
                                        <p:tgtEl>
                                          <p:spTgt spid="78861"/>
                                        </p:tgtEl>
                                        <p:attrNameLst>
                                          <p:attrName>style.visibility</p:attrName>
                                        </p:attrNameLst>
                                      </p:cBhvr>
                                      <p:to>
                                        <p:strVal val="visible"/>
                                      </p:to>
                                    </p:set>
                                    <p:animEffect transition="in" filter="fade">
                                      <p:cBhvr>
                                        <p:cTn id="133" dur="1000"/>
                                        <p:tgtEl>
                                          <p:spTgt spid="78861"/>
                                        </p:tgtEl>
                                      </p:cBhvr>
                                    </p:animEffect>
                                    <p:anim calcmode="lin" valueType="num">
                                      <p:cBhvr>
                                        <p:cTn id="134" dur="1000" fill="hold"/>
                                        <p:tgtEl>
                                          <p:spTgt spid="78861"/>
                                        </p:tgtEl>
                                        <p:attrNameLst>
                                          <p:attrName>ppt_x</p:attrName>
                                        </p:attrNameLst>
                                      </p:cBhvr>
                                      <p:tavLst>
                                        <p:tav tm="0">
                                          <p:val>
                                            <p:strVal val="#ppt_x"/>
                                          </p:val>
                                        </p:tav>
                                        <p:tav tm="100000">
                                          <p:val>
                                            <p:strVal val="#ppt_x"/>
                                          </p:val>
                                        </p:tav>
                                      </p:tavLst>
                                    </p:anim>
                                    <p:anim calcmode="lin" valueType="num">
                                      <p:cBhvr>
                                        <p:cTn id="135" dur="1000" fill="hold"/>
                                        <p:tgtEl>
                                          <p:spTgt spid="788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1" grpId="0" animBg="1"/>
      <p:bldP spid="78891" grpId="0"/>
      <p:bldP spid="78892" grpId="0"/>
      <p:bldP spid="78893" grpId="0"/>
      <p:bldP spid="78894" grpId="0"/>
      <p:bldP spid="78895" grpId="0"/>
      <p:bldP spid="78896" grpId="0"/>
      <p:bldP spid="78897" grpId="0"/>
      <p:bldP spid="78898" grpId="0"/>
      <p:bldP spid="78899" grpId="0"/>
      <p:bldP spid="78901" grpId="0"/>
      <p:bldP spid="78902" grpId="0"/>
      <p:bldP spid="5" grpId="0"/>
      <p:bldP spid="31" grpId="0"/>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41" name="Rectangle 40"/>
          <p:cNvSpPr/>
          <p:nvPr/>
        </p:nvSpPr>
        <p:spPr>
          <a:xfrm>
            <a:off x="152401" y="228600"/>
            <a:ext cx="8785356" cy="636830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899" name="AutoShape 3"/>
          <p:cNvSpPr>
            <a:spLocks noChangeArrowheads="1"/>
          </p:cNvSpPr>
          <p:nvPr/>
        </p:nvSpPr>
        <p:spPr bwMode="auto">
          <a:xfrm>
            <a:off x="345204" y="1953251"/>
            <a:ext cx="571500" cy="685800"/>
          </a:xfrm>
          <a:prstGeom prst="can">
            <a:avLst>
              <a:gd name="adj" fmla="val 30000"/>
            </a:avLst>
          </a:prstGeom>
          <a:solidFill>
            <a:srgbClr val="990000">
              <a:alpha val="25098"/>
            </a:srgbClr>
          </a:solidFill>
          <a:ln w="15875">
            <a:solidFill>
              <a:srgbClr val="8000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00" name="AutoShape 4"/>
          <p:cNvSpPr>
            <a:spLocks noChangeArrowheads="1"/>
          </p:cNvSpPr>
          <p:nvPr/>
        </p:nvSpPr>
        <p:spPr bwMode="auto">
          <a:xfrm>
            <a:off x="1602504" y="1953251"/>
            <a:ext cx="800100" cy="685800"/>
          </a:xfrm>
          <a:prstGeom prst="can">
            <a:avLst>
              <a:gd name="adj" fmla="val 25000"/>
            </a:avLst>
          </a:prstGeom>
          <a:solidFill>
            <a:srgbClr val="800080">
              <a:alpha val="25098"/>
            </a:srgbClr>
          </a:solidFill>
          <a:ln w="15875">
            <a:solidFill>
              <a:srgbClr val="80008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605" name="Text Box 5"/>
          <p:cNvSpPr txBox="1">
            <a:spLocks noChangeArrowheads="1"/>
          </p:cNvSpPr>
          <p:nvPr/>
        </p:nvSpPr>
        <p:spPr bwMode="auto">
          <a:xfrm>
            <a:off x="345204" y="2181851"/>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a:t>
            </a:r>
          </a:p>
        </p:txBody>
      </p:sp>
      <p:sp>
        <p:nvSpPr>
          <p:cNvPr id="25606" name="Text Box 6"/>
          <p:cNvSpPr txBox="1">
            <a:spLocks noChangeArrowheads="1"/>
          </p:cNvSpPr>
          <p:nvPr/>
        </p:nvSpPr>
        <p:spPr bwMode="auto">
          <a:xfrm>
            <a:off x="1716804" y="2181851"/>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B</a:t>
            </a:r>
          </a:p>
        </p:txBody>
      </p:sp>
      <p:sp>
        <p:nvSpPr>
          <p:cNvPr id="25607" name="Text Box 7"/>
          <p:cNvSpPr txBox="1">
            <a:spLocks noChangeArrowheads="1"/>
          </p:cNvSpPr>
          <p:nvPr/>
        </p:nvSpPr>
        <p:spPr bwMode="auto">
          <a:xfrm>
            <a:off x="4460004" y="2181851"/>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D</a:t>
            </a:r>
          </a:p>
        </p:txBody>
      </p:sp>
      <p:sp>
        <p:nvSpPr>
          <p:cNvPr id="80904" name="AutoShape 8"/>
          <p:cNvSpPr>
            <a:spLocks noChangeArrowheads="1"/>
          </p:cNvSpPr>
          <p:nvPr/>
        </p:nvSpPr>
        <p:spPr bwMode="auto">
          <a:xfrm>
            <a:off x="2974104" y="1953251"/>
            <a:ext cx="1028700" cy="685800"/>
          </a:xfrm>
          <a:prstGeom prst="can">
            <a:avLst>
              <a:gd name="adj" fmla="val 25000"/>
            </a:avLst>
          </a:prstGeom>
          <a:solidFill>
            <a:srgbClr val="003300">
              <a:alpha val="25098"/>
            </a:srgbClr>
          </a:solidFill>
          <a:ln w="15875">
            <a:solidFill>
              <a:srgbClr val="003300"/>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609" name="AutoShape 9"/>
          <p:cNvSpPr>
            <a:spLocks noChangeArrowheads="1"/>
          </p:cNvSpPr>
          <p:nvPr/>
        </p:nvSpPr>
        <p:spPr bwMode="auto">
          <a:xfrm>
            <a:off x="4460004" y="1953251"/>
            <a:ext cx="685800" cy="685800"/>
          </a:xfrm>
          <a:prstGeom prst="can">
            <a:avLst>
              <a:gd name="adj" fmla="val 25000"/>
            </a:avLst>
          </a:prstGeom>
          <a:noFill/>
          <a:ln w="15875">
            <a:solidFill>
              <a:srgbClr val="333333"/>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5610" name="Text Box 10"/>
          <p:cNvSpPr txBox="1">
            <a:spLocks noChangeArrowheads="1"/>
          </p:cNvSpPr>
          <p:nvPr/>
        </p:nvSpPr>
        <p:spPr bwMode="auto">
          <a:xfrm>
            <a:off x="3202704" y="2181851"/>
            <a:ext cx="5715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C</a:t>
            </a:r>
          </a:p>
        </p:txBody>
      </p:sp>
      <p:sp>
        <p:nvSpPr>
          <p:cNvPr id="80907" name="Freeform 11"/>
          <p:cNvSpPr>
            <a:spLocks/>
          </p:cNvSpPr>
          <p:nvPr/>
        </p:nvSpPr>
        <p:spPr bwMode="auto">
          <a:xfrm>
            <a:off x="3438940" y="1755113"/>
            <a:ext cx="1096963" cy="268288"/>
          </a:xfrm>
          <a:custGeom>
            <a:avLst/>
            <a:gdLst>
              <a:gd name="T0" fmla="*/ 0 w 1728"/>
              <a:gd name="T1" fmla="*/ 2147483646 h 423"/>
              <a:gd name="T2" fmla="*/ 2147483646 w 1728"/>
              <a:gd name="T3" fmla="*/ 2147483646 h 423"/>
              <a:gd name="T4" fmla="*/ 2147483646 w 1728"/>
              <a:gd name="T5" fmla="*/ 2147483646 h 423"/>
              <a:gd name="T6" fmla="*/ 2147483646 w 1728"/>
              <a:gd name="T7" fmla="*/ 2147483646 h 423"/>
              <a:gd name="T8" fmla="*/ 2147483646 w 1728"/>
              <a:gd name="T9" fmla="*/ 2147483646 h 423"/>
              <a:gd name="T10" fmla="*/ 0 60000 65536"/>
              <a:gd name="T11" fmla="*/ 0 60000 65536"/>
              <a:gd name="T12" fmla="*/ 0 60000 65536"/>
              <a:gd name="T13" fmla="*/ 0 60000 65536"/>
              <a:gd name="T14" fmla="*/ 0 60000 65536"/>
              <a:gd name="T15" fmla="*/ 0 w 1728"/>
              <a:gd name="T16" fmla="*/ 0 h 423"/>
              <a:gd name="T17" fmla="*/ 1728 w 1728"/>
              <a:gd name="T18" fmla="*/ 423 h 423"/>
            </a:gdLst>
            <a:ahLst/>
            <a:cxnLst>
              <a:cxn ang="T10">
                <a:pos x="T0" y="T1"/>
              </a:cxn>
              <a:cxn ang="T11">
                <a:pos x="T2" y="T3"/>
              </a:cxn>
              <a:cxn ang="T12">
                <a:pos x="T4" y="T5"/>
              </a:cxn>
              <a:cxn ang="T13">
                <a:pos x="T6" y="T7"/>
              </a:cxn>
              <a:cxn ang="T14">
                <a:pos x="T8" y="T9"/>
              </a:cxn>
            </a:cxnLst>
            <a:rect l="T15" t="T16" r="T17" b="T18"/>
            <a:pathLst>
              <a:path w="1728" h="423">
                <a:moveTo>
                  <a:pt x="0" y="423"/>
                </a:moveTo>
                <a:cubicBezTo>
                  <a:pt x="21" y="400"/>
                  <a:pt x="25" y="347"/>
                  <a:pt x="138" y="282"/>
                </a:cubicBezTo>
                <a:cubicBezTo>
                  <a:pt x="251" y="217"/>
                  <a:pt x="474" y="70"/>
                  <a:pt x="676" y="35"/>
                </a:cubicBezTo>
                <a:cubicBezTo>
                  <a:pt x="878" y="0"/>
                  <a:pt x="1178" y="41"/>
                  <a:pt x="1353" y="72"/>
                </a:cubicBezTo>
                <a:cubicBezTo>
                  <a:pt x="1528" y="103"/>
                  <a:pt x="1650" y="192"/>
                  <a:pt x="1728" y="223"/>
                </a:cubicBezTo>
              </a:path>
            </a:pathLst>
          </a:custGeom>
          <a:noFill/>
          <a:ln w="9525">
            <a:solidFill>
              <a:srgbClr val="00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08" name="Freeform 12"/>
          <p:cNvSpPr>
            <a:spLocks/>
          </p:cNvSpPr>
          <p:nvPr/>
        </p:nvSpPr>
        <p:spPr bwMode="auto">
          <a:xfrm>
            <a:off x="2034304" y="1575426"/>
            <a:ext cx="2655887" cy="434975"/>
          </a:xfrm>
          <a:custGeom>
            <a:avLst/>
            <a:gdLst>
              <a:gd name="T0" fmla="*/ 0 w 4182"/>
              <a:gd name="T1" fmla="*/ 2147483646 h 685"/>
              <a:gd name="T2" fmla="*/ 2147483646 w 4182"/>
              <a:gd name="T3" fmla="*/ 2147483646 h 685"/>
              <a:gd name="T4" fmla="*/ 2147483646 w 4182"/>
              <a:gd name="T5" fmla="*/ 2147483646 h 685"/>
              <a:gd name="T6" fmla="*/ 2147483646 w 4182"/>
              <a:gd name="T7" fmla="*/ 2147483646 h 685"/>
              <a:gd name="T8" fmla="*/ 2147483646 w 4182"/>
              <a:gd name="T9" fmla="*/ 2147483646 h 685"/>
              <a:gd name="T10" fmla="*/ 2147483646 w 4182"/>
              <a:gd name="T11" fmla="*/ 2147483646 h 685"/>
              <a:gd name="T12" fmla="*/ 0 60000 65536"/>
              <a:gd name="T13" fmla="*/ 0 60000 65536"/>
              <a:gd name="T14" fmla="*/ 0 60000 65536"/>
              <a:gd name="T15" fmla="*/ 0 60000 65536"/>
              <a:gd name="T16" fmla="*/ 0 60000 65536"/>
              <a:gd name="T17" fmla="*/ 0 60000 65536"/>
              <a:gd name="T18" fmla="*/ 0 w 4182"/>
              <a:gd name="T19" fmla="*/ 0 h 685"/>
              <a:gd name="T20" fmla="*/ 4182 w 4182"/>
              <a:gd name="T21" fmla="*/ 685 h 685"/>
            </a:gdLst>
            <a:ahLst/>
            <a:cxnLst>
              <a:cxn ang="T12">
                <a:pos x="T0" y="T1"/>
              </a:cxn>
              <a:cxn ang="T13">
                <a:pos x="T2" y="T3"/>
              </a:cxn>
              <a:cxn ang="T14">
                <a:pos x="T4" y="T5"/>
              </a:cxn>
              <a:cxn ang="T15">
                <a:pos x="T6" y="T7"/>
              </a:cxn>
              <a:cxn ang="T16">
                <a:pos x="T8" y="T9"/>
              </a:cxn>
              <a:cxn ang="T17">
                <a:pos x="T10" y="T11"/>
              </a:cxn>
            </a:cxnLst>
            <a:rect l="T18" t="T19" r="T20" b="T21"/>
            <a:pathLst>
              <a:path w="4182" h="685">
                <a:moveTo>
                  <a:pt x="0" y="685"/>
                </a:moveTo>
                <a:cubicBezTo>
                  <a:pt x="150" y="599"/>
                  <a:pt x="593" y="282"/>
                  <a:pt x="914" y="171"/>
                </a:cubicBezTo>
                <a:cubicBezTo>
                  <a:pt x="1235" y="60"/>
                  <a:pt x="1569" y="42"/>
                  <a:pt x="1928" y="21"/>
                </a:cubicBezTo>
                <a:cubicBezTo>
                  <a:pt x="2287" y="0"/>
                  <a:pt x="2774" y="15"/>
                  <a:pt x="3068" y="46"/>
                </a:cubicBezTo>
                <a:cubicBezTo>
                  <a:pt x="3362" y="77"/>
                  <a:pt x="3508" y="136"/>
                  <a:pt x="3694" y="209"/>
                </a:cubicBezTo>
                <a:cubicBezTo>
                  <a:pt x="3880" y="282"/>
                  <a:pt x="4080" y="427"/>
                  <a:pt x="4182" y="484"/>
                </a:cubicBezTo>
              </a:path>
            </a:pathLst>
          </a:custGeom>
          <a:noFill/>
          <a:ln w="9525">
            <a:solidFill>
              <a:srgbClr val="00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09" name="Freeform 13"/>
          <p:cNvSpPr>
            <a:spLocks/>
          </p:cNvSpPr>
          <p:nvPr/>
        </p:nvSpPr>
        <p:spPr bwMode="auto">
          <a:xfrm>
            <a:off x="688104" y="1383338"/>
            <a:ext cx="4105275" cy="684213"/>
          </a:xfrm>
          <a:custGeom>
            <a:avLst/>
            <a:gdLst>
              <a:gd name="T0" fmla="*/ 0 w 6466"/>
              <a:gd name="T1" fmla="*/ 2147483646 h 1077"/>
              <a:gd name="T2" fmla="*/ 2147483646 w 6466"/>
              <a:gd name="T3" fmla="*/ 2147483646 h 1077"/>
              <a:gd name="T4" fmla="*/ 2147483646 w 6466"/>
              <a:gd name="T5" fmla="*/ 2147483646 h 1077"/>
              <a:gd name="T6" fmla="*/ 2147483646 w 6466"/>
              <a:gd name="T7" fmla="*/ 2147483646 h 1077"/>
              <a:gd name="T8" fmla="*/ 2147483646 w 6466"/>
              <a:gd name="T9" fmla="*/ 2147483646 h 1077"/>
              <a:gd name="T10" fmla="*/ 0 60000 65536"/>
              <a:gd name="T11" fmla="*/ 0 60000 65536"/>
              <a:gd name="T12" fmla="*/ 0 60000 65536"/>
              <a:gd name="T13" fmla="*/ 0 60000 65536"/>
              <a:gd name="T14" fmla="*/ 0 60000 65536"/>
              <a:gd name="T15" fmla="*/ 0 w 6466"/>
              <a:gd name="T16" fmla="*/ 0 h 1077"/>
              <a:gd name="T17" fmla="*/ 6466 w 6466"/>
              <a:gd name="T18" fmla="*/ 1077 h 1077"/>
            </a:gdLst>
            <a:ahLst/>
            <a:cxnLst>
              <a:cxn ang="T10">
                <a:pos x="T0" y="T1"/>
              </a:cxn>
              <a:cxn ang="T11">
                <a:pos x="T2" y="T3"/>
              </a:cxn>
              <a:cxn ang="T12">
                <a:pos x="T4" y="T5"/>
              </a:cxn>
              <a:cxn ang="T13">
                <a:pos x="T6" y="T7"/>
              </a:cxn>
              <a:cxn ang="T14">
                <a:pos x="T8" y="T9"/>
              </a:cxn>
            </a:cxnLst>
            <a:rect l="T15" t="T16" r="T17" b="T18"/>
            <a:pathLst>
              <a:path w="6466" h="1077">
                <a:moveTo>
                  <a:pt x="0" y="1077"/>
                </a:moveTo>
                <a:cubicBezTo>
                  <a:pt x="570" y="792"/>
                  <a:pt x="1142" y="532"/>
                  <a:pt x="1800" y="357"/>
                </a:cubicBezTo>
                <a:cubicBezTo>
                  <a:pt x="2458" y="182"/>
                  <a:pt x="3303" y="48"/>
                  <a:pt x="3949" y="24"/>
                </a:cubicBezTo>
                <a:cubicBezTo>
                  <a:pt x="4595" y="0"/>
                  <a:pt x="5257" y="88"/>
                  <a:pt x="5677" y="211"/>
                </a:cubicBezTo>
                <a:cubicBezTo>
                  <a:pt x="6097" y="334"/>
                  <a:pt x="6302" y="647"/>
                  <a:pt x="6466" y="762"/>
                </a:cubicBezTo>
              </a:path>
            </a:pathLst>
          </a:custGeom>
          <a:noFill/>
          <a:ln w="9525">
            <a:solidFill>
              <a:srgbClr val="000000"/>
            </a:solidFill>
            <a:round/>
            <a:headEnd/>
            <a:tailEnd type="stealth"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0" name="Text Box 14"/>
          <p:cNvSpPr txBox="1">
            <a:spLocks noChangeArrowheads="1"/>
          </p:cNvSpPr>
          <p:nvPr/>
        </p:nvSpPr>
        <p:spPr bwMode="auto">
          <a:xfrm>
            <a:off x="2250204" y="5638800"/>
            <a:ext cx="2855196" cy="457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2400" b="1" dirty="0">
                <a:solidFill>
                  <a:srgbClr val="000000"/>
                </a:solidFill>
                <a:ea typeface="Times New Roman" panose="02020603050405020304" pitchFamily="18" charset="0"/>
                <a:cs typeface="Arial" panose="020B0604020202020204" pitchFamily="34" charset="0"/>
              </a:rPr>
              <a:t>P</a:t>
            </a:r>
            <a:r>
              <a:rPr lang="en-US" altLang="en-US" sz="2400" b="1" baseline="-25000" dirty="0">
                <a:solidFill>
                  <a:srgbClr val="000000"/>
                </a:solidFill>
                <a:ea typeface="Times New Roman" panose="02020603050405020304" pitchFamily="18" charset="0"/>
                <a:cs typeface="Arial" panose="020B0604020202020204" pitchFamily="34" charset="0"/>
              </a:rPr>
              <a:t>2D</a:t>
            </a:r>
            <a:r>
              <a:rPr kumimoji="0" lang="en-US" altLang="en-US" sz="2400" b="1" i="0" u="none" strike="noStrike" kern="1200" cap="none" spc="0" normalizeH="0" baseline="-25000" noProof="0" dirty="0">
                <a:ln>
                  <a:noFill/>
                </a:ln>
                <a:solidFill>
                  <a:srgbClr val="000000"/>
                </a:solidFill>
                <a:effectLst/>
                <a:uLnTx/>
                <a:uFillTx/>
                <a:ea typeface="Times New Roman" panose="02020603050405020304" pitchFamily="18" charset="0"/>
                <a:cs typeface="Arial" panose="020B0604020202020204" pitchFamily="34" charset="0"/>
              </a:rPr>
              <a:t>Total</a:t>
            </a: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  7.9 </a:t>
            </a:r>
            <a:r>
              <a:rPr kumimoji="0" lang="en-US" altLang="en-US" sz="2400"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endPar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25615" name="Rectangle 15"/>
          <p:cNvSpPr>
            <a:spLocks noChangeArrowheads="1"/>
          </p:cNvSpPr>
          <p:nvPr/>
        </p:nvSpPr>
        <p:spPr bwMode="auto">
          <a:xfrm>
            <a:off x="386967" y="341293"/>
            <a:ext cx="487083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Find total pressure of mixture in Container D. </a:t>
            </a:r>
          </a:p>
        </p:txBody>
      </p:sp>
      <p:sp>
        <p:nvSpPr>
          <p:cNvPr id="25616" name="Rectangle 16"/>
          <p:cNvSpPr>
            <a:spLocks noChangeArrowheads="1"/>
          </p:cNvSpPr>
          <p:nvPr/>
        </p:nvSpPr>
        <p:spPr bwMode="auto">
          <a:xfrm>
            <a:off x="171265" y="2718137"/>
            <a:ext cx="523893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1.3 L	         2.6 L	   3.8 L	          2.3 L</a:t>
            </a:r>
            <a:endParaRPr kumimoji="0" lang="en-US" altLang="en-US" sz="10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3.2 </a:t>
            </a:r>
            <a:r>
              <a:rPr kumimoji="0" lang="en-US" altLang="en-US" sz="2000"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r>
              <a:rPr kumimoji="0" lang="en-US" altLang="en-US" sz="20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1.4 </a:t>
            </a:r>
            <a:r>
              <a:rPr kumimoji="0" lang="en-US" altLang="en-US" sz="2000"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r>
              <a:rPr kumimoji="0" lang="en-US" altLang="en-US" sz="20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2.7 </a:t>
            </a:r>
            <a:r>
              <a:rPr kumimoji="0" lang="en-US" altLang="en-US" sz="2000"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r>
              <a:rPr lang="en-US" altLang="en-US" sz="2000" b="1" dirty="0">
                <a:solidFill>
                  <a:srgbClr val="000000"/>
                </a:solidFill>
                <a:ea typeface="Times New Roman" panose="02020603050405020304" pitchFamily="18" charset="0"/>
                <a:cs typeface="Arial" panose="020B0604020202020204" pitchFamily="34" charset="0"/>
              </a:rPr>
              <a:t>        </a:t>
            </a:r>
            <a:r>
              <a:rPr kumimoji="0" lang="en-US" altLang="en-US" sz="20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X </a:t>
            </a:r>
            <a:r>
              <a:rPr kumimoji="0" lang="en-US" altLang="en-US" sz="2000" b="1"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endParaRPr kumimoji="0" lang="en-US" altLang="en-US" sz="10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0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80913" name="Group 17"/>
          <p:cNvGraphicFramePr>
            <a:graphicFrameLocks noGrp="1"/>
          </p:cNvGraphicFramePr>
          <p:nvPr>
            <p:extLst>
              <p:ext uri="{D42A27DB-BD31-4B8C-83A1-F6EECF244321}">
                <p14:modId xmlns:p14="http://schemas.microsoft.com/office/powerpoint/2010/main" val="879815779"/>
              </p:ext>
            </p:extLst>
          </p:nvPr>
        </p:nvGraphicFramePr>
        <p:xfrm>
          <a:off x="228600" y="3657600"/>
          <a:ext cx="4914900" cy="1889592"/>
        </p:xfrm>
        <a:graphic>
          <a:graphicData uri="http://schemas.openxmlformats.org/drawingml/2006/table">
            <a:tbl>
              <a:tblPr/>
              <a:tblGrid>
                <a:gridCol w="5715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tblGrid>
              <a:tr h="518117">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Arial" panose="020B060402020202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t>
                      </a:r>
                      <a:r>
                        <a:rPr kumimoji="0" lang="en-US" altLang="en-US" sz="2400" b="1"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a:t>
                      </a:r>
                      <a:r>
                        <a:rPr kumimoji="0" lang="en-US" altLang="en-US" sz="2400" b="1"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a:t>
                      </a:r>
                      <a:r>
                        <a:rPr kumimoji="0" lang="en-US" altLang="en-US" sz="2400" b="1"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2D</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t>
                      </a:r>
                      <a:r>
                        <a:rPr kumimoji="0" lang="en-US" altLang="en-US" sz="2400" b="1"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2D</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0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990000"/>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990000"/>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3300"/>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9545">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6600FF"/>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6600FF"/>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000">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a:t>
                      </a:r>
                      <a:endParaRPr kumimoji="0" lang="en-US" altLang="en-US" sz="2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3300"/>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3300"/>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lvl1pPr eaLnBrk="0" hangingPunct="0">
                        <a:spcBef>
                          <a:spcPct val="20000"/>
                        </a:spcBef>
                        <a:defRPr sz="2800">
                          <a:solidFill>
                            <a:schemeClr val="tx1"/>
                          </a:solidFill>
                          <a:latin typeface="Arial" panose="020B0604020202020204" pitchFamily="34" charset="0"/>
                        </a:defRPr>
                      </a:lvl1pPr>
                      <a:lvl2pPr marL="742950" indent="-285750" eaLnBrk="0" hangingPunct="0">
                        <a:spcBef>
                          <a:spcPct val="20000"/>
                        </a:spcBef>
                        <a:defRPr sz="2400">
                          <a:solidFill>
                            <a:schemeClr val="tx1"/>
                          </a:solidFill>
                          <a:latin typeface="Arial" panose="020B0604020202020204" pitchFamily="34" charset="0"/>
                        </a:defRPr>
                      </a:lvl2pPr>
                      <a:lvl3pPr marL="1143000" indent="-228600" eaLnBrk="0" hangingPunct="0">
                        <a:spcBef>
                          <a:spcPct val="20000"/>
                        </a:spcBef>
                        <a:defRPr sz="2000">
                          <a:solidFill>
                            <a:schemeClr val="tx1"/>
                          </a:solidFill>
                          <a:latin typeface="Arial" panose="020B0604020202020204" pitchFamily="34" charset="0"/>
                        </a:defRPr>
                      </a:lvl3pPr>
                      <a:lvl4pPr marL="1600200" indent="-228600" eaLnBrk="0" hangingPunct="0">
                        <a:spcBef>
                          <a:spcPct val="20000"/>
                        </a:spcBef>
                        <a:defRPr>
                          <a:solidFill>
                            <a:schemeClr val="tx1"/>
                          </a:solidFill>
                          <a:latin typeface="Arial" panose="020B0604020202020204" pitchFamily="34" charset="0"/>
                        </a:defRPr>
                      </a:lvl4pPr>
                      <a:lvl5pPr marL="2057400" indent="-228600" eaLnBrk="0" hangingPunct="0">
                        <a:spcBef>
                          <a:spcPct val="20000"/>
                        </a:spcBef>
                        <a:defRPr>
                          <a:solidFill>
                            <a:schemeClr val="tx1"/>
                          </a:solidFill>
                          <a:latin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txBody>
                  <a:tcPr marT="45699" marB="45699"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5649" name="Rectangle 49"/>
          <p:cNvSpPr>
            <a:spLocks noChangeArrowheads="1"/>
          </p:cNvSpPr>
          <p:nvPr/>
        </p:nvSpPr>
        <p:spPr bwMode="auto">
          <a:xfrm>
            <a:off x="-1885950" y="5167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46" name="Text Box 50"/>
          <p:cNvSpPr txBox="1">
            <a:spLocks noChangeArrowheads="1"/>
          </p:cNvSpPr>
          <p:nvPr/>
        </p:nvSpPr>
        <p:spPr bwMode="auto">
          <a:xfrm>
            <a:off x="5587336" y="558801"/>
            <a:ext cx="334142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a:t>
            </a:r>
            <a:r>
              <a:rPr lang="en-US" altLang="en-US" sz="2800" b="1" baseline="-25000" dirty="0">
                <a:solidFill>
                  <a:srgbClr val="000000"/>
                </a:solidFill>
              </a:rPr>
              <a:t>DA</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2DA</a:t>
            </a:r>
          </a:p>
        </p:txBody>
      </p:sp>
      <p:sp>
        <p:nvSpPr>
          <p:cNvPr id="80947" name="Text Box 51"/>
          <p:cNvSpPr txBox="1">
            <a:spLocks noChangeArrowheads="1"/>
          </p:cNvSpPr>
          <p:nvPr/>
        </p:nvSpPr>
        <p:spPr bwMode="auto">
          <a:xfrm>
            <a:off x="5379972" y="1169333"/>
            <a:ext cx="35205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3.2 </a:t>
            </a:r>
            <a:r>
              <a:rPr kumimoji="0" lang="en-US" altLang="en-US"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(1.3 L)  =  </a:t>
            </a:r>
            <a:r>
              <a:rPr lang="en-US" altLang="en-US" sz="2000" dirty="0">
                <a:solidFill>
                  <a:srgbClr val="000000"/>
                </a:solidFill>
              </a:rPr>
              <a:t>P</a:t>
            </a:r>
            <a:r>
              <a:rPr lang="en-US" altLang="en-US" sz="2000" baseline="-25000" dirty="0">
                <a:solidFill>
                  <a:srgbClr val="000000"/>
                </a:solidFill>
              </a:rPr>
              <a:t>2DA</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(2.3 L)</a:t>
            </a:r>
          </a:p>
        </p:txBody>
      </p:sp>
      <p:sp>
        <p:nvSpPr>
          <p:cNvPr id="80948" name="Text Box 52"/>
          <p:cNvSpPr txBox="1">
            <a:spLocks noChangeArrowheads="1"/>
          </p:cNvSpPr>
          <p:nvPr/>
        </p:nvSpPr>
        <p:spPr bwMode="auto">
          <a:xfrm>
            <a:off x="6312022" y="1607609"/>
            <a:ext cx="18920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2000" dirty="0">
                <a:solidFill>
                  <a:srgbClr val="000000"/>
                </a:solidFill>
              </a:rPr>
              <a:t>P</a:t>
            </a:r>
            <a:r>
              <a:rPr lang="en-US" altLang="en-US" sz="2000" baseline="-25000" dirty="0">
                <a:solidFill>
                  <a:srgbClr val="000000"/>
                </a:solidFill>
              </a:rPr>
              <a:t>2DA</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1.8 </a:t>
            </a:r>
            <a:r>
              <a:rPr kumimoji="0" lang="en-US" altLang="en-US"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sp>
        <p:nvSpPr>
          <p:cNvPr id="80949" name="Text Box 53"/>
          <p:cNvSpPr txBox="1">
            <a:spLocks noChangeArrowheads="1"/>
          </p:cNvSpPr>
          <p:nvPr/>
        </p:nvSpPr>
        <p:spPr bwMode="auto">
          <a:xfrm>
            <a:off x="5316682" y="3486090"/>
            <a:ext cx="35205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1.4 </a:t>
            </a:r>
            <a:r>
              <a:rPr kumimoji="0" lang="en-US" altLang="en-US"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(2.6 L)  =  P</a:t>
            </a:r>
            <a:r>
              <a:rPr kumimoji="0" lang="en-US" altLang="en-US" sz="20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2DB</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(2.3 L)</a:t>
            </a:r>
          </a:p>
        </p:txBody>
      </p:sp>
      <p:sp>
        <p:nvSpPr>
          <p:cNvPr id="80950" name="Text Box 54"/>
          <p:cNvSpPr txBox="1">
            <a:spLocks noChangeArrowheads="1"/>
          </p:cNvSpPr>
          <p:nvPr/>
        </p:nvSpPr>
        <p:spPr bwMode="auto">
          <a:xfrm>
            <a:off x="5638800" y="2869178"/>
            <a:ext cx="33185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1B</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1B</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2DB</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2DB</a:t>
            </a:r>
          </a:p>
        </p:txBody>
      </p:sp>
      <p:sp>
        <p:nvSpPr>
          <p:cNvPr id="80951" name="Text Box 55"/>
          <p:cNvSpPr txBox="1">
            <a:spLocks noChangeArrowheads="1"/>
          </p:cNvSpPr>
          <p:nvPr/>
        </p:nvSpPr>
        <p:spPr bwMode="auto">
          <a:xfrm>
            <a:off x="5314885" y="5311345"/>
            <a:ext cx="34596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2.7 </a:t>
            </a:r>
            <a:r>
              <a:rPr kumimoji="0" lang="en-US" altLang="en-US"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(3.8L)  =  P</a:t>
            </a:r>
            <a:r>
              <a:rPr kumimoji="0" lang="en-US" altLang="en-US" sz="20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2DC</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(2.3L)</a:t>
            </a:r>
          </a:p>
        </p:txBody>
      </p:sp>
      <p:sp>
        <p:nvSpPr>
          <p:cNvPr id="80952" name="Text Box 56"/>
          <p:cNvSpPr txBox="1">
            <a:spLocks noChangeArrowheads="1"/>
          </p:cNvSpPr>
          <p:nvPr/>
        </p:nvSpPr>
        <p:spPr bwMode="auto">
          <a:xfrm>
            <a:off x="5562600" y="4777115"/>
            <a:ext cx="33185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1C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P</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2DC</a:t>
            </a:r>
            <a:r>
              <a:rPr kumimoji="0" lang="en-US" altLang="en-US" sz="2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V</a:t>
            </a:r>
            <a:r>
              <a:rPr kumimoji="0" lang="en-US" altLang="en-US" sz="2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2DC</a:t>
            </a:r>
          </a:p>
        </p:txBody>
      </p:sp>
      <p:sp>
        <p:nvSpPr>
          <p:cNvPr id="80953" name="Rectangle 57"/>
          <p:cNvSpPr>
            <a:spLocks noChangeArrowheads="1"/>
          </p:cNvSpPr>
          <p:nvPr/>
        </p:nvSpPr>
        <p:spPr bwMode="auto">
          <a:xfrm>
            <a:off x="892175" y="4221163"/>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990000"/>
                </a:solidFill>
                <a:effectLst/>
                <a:uLnTx/>
                <a:uFillTx/>
                <a:latin typeface="Arial" panose="020B0604020202020204" pitchFamily="34" charset="0"/>
                <a:ea typeface="Times New Roman" panose="02020603050405020304" pitchFamily="18" charset="0"/>
                <a:cs typeface="Arial" panose="020B0604020202020204" pitchFamily="34" charset="0"/>
              </a:rPr>
              <a:t>3.2 </a:t>
            </a:r>
            <a:r>
              <a:rPr kumimoji="0" lang="en-US" altLang="en-US" sz="1800" b="0" i="0" u="none" strike="noStrike" kern="1200" cap="none" spc="0" normalizeH="0" baseline="0" noProof="0" dirty="0" err="1">
                <a:ln>
                  <a:noFill/>
                </a:ln>
                <a:solidFill>
                  <a:srgbClr val="990000"/>
                </a:solidFill>
                <a:effectLst/>
                <a:uLnTx/>
                <a:uFillTx/>
                <a:latin typeface="Arial" panose="020B0604020202020204" pitchFamily="34" charset="0"/>
                <a:ea typeface="Times New Roman" panose="02020603050405020304" pitchFamily="18" charset="0"/>
                <a:cs typeface="Arial" panose="020B0604020202020204" pitchFamily="34" charset="0"/>
              </a:rPr>
              <a:t>atm</a:t>
            </a:r>
            <a:endParaRPr kumimoji="0" lang="en-US" altLang="en-US" sz="1800" b="0" i="0" u="none" strike="noStrike" kern="1200" cap="none" spc="0" normalizeH="0" baseline="0" noProof="0" dirty="0">
              <a:ln>
                <a:noFill/>
              </a:ln>
              <a:solidFill>
                <a:srgbClr val="99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80954" name="Rectangle 58"/>
          <p:cNvSpPr>
            <a:spLocks noChangeArrowheads="1"/>
          </p:cNvSpPr>
          <p:nvPr/>
        </p:nvSpPr>
        <p:spPr bwMode="auto">
          <a:xfrm>
            <a:off x="2111375" y="4221163"/>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990000"/>
                </a:solidFill>
                <a:effectLst/>
                <a:uLnTx/>
                <a:uFillTx/>
                <a:latin typeface="Arial" panose="020B0604020202020204" pitchFamily="34" charset="0"/>
                <a:ea typeface="Times New Roman" panose="02020603050405020304" pitchFamily="18" charset="0"/>
                <a:cs typeface="Arial" panose="020B0604020202020204" pitchFamily="34" charset="0"/>
              </a:rPr>
              <a:t>1.3 L</a:t>
            </a:r>
          </a:p>
        </p:txBody>
      </p:sp>
      <p:sp>
        <p:nvSpPr>
          <p:cNvPr id="80955" name="Rectangle 59"/>
          <p:cNvSpPr>
            <a:spLocks noChangeArrowheads="1"/>
          </p:cNvSpPr>
          <p:nvPr/>
        </p:nvSpPr>
        <p:spPr bwMode="auto">
          <a:xfrm>
            <a:off x="893762" y="466883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6600FF"/>
                </a:solidFill>
                <a:effectLst/>
                <a:uLnTx/>
                <a:uFillTx/>
                <a:latin typeface="Arial" panose="020B0604020202020204" pitchFamily="34" charset="0"/>
                <a:ea typeface="Times New Roman" panose="02020603050405020304" pitchFamily="18" charset="0"/>
                <a:cs typeface="Arial" panose="020B0604020202020204" pitchFamily="34" charset="0"/>
              </a:rPr>
              <a:t>1.4 atm</a:t>
            </a:r>
          </a:p>
        </p:txBody>
      </p:sp>
      <p:sp>
        <p:nvSpPr>
          <p:cNvPr id="80956" name="Rectangle 60"/>
          <p:cNvSpPr>
            <a:spLocks noChangeArrowheads="1"/>
          </p:cNvSpPr>
          <p:nvPr/>
        </p:nvSpPr>
        <p:spPr bwMode="auto">
          <a:xfrm>
            <a:off x="2112962" y="4664075"/>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6600FF"/>
                </a:solidFill>
                <a:effectLst/>
                <a:uLnTx/>
                <a:uFillTx/>
                <a:latin typeface="Arial" panose="020B0604020202020204" pitchFamily="34" charset="0"/>
                <a:ea typeface="Times New Roman" panose="02020603050405020304" pitchFamily="18" charset="0"/>
                <a:cs typeface="Arial" panose="020B0604020202020204" pitchFamily="34" charset="0"/>
              </a:rPr>
              <a:t>2.6 L</a:t>
            </a:r>
          </a:p>
        </p:txBody>
      </p:sp>
      <p:sp>
        <p:nvSpPr>
          <p:cNvPr id="80957" name="Rectangle 61"/>
          <p:cNvSpPr>
            <a:spLocks noChangeArrowheads="1"/>
          </p:cNvSpPr>
          <p:nvPr/>
        </p:nvSpPr>
        <p:spPr bwMode="auto">
          <a:xfrm>
            <a:off x="895350" y="5118100"/>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3300"/>
                </a:solidFill>
                <a:effectLst/>
                <a:uLnTx/>
                <a:uFillTx/>
                <a:latin typeface="Arial" panose="020B0604020202020204" pitchFamily="34" charset="0"/>
                <a:ea typeface="Times New Roman" panose="02020603050405020304" pitchFamily="18" charset="0"/>
                <a:cs typeface="Arial" panose="020B0604020202020204" pitchFamily="34" charset="0"/>
              </a:rPr>
              <a:t>2.7 atm</a:t>
            </a:r>
          </a:p>
        </p:txBody>
      </p:sp>
      <p:sp>
        <p:nvSpPr>
          <p:cNvPr id="80958" name="Rectangle 62"/>
          <p:cNvSpPr>
            <a:spLocks noChangeArrowheads="1"/>
          </p:cNvSpPr>
          <p:nvPr/>
        </p:nvSpPr>
        <p:spPr bwMode="auto">
          <a:xfrm>
            <a:off x="2109787" y="511968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3300"/>
                </a:solidFill>
                <a:effectLst/>
                <a:uLnTx/>
                <a:uFillTx/>
                <a:latin typeface="Arial" panose="020B0604020202020204" pitchFamily="34" charset="0"/>
                <a:ea typeface="Times New Roman" panose="02020603050405020304" pitchFamily="18" charset="0"/>
                <a:cs typeface="Arial" panose="020B0604020202020204" pitchFamily="34" charset="0"/>
              </a:rPr>
              <a:t>3.8 L</a:t>
            </a:r>
          </a:p>
        </p:txBody>
      </p:sp>
      <p:sp>
        <p:nvSpPr>
          <p:cNvPr id="80959" name="Rectangle 63"/>
          <p:cNvSpPr>
            <a:spLocks noChangeArrowheads="1"/>
          </p:cNvSpPr>
          <p:nvPr/>
        </p:nvSpPr>
        <p:spPr bwMode="auto">
          <a:xfrm>
            <a:off x="3133725" y="4664075"/>
            <a:ext cx="692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3300"/>
                </a:solidFill>
                <a:effectLst/>
                <a:uLnTx/>
                <a:uFillTx/>
                <a:latin typeface="Arial" panose="020B0604020202020204" pitchFamily="34" charset="0"/>
                <a:ea typeface="Times New Roman" panose="02020603050405020304" pitchFamily="18" charset="0"/>
                <a:cs typeface="Arial" panose="020B0604020202020204" pitchFamily="34" charset="0"/>
              </a:rPr>
              <a:t>2.3 L</a:t>
            </a:r>
          </a:p>
        </p:txBody>
      </p:sp>
      <p:sp>
        <p:nvSpPr>
          <p:cNvPr id="80960" name="Rectangle 64"/>
          <p:cNvSpPr>
            <a:spLocks noChangeArrowheads="1"/>
          </p:cNvSpPr>
          <p:nvPr/>
        </p:nvSpPr>
        <p:spPr bwMode="auto">
          <a:xfrm>
            <a:off x="4094162" y="4214813"/>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1.8 </a:t>
            </a:r>
            <a:r>
              <a:rPr kumimoji="0" lang="en-US" altLang="en-US" sz="1800" b="0" i="0" u="none" strike="noStrike" kern="1200" cap="none" spc="0" normalizeH="0" baseline="0" noProof="0" dirty="0" err="1">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atm</a:t>
            </a:r>
            <a:endParaRPr kumimoji="0" lang="en-US" alt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80961" name="Rectangle 65"/>
          <p:cNvSpPr>
            <a:spLocks noChangeArrowheads="1"/>
          </p:cNvSpPr>
          <p:nvPr/>
        </p:nvSpPr>
        <p:spPr bwMode="auto">
          <a:xfrm>
            <a:off x="4092575" y="4668838"/>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1.6 atm</a:t>
            </a:r>
          </a:p>
        </p:txBody>
      </p:sp>
      <p:sp>
        <p:nvSpPr>
          <p:cNvPr id="80962" name="Rectangle 66"/>
          <p:cNvSpPr>
            <a:spLocks noChangeArrowheads="1"/>
          </p:cNvSpPr>
          <p:nvPr/>
        </p:nvSpPr>
        <p:spPr bwMode="auto">
          <a:xfrm>
            <a:off x="4094162" y="5118100"/>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4.5 atm</a:t>
            </a:r>
          </a:p>
        </p:txBody>
      </p:sp>
      <p:sp>
        <p:nvSpPr>
          <p:cNvPr id="38" name="Text Box 52"/>
          <p:cNvSpPr txBox="1">
            <a:spLocks noChangeArrowheads="1"/>
          </p:cNvSpPr>
          <p:nvPr/>
        </p:nvSpPr>
        <p:spPr bwMode="auto">
          <a:xfrm>
            <a:off x="6312022" y="3918654"/>
            <a:ext cx="18920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2000" dirty="0">
                <a:solidFill>
                  <a:srgbClr val="000000"/>
                </a:solidFill>
              </a:rPr>
              <a:t>P</a:t>
            </a:r>
            <a:r>
              <a:rPr lang="en-US" altLang="en-US" sz="2000" baseline="-25000" dirty="0">
                <a:solidFill>
                  <a:srgbClr val="000000"/>
                </a:solidFill>
              </a:rPr>
              <a:t>2DB</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1.6 </a:t>
            </a:r>
            <a:r>
              <a:rPr kumimoji="0" lang="en-US" altLang="en-US"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sp>
        <p:nvSpPr>
          <p:cNvPr id="39" name="Text Box 52"/>
          <p:cNvSpPr txBox="1">
            <a:spLocks noChangeArrowheads="1"/>
          </p:cNvSpPr>
          <p:nvPr/>
        </p:nvSpPr>
        <p:spPr bwMode="auto">
          <a:xfrm>
            <a:off x="6400800" y="5715000"/>
            <a:ext cx="191110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2000" dirty="0">
                <a:solidFill>
                  <a:srgbClr val="000000"/>
                </a:solidFill>
              </a:rPr>
              <a:t>P</a:t>
            </a:r>
            <a:r>
              <a:rPr lang="en-US" altLang="en-US" sz="2000" baseline="-25000" dirty="0">
                <a:solidFill>
                  <a:srgbClr val="000000"/>
                </a:solidFill>
              </a:rPr>
              <a:t>2DC</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4.5 </a:t>
            </a:r>
            <a:r>
              <a:rPr kumimoji="0" lang="en-US" altLang="en-US" sz="20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p:txBody>
      </p:sp>
    </p:spTree>
    <p:extLst>
      <p:ext uri="{BB962C8B-B14F-4D97-AF65-F5344CB8AC3E}">
        <p14:creationId xmlns:p14="http://schemas.microsoft.com/office/powerpoint/2010/main" val="33774294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0909"/>
                                        </p:tgtEl>
                                        <p:attrNameLst>
                                          <p:attrName>style.visibility</p:attrName>
                                        </p:attrNameLst>
                                      </p:cBhvr>
                                      <p:to>
                                        <p:strVal val="visible"/>
                                      </p:to>
                                    </p:set>
                                    <p:animEffect transition="in" filter="wipe(left)">
                                      <p:cBhvr>
                                        <p:cTn id="7" dur="500"/>
                                        <p:tgtEl>
                                          <p:spTgt spid="80909"/>
                                        </p:tgtEl>
                                      </p:cBhvr>
                                    </p:animEffect>
                                  </p:childTnLst>
                                </p:cTn>
                              </p:par>
                            </p:childTnLst>
                          </p:cTn>
                        </p:par>
                        <p:par>
                          <p:cTn id="8" fill="hold" nodeType="afterGroup">
                            <p:stCondLst>
                              <p:cond delay="500"/>
                            </p:stCondLst>
                            <p:childTnLst>
                              <p:par>
                                <p:cTn id="9" presetID="9" presetClass="emph" presetSubtype="0" grpId="0" nodeType="afterEffect">
                                  <p:stCondLst>
                                    <p:cond delay="0"/>
                                  </p:stCondLst>
                                  <p:childTnLst>
                                    <p:set>
                                      <p:cBhvr rctx="PPT">
                                        <p:cTn id="10" dur="indefinite"/>
                                        <p:tgtEl>
                                          <p:spTgt spid="80899"/>
                                        </p:tgtEl>
                                        <p:attrNameLst>
                                          <p:attrName>style.opacity</p:attrName>
                                        </p:attrNameLst>
                                      </p:cBhvr>
                                      <p:to>
                                        <p:strVal val="0.5"/>
                                      </p:to>
                                    </p:set>
                                    <p:animEffect filter="image" prLst="opacity: 0.5">
                                      <p:cBhvr rctx="IE">
                                        <p:cTn id="11" dur="indefinite"/>
                                        <p:tgtEl>
                                          <p:spTgt spid="8089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5" presetClass="entr" presetSubtype="0" fill="hold" nodeType="clickEffect">
                                  <p:stCondLst>
                                    <p:cond delay="0"/>
                                  </p:stCondLst>
                                  <p:childTnLst>
                                    <p:set>
                                      <p:cBhvr>
                                        <p:cTn id="15" dur="1" fill="hold">
                                          <p:stCondLst>
                                            <p:cond delay="0"/>
                                          </p:stCondLst>
                                        </p:cTn>
                                        <p:tgtEl>
                                          <p:spTgt spid="80913"/>
                                        </p:tgtEl>
                                        <p:attrNameLst>
                                          <p:attrName>style.visibility</p:attrName>
                                        </p:attrNameLst>
                                      </p:cBhvr>
                                      <p:to>
                                        <p:strVal val="visible"/>
                                      </p:to>
                                    </p:set>
                                    <p:anim calcmode="lin" valueType="num">
                                      <p:cBhvr>
                                        <p:cTn id="16" dur="500" decel="50000" fill="hold">
                                          <p:stCondLst>
                                            <p:cond delay="0"/>
                                          </p:stCondLst>
                                        </p:cTn>
                                        <p:tgtEl>
                                          <p:spTgt spid="8091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8091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80913"/>
                                        </p:tgtEl>
                                        <p:attrNameLst>
                                          <p:attrName>ppt_w</p:attrName>
                                        </p:attrNameLst>
                                      </p:cBhvr>
                                      <p:tavLst>
                                        <p:tav tm="0">
                                          <p:val>
                                            <p:strVal val="#ppt_w*.05"/>
                                          </p:val>
                                        </p:tav>
                                        <p:tav tm="100000">
                                          <p:val>
                                            <p:strVal val="#ppt_w"/>
                                          </p:val>
                                        </p:tav>
                                      </p:tavLst>
                                    </p:anim>
                                    <p:anim calcmode="lin" valueType="num">
                                      <p:cBhvr>
                                        <p:cTn id="19" dur="1000" fill="hold"/>
                                        <p:tgtEl>
                                          <p:spTgt spid="8091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8091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8091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8091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8091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80908"/>
                                        </p:tgtEl>
                                        <p:attrNameLst>
                                          <p:attrName>style.visibility</p:attrName>
                                        </p:attrNameLst>
                                      </p:cBhvr>
                                      <p:to>
                                        <p:strVal val="visible"/>
                                      </p:to>
                                    </p:set>
                                    <p:animEffect transition="in" filter="wipe(left)">
                                      <p:cBhvr>
                                        <p:cTn id="28" dur="500"/>
                                        <p:tgtEl>
                                          <p:spTgt spid="80908"/>
                                        </p:tgtEl>
                                      </p:cBhvr>
                                    </p:animEffect>
                                  </p:childTnLst>
                                </p:cTn>
                              </p:par>
                            </p:childTnLst>
                          </p:cTn>
                        </p:par>
                        <p:par>
                          <p:cTn id="29" fill="hold" nodeType="afterGroup">
                            <p:stCondLst>
                              <p:cond delay="500"/>
                            </p:stCondLst>
                            <p:childTnLst>
                              <p:par>
                                <p:cTn id="30" presetID="9" presetClass="emph" presetSubtype="0" grpId="0" nodeType="afterEffect">
                                  <p:stCondLst>
                                    <p:cond delay="0"/>
                                  </p:stCondLst>
                                  <p:childTnLst>
                                    <p:set>
                                      <p:cBhvr rctx="PPT">
                                        <p:cTn id="31" dur="indefinite"/>
                                        <p:tgtEl>
                                          <p:spTgt spid="80900"/>
                                        </p:tgtEl>
                                        <p:attrNameLst>
                                          <p:attrName>style.opacity</p:attrName>
                                        </p:attrNameLst>
                                      </p:cBhvr>
                                      <p:to>
                                        <p:strVal val="0.5"/>
                                      </p:to>
                                    </p:set>
                                    <p:animEffect filter="image" prLst="opacity: 0.5">
                                      <p:cBhvr rctx="IE">
                                        <p:cTn id="32" dur="indefinite"/>
                                        <p:tgtEl>
                                          <p:spTgt spid="809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80907"/>
                                        </p:tgtEl>
                                        <p:attrNameLst>
                                          <p:attrName>style.visibility</p:attrName>
                                        </p:attrNameLst>
                                      </p:cBhvr>
                                      <p:to>
                                        <p:strVal val="visible"/>
                                      </p:to>
                                    </p:set>
                                    <p:animEffect transition="in" filter="wipe(left)">
                                      <p:cBhvr>
                                        <p:cTn id="37" dur="500"/>
                                        <p:tgtEl>
                                          <p:spTgt spid="80907"/>
                                        </p:tgtEl>
                                      </p:cBhvr>
                                    </p:animEffect>
                                  </p:childTnLst>
                                </p:cTn>
                              </p:par>
                            </p:childTnLst>
                          </p:cTn>
                        </p:par>
                        <p:par>
                          <p:cTn id="38" fill="hold" nodeType="afterGroup">
                            <p:stCondLst>
                              <p:cond delay="500"/>
                            </p:stCondLst>
                            <p:childTnLst>
                              <p:par>
                                <p:cTn id="39" presetID="9" presetClass="emph" presetSubtype="0" grpId="0" nodeType="afterEffect">
                                  <p:stCondLst>
                                    <p:cond delay="0"/>
                                  </p:stCondLst>
                                  <p:childTnLst>
                                    <p:set>
                                      <p:cBhvr rctx="PPT">
                                        <p:cTn id="40" dur="indefinite"/>
                                        <p:tgtEl>
                                          <p:spTgt spid="80904"/>
                                        </p:tgtEl>
                                        <p:attrNameLst>
                                          <p:attrName>style.opacity</p:attrName>
                                        </p:attrNameLst>
                                      </p:cBhvr>
                                      <p:to>
                                        <p:strVal val="0.5"/>
                                      </p:to>
                                    </p:set>
                                    <p:animEffect filter="image" prLst="opacity: 0.5">
                                      <p:cBhvr rctx="IE">
                                        <p:cTn id="41" dur="indefinite"/>
                                        <p:tgtEl>
                                          <p:spTgt spid="8090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80953"/>
                                        </p:tgtEl>
                                        <p:attrNameLst>
                                          <p:attrName>style.visibility</p:attrName>
                                        </p:attrNameLst>
                                      </p:cBhvr>
                                      <p:to>
                                        <p:strVal val="visible"/>
                                      </p:to>
                                    </p:set>
                                    <p:animEffect transition="in" filter="dissolve">
                                      <p:cBhvr>
                                        <p:cTn id="46" dur="500"/>
                                        <p:tgtEl>
                                          <p:spTgt spid="8095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80954"/>
                                        </p:tgtEl>
                                        <p:attrNameLst>
                                          <p:attrName>style.visibility</p:attrName>
                                        </p:attrNameLst>
                                      </p:cBhvr>
                                      <p:to>
                                        <p:strVal val="visible"/>
                                      </p:to>
                                    </p:set>
                                    <p:animEffect transition="in" filter="dissolve">
                                      <p:cBhvr>
                                        <p:cTn id="51" dur="500"/>
                                        <p:tgtEl>
                                          <p:spTgt spid="8095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80955"/>
                                        </p:tgtEl>
                                        <p:attrNameLst>
                                          <p:attrName>style.visibility</p:attrName>
                                        </p:attrNameLst>
                                      </p:cBhvr>
                                      <p:to>
                                        <p:strVal val="visible"/>
                                      </p:to>
                                    </p:set>
                                    <p:animEffect transition="in" filter="dissolve">
                                      <p:cBhvr>
                                        <p:cTn id="56" dur="500"/>
                                        <p:tgtEl>
                                          <p:spTgt spid="8095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80956"/>
                                        </p:tgtEl>
                                        <p:attrNameLst>
                                          <p:attrName>style.visibility</p:attrName>
                                        </p:attrNameLst>
                                      </p:cBhvr>
                                      <p:to>
                                        <p:strVal val="visible"/>
                                      </p:to>
                                    </p:set>
                                    <p:animEffect transition="in" filter="dissolve">
                                      <p:cBhvr>
                                        <p:cTn id="61" dur="500"/>
                                        <p:tgtEl>
                                          <p:spTgt spid="8095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80957"/>
                                        </p:tgtEl>
                                        <p:attrNameLst>
                                          <p:attrName>style.visibility</p:attrName>
                                        </p:attrNameLst>
                                      </p:cBhvr>
                                      <p:to>
                                        <p:strVal val="visible"/>
                                      </p:to>
                                    </p:set>
                                    <p:animEffect transition="in" filter="dissolve">
                                      <p:cBhvr>
                                        <p:cTn id="66" dur="500"/>
                                        <p:tgtEl>
                                          <p:spTgt spid="80957"/>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80958"/>
                                        </p:tgtEl>
                                        <p:attrNameLst>
                                          <p:attrName>style.visibility</p:attrName>
                                        </p:attrNameLst>
                                      </p:cBhvr>
                                      <p:to>
                                        <p:strVal val="visible"/>
                                      </p:to>
                                    </p:set>
                                    <p:animEffect transition="in" filter="dissolve">
                                      <p:cBhvr>
                                        <p:cTn id="71" dur="500"/>
                                        <p:tgtEl>
                                          <p:spTgt spid="80958"/>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1" presetClass="entr" presetSubtype="0" fill="hold" grpId="0" nodeType="clickEffect">
                                  <p:stCondLst>
                                    <p:cond delay="0"/>
                                  </p:stCondLst>
                                  <p:childTnLst>
                                    <p:set>
                                      <p:cBhvr>
                                        <p:cTn id="75" dur="1" fill="hold">
                                          <p:stCondLst>
                                            <p:cond delay="0"/>
                                          </p:stCondLst>
                                        </p:cTn>
                                        <p:tgtEl>
                                          <p:spTgt spid="80959"/>
                                        </p:tgtEl>
                                        <p:attrNameLst>
                                          <p:attrName>style.visibility</p:attrName>
                                        </p:attrNameLst>
                                      </p:cBhvr>
                                      <p:to>
                                        <p:strVal val="visible"/>
                                      </p:to>
                                    </p:set>
                                    <p:animEffect transition="in" filter="fade">
                                      <p:cBhvr>
                                        <p:cTn id="76" dur="770" decel="100000"/>
                                        <p:tgtEl>
                                          <p:spTgt spid="80959"/>
                                        </p:tgtEl>
                                      </p:cBhvr>
                                    </p:animEffect>
                                    <p:animScale>
                                      <p:cBhvr>
                                        <p:cTn id="77" dur="770" decel="100000"/>
                                        <p:tgtEl>
                                          <p:spTgt spid="80959"/>
                                        </p:tgtEl>
                                      </p:cBhvr>
                                      <p:from x="10000" y="10000"/>
                                      <p:to x="200000" y="450000"/>
                                    </p:animScale>
                                    <p:animScale>
                                      <p:cBhvr>
                                        <p:cTn id="78" dur="1230" accel="100000" fill="hold">
                                          <p:stCondLst>
                                            <p:cond delay="770"/>
                                          </p:stCondLst>
                                        </p:cTn>
                                        <p:tgtEl>
                                          <p:spTgt spid="80959"/>
                                        </p:tgtEl>
                                      </p:cBhvr>
                                      <p:from x="200000" y="450000"/>
                                      <p:to x="100000" y="100000"/>
                                    </p:animScale>
                                    <p:set>
                                      <p:cBhvr>
                                        <p:cTn id="79" dur="770" fill="hold"/>
                                        <p:tgtEl>
                                          <p:spTgt spid="80959"/>
                                        </p:tgtEl>
                                        <p:attrNameLst>
                                          <p:attrName>ppt_x</p:attrName>
                                        </p:attrNameLst>
                                      </p:cBhvr>
                                      <p:to>
                                        <p:strVal val="(0.5)"/>
                                      </p:to>
                                    </p:set>
                                    <p:anim from="(0.5)" to="(#ppt_x)" calcmode="lin" valueType="num">
                                      <p:cBhvr>
                                        <p:cTn id="80" dur="1230" accel="100000" fill="hold">
                                          <p:stCondLst>
                                            <p:cond delay="770"/>
                                          </p:stCondLst>
                                        </p:cTn>
                                        <p:tgtEl>
                                          <p:spTgt spid="80959"/>
                                        </p:tgtEl>
                                        <p:attrNameLst>
                                          <p:attrName>ppt_x</p:attrName>
                                        </p:attrNameLst>
                                      </p:cBhvr>
                                    </p:anim>
                                    <p:set>
                                      <p:cBhvr>
                                        <p:cTn id="81" dur="770" fill="hold"/>
                                        <p:tgtEl>
                                          <p:spTgt spid="80959"/>
                                        </p:tgtEl>
                                        <p:attrNameLst>
                                          <p:attrName>ppt_y</p:attrName>
                                        </p:attrNameLst>
                                      </p:cBhvr>
                                      <p:to>
                                        <p:strVal val="(#ppt_y+0.4)"/>
                                      </p:to>
                                    </p:set>
                                    <p:anim from="(#ppt_y+0.4)" to="(#ppt_y)" calcmode="lin" valueType="num">
                                      <p:cBhvr>
                                        <p:cTn id="82" dur="1230" accel="100000" fill="hold">
                                          <p:stCondLst>
                                            <p:cond delay="770"/>
                                          </p:stCondLst>
                                        </p:cTn>
                                        <p:tgtEl>
                                          <p:spTgt spid="80959"/>
                                        </p:tgtEl>
                                        <p:attrNameLst>
                                          <p:attrName>ppt_y</p:attrName>
                                        </p:attrNameLst>
                                      </p:cBhvr>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9" presetClass="entr" presetSubtype="0" fill="hold" grpId="0" nodeType="clickEffect">
                                  <p:stCondLst>
                                    <p:cond delay="0"/>
                                  </p:stCondLst>
                                  <p:childTnLst>
                                    <p:set>
                                      <p:cBhvr>
                                        <p:cTn id="86" dur="1" fill="hold">
                                          <p:stCondLst>
                                            <p:cond delay="0"/>
                                          </p:stCondLst>
                                        </p:cTn>
                                        <p:tgtEl>
                                          <p:spTgt spid="80946"/>
                                        </p:tgtEl>
                                        <p:attrNameLst>
                                          <p:attrName>style.visibility</p:attrName>
                                        </p:attrNameLst>
                                      </p:cBhvr>
                                      <p:to>
                                        <p:strVal val="visible"/>
                                      </p:to>
                                    </p:set>
                                    <p:anim calcmode="lin" valueType="num">
                                      <p:cBhvr>
                                        <p:cTn id="87" dur="1000" fill="hold"/>
                                        <p:tgtEl>
                                          <p:spTgt spid="80946"/>
                                        </p:tgtEl>
                                        <p:attrNameLst>
                                          <p:attrName>ppt_x</p:attrName>
                                        </p:attrNameLst>
                                      </p:cBhvr>
                                      <p:tavLst>
                                        <p:tav tm="0">
                                          <p:val>
                                            <p:strVal val="#ppt_x-.2"/>
                                          </p:val>
                                        </p:tav>
                                        <p:tav tm="100000">
                                          <p:val>
                                            <p:strVal val="#ppt_x"/>
                                          </p:val>
                                        </p:tav>
                                      </p:tavLst>
                                    </p:anim>
                                    <p:anim calcmode="lin" valueType="num">
                                      <p:cBhvr>
                                        <p:cTn id="88" dur="1000" fill="hold"/>
                                        <p:tgtEl>
                                          <p:spTgt spid="80946"/>
                                        </p:tgtEl>
                                        <p:attrNameLst>
                                          <p:attrName>ppt_y</p:attrName>
                                        </p:attrNameLst>
                                      </p:cBhvr>
                                      <p:tavLst>
                                        <p:tav tm="0">
                                          <p:val>
                                            <p:strVal val="#ppt_y"/>
                                          </p:val>
                                        </p:tav>
                                        <p:tav tm="100000">
                                          <p:val>
                                            <p:strVal val="#ppt_y"/>
                                          </p:val>
                                        </p:tav>
                                      </p:tavLst>
                                    </p:anim>
                                    <p:animEffect transition="in" filter="wipe(right)" prLst="gradientSize: 0.1">
                                      <p:cBhvr>
                                        <p:cTn id="89" dur="1000"/>
                                        <p:tgtEl>
                                          <p:spTgt spid="80946"/>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47" presetClass="entr" presetSubtype="0" fill="hold" grpId="0" nodeType="clickEffect">
                                  <p:stCondLst>
                                    <p:cond delay="0"/>
                                  </p:stCondLst>
                                  <p:childTnLst>
                                    <p:set>
                                      <p:cBhvr>
                                        <p:cTn id="93" dur="1" fill="hold">
                                          <p:stCondLst>
                                            <p:cond delay="0"/>
                                          </p:stCondLst>
                                        </p:cTn>
                                        <p:tgtEl>
                                          <p:spTgt spid="80947"/>
                                        </p:tgtEl>
                                        <p:attrNameLst>
                                          <p:attrName>style.visibility</p:attrName>
                                        </p:attrNameLst>
                                      </p:cBhvr>
                                      <p:to>
                                        <p:strVal val="visible"/>
                                      </p:to>
                                    </p:set>
                                    <p:animEffect transition="in" filter="fade">
                                      <p:cBhvr>
                                        <p:cTn id="94" dur="1000"/>
                                        <p:tgtEl>
                                          <p:spTgt spid="80947"/>
                                        </p:tgtEl>
                                      </p:cBhvr>
                                    </p:animEffect>
                                    <p:anim calcmode="lin" valueType="num">
                                      <p:cBhvr>
                                        <p:cTn id="95" dur="1000" fill="hold"/>
                                        <p:tgtEl>
                                          <p:spTgt spid="80947"/>
                                        </p:tgtEl>
                                        <p:attrNameLst>
                                          <p:attrName>ppt_x</p:attrName>
                                        </p:attrNameLst>
                                      </p:cBhvr>
                                      <p:tavLst>
                                        <p:tav tm="0">
                                          <p:val>
                                            <p:strVal val="#ppt_x"/>
                                          </p:val>
                                        </p:tav>
                                        <p:tav tm="100000">
                                          <p:val>
                                            <p:strVal val="#ppt_x"/>
                                          </p:val>
                                        </p:tav>
                                      </p:tavLst>
                                    </p:anim>
                                    <p:anim calcmode="lin" valueType="num">
                                      <p:cBhvr>
                                        <p:cTn id="96" dur="1000" fill="hold"/>
                                        <p:tgtEl>
                                          <p:spTgt spid="80947"/>
                                        </p:tgtEl>
                                        <p:attrNameLst>
                                          <p:attrName>ppt_y</p:attrName>
                                        </p:attrNameLst>
                                      </p:cBhvr>
                                      <p:tavLst>
                                        <p:tav tm="0">
                                          <p:val>
                                            <p:strVal val="#ppt_y-.1"/>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9" presetClass="entr" presetSubtype="0" fill="hold" grpId="0" nodeType="clickEffect">
                                  <p:stCondLst>
                                    <p:cond delay="0"/>
                                  </p:stCondLst>
                                  <p:childTnLst>
                                    <p:set>
                                      <p:cBhvr>
                                        <p:cTn id="100" dur="1" fill="hold">
                                          <p:stCondLst>
                                            <p:cond delay="0"/>
                                          </p:stCondLst>
                                        </p:cTn>
                                        <p:tgtEl>
                                          <p:spTgt spid="80948"/>
                                        </p:tgtEl>
                                        <p:attrNameLst>
                                          <p:attrName>style.visibility</p:attrName>
                                        </p:attrNameLst>
                                      </p:cBhvr>
                                      <p:to>
                                        <p:strVal val="visible"/>
                                      </p:to>
                                    </p:set>
                                    <p:animEffect transition="in" filter="dissolve">
                                      <p:cBhvr>
                                        <p:cTn id="101" dur="500"/>
                                        <p:tgtEl>
                                          <p:spTgt spid="80948"/>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9" presetClass="entr" presetSubtype="0" fill="hold" grpId="0" nodeType="clickEffect">
                                  <p:stCondLst>
                                    <p:cond delay="0"/>
                                  </p:stCondLst>
                                  <p:childTnLst>
                                    <p:set>
                                      <p:cBhvr>
                                        <p:cTn id="105" dur="1" fill="hold">
                                          <p:stCondLst>
                                            <p:cond delay="0"/>
                                          </p:stCondLst>
                                        </p:cTn>
                                        <p:tgtEl>
                                          <p:spTgt spid="80960"/>
                                        </p:tgtEl>
                                        <p:attrNameLst>
                                          <p:attrName>style.visibility</p:attrName>
                                        </p:attrNameLst>
                                      </p:cBhvr>
                                      <p:to>
                                        <p:strVal val="visible"/>
                                      </p:to>
                                    </p:set>
                                    <p:animEffect transition="in" filter="dissolve">
                                      <p:cBhvr>
                                        <p:cTn id="106" dur="500"/>
                                        <p:tgtEl>
                                          <p:spTgt spid="80960"/>
                                        </p:tgtEl>
                                      </p:cBhvr>
                                    </p:animEffect>
                                  </p:childTnLst>
                                </p:cTn>
                              </p:par>
                              <p:par>
                                <p:cTn id="107" presetID="40" presetClass="entr" presetSubtype="0" fill="hold" grpId="0" nodeType="withEffect">
                                  <p:stCondLst>
                                    <p:cond delay="0"/>
                                  </p:stCondLst>
                                  <p:iterate type="lt">
                                    <p:tmPct val="10000"/>
                                  </p:iterate>
                                  <p:childTnLst>
                                    <p:set>
                                      <p:cBhvr>
                                        <p:cTn id="108" dur="1" fill="hold">
                                          <p:stCondLst>
                                            <p:cond delay="0"/>
                                          </p:stCondLst>
                                        </p:cTn>
                                        <p:tgtEl>
                                          <p:spTgt spid="80950"/>
                                        </p:tgtEl>
                                        <p:attrNameLst>
                                          <p:attrName>style.visibility</p:attrName>
                                        </p:attrNameLst>
                                      </p:cBhvr>
                                      <p:to>
                                        <p:strVal val="visible"/>
                                      </p:to>
                                    </p:set>
                                    <p:animEffect transition="in" filter="fade">
                                      <p:cBhvr>
                                        <p:cTn id="109" dur="1000"/>
                                        <p:tgtEl>
                                          <p:spTgt spid="80950"/>
                                        </p:tgtEl>
                                      </p:cBhvr>
                                    </p:animEffect>
                                    <p:anim calcmode="lin" valueType="num">
                                      <p:cBhvr>
                                        <p:cTn id="110" dur="1000" fill="hold"/>
                                        <p:tgtEl>
                                          <p:spTgt spid="80950"/>
                                        </p:tgtEl>
                                        <p:attrNameLst>
                                          <p:attrName>ppt_x</p:attrName>
                                        </p:attrNameLst>
                                      </p:cBhvr>
                                      <p:tavLst>
                                        <p:tav tm="0">
                                          <p:val>
                                            <p:strVal val="#ppt_x-.1"/>
                                          </p:val>
                                        </p:tav>
                                        <p:tav tm="100000">
                                          <p:val>
                                            <p:strVal val="#ppt_x"/>
                                          </p:val>
                                        </p:tav>
                                      </p:tavLst>
                                    </p:anim>
                                    <p:anim calcmode="lin" valueType="num">
                                      <p:cBhvr>
                                        <p:cTn id="111" dur="1000" fill="hold"/>
                                        <p:tgtEl>
                                          <p:spTgt spid="80950"/>
                                        </p:tgtEl>
                                        <p:attrNameLst>
                                          <p:attrName>ppt_y</p:attrName>
                                        </p:attrNameLst>
                                      </p:cBhvr>
                                      <p:tavLst>
                                        <p:tav tm="0">
                                          <p:val>
                                            <p:strVal val="#ppt_y"/>
                                          </p:val>
                                        </p:tav>
                                        <p:tav tm="100000">
                                          <p:val>
                                            <p:strVal val="#ppt_y"/>
                                          </p:val>
                                        </p:tav>
                                      </p:tavLst>
                                    </p:anim>
                                  </p:childTnLst>
                                </p:cTn>
                              </p:par>
                            </p:childTnLst>
                          </p:cTn>
                        </p:par>
                      </p:childTnLst>
                    </p:cTn>
                  </p:par>
                  <p:par>
                    <p:cTn id="112" fill="hold" nodeType="clickPar">
                      <p:stCondLst>
                        <p:cond delay="indefinite"/>
                      </p:stCondLst>
                      <p:childTnLst>
                        <p:par>
                          <p:cTn id="113" fill="hold" nodeType="withGroup">
                            <p:stCondLst>
                              <p:cond delay="0"/>
                            </p:stCondLst>
                            <p:childTnLst>
                              <p:par>
                                <p:cTn id="114" presetID="47" presetClass="entr" presetSubtype="0" fill="hold" grpId="0" nodeType="clickEffect">
                                  <p:stCondLst>
                                    <p:cond delay="0"/>
                                  </p:stCondLst>
                                  <p:childTnLst>
                                    <p:set>
                                      <p:cBhvr>
                                        <p:cTn id="115" dur="1" fill="hold">
                                          <p:stCondLst>
                                            <p:cond delay="0"/>
                                          </p:stCondLst>
                                        </p:cTn>
                                        <p:tgtEl>
                                          <p:spTgt spid="80949"/>
                                        </p:tgtEl>
                                        <p:attrNameLst>
                                          <p:attrName>style.visibility</p:attrName>
                                        </p:attrNameLst>
                                      </p:cBhvr>
                                      <p:to>
                                        <p:strVal val="visible"/>
                                      </p:to>
                                    </p:set>
                                    <p:animEffect transition="in" filter="fade">
                                      <p:cBhvr>
                                        <p:cTn id="116" dur="1000"/>
                                        <p:tgtEl>
                                          <p:spTgt spid="80949"/>
                                        </p:tgtEl>
                                      </p:cBhvr>
                                    </p:animEffect>
                                    <p:anim calcmode="lin" valueType="num">
                                      <p:cBhvr>
                                        <p:cTn id="117" dur="1000" fill="hold"/>
                                        <p:tgtEl>
                                          <p:spTgt spid="80949"/>
                                        </p:tgtEl>
                                        <p:attrNameLst>
                                          <p:attrName>ppt_x</p:attrName>
                                        </p:attrNameLst>
                                      </p:cBhvr>
                                      <p:tavLst>
                                        <p:tav tm="0">
                                          <p:val>
                                            <p:strVal val="#ppt_x"/>
                                          </p:val>
                                        </p:tav>
                                        <p:tav tm="100000">
                                          <p:val>
                                            <p:strVal val="#ppt_x"/>
                                          </p:val>
                                        </p:tav>
                                      </p:tavLst>
                                    </p:anim>
                                    <p:anim calcmode="lin" valueType="num">
                                      <p:cBhvr>
                                        <p:cTn id="118" dur="1000" fill="hold"/>
                                        <p:tgtEl>
                                          <p:spTgt spid="80949"/>
                                        </p:tgtEl>
                                        <p:attrNameLst>
                                          <p:attrName>ppt_y</p:attrName>
                                        </p:attrNameLst>
                                      </p:cBhvr>
                                      <p:tavLst>
                                        <p:tav tm="0">
                                          <p:val>
                                            <p:strVal val="#ppt_y-.1"/>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9" presetClass="entr" presetSubtype="0" fill="hold" grpId="0" nodeType="clickEffect">
                                  <p:stCondLst>
                                    <p:cond delay="0"/>
                                  </p:stCondLst>
                                  <p:childTnLst>
                                    <p:set>
                                      <p:cBhvr>
                                        <p:cTn id="122" dur="1" fill="hold">
                                          <p:stCondLst>
                                            <p:cond delay="0"/>
                                          </p:stCondLst>
                                        </p:cTn>
                                        <p:tgtEl>
                                          <p:spTgt spid="38"/>
                                        </p:tgtEl>
                                        <p:attrNameLst>
                                          <p:attrName>style.visibility</p:attrName>
                                        </p:attrNameLst>
                                      </p:cBhvr>
                                      <p:to>
                                        <p:strVal val="visible"/>
                                      </p:to>
                                    </p:set>
                                    <p:animEffect transition="in" filter="dissolve">
                                      <p:cBhvr>
                                        <p:cTn id="123" dur="500"/>
                                        <p:tgtEl>
                                          <p:spTgt spid="38"/>
                                        </p:tgtEl>
                                      </p:cBhvr>
                                    </p:animEffect>
                                  </p:childTnLst>
                                </p:cTn>
                              </p:par>
                            </p:childTnLst>
                          </p:cTn>
                        </p:par>
                      </p:childTnLst>
                    </p:cTn>
                  </p:par>
                  <p:par>
                    <p:cTn id="124" fill="hold">
                      <p:stCondLst>
                        <p:cond delay="indefinite"/>
                      </p:stCondLst>
                      <p:childTnLst>
                        <p:par>
                          <p:cTn id="125" fill="hold">
                            <p:stCondLst>
                              <p:cond delay="0"/>
                            </p:stCondLst>
                            <p:childTnLst>
                              <p:par>
                                <p:cTn id="126" presetID="9" presetClass="entr" presetSubtype="0" fill="hold" grpId="0" nodeType="clickEffect">
                                  <p:stCondLst>
                                    <p:cond delay="0"/>
                                  </p:stCondLst>
                                  <p:childTnLst>
                                    <p:set>
                                      <p:cBhvr>
                                        <p:cTn id="127" dur="1" fill="hold">
                                          <p:stCondLst>
                                            <p:cond delay="0"/>
                                          </p:stCondLst>
                                        </p:cTn>
                                        <p:tgtEl>
                                          <p:spTgt spid="80961"/>
                                        </p:tgtEl>
                                        <p:attrNameLst>
                                          <p:attrName>style.visibility</p:attrName>
                                        </p:attrNameLst>
                                      </p:cBhvr>
                                      <p:to>
                                        <p:strVal val="visible"/>
                                      </p:to>
                                    </p:set>
                                    <p:animEffect transition="in" filter="dissolve">
                                      <p:cBhvr>
                                        <p:cTn id="128" dur="500"/>
                                        <p:tgtEl>
                                          <p:spTgt spid="80961"/>
                                        </p:tgtEl>
                                      </p:cBhvr>
                                    </p:animEffect>
                                  </p:childTnLst>
                                </p:cTn>
                              </p:par>
                              <p:par>
                                <p:cTn id="129" presetID="40" presetClass="entr" presetSubtype="0" fill="hold" grpId="0" nodeType="withEffect">
                                  <p:stCondLst>
                                    <p:cond delay="0"/>
                                  </p:stCondLst>
                                  <p:iterate type="lt">
                                    <p:tmPct val="10000"/>
                                  </p:iterate>
                                  <p:childTnLst>
                                    <p:set>
                                      <p:cBhvr>
                                        <p:cTn id="130" dur="1" fill="hold">
                                          <p:stCondLst>
                                            <p:cond delay="0"/>
                                          </p:stCondLst>
                                        </p:cTn>
                                        <p:tgtEl>
                                          <p:spTgt spid="80952"/>
                                        </p:tgtEl>
                                        <p:attrNameLst>
                                          <p:attrName>style.visibility</p:attrName>
                                        </p:attrNameLst>
                                      </p:cBhvr>
                                      <p:to>
                                        <p:strVal val="visible"/>
                                      </p:to>
                                    </p:set>
                                    <p:animEffect transition="in" filter="fade">
                                      <p:cBhvr>
                                        <p:cTn id="131" dur="1000"/>
                                        <p:tgtEl>
                                          <p:spTgt spid="80952"/>
                                        </p:tgtEl>
                                      </p:cBhvr>
                                    </p:animEffect>
                                    <p:anim calcmode="lin" valueType="num">
                                      <p:cBhvr>
                                        <p:cTn id="132" dur="1000" fill="hold"/>
                                        <p:tgtEl>
                                          <p:spTgt spid="80952"/>
                                        </p:tgtEl>
                                        <p:attrNameLst>
                                          <p:attrName>ppt_x</p:attrName>
                                        </p:attrNameLst>
                                      </p:cBhvr>
                                      <p:tavLst>
                                        <p:tav tm="0">
                                          <p:val>
                                            <p:strVal val="#ppt_x-.1"/>
                                          </p:val>
                                        </p:tav>
                                        <p:tav tm="100000">
                                          <p:val>
                                            <p:strVal val="#ppt_x"/>
                                          </p:val>
                                        </p:tav>
                                      </p:tavLst>
                                    </p:anim>
                                    <p:anim calcmode="lin" valueType="num">
                                      <p:cBhvr>
                                        <p:cTn id="133" dur="1000" fill="hold"/>
                                        <p:tgtEl>
                                          <p:spTgt spid="80952"/>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7" presetClass="entr" presetSubtype="0" fill="hold" grpId="0" nodeType="clickEffect">
                                  <p:stCondLst>
                                    <p:cond delay="0"/>
                                  </p:stCondLst>
                                  <p:childTnLst>
                                    <p:set>
                                      <p:cBhvr>
                                        <p:cTn id="137" dur="1" fill="hold">
                                          <p:stCondLst>
                                            <p:cond delay="0"/>
                                          </p:stCondLst>
                                        </p:cTn>
                                        <p:tgtEl>
                                          <p:spTgt spid="80951"/>
                                        </p:tgtEl>
                                        <p:attrNameLst>
                                          <p:attrName>style.visibility</p:attrName>
                                        </p:attrNameLst>
                                      </p:cBhvr>
                                      <p:to>
                                        <p:strVal val="visible"/>
                                      </p:to>
                                    </p:set>
                                    <p:animEffect transition="in" filter="fade">
                                      <p:cBhvr>
                                        <p:cTn id="138" dur="1000"/>
                                        <p:tgtEl>
                                          <p:spTgt spid="80951"/>
                                        </p:tgtEl>
                                      </p:cBhvr>
                                    </p:animEffect>
                                    <p:anim calcmode="lin" valueType="num">
                                      <p:cBhvr>
                                        <p:cTn id="139" dur="1000" fill="hold"/>
                                        <p:tgtEl>
                                          <p:spTgt spid="80951"/>
                                        </p:tgtEl>
                                        <p:attrNameLst>
                                          <p:attrName>ppt_x</p:attrName>
                                        </p:attrNameLst>
                                      </p:cBhvr>
                                      <p:tavLst>
                                        <p:tav tm="0">
                                          <p:val>
                                            <p:strVal val="#ppt_x"/>
                                          </p:val>
                                        </p:tav>
                                        <p:tav tm="100000">
                                          <p:val>
                                            <p:strVal val="#ppt_x"/>
                                          </p:val>
                                        </p:tav>
                                      </p:tavLst>
                                    </p:anim>
                                    <p:anim calcmode="lin" valueType="num">
                                      <p:cBhvr>
                                        <p:cTn id="140" dur="1000" fill="hold"/>
                                        <p:tgtEl>
                                          <p:spTgt spid="80951"/>
                                        </p:tgtEl>
                                        <p:attrNameLst>
                                          <p:attrName>ppt_y</p:attrName>
                                        </p:attrNameLst>
                                      </p:cBhvr>
                                      <p:tavLst>
                                        <p:tav tm="0">
                                          <p:val>
                                            <p:strVal val="#ppt_y-.1"/>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9" presetClass="entr" presetSubtype="0" fill="hold" grpId="0" nodeType="clickEffect">
                                  <p:stCondLst>
                                    <p:cond delay="0"/>
                                  </p:stCondLst>
                                  <p:childTnLst>
                                    <p:set>
                                      <p:cBhvr>
                                        <p:cTn id="144" dur="1" fill="hold">
                                          <p:stCondLst>
                                            <p:cond delay="0"/>
                                          </p:stCondLst>
                                        </p:cTn>
                                        <p:tgtEl>
                                          <p:spTgt spid="39"/>
                                        </p:tgtEl>
                                        <p:attrNameLst>
                                          <p:attrName>style.visibility</p:attrName>
                                        </p:attrNameLst>
                                      </p:cBhvr>
                                      <p:to>
                                        <p:strVal val="visible"/>
                                      </p:to>
                                    </p:set>
                                    <p:animEffect transition="in" filter="dissolve">
                                      <p:cBhvr>
                                        <p:cTn id="145" dur="500"/>
                                        <p:tgtEl>
                                          <p:spTgt spid="39"/>
                                        </p:tgtEl>
                                      </p:cBhvr>
                                    </p:animEffect>
                                  </p:childTnLst>
                                </p:cTn>
                              </p:par>
                            </p:childTnLst>
                          </p:cTn>
                        </p:par>
                      </p:childTnLst>
                    </p:cTn>
                  </p:par>
                  <p:par>
                    <p:cTn id="146" fill="hold">
                      <p:stCondLst>
                        <p:cond delay="indefinite"/>
                      </p:stCondLst>
                      <p:childTnLst>
                        <p:par>
                          <p:cTn id="147" fill="hold">
                            <p:stCondLst>
                              <p:cond delay="0"/>
                            </p:stCondLst>
                            <p:childTnLst>
                              <p:par>
                                <p:cTn id="148" presetID="9" presetClass="entr" presetSubtype="0" fill="hold" grpId="0" nodeType="clickEffect">
                                  <p:stCondLst>
                                    <p:cond delay="0"/>
                                  </p:stCondLst>
                                  <p:childTnLst>
                                    <p:set>
                                      <p:cBhvr>
                                        <p:cTn id="149" dur="1" fill="hold">
                                          <p:stCondLst>
                                            <p:cond delay="0"/>
                                          </p:stCondLst>
                                        </p:cTn>
                                        <p:tgtEl>
                                          <p:spTgt spid="80962"/>
                                        </p:tgtEl>
                                        <p:attrNameLst>
                                          <p:attrName>style.visibility</p:attrName>
                                        </p:attrNameLst>
                                      </p:cBhvr>
                                      <p:to>
                                        <p:strVal val="visible"/>
                                      </p:to>
                                    </p:set>
                                    <p:animEffect transition="in" filter="dissolve">
                                      <p:cBhvr>
                                        <p:cTn id="150" dur="500"/>
                                        <p:tgtEl>
                                          <p:spTgt spid="80962"/>
                                        </p:tgtEl>
                                      </p:cBhvr>
                                    </p:animEffect>
                                  </p:childTnLst>
                                </p:cTn>
                              </p:par>
                            </p:childTnLst>
                          </p:cTn>
                        </p:par>
                        <p:par>
                          <p:cTn id="151" fill="hold" nodeType="afterGroup">
                            <p:stCondLst>
                              <p:cond delay="500"/>
                            </p:stCondLst>
                            <p:childTnLst>
                              <p:par>
                                <p:cTn id="152" presetID="47" presetClass="entr" presetSubtype="0" fill="hold" grpId="0" nodeType="afterEffect">
                                  <p:stCondLst>
                                    <p:cond delay="0"/>
                                  </p:stCondLst>
                                  <p:childTnLst>
                                    <p:set>
                                      <p:cBhvr>
                                        <p:cTn id="153" dur="1" fill="hold">
                                          <p:stCondLst>
                                            <p:cond delay="0"/>
                                          </p:stCondLst>
                                        </p:cTn>
                                        <p:tgtEl>
                                          <p:spTgt spid="80910"/>
                                        </p:tgtEl>
                                        <p:attrNameLst>
                                          <p:attrName>style.visibility</p:attrName>
                                        </p:attrNameLst>
                                      </p:cBhvr>
                                      <p:to>
                                        <p:strVal val="visible"/>
                                      </p:to>
                                    </p:set>
                                    <p:animEffect transition="in" filter="fade">
                                      <p:cBhvr>
                                        <p:cTn id="154" dur="1000"/>
                                        <p:tgtEl>
                                          <p:spTgt spid="80910"/>
                                        </p:tgtEl>
                                      </p:cBhvr>
                                    </p:animEffect>
                                    <p:anim calcmode="lin" valueType="num">
                                      <p:cBhvr>
                                        <p:cTn id="155" dur="1000" fill="hold"/>
                                        <p:tgtEl>
                                          <p:spTgt spid="80910"/>
                                        </p:tgtEl>
                                        <p:attrNameLst>
                                          <p:attrName>ppt_x</p:attrName>
                                        </p:attrNameLst>
                                      </p:cBhvr>
                                      <p:tavLst>
                                        <p:tav tm="0">
                                          <p:val>
                                            <p:strVal val="#ppt_x"/>
                                          </p:val>
                                        </p:tav>
                                        <p:tav tm="100000">
                                          <p:val>
                                            <p:strVal val="#ppt_x"/>
                                          </p:val>
                                        </p:tav>
                                      </p:tavLst>
                                    </p:anim>
                                    <p:anim calcmode="lin" valueType="num">
                                      <p:cBhvr>
                                        <p:cTn id="156" dur="1000" fill="hold"/>
                                        <p:tgtEl>
                                          <p:spTgt spid="809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animBg="1"/>
      <p:bldP spid="80900" grpId="0" animBg="1"/>
      <p:bldP spid="80904" grpId="0" animBg="1"/>
      <p:bldP spid="80910" grpId="0" animBg="1"/>
      <p:bldP spid="80946" grpId="0"/>
      <p:bldP spid="80947" grpId="0"/>
      <p:bldP spid="80948" grpId="0"/>
      <p:bldP spid="80949" grpId="0"/>
      <p:bldP spid="80950" grpId="0"/>
      <p:bldP spid="80951" grpId="0"/>
      <p:bldP spid="80952" grpId="0"/>
      <p:bldP spid="80953" grpId="0"/>
      <p:bldP spid="80954" grpId="0"/>
      <p:bldP spid="80955" grpId="0"/>
      <p:bldP spid="80956" grpId="0"/>
      <p:bldP spid="80957" grpId="0"/>
      <p:bldP spid="80958" grpId="0"/>
      <p:bldP spid="80959" grpId="0"/>
      <p:bldP spid="80960" grpId="0"/>
      <p:bldP spid="80961" grpId="0"/>
      <p:bldP spid="80962" grpId="0"/>
      <p:bldP spid="38" grpId="0"/>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74638"/>
            <a:ext cx="9144000" cy="1143000"/>
          </a:xfrm>
        </p:spPr>
        <p:txBody>
          <a:bodyPr/>
          <a:lstStyle/>
          <a:p>
            <a:pPr eaLnBrk="1" hangingPunct="1"/>
            <a:r>
              <a:rPr lang="en-US" altLang="en-US" sz="4800" dirty="0">
                <a:latin typeface="Bernard MT Condensed" panose="02050806060905020404" pitchFamily="18" charset="0"/>
              </a:rPr>
              <a:t>Collecting Gas Over Water via Displacement </a:t>
            </a:r>
          </a:p>
        </p:txBody>
      </p:sp>
      <p:sp>
        <p:nvSpPr>
          <p:cNvPr id="3" name="Rectangle 2"/>
          <p:cNvSpPr/>
          <p:nvPr/>
        </p:nvSpPr>
        <p:spPr>
          <a:xfrm>
            <a:off x="533400" y="2209800"/>
            <a:ext cx="8077200" cy="28956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700" name="Picture 4" descr="Gas Collection by Water Displacement | CK-12 Found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7" y="2438400"/>
            <a:ext cx="7667925" cy="24384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Down Arrow 3"/>
          <p:cNvSpPr/>
          <p:nvPr/>
        </p:nvSpPr>
        <p:spPr>
          <a:xfrm>
            <a:off x="4191000" y="2286000"/>
            <a:ext cx="533400" cy="10668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705600" y="2286000"/>
            <a:ext cx="533400" cy="21336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2133600" y="3733800"/>
            <a:ext cx="1219200" cy="1014412"/>
          </a:xfrm>
          <a:prstGeom prst="rect">
            <a:avLst/>
          </a:prstGeom>
        </p:spPr>
      </p:pic>
      <p:sp>
        <p:nvSpPr>
          <p:cNvPr id="6" name="Rectangle 5"/>
          <p:cNvSpPr/>
          <p:nvPr/>
        </p:nvSpPr>
        <p:spPr>
          <a:xfrm>
            <a:off x="3200400" y="2286000"/>
            <a:ext cx="2667000" cy="259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5905801" y="2286000"/>
            <a:ext cx="2514600" cy="259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7706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74638"/>
            <a:ext cx="9144000" cy="1143000"/>
          </a:xfrm>
        </p:spPr>
        <p:txBody>
          <a:bodyPr/>
          <a:lstStyle/>
          <a:p>
            <a:pPr eaLnBrk="1" hangingPunct="1"/>
            <a:r>
              <a:rPr lang="en-US" altLang="en-US" sz="4800" dirty="0">
                <a:latin typeface="Bernard MT Condensed" panose="02050806060905020404" pitchFamily="18" charset="0"/>
              </a:rPr>
              <a:t>Collecting Gas Over Water via Displacement </a:t>
            </a:r>
          </a:p>
        </p:txBody>
      </p:sp>
      <p:sp>
        <p:nvSpPr>
          <p:cNvPr id="3" name="Rectangle 2"/>
          <p:cNvSpPr/>
          <p:nvPr/>
        </p:nvSpPr>
        <p:spPr>
          <a:xfrm>
            <a:off x="533400" y="2209800"/>
            <a:ext cx="8077200" cy="28956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700" name="Picture 4" descr="Gas Collection by Water Displacement | CK-12 Found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7" y="2438400"/>
            <a:ext cx="7667925" cy="24384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Down Arrow 3"/>
          <p:cNvSpPr/>
          <p:nvPr/>
        </p:nvSpPr>
        <p:spPr>
          <a:xfrm>
            <a:off x="4191000" y="2286000"/>
            <a:ext cx="533400" cy="10668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705600" y="2286000"/>
            <a:ext cx="533400" cy="21336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2133600" y="3733800"/>
            <a:ext cx="1219200" cy="1014412"/>
          </a:xfrm>
          <a:prstGeom prst="rect">
            <a:avLst/>
          </a:prstGeom>
        </p:spPr>
      </p:pic>
      <p:sp>
        <p:nvSpPr>
          <p:cNvPr id="12" name="Rectangle 11"/>
          <p:cNvSpPr/>
          <p:nvPr/>
        </p:nvSpPr>
        <p:spPr>
          <a:xfrm>
            <a:off x="5791200" y="2286000"/>
            <a:ext cx="2629201" cy="259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2663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274638"/>
            <a:ext cx="9144000" cy="1143000"/>
          </a:xfrm>
        </p:spPr>
        <p:txBody>
          <a:bodyPr/>
          <a:lstStyle/>
          <a:p>
            <a:pPr eaLnBrk="1" hangingPunct="1"/>
            <a:r>
              <a:rPr lang="en-US" altLang="en-US" sz="4800" dirty="0">
                <a:latin typeface="Bernard MT Condensed" panose="02050806060905020404" pitchFamily="18" charset="0"/>
              </a:rPr>
              <a:t>Collecting Gas Over Water via Displacement </a:t>
            </a:r>
          </a:p>
        </p:txBody>
      </p:sp>
      <p:sp>
        <p:nvSpPr>
          <p:cNvPr id="3" name="Rectangle 2"/>
          <p:cNvSpPr/>
          <p:nvPr/>
        </p:nvSpPr>
        <p:spPr>
          <a:xfrm>
            <a:off x="533400" y="2209800"/>
            <a:ext cx="8077200" cy="289560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700" name="Picture 4" descr="Gas Collection by Water Displacement | CK-12 Found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7" y="2438400"/>
            <a:ext cx="7667925" cy="24384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Down Arrow 3"/>
          <p:cNvSpPr/>
          <p:nvPr/>
        </p:nvSpPr>
        <p:spPr>
          <a:xfrm>
            <a:off x="4191000" y="2286000"/>
            <a:ext cx="533400" cy="10668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705600" y="2286000"/>
            <a:ext cx="533400" cy="2133600"/>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2133600" y="3733800"/>
            <a:ext cx="1219200" cy="1014412"/>
          </a:xfrm>
          <a:prstGeom prst="rect">
            <a:avLst/>
          </a:prstGeom>
        </p:spPr>
      </p:pic>
    </p:spTree>
    <p:extLst>
      <p:ext uri="{BB962C8B-B14F-4D97-AF65-F5344CB8AC3E}">
        <p14:creationId xmlns:p14="http://schemas.microsoft.com/office/powerpoint/2010/main" val="308392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3" name="Rectangle 12"/>
          <p:cNvSpPr/>
          <p:nvPr/>
        </p:nvSpPr>
        <p:spPr>
          <a:xfrm>
            <a:off x="5257800" y="1905000"/>
            <a:ext cx="3581400" cy="4324261"/>
          </a:xfrm>
          <a:prstGeom prst="rect">
            <a:avLst/>
          </a:prstGeom>
          <a:solidFill>
            <a:schemeClr val="bg1"/>
          </a:solidFill>
          <a:ln w="76200">
            <a:solidFill>
              <a:schemeClr val="tx1"/>
            </a:solidFill>
          </a:ln>
        </p:spPr>
        <p:txBody>
          <a:bodyPr wrap="square" anchor="t">
            <a:spAutoFit/>
          </a:bodyPr>
          <a:lstStyle/>
          <a:p>
            <a:pPr fontAlgn="base">
              <a:spcBef>
                <a:spcPct val="0"/>
              </a:spcBef>
              <a:spcAft>
                <a:spcPct val="0"/>
              </a:spcAft>
              <a:defRPr/>
            </a:pPr>
            <a:r>
              <a:rPr lang="en-US" altLang="en-US" sz="2500" b="1" dirty="0">
                <a:latin typeface="Times New Roman" panose="02020603050405020304" pitchFamily="18" charset="0"/>
                <a:cs typeface="Times New Roman" panose="02020603050405020304" pitchFamily="18" charset="0"/>
              </a:rPr>
              <a:t>The gas being created will push  the water out of the collection container and “displace” it – allows you to find the volume collected.</a:t>
            </a:r>
          </a:p>
          <a:p>
            <a:pPr fontAlgn="base">
              <a:spcBef>
                <a:spcPct val="0"/>
              </a:spcBef>
              <a:spcAft>
                <a:spcPct val="0"/>
              </a:spcAft>
              <a:defRPr/>
            </a:pPr>
            <a:endParaRPr lang="en-US" altLang="en-US" sz="2500" b="1" dirty="0">
              <a:latin typeface="Times New Roman" panose="02020603050405020304" pitchFamily="18" charset="0"/>
              <a:cs typeface="Times New Roman" panose="02020603050405020304" pitchFamily="18" charset="0"/>
            </a:endParaRPr>
          </a:p>
          <a:p>
            <a:pPr fontAlgn="base">
              <a:spcBef>
                <a:spcPct val="0"/>
              </a:spcBef>
              <a:spcAft>
                <a:spcPct val="0"/>
              </a:spcAft>
              <a:defRPr/>
            </a:pPr>
            <a:r>
              <a:rPr lang="en-US" altLang="en-US" sz="2500" b="1" dirty="0">
                <a:latin typeface="Times New Roman" panose="02020603050405020304" pitchFamily="18" charset="0"/>
                <a:cs typeface="Times New Roman" panose="02020603050405020304" pitchFamily="18" charset="0"/>
              </a:rPr>
              <a:t>The total pressure in the collection container is the same as atmospheric pressure in the room. </a:t>
            </a:r>
          </a:p>
        </p:txBody>
      </p:sp>
      <p:sp>
        <p:nvSpPr>
          <p:cNvPr id="35842" name="Rectangle 2"/>
          <p:cNvSpPr>
            <a:spLocks noGrp="1" noChangeArrowheads="1"/>
          </p:cNvSpPr>
          <p:nvPr>
            <p:ph type="title"/>
          </p:nvPr>
        </p:nvSpPr>
        <p:spPr>
          <a:xfrm>
            <a:off x="0" y="274638"/>
            <a:ext cx="9144000" cy="1143000"/>
          </a:xfrm>
        </p:spPr>
        <p:txBody>
          <a:bodyPr/>
          <a:lstStyle/>
          <a:p>
            <a:pPr eaLnBrk="1" hangingPunct="1"/>
            <a:r>
              <a:rPr lang="en-US" altLang="en-US" sz="4800" dirty="0">
                <a:latin typeface="Bernard MT Condensed" panose="02050806060905020404" pitchFamily="18" charset="0"/>
              </a:rPr>
              <a:t>Collecting Gas Over Water via Displacement </a:t>
            </a:r>
          </a:p>
        </p:txBody>
      </p:sp>
      <p:pic>
        <p:nvPicPr>
          <p:cNvPr id="29702" name="Picture 6" descr="https://chem.libretexts.org/@api/deki/files/80838/CNX_Chem_09_03_WaterVapor.jpg?revision=1&amp;size=bestfit&amp;width=426&amp;height=36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04999"/>
            <a:ext cx="4547680" cy="4324261"/>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55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81000"/>
            <a:ext cx="8686800" cy="2286000"/>
          </a:xfrm>
          <a:solidFill>
            <a:schemeClr val="bg1"/>
          </a:solidFill>
          <a:ln w="76200">
            <a:solidFill>
              <a:schemeClr val="tx1"/>
            </a:solidFill>
          </a:ln>
        </p:spPr>
        <p:txBody>
          <a:bodyPr>
            <a:noAutofit/>
          </a:bodyPr>
          <a:lstStyle/>
          <a:p>
            <a:r>
              <a:rPr lang="en-US" sz="6000" dirty="0">
                <a:latin typeface="Bernard MT Condensed" panose="02050806060905020404" pitchFamily="18" charset="0"/>
              </a:rPr>
              <a:t>N-33</a:t>
            </a:r>
            <a:br>
              <a:rPr lang="en-US" sz="6000" dirty="0">
                <a:latin typeface="Bernard MT Condensed" panose="02050806060905020404" pitchFamily="18" charset="0"/>
              </a:rPr>
            </a:br>
            <a:r>
              <a:rPr lang="en-US" sz="6000" dirty="0">
                <a:latin typeface="Bernard MT Condensed" panose="02050806060905020404" pitchFamily="18" charset="0"/>
              </a:rPr>
              <a:t>Partial Pressure Calculations </a:t>
            </a:r>
          </a:p>
        </p:txBody>
      </p:sp>
      <p:sp>
        <p:nvSpPr>
          <p:cNvPr id="3" name="Title 1"/>
          <p:cNvSpPr txBox="1">
            <a:spLocks/>
          </p:cNvSpPr>
          <p:nvPr/>
        </p:nvSpPr>
        <p:spPr>
          <a:xfrm>
            <a:off x="228600" y="2895600"/>
            <a:ext cx="8686800" cy="2743200"/>
          </a:xfrm>
          <a:prstGeom prst="rect">
            <a:avLst/>
          </a:prstGeom>
          <a:solidFill>
            <a:schemeClr val="bg1"/>
          </a:solidFill>
          <a:ln w="76200">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u="sng" dirty="0">
                <a:solidFill>
                  <a:srgbClr val="FF0000"/>
                </a:solidFill>
              </a:rPr>
              <a:t>Target</a:t>
            </a:r>
            <a:r>
              <a:rPr lang="en-US" sz="4000" b="1" dirty="0">
                <a:solidFill>
                  <a:srgbClr val="FF0000"/>
                </a:solidFill>
              </a:rPr>
              <a:t>: I can use Dalton’s Law of Partial Pressures to determine how much an individual gas is contributing to the pressure of a mixture of gases. </a:t>
            </a:r>
            <a:endParaRPr lang="en-US" sz="5400" b="1" dirty="0">
              <a:solidFill>
                <a:srgbClr val="FF0000"/>
              </a:solidFill>
              <a:latin typeface="Bernard MT Condensed" panose="02050806060905020404" pitchFamily="18" charset="0"/>
            </a:endParaRPr>
          </a:p>
        </p:txBody>
      </p:sp>
      <p:sp>
        <p:nvSpPr>
          <p:cNvPr id="5" name="TextBox 4">
            <a:extLst>
              <a:ext uri="{FF2B5EF4-FFF2-40B4-BE49-F238E27FC236}">
                <a16:creationId xmlns:a16="http://schemas.microsoft.com/office/drawing/2014/main" id="{4C23D392-6BDD-E153-3468-EEF240FDEFE9}"/>
              </a:ext>
            </a:extLst>
          </p:cNvPr>
          <p:cNvSpPr txBox="1"/>
          <p:nvPr/>
        </p:nvSpPr>
        <p:spPr>
          <a:xfrm>
            <a:off x="217714" y="6248400"/>
            <a:ext cx="8305800" cy="461665"/>
          </a:xfrm>
          <a:prstGeom prst="rect">
            <a:avLst/>
          </a:prstGeom>
          <a:noFill/>
        </p:spPr>
        <p:txBody>
          <a:bodyPr wrap="square">
            <a:spAutoFit/>
          </a:bodyPr>
          <a:lstStyle/>
          <a:p>
            <a:r>
              <a:rPr lang="en-US" sz="2400" b="1" dirty="0"/>
              <a:t>Link to YouTube Presentation: </a:t>
            </a:r>
            <a:r>
              <a:rPr lang="en-US" sz="2400" dirty="0">
                <a:hlinkClick r:id="rId2"/>
              </a:rPr>
              <a:t>https://youtu.be/LIDrcBuAafM</a:t>
            </a:r>
            <a:r>
              <a:rPr lang="en-US" sz="2400" dirty="0"/>
              <a:t> </a:t>
            </a:r>
          </a:p>
        </p:txBody>
      </p:sp>
    </p:spTree>
    <p:extLst>
      <p:ext uri="{BB962C8B-B14F-4D97-AF65-F5344CB8AC3E}">
        <p14:creationId xmlns:p14="http://schemas.microsoft.com/office/powerpoint/2010/main" val="179696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4" name="Rectangle 13"/>
          <p:cNvSpPr/>
          <p:nvPr/>
        </p:nvSpPr>
        <p:spPr>
          <a:xfrm>
            <a:off x="152400" y="267251"/>
            <a:ext cx="8828179" cy="1569659"/>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24097" y="267251"/>
            <a:ext cx="8656482" cy="1569660"/>
          </a:xfrm>
          <a:prstGeom prst="rect">
            <a:avLst/>
          </a:prstGeom>
          <a:noFill/>
        </p:spPr>
        <p:txBody>
          <a:bodyPr wrap="square" rtlCol="0">
            <a:spAutoFit/>
          </a:bodyPr>
          <a:lstStyle/>
          <a:p>
            <a:r>
              <a:rPr lang="en-US" sz="2400" b="1" dirty="0">
                <a:solidFill>
                  <a:prstClr val="black"/>
                </a:solidFill>
              </a:rPr>
              <a:t>If you line up the water level line of the collection container, with the water level line of the water bath, then the pressure inside the collection container will be the SAME as the pressure in the room! </a:t>
            </a:r>
          </a:p>
        </p:txBody>
      </p:sp>
      <p:sp>
        <p:nvSpPr>
          <p:cNvPr id="3" name="Rectangle 2"/>
          <p:cNvSpPr/>
          <p:nvPr/>
        </p:nvSpPr>
        <p:spPr>
          <a:xfrm>
            <a:off x="152400" y="1836911"/>
            <a:ext cx="8828179" cy="4790674"/>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rotWithShape="1">
          <a:blip r:embed="rId3"/>
          <a:srcRect t="4719" b="2100"/>
          <a:stretch/>
        </p:blipFill>
        <p:spPr>
          <a:xfrm>
            <a:off x="5649307" y="3872955"/>
            <a:ext cx="3284613" cy="2700564"/>
          </a:xfrm>
          <a:prstGeom prst="rect">
            <a:avLst/>
          </a:prstGeom>
        </p:spPr>
      </p:pic>
      <p:pic>
        <p:nvPicPr>
          <p:cNvPr id="7" name="Picture 6"/>
          <p:cNvPicPr>
            <a:picLocks noChangeAspect="1"/>
          </p:cNvPicPr>
          <p:nvPr/>
        </p:nvPicPr>
        <p:blipFill rotWithShape="1">
          <a:blip r:embed="rId4"/>
          <a:srcRect t="2885" b="6881"/>
          <a:stretch/>
        </p:blipFill>
        <p:spPr>
          <a:xfrm>
            <a:off x="322065" y="3962401"/>
            <a:ext cx="2344935" cy="2590800"/>
          </a:xfrm>
          <a:prstGeom prst="rect">
            <a:avLst/>
          </a:prstGeom>
        </p:spPr>
      </p:pic>
      <p:pic>
        <p:nvPicPr>
          <p:cNvPr id="8" name="Picture 7"/>
          <p:cNvPicPr>
            <a:picLocks noChangeAspect="1"/>
          </p:cNvPicPr>
          <p:nvPr/>
        </p:nvPicPr>
        <p:blipFill rotWithShape="1">
          <a:blip r:embed="rId5"/>
          <a:srcRect t="2431" b="1147"/>
          <a:stretch/>
        </p:blipFill>
        <p:spPr>
          <a:xfrm>
            <a:off x="2667000" y="3947160"/>
            <a:ext cx="2283023" cy="2641599"/>
          </a:xfrm>
          <a:prstGeom prst="rect">
            <a:avLst/>
          </a:prstGeom>
        </p:spPr>
      </p:pic>
      <p:sp>
        <p:nvSpPr>
          <p:cNvPr id="9" name="TextBox 8"/>
          <p:cNvSpPr txBox="1"/>
          <p:nvPr/>
        </p:nvSpPr>
        <p:spPr>
          <a:xfrm>
            <a:off x="164690" y="2207158"/>
            <a:ext cx="5199592" cy="1384995"/>
          </a:xfrm>
          <a:prstGeom prst="rect">
            <a:avLst/>
          </a:prstGeom>
          <a:noFill/>
        </p:spPr>
        <p:txBody>
          <a:bodyPr wrap="square" rtlCol="0">
            <a:spAutoFit/>
          </a:bodyPr>
          <a:lstStyle/>
          <a:p>
            <a:pPr algn="ctr"/>
            <a:r>
              <a:rPr lang="en-US" sz="2800" b="1" dirty="0">
                <a:solidFill>
                  <a:srgbClr val="FF0000"/>
                </a:solidFill>
              </a:rPr>
              <a:t>Water lines don’t match, pressure inside not the same as pressure outside!</a:t>
            </a:r>
          </a:p>
        </p:txBody>
      </p:sp>
      <p:sp>
        <p:nvSpPr>
          <p:cNvPr id="10" name="TextBox 9"/>
          <p:cNvSpPr txBox="1"/>
          <p:nvPr/>
        </p:nvSpPr>
        <p:spPr>
          <a:xfrm>
            <a:off x="5544266" y="1991714"/>
            <a:ext cx="3494693" cy="1815882"/>
          </a:xfrm>
          <a:prstGeom prst="rect">
            <a:avLst/>
          </a:prstGeom>
          <a:noFill/>
        </p:spPr>
        <p:txBody>
          <a:bodyPr wrap="square" rtlCol="0">
            <a:spAutoFit/>
          </a:bodyPr>
          <a:lstStyle/>
          <a:p>
            <a:pPr algn="ctr"/>
            <a:r>
              <a:rPr lang="en-US" sz="2800" b="1" dirty="0">
                <a:solidFill>
                  <a:srgbClr val="00B050"/>
                </a:solidFill>
              </a:rPr>
              <a:t>Water lines match, pressure inside is the same as pressure outside!</a:t>
            </a:r>
          </a:p>
        </p:txBody>
      </p:sp>
    </p:spTree>
    <p:extLst>
      <p:ext uri="{BB962C8B-B14F-4D97-AF65-F5344CB8AC3E}">
        <p14:creationId xmlns:p14="http://schemas.microsoft.com/office/powerpoint/2010/main" val="600249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3" name="Rectangle 12"/>
          <p:cNvSpPr/>
          <p:nvPr/>
        </p:nvSpPr>
        <p:spPr>
          <a:xfrm>
            <a:off x="381000" y="1981200"/>
            <a:ext cx="8382000" cy="4524315"/>
          </a:xfrm>
          <a:prstGeom prst="rect">
            <a:avLst/>
          </a:prstGeom>
          <a:solidFill>
            <a:schemeClr val="bg1"/>
          </a:solidFill>
          <a:ln w="76200">
            <a:solidFill>
              <a:schemeClr val="tx1"/>
            </a:solidFill>
          </a:ln>
        </p:spPr>
        <p:txBody>
          <a:bodyPr wrap="square" anchor="t">
            <a:spAutoFit/>
          </a:bodyPr>
          <a:lstStyle/>
          <a:p>
            <a:pPr lvl="0" algn="ctr" fontAlgn="base">
              <a:spcBef>
                <a:spcPct val="0"/>
              </a:spcBef>
              <a:spcAft>
                <a:spcPct val="0"/>
              </a:spcAft>
              <a:defRPr/>
            </a:pPr>
            <a:endParaRPr lang="en-US" altLang="en-US" sz="48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48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48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28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r>
              <a:rPr lang="en-US" altLang="en-US" sz="3600" b="1" dirty="0">
                <a:latin typeface="Times New Roman" panose="02020603050405020304" pitchFamily="18" charset="0"/>
                <a:cs typeface="Times New Roman" panose="02020603050405020304" pitchFamily="18" charset="0"/>
              </a:rPr>
              <a:t>The collected gas will have water vapor in it as well. The amount of water vapor will change based on the temperature.</a:t>
            </a:r>
          </a:p>
        </p:txBody>
      </p:sp>
      <p:sp>
        <p:nvSpPr>
          <p:cNvPr id="35842" name="Rectangle 2"/>
          <p:cNvSpPr>
            <a:spLocks noGrp="1" noChangeArrowheads="1"/>
          </p:cNvSpPr>
          <p:nvPr>
            <p:ph type="title"/>
          </p:nvPr>
        </p:nvSpPr>
        <p:spPr>
          <a:xfrm>
            <a:off x="0" y="457200"/>
            <a:ext cx="9144000" cy="1143000"/>
          </a:xfrm>
        </p:spPr>
        <p:txBody>
          <a:bodyPr/>
          <a:lstStyle/>
          <a:p>
            <a:pPr eaLnBrk="1" hangingPunct="1"/>
            <a:r>
              <a:rPr lang="en-US" altLang="en-US" sz="4800" dirty="0">
                <a:latin typeface="Bernard MT Condensed" panose="02050806060905020404" pitchFamily="18" charset="0"/>
              </a:rPr>
              <a:t>Water vapor is a bit of a problem though…</a:t>
            </a:r>
          </a:p>
        </p:txBody>
      </p:sp>
      <p:pic>
        <p:nvPicPr>
          <p:cNvPr id="29700" name="Picture 4" descr="https://sites.google.com/site/mohshchemwithmrsp/_/rsrc/1472859898453/unit-4---gas-laws/dalton-s-law/daltons%20law.png?height=155&amp;width=3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209800"/>
            <a:ext cx="4876800" cy="2362200"/>
          </a:xfrm>
          <a:prstGeom prst="rect">
            <a:avLst/>
          </a:prstGeom>
          <a:noFill/>
          <a:extLst>
            <a:ext uri="{909E8E84-426E-40DD-AFC4-6F175D3DCCD1}">
              <a14:hiddenFill xmlns:a14="http://schemas.microsoft.com/office/drawing/2010/main">
                <a:solidFill>
                  <a:srgbClr val="FFFFFF"/>
                </a:solidFill>
              </a14:hiddenFill>
            </a:ext>
          </a:extLst>
        </p:spPr>
      </p:pic>
      <p:sp>
        <p:nvSpPr>
          <p:cNvPr id="2" name="Oval 1"/>
          <p:cNvSpPr/>
          <p:nvPr/>
        </p:nvSpPr>
        <p:spPr>
          <a:xfrm>
            <a:off x="4891548" y="2209800"/>
            <a:ext cx="2423652" cy="10668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7451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Rectangle 12"/>
              <p:cNvSpPr/>
              <p:nvPr/>
            </p:nvSpPr>
            <p:spPr>
              <a:xfrm>
                <a:off x="381000" y="1203960"/>
                <a:ext cx="8382000" cy="5120640"/>
              </a:xfrm>
              <a:prstGeom prst="rect">
                <a:avLst/>
              </a:prstGeom>
              <a:solidFill>
                <a:schemeClr val="bg1"/>
              </a:solidFill>
              <a:ln w="76200">
                <a:solidFill>
                  <a:schemeClr val="tx1"/>
                </a:solidFill>
              </a:ln>
            </p:spPr>
            <p:txBody>
              <a:bodyPr wrap="square" anchor="t">
                <a:spAutoFit/>
              </a:bodyPr>
              <a:lstStyle/>
              <a:p>
                <a:pPr lvl="0" algn="ctr" fontAlgn="base">
                  <a:spcBef>
                    <a:spcPct val="0"/>
                  </a:spcBef>
                  <a:spcAft>
                    <a:spcPct val="0"/>
                  </a:spcAft>
                  <a:defRPr/>
                </a:pPr>
                <a:r>
                  <a:rPr lang="en-US" altLang="en-US" sz="3600" b="1" dirty="0">
                    <a:latin typeface="Times New Roman" panose="02020603050405020304" pitchFamily="18" charset="0"/>
                    <a:cs typeface="Times New Roman" panose="02020603050405020304" pitchFamily="18" charset="0"/>
                  </a:rPr>
                  <a:t>The total pressure will be a result of the partial pressure of the desired collected gas being generated by the reaction, and the partial pressure of the water vapor.</a:t>
                </a:r>
                <a:br>
                  <a:rPr lang="en-US" alt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 </a:t>
                </a:r>
              </a:p>
              <a:p>
                <a:pPr lvl="0" algn="ctr" fontAlgn="base">
                  <a:spcBef>
                    <a:spcPct val="0"/>
                  </a:spcBef>
                  <a:spcAft>
                    <a:spcPct val="0"/>
                  </a:spcAft>
                  <a:defRPr/>
                </a:pPr>
                <a14:m>
                  <m:oMathPara xmlns:m="http://schemas.openxmlformats.org/officeDocument/2006/math">
                    <m:oMathParaPr>
                      <m:jc m:val="centerGroup"/>
                    </m:oMathParaPr>
                    <m:oMath xmlns:m="http://schemas.openxmlformats.org/officeDocument/2006/math">
                      <m:sSub>
                        <m:sSubPr>
                          <m:ctrlPr>
                            <a:rPr lang="en-US" altLang="en-US" sz="4400" b="1" i="1" smtClean="0">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𝑷</m:t>
                          </m:r>
                        </m:e>
                        <m:sub>
                          <m:r>
                            <a:rPr lang="en-US" altLang="en-US" sz="4400" b="1" i="1" smtClean="0">
                              <a:latin typeface="Cambria Math" panose="02040503050406030204" pitchFamily="18" charset="0"/>
                              <a:cs typeface="Times New Roman" panose="02020603050405020304" pitchFamily="18" charset="0"/>
                            </a:rPr>
                            <m:t>𝒕𝒐𝒕𝒂𝒍</m:t>
                          </m:r>
                        </m:sub>
                      </m:sSub>
                      <m:r>
                        <a:rPr lang="en-US" altLang="en-US" sz="4400" b="1" i="1" smtClean="0">
                          <a:latin typeface="Cambria Math" panose="02040503050406030204" pitchFamily="18" charset="0"/>
                          <a:cs typeface="Times New Roman" panose="02020603050405020304" pitchFamily="18" charset="0"/>
                        </a:rPr>
                        <m:t>=</m:t>
                      </m:r>
                      <m:sSub>
                        <m:sSubPr>
                          <m:ctrlPr>
                            <a:rPr lang="en-US" altLang="en-US" sz="4400" b="1" i="1" smtClean="0">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𝑷</m:t>
                          </m:r>
                        </m:e>
                        <m:sub>
                          <m:r>
                            <a:rPr lang="en-US" altLang="en-US" sz="4400" b="1" i="1" smtClean="0">
                              <a:latin typeface="Cambria Math" panose="02040503050406030204" pitchFamily="18" charset="0"/>
                              <a:cs typeface="Times New Roman" panose="02020603050405020304" pitchFamily="18" charset="0"/>
                            </a:rPr>
                            <m:t>𝒅𝒓𝒚</m:t>
                          </m:r>
                          <m:r>
                            <a:rPr lang="en-US" altLang="en-US" sz="4400" b="1" i="1" smtClean="0">
                              <a:latin typeface="Cambria Math" panose="02040503050406030204" pitchFamily="18" charset="0"/>
                              <a:cs typeface="Times New Roman" panose="02020603050405020304" pitchFamily="18" charset="0"/>
                            </a:rPr>
                            <m:t> </m:t>
                          </m:r>
                          <m:r>
                            <a:rPr lang="en-US" altLang="en-US" sz="4400" b="1" i="1" smtClean="0">
                              <a:latin typeface="Cambria Math" panose="02040503050406030204" pitchFamily="18" charset="0"/>
                              <a:cs typeface="Times New Roman" panose="02020603050405020304" pitchFamily="18" charset="0"/>
                            </a:rPr>
                            <m:t>𝒈𝒂𝒔</m:t>
                          </m:r>
                        </m:sub>
                      </m:sSub>
                      <m:r>
                        <a:rPr lang="en-US" altLang="en-US" sz="4400" b="1" i="1" smtClean="0">
                          <a:latin typeface="Cambria Math" panose="02040503050406030204" pitchFamily="18" charset="0"/>
                          <a:cs typeface="Times New Roman" panose="02020603050405020304" pitchFamily="18" charset="0"/>
                        </a:rPr>
                        <m:t>+ </m:t>
                      </m:r>
                      <m:sSub>
                        <m:sSubPr>
                          <m:ctrlPr>
                            <a:rPr lang="en-US" altLang="en-US" sz="4400" b="1" i="1" smtClean="0">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𝑷</m:t>
                          </m:r>
                        </m:e>
                        <m:sub>
                          <m:sSub>
                            <m:sSubPr>
                              <m:ctrlPr>
                                <a:rPr lang="en-US" altLang="en-US" sz="4400" b="1" i="1" smtClean="0">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𝑯</m:t>
                              </m:r>
                            </m:e>
                            <m:sub>
                              <m:r>
                                <a:rPr lang="en-US" altLang="en-US" sz="4400" b="1" i="1" smtClean="0">
                                  <a:latin typeface="Cambria Math" panose="02040503050406030204" pitchFamily="18" charset="0"/>
                                  <a:cs typeface="Times New Roman" panose="02020603050405020304" pitchFamily="18" charset="0"/>
                                </a:rPr>
                                <m:t>𝟐</m:t>
                              </m:r>
                            </m:sub>
                          </m:sSub>
                          <m:r>
                            <a:rPr lang="en-US" altLang="en-US" sz="4400" b="1" i="1" smtClean="0">
                              <a:latin typeface="Cambria Math" panose="02040503050406030204" pitchFamily="18" charset="0"/>
                              <a:cs typeface="Times New Roman" panose="02020603050405020304" pitchFamily="18" charset="0"/>
                            </a:rPr>
                            <m:t>𝑶</m:t>
                          </m:r>
                        </m:sub>
                      </m:sSub>
                    </m:oMath>
                  </m:oMathPara>
                </a14:m>
                <a:endParaRPr lang="en-US" altLang="en-US" sz="36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36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14:m>
                  <m:oMathPara xmlns:m="http://schemas.openxmlformats.org/officeDocument/2006/math">
                    <m:oMathParaPr>
                      <m:jc m:val="centerGroup"/>
                    </m:oMathParaPr>
                    <m:oMath xmlns:m="http://schemas.openxmlformats.org/officeDocument/2006/math">
                      <m:sSub>
                        <m:sSubPr>
                          <m:ctrlPr>
                            <a:rPr lang="en-US" altLang="en-US" sz="4400" b="1" i="1">
                              <a:latin typeface="Cambria Math" panose="02040503050406030204" pitchFamily="18" charset="0"/>
                              <a:cs typeface="Times New Roman" panose="02020603050405020304" pitchFamily="18" charset="0"/>
                            </a:rPr>
                          </m:ctrlPr>
                        </m:sSubPr>
                        <m:e>
                          <m:r>
                            <a:rPr lang="en-US" altLang="en-US" sz="4400" b="1" i="1">
                              <a:latin typeface="Cambria Math" panose="02040503050406030204" pitchFamily="18" charset="0"/>
                              <a:cs typeface="Times New Roman" panose="02020603050405020304" pitchFamily="18" charset="0"/>
                            </a:rPr>
                            <m:t>𝑷</m:t>
                          </m:r>
                        </m:e>
                        <m:sub>
                          <m:r>
                            <a:rPr lang="en-US" altLang="en-US" sz="4400" b="1" i="1">
                              <a:latin typeface="Cambria Math" panose="02040503050406030204" pitchFamily="18" charset="0"/>
                              <a:cs typeface="Times New Roman" panose="02020603050405020304" pitchFamily="18" charset="0"/>
                            </a:rPr>
                            <m:t>𝒅𝒓𝒚</m:t>
                          </m:r>
                          <m:r>
                            <a:rPr lang="en-US" altLang="en-US" sz="4400" b="1" i="1">
                              <a:latin typeface="Cambria Math" panose="02040503050406030204" pitchFamily="18" charset="0"/>
                              <a:cs typeface="Times New Roman" panose="02020603050405020304" pitchFamily="18" charset="0"/>
                            </a:rPr>
                            <m:t> </m:t>
                          </m:r>
                          <m:r>
                            <a:rPr lang="en-US" altLang="en-US" sz="4400" b="1" i="1">
                              <a:latin typeface="Cambria Math" panose="02040503050406030204" pitchFamily="18" charset="0"/>
                              <a:cs typeface="Times New Roman" panose="02020603050405020304" pitchFamily="18" charset="0"/>
                            </a:rPr>
                            <m:t>𝒈𝒂𝒔</m:t>
                          </m:r>
                        </m:sub>
                      </m:sSub>
                      <m:r>
                        <a:rPr lang="en-US" altLang="en-US" sz="4400" b="1" i="1">
                          <a:latin typeface="Cambria Math" panose="02040503050406030204" pitchFamily="18" charset="0"/>
                          <a:cs typeface="Times New Roman" panose="02020603050405020304" pitchFamily="18" charset="0"/>
                        </a:rPr>
                        <m:t>=</m:t>
                      </m:r>
                      <m:sSub>
                        <m:sSubPr>
                          <m:ctrlPr>
                            <a:rPr lang="en-US" altLang="en-US" sz="4400" b="1" i="1">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𝑷</m:t>
                          </m:r>
                        </m:e>
                        <m:sub>
                          <m:r>
                            <a:rPr lang="en-US" altLang="en-US" sz="4400" b="1" i="1">
                              <a:latin typeface="Cambria Math" panose="02040503050406030204" pitchFamily="18" charset="0"/>
                              <a:cs typeface="Times New Roman" panose="02020603050405020304" pitchFamily="18" charset="0"/>
                            </a:rPr>
                            <m:t>𝒕𝒐𝒕𝒂𝒍</m:t>
                          </m:r>
                        </m:sub>
                      </m:sSub>
                      <m:sSub>
                        <m:sSubPr>
                          <m:ctrlPr>
                            <a:rPr lang="en-US" altLang="en-US" sz="4400" b="1" i="1">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 − </m:t>
                          </m:r>
                          <m:r>
                            <a:rPr lang="en-US" altLang="en-US" sz="4400" b="1" i="1">
                              <a:latin typeface="Cambria Math" panose="02040503050406030204" pitchFamily="18" charset="0"/>
                              <a:cs typeface="Times New Roman" panose="02020603050405020304" pitchFamily="18" charset="0"/>
                            </a:rPr>
                            <m:t>𝑷</m:t>
                          </m:r>
                        </m:e>
                        <m:sub>
                          <m:sSub>
                            <m:sSubPr>
                              <m:ctrlPr>
                                <a:rPr lang="en-US" altLang="en-US" sz="4400" b="1" i="1">
                                  <a:latin typeface="Cambria Math" panose="02040503050406030204" pitchFamily="18" charset="0"/>
                                  <a:cs typeface="Times New Roman" panose="02020603050405020304" pitchFamily="18" charset="0"/>
                                </a:rPr>
                              </m:ctrlPr>
                            </m:sSubPr>
                            <m:e>
                              <m:r>
                                <a:rPr lang="en-US" altLang="en-US" sz="4400" b="1" i="1">
                                  <a:latin typeface="Cambria Math" panose="02040503050406030204" pitchFamily="18" charset="0"/>
                                  <a:cs typeface="Times New Roman" panose="02020603050405020304" pitchFamily="18" charset="0"/>
                                </a:rPr>
                                <m:t>𝑯</m:t>
                              </m:r>
                            </m:e>
                            <m:sub>
                              <m:r>
                                <a:rPr lang="en-US" altLang="en-US" sz="4400" b="1" i="1">
                                  <a:latin typeface="Cambria Math" panose="02040503050406030204" pitchFamily="18" charset="0"/>
                                  <a:cs typeface="Times New Roman" panose="02020603050405020304" pitchFamily="18" charset="0"/>
                                </a:rPr>
                                <m:t>𝟐</m:t>
                              </m:r>
                            </m:sub>
                          </m:sSub>
                          <m:r>
                            <a:rPr lang="en-US" altLang="en-US" sz="4400" b="1" i="1">
                              <a:latin typeface="Cambria Math" panose="02040503050406030204" pitchFamily="18" charset="0"/>
                              <a:cs typeface="Times New Roman" panose="02020603050405020304" pitchFamily="18" charset="0"/>
                            </a:rPr>
                            <m:t>𝑶</m:t>
                          </m:r>
                        </m:sub>
                      </m:sSub>
                    </m:oMath>
                  </m:oMathPara>
                </a14:m>
                <a:endParaRPr lang="en-US" altLang="en-US" sz="3600" b="1" dirty="0">
                  <a:latin typeface="Times New Roman" panose="02020603050405020304" pitchFamily="18" charset="0"/>
                  <a:cs typeface="Times New Roman" panose="02020603050405020304" pitchFamily="18" charset="0"/>
                </a:endParaRPr>
              </a:p>
            </p:txBody>
          </p:sp>
        </mc:Choice>
        <mc:Fallback xmlns="">
          <p:sp>
            <p:nvSpPr>
              <p:cNvPr id="13" name="Rectangle 12"/>
              <p:cNvSpPr>
                <a:spLocks noRot="1" noChangeAspect="1" noMove="1" noResize="1" noEditPoints="1" noAdjustHandles="1" noChangeArrowheads="1" noChangeShapeType="1" noTextEdit="1"/>
              </p:cNvSpPr>
              <p:nvPr/>
            </p:nvSpPr>
            <p:spPr>
              <a:xfrm>
                <a:off x="381000" y="1203960"/>
                <a:ext cx="8382000" cy="5120640"/>
              </a:xfrm>
              <a:prstGeom prst="rect">
                <a:avLst/>
              </a:prstGeom>
              <a:blipFill>
                <a:blip r:embed="rId3"/>
                <a:stretch>
                  <a:fillRect t="-1290" r="-1009"/>
                </a:stretch>
              </a:blipFill>
              <a:ln w="76200">
                <a:solidFill>
                  <a:schemeClr val="tx1"/>
                </a:solidFill>
              </a:ln>
            </p:spPr>
            <p:txBody>
              <a:bodyPr/>
              <a:lstStyle/>
              <a:p>
                <a:r>
                  <a:rPr lang="en-US">
                    <a:noFill/>
                  </a:rPr>
                  <a:t> </a:t>
                </a:r>
              </a:p>
            </p:txBody>
          </p:sp>
        </mc:Fallback>
      </mc:AlternateContent>
      <p:sp>
        <p:nvSpPr>
          <p:cNvPr id="35842" name="Rectangle 2"/>
          <p:cNvSpPr>
            <a:spLocks noGrp="1" noChangeArrowheads="1"/>
          </p:cNvSpPr>
          <p:nvPr>
            <p:ph type="title"/>
          </p:nvPr>
        </p:nvSpPr>
        <p:spPr>
          <a:xfrm>
            <a:off x="0" y="76200"/>
            <a:ext cx="9144000" cy="1143000"/>
          </a:xfrm>
        </p:spPr>
        <p:txBody>
          <a:bodyPr/>
          <a:lstStyle/>
          <a:p>
            <a:pPr eaLnBrk="1" hangingPunct="1"/>
            <a:r>
              <a:rPr lang="en-US" altLang="en-US" sz="4800" dirty="0">
                <a:latin typeface="Bernard MT Condensed" panose="02050806060905020404" pitchFamily="18" charset="0"/>
              </a:rPr>
              <a:t>“Wet Gas” versus “Dry Gas”</a:t>
            </a:r>
          </a:p>
        </p:txBody>
      </p:sp>
    </p:spTree>
    <p:extLst>
      <p:ext uri="{BB962C8B-B14F-4D97-AF65-F5344CB8AC3E}">
        <p14:creationId xmlns:p14="http://schemas.microsoft.com/office/powerpoint/2010/main" val="314989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Rectangle 12"/>
              <p:cNvSpPr/>
              <p:nvPr/>
            </p:nvSpPr>
            <p:spPr>
              <a:xfrm>
                <a:off x="381000" y="1203960"/>
                <a:ext cx="8382000" cy="5120640"/>
              </a:xfrm>
              <a:prstGeom prst="rect">
                <a:avLst/>
              </a:prstGeom>
              <a:solidFill>
                <a:schemeClr val="bg1"/>
              </a:solidFill>
              <a:ln w="76200">
                <a:solidFill>
                  <a:schemeClr val="tx1"/>
                </a:solidFill>
              </a:ln>
            </p:spPr>
            <p:txBody>
              <a:bodyPr wrap="square" anchor="t">
                <a:spAutoFit/>
              </a:bodyPr>
              <a:lstStyle/>
              <a:p>
                <a:pPr lvl="0" algn="ctr" fontAlgn="base">
                  <a:spcBef>
                    <a:spcPct val="0"/>
                  </a:spcBef>
                  <a:spcAft>
                    <a:spcPct val="0"/>
                  </a:spcAft>
                  <a:defRPr/>
                </a:pPr>
                <a:r>
                  <a:rPr lang="en-US" altLang="en-US" sz="3600" b="1" dirty="0">
                    <a:latin typeface="Times New Roman" panose="02020603050405020304" pitchFamily="18" charset="0"/>
                    <a:cs typeface="Times New Roman" panose="02020603050405020304" pitchFamily="18" charset="0"/>
                  </a:rPr>
                  <a:t>The total pressure will be a result of the partial pressure of the desired collected gas being generated by the reaction, and the partial pressure of the water vapor.</a:t>
                </a:r>
                <a:br>
                  <a:rPr lang="en-US" altLang="en-US" sz="3600" b="1" dirty="0">
                    <a:latin typeface="Times New Roman" panose="02020603050405020304" pitchFamily="18" charset="0"/>
                    <a:cs typeface="Times New Roman" panose="02020603050405020304" pitchFamily="18" charset="0"/>
                  </a:rPr>
                </a:br>
                <a:r>
                  <a:rPr lang="en-US" altLang="en-US" sz="3600" b="1" dirty="0">
                    <a:latin typeface="Times New Roman" panose="02020603050405020304" pitchFamily="18" charset="0"/>
                    <a:cs typeface="Times New Roman" panose="02020603050405020304" pitchFamily="18" charset="0"/>
                  </a:rPr>
                  <a:t> </a:t>
                </a:r>
              </a:p>
              <a:p>
                <a:pPr lvl="0" algn="ctr" fontAlgn="base">
                  <a:spcBef>
                    <a:spcPct val="0"/>
                  </a:spcBef>
                  <a:spcAft>
                    <a:spcPct val="0"/>
                  </a:spcAft>
                  <a:defRPr/>
                </a:pPr>
                <a14:m>
                  <m:oMathPara xmlns:m="http://schemas.openxmlformats.org/officeDocument/2006/math">
                    <m:oMathParaPr>
                      <m:jc m:val="centerGroup"/>
                    </m:oMathParaPr>
                    <m:oMath xmlns:m="http://schemas.openxmlformats.org/officeDocument/2006/math">
                      <m:sSub>
                        <m:sSubPr>
                          <m:ctrlPr>
                            <a:rPr lang="en-US" altLang="en-US" sz="4400" b="1" i="1" smtClean="0">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𝑷</m:t>
                          </m:r>
                        </m:e>
                        <m:sub>
                          <m:r>
                            <a:rPr lang="en-US" altLang="en-US" sz="4400" b="1" i="1" smtClean="0">
                              <a:latin typeface="Cambria Math" panose="02040503050406030204" pitchFamily="18" charset="0"/>
                              <a:cs typeface="Times New Roman" panose="02020603050405020304" pitchFamily="18" charset="0"/>
                            </a:rPr>
                            <m:t>𝒕𝒐𝒕𝒂𝒍</m:t>
                          </m:r>
                        </m:sub>
                      </m:sSub>
                      <m:r>
                        <a:rPr lang="en-US" altLang="en-US" sz="4400" b="1" i="1" smtClean="0">
                          <a:latin typeface="Cambria Math" panose="02040503050406030204" pitchFamily="18" charset="0"/>
                          <a:cs typeface="Times New Roman" panose="02020603050405020304" pitchFamily="18" charset="0"/>
                        </a:rPr>
                        <m:t>=</m:t>
                      </m:r>
                      <m:sSub>
                        <m:sSubPr>
                          <m:ctrlPr>
                            <a:rPr lang="en-US" altLang="en-US" sz="4400" b="1" i="1" smtClean="0">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𝑷</m:t>
                          </m:r>
                        </m:e>
                        <m:sub>
                          <m:r>
                            <a:rPr lang="en-US" altLang="en-US" sz="4400" b="1" i="1" smtClean="0">
                              <a:latin typeface="Cambria Math" panose="02040503050406030204" pitchFamily="18" charset="0"/>
                              <a:cs typeface="Times New Roman" panose="02020603050405020304" pitchFamily="18" charset="0"/>
                            </a:rPr>
                            <m:t>𝒅𝒓𝒚</m:t>
                          </m:r>
                          <m:r>
                            <a:rPr lang="en-US" altLang="en-US" sz="4400" b="1" i="1" smtClean="0">
                              <a:latin typeface="Cambria Math" panose="02040503050406030204" pitchFamily="18" charset="0"/>
                              <a:cs typeface="Times New Roman" panose="02020603050405020304" pitchFamily="18" charset="0"/>
                            </a:rPr>
                            <m:t> </m:t>
                          </m:r>
                          <m:r>
                            <a:rPr lang="en-US" altLang="en-US" sz="4400" b="1" i="1" smtClean="0">
                              <a:latin typeface="Cambria Math" panose="02040503050406030204" pitchFamily="18" charset="0"/>
                              <a:cs typeface="Times New Roman" panose="02020603050405020304" pitchFamily="18" charset="0"/>
                            </a:rPr>
                            <m:t>𝒈𝒂𝒔</m:t>
                          </m:r>
                        </m:sub>
                      </m:sSub>
                      <m:r>
                        <a:rPr lang="en-US" altLang="en-US" sz="4400" b="1" i="1" smtClean="0">
                          <a:latin typeface="Cambria Math" panose="02040503050406030204" pitchFamily="18" charset="0"/>
                          <a:cs typeface="Times New Roman" panose="02020603050405020304" pitchFamily="18" charset="0"/>
                        </a:rPr>
                        <m:t>+ </m:t>
                      </m:r>
                      <m:sSub>
                        <m:sSubPr>
                          <m:ctrlPr>
                            <a:rPr lang="en-US" altLang="en-US" sz="4400" b="1" i="1" smtClean="0">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𝑷</m:t>
                          </m:r>
                        </m:e>
                        <m:sub>
                          <m:sSub>
                            <m:sSubPr>
                              <m:ctrlPr>
                                <a:rPr lang="en-US" altLang="en-US" sz="4400" b="1" i="1" smtClean="0">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𝑯</m:t>
                              </m:r>
                            </m:e>
                            <m:sub>
                              <m:r>
                                <a:rPr lang="en-US" altLang="en-US" sz="4400" b="1" i="1" smtClean="0">
                                  <a:latin typeface="Cambria Math" panose="02040503050406030204" pitchFamily="18" charset="0"/>
                                  <a:cs typeface="Times New Roman" panose="02020603050405020304" pitchFamily="18" charset="0"/>
                                </a:rPr>
                                <m:t>𝟐</m:t>
                              </m:r>
                            </m:sub>
                          </m:sSub>
                          <m:r>
                            <a:rPr lang="en-US" altLang="en-US" sz="4400" b="1" i="1" smtClean="0">
                              <a:latin typeface="Cambria Math" panose="02040503050406030204" pitchFamily="18" charset="0"/>
                              <a:cs typeface="Times New Roman" panose="02020603050405020304" pitchFamily="18" charset="0"/>
                            </a:rPr>
                            <m:t>𝑶</m:t>
                          </m:r>
                        </m:sub>
                      </m:sSub>
                    </m:oMath>
                  </m:oMathPara>
                </a14:m>
                <a:endParaRPr lang="en-US" altLang="en-US" sz="36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36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14:m>
                  <m:oMathPara xmlns:m="http://schemas.openxmlformats.org/officeDocument/2006/math">
                    <m:oMathParaPr>
                      <m:jc m:val="centerGroup"/>
                    </m:oMathParaPr>
                    <m:oMath xmlns:m="http://schemas.openxmlformats.org/officeDocument/2006/math">
                      <m:sSub>
                        <m:sSubPr>
                          <m:ctrlPr>
                            <a:rPr lang="en-US" altLang="en-US" sz="4400" b="1" i="1">
                              <a:latin typeface="Cambria Math" panose="02040503050406030204" pitchFamily="18" charset="0"/>
                              <a:cs typeface="Times New Roman" panose="02020603050405020304" pitchFamily="18" charset="0"/>
                            </a:rPr>
                          </m:ctrlPr>
                        </m:sSubPr>
                        <m:e>
                          <m:r>
                            <a:rPr lang="en-US" altLang="en-US" sz="4400" b="1" i="1">
                              <a:latin typeface="Cambria Math" panose="02040503050406030204" pitchFamily="18" charset="0"/>
                              <a:cs typeface="Times New Roman" panose="02020603050405020304" pitchFamily="18" charset="0"/>
                            </a:rPr>
                            <m:t>𝑷</m:t>
                          </m:r>
                        </m:e>
                        <m:sub>
                          <m:r>
                            <a:rPr lang="en-US" altLang="en-US" sz="4400" b="1" i="1">
                              <a:latin typeface="Cambria Math" panose="02040503050406030204" pitchFamily="18" charset="0"/>
                              <a:cs typeface="Times New Roman" panose="02020603050405020304" pitchFamily="18" charset="0"/>
                            </a:rPr>
                            <m:t>𝒅𝒓𝒚</m:t>
                          </m:r>
                          <m:r>
                            <a:rPr lang="en-US" altLang="en-US" sz="4400" b="1" i="1">
                              <a:latin typeface="Cambria Math" panose="02040503050406030204" pitchFamily="18" charset="0"/>
                              <a:cs typeface="Times New Roman" panose="02020603050405020304" pitchFamily="18" charset="0"/>
                            </a:rPr>
                            <m:t> </m:t>
                          </m:r>
                          <m:r>
                            <a:rPr lang="en-US" altLang="en-US" sz="4400" b="1" i="1">
                              <a:latin typeface="Cambria Math" panose="02040503050406030204" pitchFamily="18" charset="0"/>
                              <a:cs typeface="Times New Roman" panose="02020603050405020304" pitchFamily="18" charset="0"/>
                            </a:rPr>
                            <m:t>𝒈𝒂𝒔</m:t>
                          </m:r>
                        </m:sub>
                      </m:sSub>
                      <m:r>
                        <a:rPr lang="en-US" altLang="en-US" sz="4400" b="1" i="1">
                          <a:latin typeface="Cambria Math" panose="02040503050406030204" pitchFamily="18" charset="0"/>
                          <a:cs typeface="Times New Roman" panose="02020603050405020304" pitchFamily="18" charset="0"/>
                        </a:rPr>
                        <m:t>=</m:t>
                      </m:r>
                      <m:sSub>
                        <m:sSubPr>
                          <m:ctrlPr>
                            <a:rPr lang="en-US" altLang="en-US" sz="4400" b="1" i="1">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𝑷</m:t>
                          </m:r>
                        </m:e>
                        <m:sub>
                          <m:r>
                            <a:rPr lang="en-US" altLang="en-US" sz="4400" b="1" i="1">
                              <a:latin typeface="Cambria Math" panose="02040503050406030204" pitchFamily="18" charset="0"/>
                              <a:cs typeface="Times New Roman" panose="02020603050405020304" pitchFamily="18" charset="0"/>
                            </a:rPr>
                            <m:t>𝒕𝒐𝒕𝒂𝒍</m:t>
                          </m:r>
                        </m:sub>
                      </m:sSub>
                      <m:sSub>
                        <m:sSubPr>
                          <m:ctrlPr>
                            <a:rPr lang="en-US" altLang="en-US" sz="4400" b="1" i="1">
                              <a:latin typeface="Cambria Math" panose="02040503050406030204" pitchFamily="18" charset="0"/>
                              <a:cs typeface="Times New Roman" panose="02020603050405020304" pitchFamily="18" charset="0"/>
                            </a:rPr>
                          </m:ctrlPr>
                        </m:sSubPr>
                        <m:e>
                          <m:r>
                            <a:rPr lang="en-US" altLang="en-US" sz="4400" b="1" i="1" smtClean="0">
                              <a:latin typeface="Cambria Math" panose="02040503050406030204" pitchFamily="18" charset="0"/>
                              <a:cs typeface="Times New Roman" panose="02020603050405020304" pitchFamily="18" charset="0"/>
                            </a:rPr>
                            <m:t> − </m:t>
                          </m:r>
                          <m:r>
                            <a:rPr lang="en-US" altLang="en-US" sz="4400" b="1" i="1">
                              <a:latin typeface="Cambria Math" panose="02040503050406030204" pitchFamily="18" charset="0"/>
                              <a:cs typeface="Times New Roman" panose="02020603050405020304" pitchFamily="18" charset="0"/>
                            </a:rPr>
                            <m:t>𝑷</m:t>
                          </m:r>
                        </m:e>
                        <m:sub>
                          <m:sSub>
                            <m:sSubPr>
                              <m:ctrlPr>
                                <a:rPr lang="en-US" altLang="en-US" sz="4400" b="1" i="1">
                                  <a:latin typeface="Cambria Math" panose="02040503050406030204" pitchFamily="18" charset="0"/>
                                  <a:cs typeface="Times New Roman" panose="02020603050405020304" pitchFamily="18" charset="0"/>
                                </a:rPr>
                              </m:ctrlPr>
                            </m:sSubPr>
                            <m:e>
                              <m:r>
                                <a:rPr lang="en-US" altLang="en-US" sz="4400" b="1" i="1">
                                  <a:latin typeface="Cambria Math" panose="02040503050406030204" pitchFamily="18" charset="0"/>
                                  <a:cs typeface="Times New Roman" panose="02020603050405020304" pitchFamily="18" charset="0"/>
                                </a:rPr>
                                <m:t>𝑯</m:t>
                              </m:r>
                            </m:e>
                            <m:sub>
                              <m:r>
                                <a:rPr lang="en-US" altLang="en-US" sz="4400" b="1" i="1">
                                  <a:latin typeface="Cambria Math" panose="02040503050406030204" pitchFamily="18" charset="0"/>
                                  <a:cs typeface="Times New Roman" panose="02020603050405020304" pitchFamily="18" charset="0"/>
                                </a:rPr>
                                <m:t>𝟐</m:t>
                              </m:r>
                            </m:sub>
                          </m:sSub>
                          <m:r>
                            <a:rPr lang="en-US" altLang="en-US" sz="4400" b="1" i="1">
                              <a:latin typeface="Cambria Math" panose="02040503050406030204" pitchFamily="18" charset="0"/>
                              <a:cs typeface="Times New Roman" panose="02020603050405020304" pitchFamily="18" charset="0"/>
                            </a:rPr>
                            <m:t>𝑶</m:t>
                          </m:r>
                        </m:sub>
                      </m:sSub>
                    </m:oMath>
                  </m:oMathPara>
                </a14:m>
                <a:endParaRPr lang="en-US" altLang="en-US" sz="3600" b="1" dirty="0">
                  <a:latin typeface="Times New Roman" panose="02020603050405020304" pitchFamily="18" charset="0"/>
                  <a:cs typeface="Times New Roman" panose="02020603050405020304" pitchFamily="18" charset="0"/>
                </a:endParaRPr>
              </a:p>
            </p:txBody>
          </p:sp>
        </mc:Choice>
        <mc:Fallback xmlns="">
          <p:sp>
            <p:nvSpPr>
              <p:cNvPr id="13" name="Rectangle 12"/>
              <p:cNvSpPr>
                <a:spLocks noRot="1" noChangeAspect="1" noMove="1" noResize="1" noEditPoints="1" noAdjustHandles="1" noChangeArrowheads="1" noChangeShapeType="1" noTextEdit="1"/>
              </p:cNvSpPr>
              <p:nvPr/>
            </p:nvSpPr>
            <p:spPr>
              <a:xfrm>
                <a:off x="381000" y="1203960"/>
                <a:ext cx="8382000" cy="5120640"/>
              </a:xfrm>
              <a:prstGeom prst="rect">
                <a:avLst/>
              </a:prstGeom>
              <a:blipFill>
                <a:blip r:embed="rId3"/>
                <a:stretch>
                  <a:fillRect t="-1290" r="-1009"/>
                </a:stretch>
              </a:blipFill>
              <a:ln w="76200">
                <a:solidFill>
                  <a:schemeClr val="tx1"/>
                </a:solidFill>
              </a:ln>
            </p:spPr>
            <p:txBody>
              <a:bodyPr/>
              <a:lstStyle/>
              <a:p>
                <a:r>
                  <a:rPr lang="en-US">
                    <a:noFill/>
                  </a:rPr>
                  <a:t> </a:t>
                </a:r>
              </a:p>
            </p:txBody>
          </p:sp>
        </mc:Fallback>
      </mc:AlternateContent>
      <p:sp>
        <p:nvSpPr>
          <p:cNvPr id="35842" name="Rectangle 2"/>
          <p:cNvSpPr>
            <a:spLocks noGrp="1" noChangeArrowheads="1"/>
          </p:cNvSpPr>
          <p:nvPr>
            <p:ph type="title"/>
          </p:nvPr>
        </p:nvSpPr>
        <p:spPr>
          <a:xfrm>
            <a:off x="0" y="76200"/>
            <a:ext cx="9144000" cy="1143000"/>
          </a:xfrm>
        </p:spPr>
        <p:txBody>
          <a:bodyPr/>
          <a:lstStyle/>
          <a:p>
            <a:pPr eaLnBrk="1" hangingPunct="1"/>
            <a:r>
              <a:rPr lang="en-US" altLang="en-US" sz="4800" dirty="0">
                <a:latin typeface="Bernard MT Condensed" panose="02050806060905020404" pitchFamily="18" charset="0"/>
              </a:rPr>
              <a:t>“Wet Gas” versus “Dry Gas”</a:t>
            </a:r>
          </a:p>
        </p:txBody>
      </p:sp>
      <p:sp>
        <p:nvSpPr>
          <p:cNvPr id="4" name="Oval 3"/>
          <p:cNvSpPr/>
          <p:nvPr/>
        </p:nvSpPr>
        <p:spPr>
          <a:xfrm>
            <a:off x="5791200" y="5105400"/>
            <a:ext cx="2423652" cy="1066800"/>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1254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3" name="Rectangle 12"/>
          <p:cNvSpPr/>
          <p:nvPr/>
        </p:nvSpPr>
        <p:spPr>
          <a:xfrm>
            <a:off x="228599" y="1752598"/>
            <a:ext cx="8624526" cy="4524315"/>
          </a:xfrm>
          <a:prstGeom prst="rect">
            <a:avLst/>
          </a:prstGeom>
          <a:solidFill>
            <a:schemeClr val="bg1"/>
          </a:solidFill>
          <a:ln w="76200">
            <a:solidFill>
              <a:schemeClr val="tx1"/>
            </a:solidFill>
          </a:ln>
        </p:spPr>
        <p:txBody>
          <a:bodyPr wrap="square" anchor="t">
            <a:spAutoFit/>
          </a:bodyPr>
          <a:lstStyle/>
          <a:p>
            <a:pPr lvl="0" algn="ctr" fontAlgn="base">
              <a:spcBef>
                <a:spcPct val="0"/>
              </a:spcBef>
              <a:spcAft>
                <a:spcPct val="0"/>
              </a:spcAft>
              <a:defRPr/>
            </a:pPr>
            <a:r>
              <a:rPr lang="en-US" altLang="en-US" sz="3600" b="1" dirty="0">
                <a:latin typeface="Times New Roman" panose="02020603050405020304" pitchFamily="18" charset="0"/>
                <a:cs typeface="Times New Roman" panose="02020603050405020304" pitchFamily="18" charset="0"/>
              </a:rPr>
              <a:t>You can find a </a:t>
            </a:r>
          </a:p>
          <a:p>
            <a:pPr lvl="0" algn="ctr" fontAlgn="base">
              <a:spcBef>
                <a:spcPct val="0"/>
              </a:spcBef>
              <a:spcAft>
                <a:spcPct val="0"/>
              </a:spcAft>
              <a:defRPr/>
            </a:pPr>
            <a:r>
              <a:rPr lang="en-US" altLang="en-US" sz="3600" b="1" dirty="0">
                <a:latin typeface="Times New Roman" panose="02020603050405020304" pitchFamily="18" charset="0"/>
                <a:cs typeface="Times New Roman" panose="02020603050405020304" pitchFamily="18" charset="0"/>
              </a:rPr>
              <a:t>“Water Vapor Pressure Chart” </a:t>
            </a:r>
          </a:p>
          <a:p>
            <a:pPr lvl="0" algn="ctr" fontAlgn="base">
              <a:spcBef>
                <a:spcPct val="0"/>
              </a:spcBef>
              <a:spcAft>
                <a:spcPct val="0"/>
              </a:spcAft>
              <a:defRPr/>
            </a:pPr>
            <a:r>
              <a:rPr lang="en-US" altLang="en-US" sz="3600" b="1" dirty="0">
                <a:latin typeface="Times New Roman" panose="02020603050405020304" pitchFamily="18" charset="0"/>
                <a:cs typeface="Times New Roman" panose="02020603050405020304" pitchFamily="18" charset="0"/>
              </a:rPr>
              <a:t>on your R-36 Reference Sheet</a:t>
            </a:r>
          </a:p>
          <a:p>
            <a:pPr lvl="0" algn="ctr" fontAlgn="base">
              <a:spcBef>
                <a:spcPct val="0"/>
              </a:spcBef>
              <a:spcAft>
                <a:spcPct val="0"/>
              </a:spcAft>
              <a:defRPr/>
            </a:pPr>
            <a:endParaRPr lang="en-US" altLang="en-US" sz="36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36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36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3600" b="1" dirty="0">
              <a:latin typeface="Times New Roman" panose="02020603050405020304" pitchFamily="18" charset="0"/>
              <a:cs typeface="Times New Roman" panose="02020603050405020304" pitchFamily="18" charset="0"/>
            </a:endParaRPr>
          </a:p>
          <a:p>
            <a:pPr lvl="0" algn="ctr" fontAlgn="base">
              <a:spcBef>
                <a:spcPct val="0"/>
              </a:spcBef>
              <a:spcAft>
                <a:spcPct val="0"/>
              </a:spcAft>
              <a:defRPr/>
            </a:pPr>
            <a:endParaRPr lang="en-US" altLang="en-US" sz="3600" b="1" dirty="0">
              <a:latin typeface="Times New Roman" panose="02020603050405020304" pitchFamily="18" charset="0"/>
              <a:cs typeface="Times New Roman" panose="02020603050405020304" pitchFamily="18" charset="0"/>
            </a:endParaRPr>
          </a:p>
        </p:txBody>
      </p:sp>
      <p:sp>
        <p:nvSpPr>
          <p:cNvPr id="35842" name="Rectangle 2"/>
          <p:cNvSpPr>
            <a:spLocks noGrp="1" noChangeArrowheads="1"/>
          </p:cNvSpPr>
          <p:nvPr>
            <p:ph type="title"/>
          </p:nvPr>
        </p:nvSpPr>
        <p:spPr>
          <a:xfrm>
            <a:off x="0" y="274638"/>
            <a:ext cx="9144000" cy="1143000"/>
          </a:xfrm>
        </p:spPr>
        <p:txBody>
          <a:bodyPr/>
          <a:lstStyle/>
          <a:p>
            <a:pPr eaLnBrk="1" hangingPunct="1"/>
            <a:r>
              <a:rPr lang="en-US" altLang="en-US" sz="4800" dirty="0">
                <a:latin typeface="Bernard MT Condensed" panose="02050806060905020404" pitchFamily="18" charset="0"/>
              </a:rPr>
              <a:t>Table of Partial Pressures of Water</a:t>
            </a:r>
          </a:p>
        </p:txBody>
      </p:sp>
      <p:pic>
        <p:nvPicPr>
          <p:cNvPr id="2" name="Picture 1"/>
          <p:cNvPicPr>
            <a:picLocks noChangeAspect="1"/>
          </p:cNvPicPr>
          <p:nvPr/>
        </p:nvPicPr>
        <p:blipFill>
          <a:blip r:embed="rId3"/>
          <a:stretch>
            <a:fillRect/>
          </a:stretch>
        </p:blipFill>
        <p:spPr>
          <a:xfrm>
            <a:off x="854829" y="3505200"/>
            <a:ext cx="7434341" cy="2424113"/>
          </a:xfrm>
          <a:prstGeom prst="rect">
            <a:avLst/>
          </a:prstGeom>
        </p:spPr>
      </p:pic>
    </p:spTree>
    <p:extLst>
      <p:ext uri="{BB962C8B-B14F-4D97-AF65-F5344CB8AC3E}">
        <p14:creationId xmlns:p14="http://schemas.microsoft.com/office/powerpoint/2010/main" val="2754926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195263" y="274638"/>
            <a:ext cx="8734425" cy="6378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Rectangle 2"/>
          <p:cNvSpPr>
            <a:spLocks noChangeArrowheads="1"/>
          </p:cNvSpPr>
          <p:nvPr/>
        </p:nvSpPr>
        <p:spPr bwMode="auto">
          <a:xfrm>
            <a:off x="396874" y="3333750"/>
            <a:ext cx="8334376" cy="32845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4995" name="Text Box 3"/>
          <p:cNvSpPr txBox="1">
            <a:spLocks noChangeArrowheads="1"/>
          </p:cNvSpPr>
          <p:nvPr/>
        </p:nvSpPr>
        <p:spPr bwMode="auto">
          <a:xfrm>
            <a:off x="396874" y="3325813"/>
            <a:ext cx="3376613" cy="353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GIVEN:</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H</a:t>
            </a:r>
            <a:r>
              <a:rPr kumimoji="0" lang="en-US" altLang="en-US" sz="2400" b="0" i="0" u="none" strike="noStrike" kern="1200" cap="none" spc="0" normalizeH="0" baseline="-50000" noProof="0" dirty="0">
                <a:ln>
                  <a:noFill/>
                </a:ln>
                <a:solidFill>
                  <a:srgbClr val="000000"/>
                </a:solidFill>
                <a:effectLst/>
                <a:uLnTx/>
                <a:uFillTx/>
                <a:latin typeface="Arial" panose="020B0604020202020204" pitchFamily="34" charset="0"/>
                <a:ea typeface="+mn-ea"/>
                <a:cs typeface="+mn-cs"/>
              </a:rPr>
              <a:t>2</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total</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708 mmHg</a:t>
            </a:r>
            <a:endPar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H</a:t>
            </a:r>
            <a:r>
              <a:rPr kumimoji="0" lang="en-US" altLang="en-US" sz="2400" b="0" i="0" u="none" strike="noStrike" kern="1200" cap="none" spc="0" normalizeH="0" baseline="-50000" noProof="0" dirty="0">
                <a:ln>
                  <a:noFill/>
                </a:ln>
                <a:solidFill>
                  <a:srgbClr val="000000"/>
                </a:solidFill>
                <a:effectLst/>
                <a:uLnTx/>
                <a:uFillTx/>
                <a:latin typeface="Arial" panose="020B0604020202020204" pitchFamily="34" charset="0"/>
                <a:ea typeface="+mn-ea"/>
                <a:cs typeface="+mn-cs"/>
              </a:rPr>
              <a:t>2</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O</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19.8 mmHg</a:t>
            </a:r>
          </a:p>
        </p:txBody>
      </p:sp>
      <p:sp>
        <p:nvSpPr>
          <p:cNvPr id="84996" name="Text Box 4"/>
          <p:cNvSpPr txBox="1">
            <a:spLocks noChangeArrowheads="1"/>
          </p:cNvSpPr>
          <p:nvPr/>
        </p:nvSpPr>
        <p:spPr bwMode="auto">
          <a:xfrm>
            <a:off x="3798891" y="3325813"/>
            <a:ext cx="5220490"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WORK:</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total</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P</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H</a:t>
            </a:r>
            <a:r>
              <a:rPr kumimoji="0" lang="en-US" altLang="en-US" sz="2400" b="0" i="0" u="none" strike="noStrike" kern="1200" cap="none" spc="0" normalizeH="0" baseline="-50000" noProof="0" dirty="0">
                <a:ln>
                  <a:noFill/>
                </a:ln>
                <a:solidFill>
                  <a:srgbClr val="000000"/>
                </a:solidFill>
                <a:effectLst/>
                <a:uLnTx/>
                <a:uFillTx/>
                <a:latin typeface="Arial" panose="020B0604020202020204" pitchFamily="34" charset="0"/>
                <a:ea typeface="+mn-ea"/>
                <a:cs typeface="+mn-cs"/>
              </a:rPr>
              <a:t>2</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 </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H</a:t>
            </a:r>
            <a:r>
              <a:rPr kumimoji="0" lang="en-US" altLang="en-US" sz="2400" b="0" i="0" u="none" strike="noStrike" kern="1200" cap="none" spc="0" normalizeH="0" baseline="-50000" noProof="0" dirty="0">
                <a:ln>
                  <a:noFill/>
                </a:ln>
                <a:solidFill>
                  <a:srgbClr val="000000"/>
                </a:solidFill>
                <a:effectLst/>
                <a:uLnTx/>
                <a:uFillTx/>
                <a:latin typeface="Arial" panose="020B0604020202020204" pitchFamily="34" charset="0"/>
                <a:ea typeface="+mn-ea"/>
                <a:cs typeface="+mn-cs"/>
              </a:rPr>
              <a:t>2</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O</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708 </a:t>
            </a: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mmHg </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H</a:t>
            </a:r>
            <a:r>
              <a:rPr kumimoji="0" lang="en-US" altLang="en-US" sz="2400" b="0" i="0" u="none" strike="noStrike" kern="1200" cap="none" spc="0" normalizeH="0" baseline="-50000" noProof="0" dirty="0">
                <a:ln>
                  <a:noFill/>
                </a:ln>
                <a:solidFill>
                  <a:srgbClr val="000000"/>
                </a:solidFill>
                <a:effectLst/>
                <a:uLnTx/>
                <a:uFillTx/>
                <a:latin typeface="Arial" panose="020B0604020202020204" pitchFamily="34" charset="0"/>
                <a:ea typeface="+mn-ea"/>
                <a:cs typeface="+mn-cs"/>
              </a:rPr>
              <a:t>2</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19.8 </a:t>
            </a:r>
            <a:r>
              <a:rPr kumimoji="0" lang="en-US" alt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mmHg</a:t>
            </a:r>
          </a:p>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H</a:t>
            </a:r>
            <a:r>
              <a:rPr kumimoji="0" lang="en-US" altLang="en-US" sz="2400" b="0" i="0" u="none" strike="noStrike" kern="1200" cap="none" spc="0" normalizeH="0" baseline="-50000" noProof="0" dirty="0">
                <a:ln>
                  <a:noFill/>
                </a:ln>
                <a:solidFill>
                  <a:srgbClr val="000000"/>
                </a:solidFill>
                <a:effectLst/>
                <a:uLnTx/>
                <a:uFillTx/>
                <a:latin typeface="Arial" panose="020B0604020202020204" pitchFamily="34" charset="0"/>
                <a:ea typeface="+mn-ea"/>
                <a:cs typeface="+mn-cs"/>
              </a:rPr>
              <a:t>2</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688.2</a:t>
            </a:r>
            <a:r>
              <a:rPr kumimoji="0" lang="en-US" altLang="en-US" sz="3200" b="0" i="0" u="none" strike="noStrike" kern="1200" cap="none" spc="0" normalizeH="0" noProof="0" dirty="0">
                <a:ln>
                  <a:noFill/>
                </a:ln>
                <a:solidFill>
                  <a:srgbClr val="000000"/>
                </a:solidFill>
                <a:effectLst/>
                <a:uLnTx/>
                <a:uFillTx/>
                <a:latin typeface="Arial" panose="020B0604020202020204" pitchFamily="34" charset="0"/>
                <a:ea typeface="+mn-ea"/>
                <a:cs typeface="+mn-cs"/>
              </a:rPr>
              <a:t> mmHg</a:t>
            </a:r>
            <a:endPar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701" name="Rectangle 5"/>
          <p:cNvSpPr>
            <a:spLocks noGrp="1" noChangeArrowheads="1"/>
          </p:cNvSpPr>
          <p:nvPr>
            <p:ph type="title"/>
          </p:nvPr>
        </p:nvSpPr>
        <p:spPr>
          <a:xfrm>
            <a:off x="457200" y="173831"/>
            <a:ext cx="8229600" cy="1143000"/>
          </a:xfrm>
        </p:spPr>
        <p:txBody>
          <a:bodyPr/>
          <a:lstStyle/>
          <a:p>
            <a:pPr eaLnBrk="1" hangingPunct="1"/>
            <a:r>
              <a:rPr lang="en-US" altLang="en-US" u="sng" dirty="0">
                <a:latin typeface="Bernard MT Condensed" panose="02050806060905020404" pitchFamily="18" charset="0"/>
              </a:rPr>
              <a:t>Example #1</a:t>
            </a:r>
            <a:endParaRPr lang="en-US" altLang="en-US" u="sng" dirty="0"/>
          </a:p>
        </p:txBody>
      </p:sp>
      <p:sp>
        <p:nvSpPr>
          <p:cNvPr id="29702" name="Rectangle 6"/>
          <p:cNvSpPr>
            <a:spLocks noGrp="1" noChangeArrowheads="1"/>
          </p:cNvSpPr>
          <p:nvPr>
            <p:ph type="body" idx="1"/>
          </p:nvPr>
        </p:nvSpPr>
        <p:spPr>
          <a:xfrm>
            <a:off x="195264" y="1047750"/>
            <a:ext cx="8734424" cy="1543050"/>
          </a:xfrm>
          <a:noFill/>
        </p:spPr>
        <p:txBody>
          <a:bodyPr/>
          <a:lstStyle/>
          <a:p>
            <a:pPr eaLnBrk="1" hangingPunct="1">
              <a:lnSpc>
                <a:spcPct val="90000"/>
              </a:lnSpc>
              <a:spcBef>
                <a:spcPct val="100000"/>
              </a:spcBef>
              <a:buFontTx/>
              <a:buNone/>
            </a:pPr>
            <a:r>
              <a:rPr lang="en-US" altLang="en-US" sz="2800" b="1" dirty="0"/>
              <a:t>   Hydrogen gas is collected over water at 22°C. Find the pressure of the dry gas if the atmospheric pressure is 708 mmHg.</a:t>
            </a:r>
          </a:p>
        </p:txBody>
      </p:sp>
      <p:sp>
        <p:nvSpPr>
          <p:cNvPr id="29703" name="Line 7"/>
          <p:cNvSpPr>
            <a:spLocks noChangeShapeType="1"/>
          </p:cNvSpPr>
          <p:nvPr/>
        </p:nvSpPr>
        <p:spPr bwMode="auto">
          <a:xfrm>
            <a:off x="3786188" y="3333750"/>
            <a:ext cx="0" cy="32845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704" name="Line 8"/>
          <p:cNvSpPr>
            <a:spLocks noChangeShapeType="1"/>
          </p:cNvSpPr>
          <p:nvPr/>
        </p:nvSpPr>
        <p:spPr bwMode="auto">
          <a:xfrm flipV="1">
            <a:off x="396874" y="3894138"/>
            <a:ext cx="8321040" cy="293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5001" name="AutoShape 9"/>
          <p:cNvSpPr>
            <a:spLocks noChangeArrowheads="1"/>
          </p:cNvSpPr>
          <p:nvPr/>
        </p:nvSpPr>
        <p:spPr bwMode="auto">
          <a:xfrm>
            <a:off x="486567" y="5742276"/>
            <a:ext cx="2965452" cy="788988"/>
          </a:xfrm>
          <a:prstGeom prst="rect">
            <a:avLst/>
          </a:prstGeom>
          <a:noFill/>
          <a:ln w="9525">
            <a:no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Look up water-vapor pressure on chart for 22°C.</a:t>
            </a:r>
          </a:p>
        </p:txBody>
      </p:sp>
      <p:sp>
        <p:nvSpPr>
          <p:cNvPr id="29707" name="AutoShape 11"/>
          <p:cNvSpPr>
            <a:spLocks noChangeArrowheads="1"/>
          </p:cNvSpPr>
          <p:nvPr/>
        </p:nvSpPr>
        <p:spPr bwMode="auto">
          <a:xfrm>
            <a:off x="195262" y="2286000"/>
            <a:ext cx="8729663" cy="788988"/>
          </a:xfrm>
          <a:prstGeom prst="wedgeRectCallout">
            <a:avLst>
              <a:gd name="adj1" fmla="val -32468"/>
              <a:gd name="adj2" fmla="val -47384"/>
            </a:avLst>
          </a:prstGeom>
          <a:noFill/>
          <a:ln w="9525">
            <a:no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200" b="1" i="1" dirty="0"/>
              <a:t>Remember: </a:t>
            </a:r>
            <a:r>
              <a:rPr kumimoji="0" lang="en-US" altLang="en-US" sz="2200" b="0" i="1" u="none" strike="noStrike" kern="1200" cap="none" spc="0" normalizeH="0" baseline="0" noProof="0" dirty="0">
                <a:ln>
                  <a:noFill/>
                </a:ln>
                <a:effectLst/>
                <a:uLnTx/>
                <a:uFillTx/>
                <a:latin typeface="Arial" panose="020B0604020202020204" pitchFamily="34" charset="0"/>
                <a:ea typeface="+mn-ea"/>
                <a:cs typeface="+mn-cs"/>
              </a:rPr>
              <a:t>The total pressure in the collection bottle is equal to atmospheric pressure and is a mixture of H</a:t>
            </a:r>
            <a:r>
              <a:rPr kumimoji="0" lang="en-US" altLang="en-US" sz="2200" b="0" i="1" u="none" strike="noStrike" kern="1200" cap="none" spc="0" normalizeH="0" baseline="-25000" noProof="0" dirty="0">
                <a:ln>
                  <a:noFill/>
                </a:ln>
                <a:effectLst/>
                <a:uLnTx/>
                <a:uFillTx/>
                <a:latin typeface="Arial" panose="020B0604020202020204" pitchFamily="34" charset="0"/>
                <a:ea typeface="+mn-ea"/>
                <a:cs typeface="+mn-cs"/>
              </a:rPr>
              <a:t>2</a:t>
            </a:r>
            <a:r>
              <a:rPr kumimoji="0" lang="en-US" altLang="en-US" sz="2200" b="0" i="1" u="none" strike="noStrike" kern="1200" cap="none" spc="0" normalizeH="0" baseline="0" noProof="0" dirty="0">
                <a:ln>
                  <a:noFill/>
                </a:ln>
                <a:effectLst/>
                <a:uLnTx/>
                <a:uFillTx/>
                <a:latin typeface="Arial" panose="020B0604020202020204" pitchFamily="34" charset="0"/>
                <a:ea typeface="+mn-ea"/>
                <a:cs typeface="+mn-cs"/>
              </a:rPr>
              <a:t> and water vapor.</a:t>
            </a:r>
          </a:p>
        </p:txBody>
      </p:sp>
    </p:spTree>
    <p:extLst>
      <p:ext uri="{BB962C8B-B14F-4D97-AF65-F5344CB8AC3E}">
        <p14:creationId xmlns:p14="http://schemas.microsoft.com/office/powerpoint/2010/main" val="3558842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500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499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499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499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49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1" grpId="0"/>
      <p:bldP spid="2970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bg1">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195263" y="274638"/>
            <a:ext cx="8734425" cy="6378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Rectangle 2"/>
          <p:cNvSpPr>
            <a:spLocks noChangeArrowheads="1"/>
          </p:cNvSpPr>
          <p:nvPr/>
        </p:nvSpPr>
        <p:spPr bwMode="auto">
          <a:xfrm>
            <a:off x="396874" y="3333750"/>
            <a:ext cx="8334376" cy="32845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4995" name="Text Box 3"/>
          <p:cNvSpPr txBox="1">
            <a:spLocks noChangeArrowheads="1"/>
          </p:cNvSpPr>
          <p:nvPr/>
        </p:nvSpPr>
        <p:spPr bwMode="auto">
          <a:xfrm>
            <a:off x="396874" y="3325813"/>
            <a:ext cx="3376613" cy="353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GIVEN:</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gas</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total</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0.976 </a:t>
            </a:r>
            <a:r>
              <a:rPr kumimoji="0" lang="en-US" altLang="en-US" sz="28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endPar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H</a:t>
            </a:r>
            <a:r>
              <a:rPr kumimoji="0" lang="en-US" altLang="en-US" sz="2400" b="0" i="0" u="none" strike="noStrike" kern="1200" cap="none" spc="0" normalizeH="0" baseline="-50000" noProof="0" dirty="0">
                <a:ln>
                  <a:noFill/>
                </a:ln>
                <a:solidFill>
                  <a:srgbClr val="000000"/>
                </a:solidFill>
                <a:effectLst/>
                <a:uLnTx/>
                <a:uFillTx/>
                <a:latin typeface="Arial" panose="020B0604020202020204" pitchFamily="34" charset="0"/>
                <a:ea typeface="+mn-ea"/>
                <a:cs typeface="+mn-cs"/>
              </a:rPr>
              <a:t>2</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O</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42.2 mmHg</a:t>
            </a:r>
          </a:p>
          <a:p>
            <a:pPr lvl="0" eaLnBrk="0" fontAlgn="base" hangingPunct="0">
              <a:spcAft>
                <a:spcPct val="0"/>
              </a:spcAft>
              <a:buNone/>
              <a:defRPr/>
            </a:pPr>
            <a:r>
              <a:rPr lang="en-US" altLang="en-US" sz="2800" dirty="0">
                <a:solidFill>
                  <a:srgbClr val="000000"/>
                </a:solidFill>
              </a:rPr>
              <a:t>         = 0.0555 </a:t>
            </a:r>
            <a:r>
              <a:rPr lang="en-US" altLang="en-US" sz="2800" dirty="0" err="1">
                <a:solidFill>
                  <a:srgbClr val="000000"/>
                </a:solidFill>
              </a:rPr>
              <a:t>atm</a:t>
            </a:r>
            <a:endPar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84996" name="Text Box 4"/>
          <p:cNvSpPr txBox="1">
            <a:spLocks noChangeArrowheads="1"/>
          </p:cNvSpPr>
          <p:nvPr/>
        </p:nvSpPr>
        <p:spPr bwMode="auto">
          <a:xfrm>
            <a:off x="3798891" y="3325813"/>
            <a:ext cx="5220490" cy="332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en-US" sz="3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WORK:</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total</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gas</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 </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P</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H</a:t>
            </a:r>
            <a:r>
              <a:rPr kumimoji="0" lang="en-US" altLang="en-US" sz="2400" b="0" i="0" u="none" strike="noStrike" kern="1200" cap="none" spc="0" normalizeH="0" baseline="-50000" noProof="0" dirty="0">
                <a:ln>
                  <a:noFill/>
                </a:ln>
                <a:solidFill>
                  <a:srgbClr val="000000"/>
                </a:solidFill>
                <a:effectLst/>
                <a:uLnTx/>
                <a:uFillTx/>
                <a:latin typeface="Arial" panose="020B0604020202020204" pitchFamily="34" charset="0"/>
                <a:ea typeface="+mn-ea"/>
                <a:cs typeface="+mn-cs"/>
              </a:rPr>
              <a:t>2</a:t>
            </a:r>
            <a:r>
              <a:rPr kumimoji="0" lang="en-US" altLang="en-US" sz="3200" b="0"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O</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0.976 </a:t>
            </a:r>
            <a:r>
              <a:rPr kumimoji="0" lang="en-US" alt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0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gas</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0.0555 </a:t>
            </a:r>
            <a:r>
              <a:rPr kumimoji="0" lang="en-US" altLang="en-US" sz="24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r>
              <a:rPr kumimoji="0" lang="en-US" alt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p>
          <a:p>
            <a:pPr marL="0" marR="0" lvl="0" indent="0" algn="l" defTabSz="914400" rtl="0" eaLnBrk="0" fontAlgn="base" latinLnBrk="0" hangingPunct="0">
              <a:lnSpc>
                <a:spcPct val="100000"/>
              </a:lnSpc>
              <a:spcBef>
                <a:spcPct val="40000"/>
              </a:spcBef>
              <a:spcAft>
                <a:spcPct val="0"/>
              </a:spcAft>
              <a:buClrTx/>
              <a:buSzTx/>
              <a:buFontTx/>
              <a:buNone/>
              <a:tabLst/>
              <a:defRPr/>
            </a:pP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sz="3200" b="0"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gas</a:t>
            </a:r>
            <a:r>
              <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0.921 </a:t>
            </a:r>
            <a:r>
              <a:rPr kumimoji="0" lang="en-US" altLang="en-US" sz="3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atm</a:t>
            </a:r>
            <a:endParaRPr kumimoji="0" lang="en-US"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9701" name="Rectangle 5"/>
          <p:cNvSpPr>
            <a:spLocks noGrp="1" noChangeArrowheads="1"/>
          </p:cNvSpPr>
          <p:nvPr>
            <p:ph type="title"/>
          </p:nvPr>
        </p:nvSpPr>
        <p:spPr>
          <a:xfrm>
            <a:off x="457200" y="173831"/>
            <a:ext cx="8229600" cy="1143000"/>
          </a:xfrm>
        </p:spPr>
        <p:txBody>
          <a:bodyPr/>
          <a:lstStyle/>
          <a:p>
            <a:pPr eaLnBrk="1" hangingPunct="1"/>
            <a:r>
              <a:rPr lang="en-US" altLang="en-US" u="sng" dirty="0">
                <a:latin typeface="Bernard MT Condensed" panose="02050806060905020404" pitchFamily="18" charset="0"/>
              </a:rPr>
              <a:t>Example #2</a:t>
            </a:r>
            <a:endParaRPr lang="en-US" altLang="en-US" u="sng" dirty="0"/>
          </a:p>
        </p:txBody>
      </p:sp>
      <p:sp>
        <p:nvSpPr>
          <p:cNvPr id="29702" name="Rectangle 6"/>
          <p:cNvSpPr>
            <a:spLocks noGrp="1" noChangeArrowheads="1"/>
          </p:cNvSpPr>
          <p:nvPr>
            <p:ph type="body" idx="1"/>
          </p:nvPr>
        </p:nvSpPr>
        <p:spPr>
          <a:xfrm>
            <a:off x="195264" y="1047750"/>
            <a:ext cx="8734424" cy="1543050"/>
          </a:xfrm>
          <a:noFill/>
        </p:spPr>
        <p:txBody>
          <a:bodyPr/>
          <a:lstStyle/>
          <a:p>
            <a:pPr eaLnBrk="1" hangingPunct="1">
              <a:lnSpc>
                <a:spcPct val="90000"/>
              </a:lnSpc>
              <a:spcBef>
                <a:spcPct val="100000"/>
              </a:spcBef>
              <a:buFontTx/>
              <a:buNone/>
            </a:pPr>
            <a:r>
              <a:rPr lang="en-US" altLang="en-US" sz="2800" b="1" dirty="0"/>
              <a:t>A gas is collected over water at a temp of 35°C while the barometric pressure is 0.976 atm. What is the partial pressure of the dry gas?</a:t>
            </a:r>
          </a:p>
        </p:txBody>
      </p:sp>
      <p:sp>
        <p:nvSpPr>
          <p:cNvPr id="29703" name="Line 7"/>
          <p:cNvSpPr>
            <a:spLocks noChangeShapeType="1"/>
          </p:cNvSpPr>
          <p:nvPr/>
        </p:nvSpPr>
        <p:spPr bwMode="auto">
          <a:xfrm>
            <a:off x="3786188" y="3333750"/>
            <a:ext cx="0" cy="328453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704" name="Line 8"/>
          <p:cNvSpPr>
            <a:spLocks noChangeShapeType="1"/>
          </p:cNvSpPr>
          <p:nvPr/>
        </p:nvSpPr>
        <p:spPr bwMode="auto">
          <a:xfrm flipV="1">
            <a:off x="396874" y="3894138"/>
            <a:ext cx="8321040" cy="293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5001" name="AutoShape 9"/>
          <p:cNvSpPr>
            <a:spLocks noChangeArrowheads="1"/>
          </p:cNvSpPr>
          <p:nvPr/>
        </p:nvSpPr>
        <p:spPr bwMode="auto">
          <a:xfrm>
            <a:off x="0" y="6136842"/>
            <a:ext cx="3962400" cy="788988"/>
          </a:xfrm>
          <a:prstGeom prst="rect">
            <a:avLst/>
          </a:prstGeom>
          <a:noFill/>
          <a:ln w="9525">
            <a:no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800" b="1"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Make sure your units match!!!</a:t>
            </a:r>
          </a:p>
        </p:txBody>
      </p:sp>
      <p:sp>
        <p:nvSpPr>
          <p:cNvPr id="29707" name="AutoShape 11"/>
          <p:cNvSpPr>
            <a:spLocks noChangeArrowheads="1"/>
          </p:cNvSpPr>
          <p:nvPr/>
        </p:nvSpPr>
        <p:spPr bwMode="auto">
          <a:xfrm>
            <a:off x="195262" y="2286000"/>
            <a:ext cx="8729663" cy="788988"/>
          </a:xfrm>
          <a:prstGeom prst="wedgeRectCallout">
            <a:avLst>
              <a:gd name="adj1" fmla="val -32468"/>
              <a:gd name="adj2" fmla="val -47384"/>
            </a:avLst>
          </a:prstGeom>
          <a:noFill/>
          <a:ln w="9525">
            <a:no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200" b="1" i="1" dirty="0"/>
              <a:t>Remember: </a:t>
            </a:r>
            <a:r>
              <a:rPr kumimoji="0" lang="en-US" altLang="en-US" sz="2200" b="0" i="1" u="none" strike="noStrike" kern="1200" cap="none" spc="0" normalizeH="0" baseline="0" noProof="0" dirty="0">
                <a:ln>
                  <a:noFill/>
                </a:ln>
                <a:effectLst/>
                <a:uLnTx/>
                <a:uFillTx/>
                <a:latin typeface="Arial" panose="020B0604020202020204" pitchFamily="34" charset="0"/>
                <a:ea typeface="+mn-ea"/>
                <a:cs typeface="+mn-cs"/>
              </a:rPr>
              <a:t>The total P in the collection bottle is equal to barometric pressure and is a mixture of collection gas and water vapor.</a:t>
            </a:r>
          </a:p>
        </p:txBody>
      </p:sp>
    </p:spTree>
    <p:extLst>
      <p:ext uri="{BB962C8B-B14F-4D97-AF65-F5344CB8AC3E}">
        <p14:creationId xmlns:p14="http://schemas.microsoft.com/office/powerpoint/2010/main" val="11213070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500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4996">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4996">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4996">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499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1" grpId="0"/>
      <p:bldP spid="2970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YouTube Link to Presentation</a:t>
            </a:r>
          </a:p>
        </p:txBody>
      </p:sp>
      <p:sp>
        <p:nvSpPr>
          <p:cNvPr id="3" name="Content Placeholder 2"/>
          <p:cNvSpPr>
            <a:spLocks noGrp="1"/>
          </p:cNvSpPr>
          <p:nvPr>
            <p:ph idx="1"/>
          </p:nvPr>
        </p:nvSpPr>
        <p:spPr/>
        <p:txBody>
          <a:bodyPr/>
          <a:lstStyle/>
          <a:p>
            <a:r>
              <a:rPr lang="en-US" dirty="0">
                <a:hlinkClick r:id="rId2"/>
              </a:rPr>
              <a:t>https://youtu.be/LIDrcBuAafM</a:t>
            </a:r>
            <a:r>
              <a:rPr lang="en-US" dirty="0"/>
              <a:t> </a:t>
            </a:r>
          </a:p>
        </p:txBody>
      </p:sp>
    </p:spTree>
    <p:extLst>
      <p:ext uri="{BB962C8B-B14F-4D97-AF65-F5344CB8AC3E}">
        <p14:creationId xmlns:p14="http://schemas.microsoft.com/office/powerpoint/2010/main" val="66367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5360"/>
            <a:ext cx="7772400" cy="1524000"/>
          </a:xfrm>
        </p:spPr>
        <p:txBody>
          <a:bodyPr>
            <a:noAutofit/>
          </a:bodyPr>
          <a:lstStyle/>
          <a:p>
            <a:r>
              <a:rPr lang="en-US" sz="8000" dirty="0">
                <a:latin typeface="Bernard MT Condensed" panose="02050806060905020404" pitchFamily="18" charset="0"/>
              </a:rPr>
              <a:t>Dalton’s Law</a:t>
            </a:r>
          </a:p>
        </p:txBody>
      </p:sp>
      <mc:AlternateContent xmlns:mc="http://schemas.openxmlformats.org/markup-compatibility/2006" xmlns:a14="http://schemas.microsoft.com/office/drawing/2010/main">
        <mc:Choice Requires="a14">
          <p:sp>
            <p:nvSpPr>
              <p:cNvPr id="4" name="Rectangle 3"/>
              <p:cNvSpPr/>
              <p:nvPr/>
            </p:nvSpPr>
            <p:spPr>
              <a:xfrm>
                <a:off x="457200" y="2637952"/>
                <a:ext cx="8305800" cy="2100255"/>
              </a:xfrm>
              <a:prstGeom prst="rect">
                <a:avLst/>
              </a:prstGeom>
              <a:solidFill>
                <a:schemeClr val="bg1"/>
              </a:solidFill>
              <a:ln w="76200">
                <a:solidFill>
                  <a:schemeClr val="tx1"/>
                </a:solidFill>
              </a:ln>
            </p:spPr>
            <p:txBody>
              <a:bodyPr wrap="square" anchor="ctr">
                <a:spAutoFit/>
              </a:bodyPr>
              <a:lstStyle/>
              <a:p>
                <a:pPr lvl="0" algn="ctr" fontAlgn="base">
                  <a:spcBef>
                    <a:spcPct val="0"/>
                  </a:spcBef>
                  <a:spcAft>
                    <a:spcPct val="0"/>
                  </a:spcAft>
                  <a:defRPr/>
                </a:pPr>
                <a14:m>
                  <m:oMathPara xmlns:m="http://schemas.openxmlformats.org/officeDocument/2006/math">
                    <m:oMathParaPr>
                      <m:jc m:val="center"/>
                    </m:oMathParaPr>
                    <m:oMath xmlns:m="http://schemas.openxmlformats.org/officeDocument/2006/math">
                      <m:sSub>
                        <m:sSubPr>
                          <m:ctrlPr>
                            <a:rPr lang="en-US" altLang="en-US" sz="6600" b="1" i="1" smtClean="0">
                              <a:latin typeface="Cambria Math" panose="02040503050406030204" pitchFamily="18" charset="0"/>
                              <a:cs typeface="Times New Roman" panose="02020603050405020304" pitchFamily="18" charset="0"/>
                            </a:rPr>
                          </m:ctrlPr>
                        </m:sSubPr>
                        <m:e>
                          <m:r>
                            <a:rPr lang="en-US" altLang="en-US" sz="6600" b="1" i="1" smtClean="0">
                              <a:latin typeface="Cambria Math" panose="02040503050406030204" pitchFamily="18" charset="0"/>
                              <a:cs typeface="Times New Roman" panose="02020603050405020304" pitchFamily="18" charset="0"/>
                            </a:rPr>
                            <m:t>𝑷</m:t>
                          </m:r>
                        </m:e>
                        <m:sub>
                          <m:r>
                            <a:rPr lang="en-US" altLang="en-US" sz="6600" b="1" i="1" smtClean="0">
                              <a:latin typeface="Cambria Math" panose="02040503050406030204" pitchFamily="18" charset="0"/>
                              <a:cs typeface="Times New Roman" panose="02020603050405020304" pitchFamily="18" charset="0"/>
                            </a:rPr>
                            <m:t>𝑻𝒐𝒕𝒂𝒍</m:t>
                          </m:r>
                        </m:sub>
                      </m:sSub>
                      <m:r>
                        <a:rPr lang="en-US" altLang="en-US" sz="6600" b="1" i="1" smtClean="0">
                          <a:latin typeface="Cambria Math" panose="02040503050406030204" pitchFamily="18" charset="0"/>
                          <a:cs typeface="Times New Roman" panose="02020603050405020304" pitchFamily="18" charset="0"/>
                        </a:rPr>
                        <m:t>= </m:t>
                      </m:r>
                      <m:sSub>
                        <m:sSubPr>
                          <m:ctrlPr>
                            <a:rPr lang="en-US" altLang="en-US" sz="6600" b="1" i="1" smtClean="0">
                              <a:latin typeface="Cambria Math" panose="02040503050406030204" pitchFamily="18" charset="0"/>
                              <a:cs typeface="Times New Roman" panose="02020603050405020304" pitchFamily="18" charset="0"/>
                            </a:rPr>
                          </m:ctrlPr>
                        </m:sSubPr>
                        <m:e>
                          <m:r>
                            <a:rPr lang="en-US" altLang="en-US" sz="6600" b="1" i="1" smtClean="0">
                              <a:latin typeface="Cambria Math" panose="02040503050406030204" pitchFamily="18" charset="0"/>
                              <a:cs typeface="Times New Roman" panose="02020603050405020304" pitchFamily="18" charset="0"/>
                            </a:rPr>
                            <m:t>𝑷</m:t>
                          </m:r>
                        </m:e>
                        <m:sub>
                          <m:r>
                            <a:rPr lang="en-US" altLang="en-US" sz="6600" b="1" i="1" smtClean="0">
                              <a:latin typeface="Cambria Math" panose="02040503050406030204" pitchFamily="18" charset="0"/>
                              <a:cs typeface="Times New Roman" panose="02020603050405020304" pitchFamily="18" charset="0"/>
                            </a:rPr>
                            <m:t>𝟏</m:t>
                          </m:r>
                        </m:sub>
                      </m:sSub>
                      <m:sSub>
                        <m:sSubPr>
                          <m:ctrlPr>
                            <a:rPr lang="en-US" altLang="en-US" sz="6600" b="1" i="1" smtClean="0">
                              <a:latin typeface="Cambria Math" panose="02040503050406030204" pitchFamily="18" charset="0"/>
                              <a:cs typeface="Times New Roman" panose="02020603050405020304" pitchFamily="18" charset="0"/>
                            </a:rPr>
                          </m:ctrlPr>
                        </m:sSubPr>
                        <m:e>
                          <m:r>
                            <a:rPr lang="en-US" altLang="en-US" sz="6600" b="1" i="1" smtClean="0">
                              <a:latin typeface="Cambria Math" panose="02040503050406030204" pitchFamily="18" charset="0"/>
                              <a:cs typeface="Times New Roman" panose="02020603050405020304" pitchFamily="18" charset="0"/>
                            </a:rPr>
                            <m:t>+ </m:t>
                          </m:r>
                          <m:r>
                            <a:rPr lang="en-US" altLang="en-US" sz="6600" b="1" i="1" smtClean="0">
                              <a:latin typeface="Cambria Math" panose="02040503050406030204" pitchFamily="18" charset="0"/>
                              <a:cs typeface="Times New Roman" panose="02020603050405020304" pitchFamily="18" charset="0"/>
                            </a:rPr>
                            <m:t>𝑷</m:t>
                          </m:r>
                        </m:e>
                        <m:sub>
                          <m:r>
                            <a:rPr lang="en-US" altLang="en-US" sz="6600" b="1" i="1" smtClean="0">
                              <a:latin typeface="Cambria Math" panose="02040503050406030204" pitchFamily="18" charset="0"/>
                              <a:cs typeface="Times New Roman" panose="02020603050405020304" pitchFamily="18" charset="0"/>
                            </a:rPr>
                            <m:t>𝟐</m:t>
                          </m:r>
                        </m:sub>
                      </m:sSub>
                      <m:r>
                        <a:rPr lang="en-US" altLang="en-US" sz="6600" b="1" i="1" smtClean="0">
                          <a:latin typeface="Cambria Math" panose="02040503050406030204" pitchFamily="18" charset="0"/>
                          <a:cs typeface="Times New Roman" panose="02020603050405020304" pitchFamily="18" charset="0"/>
                        </a:rPr>
                        <m:t>+ </m:t>
                      </m:r>
                      <m:sSub>
                        <m:sSubPr>
                          <m:ctrlPr>
                            <a:rPr lang="en-US" altLang="en-US" sz="6600" b="1" i="1" smtClean="0">
                              <a:latin typeface="Cambria Math" panose="02040503050406030204" pitchFamily="18" charset="0"/>
                              <a:cs typeface="Times New Roman" panose="02020603050405020304" pitchFamily="18" charset="0"/>
                            </a:rPr>
                          </m:ctrlPr>
                        </m:sSubPr>
                        <m:e>
                          <m:r>
                            <a:rPr lang="en-US" altLang="en-US" sz="6600" b="1" i="1" smtClean="0">
                              <a:latin typeface="Cambria Math" panose="02040503050406030204" pitchFamily="18" charset="0"/>
                              <a:cs typeface="Times New Roman" panose="02020603050405020304" pitchFamily="18" charset="0"/>
                            </a:rPr>
                            <m:t>𝑷</m:t>
                          </m:r>
                        </m:e>
                        <m:sub>
                          <m:r>
                            <a:rPr lang="en-US" altLang="en-US" sz="6600" b="1" i="1" smtClean="0">
                              <a:latin typeface="Cambria Math" panose="02040503050406030204" pitchFamily="18" charset="0"/>
                              <a:cs typeface="Times New Roman" panose="02020603050405020304" pitchFamily="18" charset="0"/>
                            </a:rPr>
                            <m:t>𝟑</m:t>
                          </m:r>
                        </m:sub>
                      </m:sSub>
                      <m:r>
                        <a:rPr lang="en-US" altLang="en-US" sz="6600" b="1" i="1" smtClean="0">
                          <a:latin typeface="Cambria Math" panose="02040503050406030204" pitchFamily="18" charset="0"/>
                          <a:cs typeface="Times New Roman" panose="02020603050405020304" pitchFamily="18" charset="0"/>
                        </a:rPr>
                        <m:t>+…</m:t>
                      </m:r>
                    </m:oMath>
                  </m:oMathPara>
                </a14:m>
                <a:endParaRPr lang="en-US" altLang="en-US" sz="6600" b="1" dirty="0">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457200" y="2637952"/>
                <a:ext cx="8305800" cy="2100255"/>
              </a:xfrm>
              <a:prstGeom prst="rect">
                <a:avLst/>
              </a:prstGeom>
              <a:blipFill>
                <a:blip r:embed="rId2"/>
                <a:stretch>
                  <a:fillRect/>
                </a:stretch>
              </a:blipFill>
              <a:ln w="76200">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2223030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455" y="726036"/>
            <a:ext cx="8229600" cy="1310640"/>
          </a:xfrm>
        </p:spPr>
        <p:txBody>
          <a:bodyPr>
            <a:noAutofit/>
          </a:bodyPr>
          <a:lstStyle/>
          <a:p>
            <a:pPr algn="l"/>
            <a:r>
              <a:rPr lang="en-US" sz="8000" dirty="0">
                <a:latin typeface="Bernard MT Condensed" panose="02050806060905020404" pitchFamily="18" charset="0"/>
              </a:rPr>
              <a:t>Dalton’s</a:t>
            </a:r>
            <a:br>
              <a:rPr lang="en-US" sz="8000" dirty="0">
                <a:latin typeface="Bernard MT Condensed" panose="02050806060905020404" pitchFamily="18" charset="0"/>
              </a:rPr>
            </a:br>
            <a:r>
              <a:rPr lang="en-US" sz="8000" dirty="0">
                <a:latin typeface="Bernard MT Condensed" panose="02050806060905020404" pitchFamily="18" charset="0"/>
              </a:rPr>
              <a:t>Law</a:t>
            </a:r>
          </a:p>
        </p:txBody>
      </p:sp>
      <mc:AlternateContent xmlns:mc="http://schemas.openxmlformats.org/markup-compatibility/2006" xmlns:a14="http://schemas.microsoft.com/office/drawing/2010/main">
        <mc:Choice Requires="a14">
          <p:sp>
            <p:nvSpPr>
              <p:cNvPr id="4" name="Rectangle 3"/>
              <p:cNvSpPr/>
              <p:nvPr/>
            </p:nvSpPr>
            <p:spPr>
              <a:xfrm>
                <a:off x="4343399" y="726036"/>
                <a:ext cx="4572001" cy="1187569"/>
              </a:xfrm>
              <a:prstGeom prst="rect">
                <a:avLst/>
              </a:prstGeom>
              <a:solidFill>
                <a:schemeClr val="bg1"/>
              </a:solidFill>
              <a:ln w="76200">
                <a:solidFill>
                  <a:schemeClr val="tx1"/>
                </a:solidFill>
              </a:ln>
            </p:spPr>
            <p:txBody>
              <a:bodyPr wrap="square" anchor="ctr">
                <a:spAutoFit/>
              </a:bodyPr>
              <a:lstStyle/>
              <a:p>
                <a:pPr algn="ctr" fontAlgn="base">
                  <a:spcBef>
                    <a:spcPct val="0"/>
                  </a:spcBef>
                  <a:spcAft>
                    <a:spcPct val="0"/>
                  </a:spcAft>
                  <a:defRPr/>
                </a:pPr>
                <a14:m>
                  <m:oMathPara xmlns:m="http://schemas.openxmlformats.org/officeDocument/2006/math">
                    <m:oMathParaPr>
                      <m:jc m:val="center"/>
                    </m:oMathParaPr>
                    <m:oMath xmlns:m="http://schemas.openxmlformats.org/officeDocument/2006/math">
                      <m:sSub>
                        <m:sSubPr>
                          <m:ctrlPr>
                            <a:rPr lang="en-US" altLang="en-US" sz="3600" b="1" i="1">
                              <a:latin typeface="Cambria Math" panose="02040503050406030204" pitchFamily="18" charset="0"/>
                              <a:cs typeface="Times New Roman" panose="02020603050405020304" pitchFamily="18" charset="0"/>
                            </a:rPr>
                          </m:ctrlPr>
                        </m:sSubPr>
                        <m:e>
                          <m:r>
                            <a:rPr lang="en-US" altLang="en-US" sz="3600" b="1" i="1">
                              <a:latin typeface="Cambria Math" panose="02040503050406030204" pitchFamily="18" charset="0"/>
                              <a:cs typeface="Times New Roman" panose="02020603050405020304" pitchFamily="18" charset="0"/>
                            </a:rPr>
                            <m:t>𝑷</m:t>
                          </m:r>
                        </m:e>
                        <m:sub>
                          <m:r>
                            <a:rPr lang="en-US" altLang="en-US" sz="3600" b="1" i="1">
                              <a:latin typeface="Cambria Math" panose="02040503050406030204" pitchFamily="18" charset="0"/>
                              <a:cs typeface="Times New Roman" panose="02020603050405020304" pitchFamily="18" charset="0"/>
                            </a:rPr>
                            <m:t>𝑻𝒐𝒕𝒂𝒍</m:t>
                          </m:r>
                        </m:sub>
                      </m:sSub>
                      <m:r>
                        <a:rPr lang="en-US" altLang="en-US" sz="3600" b="1" i="1">
                          <a:latin typeface="Cambria Math" panose="02040503050406030204" pitchFamily="18" charset="0"/>
                          <a:cs typeface="Times New Roman" panose="02020603050405020304" pitchFamily="18" charset="0"/>
                        </a:rPr>
                        <m:t>= </m:t>
                      </m:r>
                      <m:sSub>
                        <m:sSubPr>
                          <m:ctrlPr>
                            <a:rPr lang="en-US" altLang="en-US" sz="3600" b="1" i="1">
                              <a:latin typeface="Cambria Math" panose="02040503050406030204" pitchFamily="18" charset="0"/>
                              <a:cs typeface="Times New Roman" panose="02020603050405020304" pitchFamily="18" charset="0"/>
                            </a:rPr>
                          </m:ctrlPr>
                        </m:sSubPr>
                        <m:e>
                          <m:r>
                            <a:rPr lang="en-US" altLang="en-US" sz="3600" b="1" i="1">
                              <a:latin typeface="Cambria Math" panose="02040503050406030204" pitchFamily="18" charset="0"/>
                              <a:cs typeface="Times New Roman" panose="02020603050405020304" pitchFamily="18" charset="0"/>
                            </a:rPr>
                            <m:t>𝑷</m:t>
                          </m:r>
                        </m:e>
                        <m:sub>
                          <m:r>
                            <a:rPr lang="en-US" altLang="en-US" sz="3600" b="1" i="1">
                              <a:latin typeface="Cambria Math" panose="02040503050406030204" pitchFamily="18" charset="0"/>
                              <a:cs typeface="Times New Roman" panose="02020603050405020304" pitchFamily="18" charset="0"/>
                            </a:rPr>
                            <m:t>𝟏</m:t>
                          </m:r>
                        </m:sub>
                      </m:sSub>
                      <m:sSub>
                        <m:sSubPr>
                          <m:ctrlPr>
                            <a:rPr lang="en-US" altLang="en-US" sz="3600" b="1" i="1">
                              <a:latin typeface="Cambria Math" panose="02040503050406030204" pitchFamily="18" charset="0"/>
                              <a:cs typeface="Times New Roman" panose="02020603050405020304" pitchFamily="18" charset="0"/>
                            </a:rPr>
                          </m:ctrlPr>
                        </m:sSubPr>
                        <m:e>
                          <m:r>
                            <a:rPr lang="en-US" altLang="en-US" sz="3600" b="1" i="1">
                              <a:latin typeface="Cambria Math" panose="02040503050406030204" pitchFamily="18" charset="0"/>
                              <a:cs typeface="Times New Roman" panose="02020603050405020304" pitchFamily="18" charset="0"/>
                            </a:rPr>
                            <m:t>+ </m:t>
                          </m:r>
                          <m:r>
                            <a:rPr lang="en-US" altLang="en-US" sz="3600" b="1" i="1">
                              <a:latin typeface="Cambria Math" panose="02040503050406030204" pitchFamily="18" charset="0"/>
                              <a:cs typeface="Times New Roman" panose="02020603050405020304" pitchFamily="18" charset="0"/>
                            </a:rPr>
                            <m:t>𝑷</m:t>
                          </m:r>
                        </m:e>
                        <m:sub>
                          <m:r>
                            <a:rPr lang="en-US" altLang="en-US" sz="3600" b="1" i="1">
                              <a:latin typeface="Cambria Math" panose="02040503050406030204" pitchFamily="18" charset="0"/>
                              <a:cs typeface="Times New Roman" panose="02020603050405020304" pitchFamily="18" charset="0"/>
                            </a:rPr>
                            <m:t>𝟐</m:t>
                          </m:r>
                        </m:sub>
                      </m:sSub>
                      <m:r>
                        <a:rPr lang="en-US" altLang="en-US" sz="3600" b="1" i="1">
                          <a:latin typeface="Cambria Math" panose="02040503050406030204" pitchFamily="18" charset="0"/>
                          <a:cs typeface="Times New Roman" panose="02020603050405020304" pitchFamily="18" charset="0"/>
                        </a:rPr>
                        <m:t>+ </m:t>
                      </m:r>
                      <m:sSub>
                        <m:sSubPr>
                          <m:ctrlPr>
                            <a:rPr lang="en-US" altLang="en-US" sz="3600" b="1" i="1">
                              <a:latin typeface="Cambria Math" panose="02040503050406030204" pitchFamily="18" charset="0"/>
                              <a:cs typeface="Times New Roman" panose="02020603050405020304" pitchFamily="18" charset="0"/>
                            </a:rPr>
                          </m:ctrlPr>
                        </m:sSubPr>
                        <m:e>
                          <m:r>
                            <a:rPr lang="en-US" altLang="en-US" sz="3600" b="1" i="1">
                              <a:latin typeface="Cambria Math" panose="02040503050406030204" pitchFamily="18" charset="0"/>
                              <a:cs typeface="Times New Roman" panose="02020603050405020304" pitchFamily="18" charset="0"/>
                            </a:rPr>
                            <m:t>𝑷</m:t>
                          </m:r>
                        </m:e>
                        <m:sub>
                          <m:r>
                            <a:rPr lang="en-US" altLang="en-US" sz="3600" b="1" i="1">
                              <a:latin typeface="Cambria Math" panose="02040503050406030204" pitchFamily="18" charset="0"/>
                              <a:cs typeface="Times New Roman" panose="02020603050405020304" pitchFamily="18" charset="0"/>
                            </a:rPr>
                            <m:t>𝟑</m:t>
                          </m:r>
                        </m:sub>
                      </m:sSub>
                      <m:r>
                        <a:rPr lang="en-US" altLang="en-US" sz="3600" b="1" i="1">
                          <a:latin typeface="Cambria Math" panose="02040503050406030204" pitchFamily="18" charset="0"/>
                          <a:cs typeface="Times New Roman" panose="02020603050405020304" pitchFamily="18" charset="0"/>
                        </a:rPr>
                        <m:t>+…</m:t>
                      </m:r>
                    </m:oMath>
                  </m:oMathPara>
                </a14:m>
                <a:endParaRPr lang="en-US" altLang="en-US" sz="3600" b="1" dirty="0">
                  <a:latin typeface="Times New Roman" panose="02020603050405020304" pitchFamily="18" charset="0"/>
                  <a:cs typeface="Times New Roman" panose="02020603050405020304" pitchFamily="18" charset="0"/>
                </a:endParaRPr>
              </a:p>
            </p:txBody>
          </p:sp>
        </mc:Choice>
        <mc:Fallback xmlns="">
          <p:sp>
            <p:nvSpPr>
              <p:cNvPr id="4" name="Rectangle 3"/>
              <p:cNvSpPr>
                <a:spLocks noRot="1" noChangeAspect="1" noMove="1" noResize="1" noEditPoints="1" noAdjustHandles="1" noChangeArrowheads="1" noChangeShapeType="1" noTextEdit="1"/>
              </p:cNvSpPr>
              <p:nvPr/>
            </p:nvSpPr>
            <p:spPr>
              <a:xfrm>
                <a:off x="4343399" y="726036"/>
                <a:ext cx="4572001" cy="1187569"/>
              </a:xfrm>
              <a:prstGeom prst="rect">
                <a:avLst/>
              </a:prstGeom>
              <a:blipFill>
                <a:blip r:embed="rId2"/>
                <a:stretch>
                  <a:fillRect/>
                </a:stretch>
              </a:blipFill>
              <a:ln w="76200">
                <a:solidFill>
                  <a:schemeClr val="tx1"/>
                </a:solidFill>
              </a:ln>
            </p:spPr>
            <p:txBody>
              <a:bodyPr/>
              <a:lstStyle/>
              <a:p>
                <a:r>
                  <a:rPr lang="en-US">
                    <a:noFill/>
                  </a:rPr>
                  <a:t> </a:t>
                </a:r>
              </a:p>
            </p:txBody>
          </p:sp>
        </mc:Fallback>
      </mc:AlternateContent>
      <p:sp>
        <p:nvSpPr>
          <p:cNvPr id="5" name="Rectangle 4"/>
          <p:cNvSpPr/>
          <p:nvPr/>
        </p:nvSpPr>
        <p:spPr>
          <a:xfrm>
            <a:off x="270164" y="2909455"/>
            <a:ext cx="5181600" cy="2862322"/>
          </a:xfrm>
          <a:prstGeom prst="rect">
            <a:avLst/>
          </a:prstGeom>
          <a:solidFill>
            <a:schemeClr val="bg1"/>
          </a:solidFill>
          <a:ln w="76200">
            <a:solidFill>
              <a:schemeClr val="tx1"/>
            </a:solidFill>
          </a:ln>
        </p:spPr>
        <p:txBody>
          <a:bodyPr wrap="square" anchor="ctr">
            <a:spAutoFit/>
          </a:bodyPr>
          <a:lstStyle/>
          <a:p>
            <a:pPr marL="571500" lvl="0" indent="-571500" fontAlgn="base">
              <a:spcBef>
                <a:spcPct val="0"/>
              </a:spcBef>
              <a:spcAft>
                <a:spcPct val="0"/>
              </a:spcAft>
              <a:buFont typeface="Arial" panose="020B0604020202020204" pitchFamily="34" charset="0"/>
              <a:buChar char="•"/>
              <a:defRPr/>
            </a:pPr>
            <a:r>
              <a:rPr lang="en-US" altLang="en-US" sz="3600" b="1" dirty="0">
                <a:latin typeface="Times New Roman" panose="02020603050405020304" pitchFamily="18" charset="0"/>
                <a:cs typeface="Times New Roman" panose="02020603050405020304" pitchFamily="18" charset="0"/>
              </a:rPr>
              <a:t>Total pressure exerted by a mixture of gases is the same as the sum of all partial pressures. </a:t>
            </a:r>
            <a:endParaRPr lang="en-US" altLang="en-US" sz="3600" b="1" i="1" dirty="0">
              <a:latin typeface="Times New Roman" panose="02020603050405020304" pitchFamily="18" charset="0"/>
              <a:cs typeface="Times New Roman" panose="02020603050405020304" pitchFamily="18" charset="0"/>
            </a:endParaRPr>
          </a:p>
        </p:txBody>
      </p:sp>
      <p:sp>
        <p:nvSpPr>
          <p:cNvPr id="8" name="Rectangle 7"/>
          <p:cNvSpPr/>
          <p:nvPr/>
        </p:nvSpPr>
        <p:spPr>
          <a:xfrm>
            <a:off x="5638800" y="2909456"/>
            <a:ext cx="3276600" cy="2862322"/>
          </a:xfrm>
          <a:prstGeom prst="rect">
            <a:avLst/>
          </a:prstGeom>
          <a:solidFill>
            <a:schemeClr val="bg1"/>
          </a:solidFill>
          <a:ln w="76200">
            <a:solidFill>
              <a:schemeClr val="tx1"/>
            </a:solidFill>
          </a:ln>
        </p:spPr>
        <p:txBody>
          <a:bodyPr wrap="square" anchor="ctr">
            <a:spAutoFit/>
          </a:bodyPr>
          <a:lstStyle/>
          <a:p>
            <a:pPr marL="571500" lvl="0" indent="-571500" fontAlgn="base">
              <a:spcBef>
                <a:spcPct val="0"/>
              </a:spcBef>
              <a:spcAft>
                <a:spcPct val="0"/>
              </a:spcAft>
              <a:buFont typeface="Arial" panose="020B0604020202020204" pitchFamily="34" charset="0"/>
              <a:buChar char="•"/>
              <a:defRPr/>
            </a:pPr>
            <a:r>
              <a:rPr lang="en-US" altLang="en-US" sz="3600" b="1" dirty="0">
                <a:latin typeface="Times New Roman" panose="02020603050405020304" pitchFamily="18" charset="0"/>
                <a:cs typeface="Times New Roman" panose="02020603050405020304" pitchFamily="18" charset="0"/>
              </a:rPr>
              <a:t>We assume that the gases to not react with each other!</a:t>
            </a:r>
            <a:endParaRPr lang="en-US" altLang="en-US"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92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8" name="Rectangle 17"/>
          <p:cNvSpPr/>
          <p:nvPr/>
        </p:nvSpPr>
        <p:spPr>
          <a:xfrm>
            <a:off x="398895" y="1538937"/>
            <a:ext cx="8301831" cy="4459576"/>
          </a:xfrm>
          <a:prstGeom prst="rect">
            <a:avLst/>
          </a:prstGeom>
          <a:solidFill>
            <a:schemeClr val="bg1"/>
          </a:solidFill>
          <a:ln w="76200">
            <a:solidFill>
              <a:schemeClr val="tx1"/>
            </a:solidFill>
          </a:ln>
        </p:spPr>
        <p:txBody>
          <a:bodyPr wrap="square" anchor="ctr">
            <a:spAutoFit/>
          </a:bodyPr>
          <a:lstStyle/>
          <a:p>
            <a:pPr marL="571500" lvl="0" indent="-571500" fontAlgn="base">
              <a:spcBef>
                <a:spcPct val="0"/>
              </a:spcBef>
              <a:spcAft>
                <a:spcPct val="0"/>
              </a:spcAft>
              <a:buFont typeface="Arial" panose="020B0604020202020204" pitchFamily="34" charset="0"/>
              <a:buChar char="•"/>
              <a:defRPr/>
            </a:pPr>
            <a:endParaRPr lang="en-US" altLang="en-US" sz="3600" b="1" i="1" dirty="0">
              <a:latin typeface="Times New Roman" panose="02020603050405020304" pitchFamily="18" charset="0"/>
              <a:cs typeface="Times New Roman" panose="02020603050405020304" pitchFamily="18" charset="0"/>
            </a:endParaRPr>
          </a:p>
        </p:txBody>
      </p:sp>
      <p:sp>
        <p:nvSpPr>
          <p:cNvPr id="9218" name="Rectangle 2"/>
          <p:cNvSpPr>
            <a:spLocks noGrp="1" noChangeArrowheads="1"/>
          </p:cNvSpPr>
          <p:nvPr>
            <p:ph type="title"/>
          </p:nvPr>
        </p:nvSpPr>
        <p:spPr>
          <a:xfrm>
            <a:off x="457200" y="274638"/>
            <a:ext cx="8229600" cy="1143000"/>
          </a:xfrm>
        </p:spPr>
        <p:txBody>
          <a:bodyPr/>
          <a:lstStyle/>
          <a:p>
            <a:pPr eaLnBrk="1" hangingPunct="1"/>
            <a:r>
              <a:rPr lang="en-US" sz="8000" dirty="0">
                <a:latin typeface="Bernard MT Condensed" panose="02050806060905020404" pitchFamily="18" charset="0"/>
              </a:rPr>
              <a:t>Partial Pressures</a:t>
            </a:r>
            <a:endParaRPr lang="en-US" altLang="en-US" sz="8000" dirty="0"/>
          </a:p>
        </p:txBody>
      </p:sp>
      <p:pic>
        <p:nvPicPr>
          <p:cNvPr id="58371" name="Picture 3" descr="Dalton's law of partial pressures"/>
          <p:cNvPicPr>
            <a:picLocks noChangeAspect="1" noChangeArrowheads="1"/>
          </p:cNvPicPr>
          <p:nvPr/>
        </p:nvPicPr>
        <p:blipFill>
          <a:blip r:embed="rId3">
            <a:lum bright="2000" contrast="12000"/>
            <a:extLst>
              <a:ext uri="{28A0092B-C50C-407E-A947-70E740481C1C}">
                <a14:useLocalDpi xmlns:a14="http://schemas.microsoft.com/office/drawing/2010/main" val="0"/>
              </a:ext>
            </a:extLst>
          </a:blip>
          <a:srcRect l="8490" t="16843" r="74529" b="10176"/>
          <a:stretch>
            <a:fillRect/>
          </a:stretch>
        </p:blipFill>
        <p:spPr bwMode="auto">
          <a:xfrm>
            <a:off x="1066800" y="2514600"/>
            <a:ext cx="1371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AutoShape 4">
            <a:hlinkClick r:id="rId4" action="ppaction://hlinksldjump" highlightClick="1"/>
          </p:cNvPr>
          <p:cNvSpPr>
            <a:spLocks noChangeArrowheads="1"/>
          </p:cNvSpPr>
          <p:nvPr/>
        </p:nvSpPr>
        <p:spPr bwMode="auto">
          <a:xfrm>
            <a:off x="-22860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374" name="Text Box 6"/>
          <p:cNvSpPr txBox="1">
            <a:spLocks noChangeArrowheads="1"/>
          </p:cNvSpPr>
          <p:nvPr/>
        </p:nvSpPr>
        <p:spPr bwMode="auto">
          <a:xfrm>
            <a:off x="1192102" y="2036849"/>
            <a:ext cx="13324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200 </a:t>
            </a:r>
            <a:r>
              <a:rPr kumimoji="0" lang="en-US" altLang="en-US" sz="24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endPar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8375" name="Text Box 7"/>
          <p:cNvSpPr txBox="1">
            <a:spLocks noChangeArrowheads="1"/>
          </p:cNvSpPr>
          <p:nvPr/>
        </p:nvSpPr>
        <p:spPr bwMode="auto">
          <a:xfrm>
            <a:off x="2944553" y="2002487"/>
            <a:ext cx="13324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500 </a:t>
            </a:r>
            <a:r>
              <a:rPr kumimoji="0" lang="en-US" altLang="en-US" sz="24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endPar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8376" name="Text Box 8"/>
          <p:cNvSpPr txBox="1">
            <a:spLocks noChangeArrowheads="1"/>
          </p:cNvSpPr>
          <p:nvPr/>
        </p:nvSpPr>
        <p:spPr bwMode="auto">
          <a:xfrm>
            <a:off x="4687190" y="2036850"/>
            <a:ext cx="13324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400 </a:t>
            </a:r>
            <a:r>
              <a:rPr kumimoji="0" lang="en-US" altLang="en-US" sz="24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endPar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8377" name="Text Box 9"/>
          <p:cNvSpPr txBox="1">
            <a:spLocks noChangeArrowheads="1"/>
          </p:cNvSpPr>
          <p:nvPr/>
        </p:nvSpPr>
        <p:spPr bwMode="auto">
          <a:xfrm>
            <a:off x="6693094" y="2036851"/>
            <a:ext cx="14869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1100 </a:t>
            </a:r>
            <a:r>
              <a:rPr kumimoji="0" lang="en-US" altLang="en-US" sz="24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endPar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pic>
        <p:nvPicPr>
          <p:cNvPr id="58378" name="Picture 10" descr="Dalton's law of partial pressures"/>
          <p:cNvPicPr>
            <a:picLocks noChangeAspect="1" noChangeArrowheads="1"/>
          </p:cNvPicPr>
          <p:nvPr/>
        </p:nvPicPr>
        <p:blipFill>
          <a:blip r:embed="rId3">
            <a:lum bright="2000" contrast="12000"/>
            <a:extLst>
              <a:ext uri="{28A0092B-C50C-407E-A947-70E740481C1C}">
                <a14:useLocalDpi xmlns:a14="http://schemas.microsoft.com/office/drawing/2010/main" val="0"/>
              </a:ext>
            </a:extLst>
          </a:blip>
          <a:srcRect l="31131" t="16843" r="51888" b="10176"/>
          <a:stretch>
            <a:fillRect/>
          </a:stretch>
        </p:blipFill>
        <p:spPr bwMode="auto">
          <a:xfrm>
            <a:off x="2895600" y="2514600"/>
            <a:ext cx="1371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9" name="Picture 11" descr="Dalton's law of partial pressures"/>
          <p:cNvPicPr>
            <a:picLocks noChangeAspect="1" noChangeArrowheads="1"/>
          </p:cNvPicPr>
          <p:nvPr/>
        </p:nvPicPr>
        <p:blipFill>
          <a:blip r:embed="rId3">
            <a:lum bright="2000" contrast="12000"/>
            <a:extLst>
              <a:ext uri="{28A0092B-C50C-407E-A947-70E740481C1C}">
                <a14:useLocalDpi xmlns:a14="http://schemas.microsoft.com/office/drawing/2010/main" val="0"/>
              </a:ext>
            </a:extLst>
          </a:blip>
          <a:srcRect l="53773" t="16843" r="30190" b="10176"/>
          <a:stretch>
            <a:fillRect/>
          </a:stretch>
        </p:blipFill>
        <p:spPr bwMode="auto">
          <a:xfrm>
            <a:off x="4724400" y="2514600"/>
            <a:ext cx="1295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80" name="Picture 12" descr="Dalton's law of partial pressures"/>
          <p:cNvPicPr>
            <a:picLocks noChangeAspect="1" noChangeArrowheads="1"/>
          </p:cNvPicPr>
          <p:nvPr/>
        </p:nvPicPr>
        <p:blipFill>
          <a:blip r:embed="rId3">
            <a:lum bright="2000" contrast="12000"/>
            <a:extLst>
              <a:ext uri="{28A0092B-C50C-407E-A947-70E740481C1C}">
                <a14:useLocalDpi xmlns:a14="http://schemas.microsoft.com/office/drawing/2010/main" val="0"/>
              </a:ext>
            </a:extLst>
          </a:blip>
          <a:srcRect l="75471" t="16843" r="7547" b="10176"/>
          <a:stretch>
            <a:fillRect/>
          </a:stretch>
        </p:blipFill>
        <p:spPr bwMode="auto">
          <a:xfrm>
            <a:off x="6477000" y="2514600"/>
            <a:ext cx="1371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3"/>
          <p:cNvGrpSpPr>
            <a:grpSpLocks/>
          </p:cNvGrpSpPr>
          <p:nvPr/>
        </p:nvGrpSpPr>
        <p:grpSpPr bwMode="auto">
          <a:xfrm>
            <a:off x="2527300" y="2001842"/>
            <a:ext cx="4040189" cy="500065"/>
            <a:chOff x="1736" y="1261"/>
            <a:chExt cx="2545" cy="315"/>
          </a:xfrm>
        </p:grpSpPr>
        <p:sp>
          <p:nvSpPr>
            <p:cNvPr id="9231" name="Text Box 14"/>
            <p:cNvSpPr txBox="1">
              <a:spLocks noChangeArrowheads="1"/>
            </p:cNvSpPr>
            <p:nvPr/>
          </p:nvSpPr>
          <p:spPr bwMode="auto">
            <a:xfrm>
              <a:off x="1736" y="1285"/>
              <a:ext cx="2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9232" name="Text Box 15"/>
            <p:cNvSpPr txBox="1">
              <a:spLocks noChangeArrowheads="1"/>
            </p:cNvSpPr>
            <p:nvPr/>
          </p:nvSpPr>
          <p:spPr bwMode="auto">
            <a:xfrm>
              <a:off x="2853" y="1261"/>
              <a:ext cx="2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sp>
          <p:nvSpPr>
            <p:cNvPr id="9233" name="Text Box 16"/>
            <p:cNvSpPr txBox="1">
              <a:spLocks noChangeArrowheads="1"/>
            </p:cNvSpPr>
            <p:nvPr/>
          </p:nvSpPr>
          <p:spPr bwMode="auto">
            <a:xfrm>
              <a:off x="4052" y="1283"/>
              <a:ext cx="229"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p:txBody>
        </p:sp>
      </p:grpSp>
      <p:sp>
        <p:nvSpPr>
          <p:cNvPr id="58385" name="Text Box 17"/>
          <p:cNvSpPr txBox="1">
            <a:spLocks noChangeArrowheads="1"/>
          </p:cNvSpPr>
          <p:nvPr/>
        </p:nvSpPr>
        <p:spPr bwMode="auto">
          <a:xfrm>
            <a:off x="6933865" y="2061635"/>
            <a:ext cx="10054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r>
              <a:rPr kumimoji="0" lang="en-US" altLang="en-US" sz="24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kPa</a:t>
            </a:r>
            <a:endPar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17099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58374"/>
                                        </p:tgtEl>
                                        <p:attrNameLst>
                                          <p:attrName>style.visibility</p:attrName>
                                        </p:attrNameLst>
                                      </p:cBhvr>
                                      <p:to>
                                        <p:strVal val="visible"/>
                                      </p:to>
                                    </p:set>
                                    <p:animEffect transition="in" filter="fade">
                                      <p:cBhvr>
                                        <p:cTn id="11" dur="1000"/>
                                        <p:tgtEl>
                                          <p:spTgt spid="58374"/>
                                        </p:tgtEl>
                                      </p:cBhvr>
                                    </p:animEffect>
                                    <p:anim calcmode="lin" valueType="num">
                                      <p:cBhvr>
                                        <p:cTn id="12" dur="1000" fill="hold"/>
                                        <p:tgtEl>
                                          <p:spTgt spid="58374"/>
                                        </p:tgtEl>
                                        <p:attrNameLst>
                                          <p:attrName>ppt_x</p:attrName>
                                        </p:attrNameLst>
                                      </p:cBhvr>
                                      <p:tavLst>
                                        <p:tav tm="0">
                                          <p:val>
                                            <p:strVal val="#ppt_x"/>
                                          </p:val>
                                        </p:tav>
                                        <p:tav tm="100000">
                                          <p:val>
                                            <p:strVal val="#ppt_x"/>
                                          </p:val>
                                        </p:tav>
                                      </p:tavLst>
                                    </p:anim>
                                    <p:anim calcmode="lin" valueType="num">
                                      <p:cBhvr>
                                        <p:cTn id="13" dur="1000" fill="hold"/>
                                        <p:tgtEl>
                                          <p:spTgt spid="58374"/>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58378"/>
                                        </p:tgtEl>
                                        <p:attrNameLst>
                                          <p:attrName>style.visibility</p:attrName>
                                        </p:attrNameLst>
                                      </p:cBhvr>
                                      <p:to>
                                        <p:strVal val="visible"/>
                                      </p:to>
                                    </p:set>
                                    <p:animEffect transition="in" filter="dissolve">
                                      <p:cBhvr>
                                        <p:cTn id="18" dur="500"/>
                                        <p:tgtEl>
                                          <p:spTgt spid="58378"/>
                                        </p:tgtEl>
                                      </p:cBhvr>
                                    </p:animEffect>
                                  </p:childTnLst>
                                </p:cTn>
                              </p:par>
                            </p:childTnLst>
                          </p:cTn>
                        </p:par>
                      </p:childTnLst>
                    </p:cTn>
                  </p:par>
                  <p:par>
                    <p:cTn id="19" fill="hold">
                      <p:stCondLst>
                        <p:cond delay="indefinite"/>
                      </p:stCondLst>
                      <p:childTnLst>
                        <p:par>
                          <p:cTn id="20" fill="hold" nodeType="afterGroup">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8375"/>
                                        </p:tgtEl>
                                        <p:attrNameLst>
                                          <p:attrName>style.visibility</p:attrName>
                                        </p:attrNameLst>
                                      </p:cBhvr>
                                      <p:to>
                                        <p:strVal val="visible"/>
                                      </p:to>
                                    </p:set>
                                    <p:animEffect transition="in" filter="fade">
                                      <p:cBhvr>
                                        <p:cTn id="23" dur="1000"/>
                                        <p:tgtEl>
                                          <p:spTgt spid="58375"/>
                                        </p:tgtEl>
                                      </p:cBhvr>
                                    </p:animEffect>
                                    <p:anim calcmode="lin" valueType="num">
                                      <p:cBhvr>
                                        <p:cTn id="24" dur="1000" fill="hold"/>
                                        <p:tgtEl>
                                          <p:spTgt spid="58375"/>
                                        </p:tgtEl>
                                        <p:attrNameLst>
                                          <p:attrName>ppt_x</p:attrName>
                                        </p:attrNameLst>
                                      </p:cBhvr>
                                      <p:tavLst>
                                        <p:tav tm="0">
                                          <p:val>
                                            <p:strVal val="#ppt_x"/>
                                          </p:val>
                                        </p:tav>
                                        <p:tav tm="100000">
                                          <p:val>
                                            <p:strVal val="#ppt_x"/>
                                          </p:val>
                                        </p:tav>
                                      </p:tavLst>
                                    </p:anim>
                                    <p:anim calcmode="lin" valueType="num">
                                      <p:cBhvr>
                                        <p:cTn id="25" dur="1000" fill="hold"/>
                                        <p:tgtEl>
                                          <p:spTgt spid="58375"/>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58379"/>
                                        </p:tgtEl>
                                        <p:attrNameLst>
                                          <p:attrName>style.visibility</p:attrName>
                                        </p:attrNameLst>
                                      </p:cBhvr>
                                      <p:to>
                                        <p:strVal val="visible"/>
                                      </p:to>
                                    </p:set>
                                    <p:animEffect transition="in" filter="dissolve">
                                      <p:cBhvr>
                                        <p:cTn id="30" dur="500"/>
                                        <p:tgtEl>
                                          <p:spTgt spid="58379"/>
                                        </p:tgtEl>
                                      </p:cBhvr>
                                    </p:animEffect>
                                  </p:childTnLst>
                                </p:cTn>
                              </p:par>
                            </p:childTnLst>
                          </p:cTn>
                        </p:par>
                      </p:childTnLst>
                    </p:cTn>
                  </p:par>
                  <p:par>
                    <p:cTn id="31" fill="hold">
                      <p:stCondLst>
                        <p:cond delay="indefinite"/>
                      </p:stCondLst>
                      <p:childTnLst>
                        <p:par>
                          <p:cTn id="32" fill="hold" nodeType="after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8376"/>
                                        </p:tgtEl>
                                        <p:attrNameLst>
                                          <p:attrName>style.visibility</p:attrName>
                                        </p:attrNameLst>
                                      </p:cBhvr>
                                      <p:to>
                                        <p:strVal val="visible"/>
                                      </p:to>
                                    </p:set>
                                    <p:animEffect transition="in" filter="fade">
                                      <p:cBhvr>
                                        <p:cTn id="35" dur="1000"/>
                                        <p:tgtEl>
                                          <p:spTgt spid="58376"/>
                                        </p:tgtEl>
                                      </p:cBhvr>
                                    </p:animEffect>
                                    <p:anim calcmode="lin" valueType="num">
                                      <p:cBhvr>
                                        <p:cTn id="36" dur="1000" fill="hold"/>
                                        <p:tgtEl>
                                          <p:spTgt spid="58376"/>
                                        </p:tgtEl>
                                        <p:attrNameLst>
                                          <p:attrName>ppt_x</p:attrName>
                                        </p:attrNameLst>
                                      </p:cBhvr>
                                      <p:tavLst>
                                        <p:tav tm="0">
                                          <p:val>
                                            <p:strVal val="#ppt_x"/>
                                          </p:val>
                                        </p:tav>
                                        <p:tav tm="100000">
                                          <p:val>
                                            <p:strVal val="#ppt_x"/>
                                          </p:val>
                                        </p:tav>
                                      </p:tavLst>
                                    </p:anim>
                                    <p:anim calcmode="lin" valueType="num">
                                      <p:cBhvr>
                                        <p:cTn id="37" dur="1000" fill="hold"/>
                                        <p:tgtEl>
                                          <p:spTgt spid="58376"/>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58380"/>
                                        </p:tgtEl>
                                        <p:attrNameLst>
                                          <p:attrName>style.visibility</p:attrName>
                                        </p:attrNameLst>
                                      </p:cBhvr>
                                      <p:to>
                                        <p:strVal val="visible"/>
                                      </p:to>
                                    </p:set>
                                    <p:animEffect transition="in" filter="fade">
                                      <p:cBhvr>
                                        <p:cTn id="42" dur="2000"/>
                                        <p:tgtEl>
                                          <p:spTgt spid="58380"/>
                                        </p:tgtEl>
                                      </p:cBhvr>
                                    </p:animEffect>
                                  </p:childTnLst>
                                </p:cTn>
                              </p:par>
                            </p:childTnLst>
                          </p:cTn>
                        </p:par>
                      </p:childTnLst>
                    </p:cTn>
                  </p:par>
                  <p:par>
                    <p:cTn id="43" fill="hold">
                      <p:stCondLst>
                        <p:cond delay="indefinite"/>
                      </p:stCondLst>
                      <p:childTnLst>
                        <p:par>
                          <p:cTn id="44" fill="hold" nodeType="afterGroup">
                            <p:stCondLst>
                              <p:cond delay="0"/>
                            </p:stCondLst>
                            <p:childTnLst>
                              <p:par>
                                <p:cTn id="45" presetID="53" presetClass="entr" presetSubtype="0" fill="hold" grpId="0" nodeType="clickEffect">
                                  <p:stCondLst>
                                    <p:cond delay="0"/>
                                  </p:stCondLst>
                                  <p:childTnLst>
                                    <p:set>
                                      <p:cBhvr>
                                        <p:cTn id="46" dur="1" fill="hold">
                                          <p:stCondLst>
                                            <p:cond delay="0"/>
                                          </p:stCondLst>
                                        </p:cTn>
                                        <p:tgtEl>
                                          <p:spTgt spid="58385"/>
                                        </p:tgtEl>
                                        <p:attrNameLst>
                                          <p:attrName>style.visibility</p:attrName>
                                        </p:attrNameLst>
                                      </p:cBhvr>
                                      <p:to>
                                        <p:strVal val="visible"/>
                                      </p:to>
                                    </p:set>
                                    <p:anim calcmode="lin" valueType="num">
                                      <p:cBhvr>
                                        <p:cTn id="47" dur="500" fill="hold"/>
                                        <p:tgtEl>
                                          <p:spTgt spid="58385"/>
                                        </p:tgtEl>
                                        <p:attrNameLst>
                                          <p:attrName>ppt_w</p:attrName>
                                        </p:attrNameLst>
                                      </p:cBhvr>
                                      <p:tavLst>
                                        <p:tav tm="0">
                                          <p:val>
                                            <p:fltVal val="0"/>
                                          </p:val>
                                        </p:tav>
                                        <p:tav tm="100000">
                                          <p:val>
                                            <p:strVal val="#ppt_w"/>
                                          </p:val>
                                        </p:tav>
                                      </p:tavLst>
                                    </p:anim>
                                    <p:anim calcmode="lin" valueType="num">
                                      <p:cBhvr>
                                        <p:cTn id="48" dur="500" fill="hold"/>
                                        <p:tgtEl>
                                          <p:spTgt spid="58385"/>
                                        </p:tgtEl>
                                        <p:attrNameLst>
                                          <p:attrName>ppt_h</p:attrName>
                                        </p:attrNameLst>
                                      </p:cBhvr>
                                      <p:tavLst>
                                        <p:tav tm="0">
                                          <p:val>
                                            <p:fltVal val="0"/>
                                          </p:val>
                                        </p:tav>
                                        <p:tav tm="100000">
                                          <p:val>
                                            <p:strVal val="#ppt_h"/>
                                          </p:val>
                                        </p:tav>
                                      </p:tavLst>
                                    </p:anim>
                                    <p:animEffect transition="in" filter="fade">
                                      <p:cBhvr>
                                        <p:cTn id="49" dur="500"/>
                                        <p:tgtEl>
                                          <p:spTgt spid="58385"/>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2000"/>
                                        <p:tgtEl>
                                          <p:spTgt spid="2"/>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7" presetClass="exit" presetSubtype="10" fill="hold" grpId="1" nodeType="clickEffect">
                                  <p:stCondLst>
                                    <p:cond delay="0"/>
                                  </p:stCondLst>
                                  <p:childTnLst>
                                    <p:anim calcmode="lin" valueType="num">
                                      <p:cBhvr>
                                        <p:cTn id="58" dur="500"/>
                                        <p:tgtEl>
                                          <p:spTgt spid="58385"/>
                                        </p:tgtEl>
                                        <p:attrNameLst>
                                          <p:attrName>ppt_w</p:attrName>
                                        </p:attrNameLst>
                                      </p:cBhvr>
                                      <p:tavLst>
                                        <p:tav tm="0">
                                          <p:val>
                                            <p:strVal val="ppt_w"/>
                                          </p:val>
                                        </p:tav>
                                        <p:tav tm="100000">
                                          <p:val>
                                            <p:fltVal val="0"/>
                                          </p:val>
                                        </p:tav>
                                      </p:tavLst>
                                    </p:anim>
                                    <p:anim calcmode="lin" valueType="num">
                                      <p:cBhvr>
                                        <p:cTn id="59" dur="500"/>
                                        <p:tgtEl>
                                          <p:spTgt spid="58385"/>
                                        </p:tgtEl>
                                        <p:attrNameLst>
                                          <p:attrName>ppt_h</p:attrName>
                                        </p:attrNameLst>
                                      </p:cBhvr>
                                      <p:tavLst>
                                        <p:tav tm="0">
                                          <p:val>
                                            <p:strVal val="ppt_h"/>
                                          </p:val>
                                        </p:tav>
                                        <p:tav tm="100000">
                                          <p:val>
                                            <p:strVal val="ppt_h"/>
                                          </p:val>
                                        </p:tav>
                                      </p:tavLst>
                                    </p:anim>
                                    <p:set>
                                      <p:cBhvr>
                                        <p:cTn id="60" dur="1" fill="hold">
                                          <p:stCondLst>
                                            <p:cond delay="499"/>
                                          </p:stCondLst>
                                        </p:cTn>
                                        <p:tgtEl>
                                          <p:spTgt spid="58385"/>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7" presetClass="entr" presetSubtype="10" fill="hold" grpId="0" nodeType="clickEffect">
                                  <p:stCondLst>
                                    <p:cond delay="0"/>
                                  </p:stCondLst>
                                  <p:childTnLst>
                                    <p:set>
                                      <p:cBhvr>
                                        <p:cTn id="64" dur="1" fill="hold">
                                          <p:stCondLst>
                                            <p:cond delay="0"/>
                                          </p:stCondLst>
                                        </p:cTn>
                                        <p:tgtEl>
                                          <p:spTgt spid="58377"/>
                                        </p:tgtEl>
                                        <p:attrNameLst>
                                          <p:attrName>style.visibility</p:attrName>
                                        </p:attrNameLst>
                                      </p:cBhvr>
                                      <p:to>
                                        <p:strVal val="visible"/>
                                      </p:to>
                                    </p:set>
                                    <p:anim calcmode="lin" valueType="num">
                                      <p:cBhvr>
                                        <p:cTn id="65" dur="500" fill="hold"/>
                                        <p:tgtEl>
                                          <p:spTgt spid="58377"/>
                                        </p:tgtEl>
                                        <p:attrNameLst>
                                          <p:attrName>ppt_w</p:attrName>
                                        </p:attrNameLst>
                                      </p:cBhvr>
                                      <p:tavLst>
                                        <p:tav tm="0">
                                          <p:val>
                                            <p:fltVal val="0"/>
                                          </p:val>
                                        </p:tav>
                                        <p:tav tm="100000">
                                          <p:val>
                                            <p:strVal val="#ppt_w"/>
                                          </p:val>
                                        </p:tav>
                                      </p:tavLst>
                                    </p:anim>
                                    <p:anim calcmode="lin" valueType="num">
                                      <p:cBhvr>
                                        <p:cTn id="66" dur="500" fill="hold"/>
                                        <p:tgtEl>
                                          <p:spTgt spid="5837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p:bldP spid="58375" grpId="0"/>
      <p:bldP spid="58376" grpId="0"/>
      <p:bldP spid="58377" grpId="0"/>
      <p:bldP spid="58385" grpId="0"/>
      <p:bldP spid="58385"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152400" y="2732782"/>
            <a:ext cx="482282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a:t>
            </a:r>
            <a:b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br>
            <a:endParaRPr kumimoji="0" lang="en-US" altLang="en-US" sz="16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         +           +</a:t>
            </a:r>
          </a:p>
        </p:txBody>
      </p:sp>
      <p:sp>
        <p:nvSpPr>
          <p:cNvPr id="11267" name="Rectangle 3"/>
          <p:cNvSpPr>
            <a:spLocks noGrp="1" noChangeArrowheads="1"/>
          </p:cNvSpPr>
          <p:nvPr>
            <p:ph type="title"/>
          </p:nvPr>
        </p:nvSpPr>
        <p:spPr>
          <a:xfrm>
            <a:off x="152400" y="650226"/>
            <a:ext cx="8678863" cy="1143000"/>
          </a:xfrm>
        </p:spPr>
        <p:txBody>
          <a:bodyPr/>
          <a:lstStyle/>
          <a:p>
            <a:pPr eaLnBrk="1" hangingPunct="1"/>
            <a:r>
              <a:rPr lang="en-US" altLang="en-US" sz="4800" dirty="0">
                <a:latin typeface="Bernard MT Condensed" panose="02050806060905020404" pitchFamily="18" charset="0"/>
              </a:rPr>
              <a:t>Dalton’s Law of Partial Pressures </a:t>
            </a:r>
            <a:br>
              <a:rPr lang="en-US" altLang="en-US" sz="4800" dirty="0">
                <a:latin typeface="Bernard MT Condensed" panose="02050806060905020404" pitchFamily="18" charset="0"/>
              </a:rPr>
            </a:br>
            <a:r>
              <a:rPr lang="en-US" altLang="en-US" sz="4800" dirty="0">
                <a:latin typeface="Bernard MT Condensed" panose="02050806060905020404" pitchFamily="18" charset="0"/>
              </a:rPr>
              <a:t>&amp;  Air Pressure</a:t>
            </a:r>
            <a:br>
              <a:rPr lang="en-US" altLang="en-US" sz="4800" b="1" dirty="0">
                <a:solidFill>
                  <a:schemeClr val="tx1"/>
                </a:solidFill>
                <a:latin typeface="Bernard MT Condensed" panose="02050806060905020404" pitchFamily="18" charset="0"/>
              </a:rPr>
            </a:br>
            <a:endParaRPr lang="en-US" altLang="en-US" sz="4800" b="1" dirty="0">
              <a:solidFill>
                <a:schemeClr val="tx1"/>
              </a:solidFill>
              <a:latin typeface="Bernard MT Condensed" panose="02050806060905020404" pitchFamily="18" charset="0"/>
            </a:endParaRPr>
          </a:p>
        </p:txBody>
      </p:sp>
      <p:sp>
        <p:nvSpPr>
          <p:cNvPr id="11268" name="Oval 4" descr="Blue tissue paper"/>
          <p:cNvSpPr>
            <a:spLocks noChangeArrowheads="1"/>
          </p:cNvSpPr>
          <p:nvPr/>
        </p:nvSpPr>
        <p:spPr bwMode="auto">
          <a:xfrm>
            <a:off x="5105400" y="6019800"/>
            <a:ext cx="4267200" cy="3048000"/>
          </a:xfrm>
          <a:prstGeom prst="ellipse">
            <a:avLst/>
          </a:prstGeom>
          <a:blipFill dpi="0" rotWithShape="0">
            <a:blip r:embed="rId4"/>
            <a:srcRect/>
            <a:tile tx="0" ty="0" sx="100000" sy="100000" flip="none" algn="tl"/>
          </a:blip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69" name="Line 5"/>
          <p:cNvSpPr>
            <a:spLocks noChangeShapeType="1"/>
          </p:cNvSpPr>
          <p:nvPr/>
        </p:nvSpPr>
        <p:spPr bwMode="auto">
          <a:xfrm>
            <a:off x="7239000" y="4876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70" name="Line 6"/>
          <p:cNvSpPr>
            <a:spLocks noChangeShapeType="1"/>
          </p:cNvSpPr>
          <p:nvPr/>
        </p:nvSpPr>
        <p:spPr bwMode="auto">
          <a:xfrm flipV="1">
            <a:off x="7239000" y="4876800"/>
            <a:ext cx="3810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71" name="Line 7"/>
          <p:cNvSpPr>
            <a:spLocks noChangeShapeType="1"/>
          </p:cNvSpPr>
          <p:nvPr/>
        </p:nvSpPr>
        <p:spPr bwMode="auto">
          <a:xfrm flipH="1" flipV="1">
            <a:off x="6781800" y="4953000"/>
            <a:ext cx="4572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72" name="Line 8"/>
          <p:cNvSpPr>
            <a:spLocks noChangeShapeType="1"/>
          </p:cNvSpPr>
          <p:nvPr/>
        </p:nvSpPr>
        <p:spPr bwMode="auto">
          <a:xfrm>
            <a:off x="7239000" y="51054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73" name="Line 9"/>
          <p:cNvSpPr>
            <a:spLocks noChangeShapeType="1"/>
          </p:cNvSpPr>
          <p:nvPr/>
        </p:nvSpPr>
        <p:spPr bwMode="auto">
          <a:xfrm flipH="1">
            <a:off x="7010400" y="5562600"/>
            <a:ext cx="2286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74" name="Line 10"/>
          <p:cNvSpPr>
            <a:spLocks noChangeShapeType="1"/>
          </p:cNvSpPr>
          <p:nvPr/>
        </p:nvSpPr>
        <p:spPr bwMode="auto">
          <a:xfrm>
            <a:off x="7239000" y="5562600"/>
            <a:ext cx="2286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427" name="AutoShape 11"/>
          <p:cNvSpPr>
            <a:spLocks noChangeArrowheads="1"/>
          </p:cNvSpPr>
          <p:nvPr/>
        </p:nvSpPr>
        <p:spPr bwMode="auto">
          <a:xfrm>
            <a:off x="7772400" y="3886200"/>
            <a:ext cx="304800" cy="533400"/>
          </a:xfrm>
          <a:prstGeom prst="downArrow">
            <a:avLst>
              <a:gd name="adj1" fmla="val 50000"/>
              <a:gd name="adj2" fmla="val 43750"/>
            </a:avLst>
          </a:prstGeom>
          <a:solidFill>
            <a:srgbClr val="FF0000">
              <a:alpha val="5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428" name="AutoShape 12"/>
          <p:cNvSpPr>
            <a:spLocks noChangeArrowheads="1"/>
          </p:cNvSpPr>
          <p:nvPr/>
        </p:nvSpPr>
        <p:spPr bwMode="auto">
          <a:xfrm>
            <a:off x="8229600" y="2209800"/>
            <a:ext cx="381000" cy="609600"/>
          </a:xfrm>
          <a:prstGeom prst="downArrow">
            <a:avLst>
              <a:gd name="adj1" fmla="val 50000"/>
              <a:gd name="adj2" fmla="val 40000"/>
            </a:avLst>
          </a:prstGeom>
          <a:solidFill>
            <a:srgbClr val="0000FF">
              <a:alpha val="5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429" name="AutoShape 13"/>
          <p:cNvSpPr>
            <a:spLocks noChangeArrowheads="1"/>
          </p:cNvSpPr>
          <p:nvPr/>
        </p:nvSpPr>
        <p:spPr bwMode="auto">
          <a:xfrm>
            <a:off x="6248400" y="2590800"/>
            <a:ext cx="1066800" cy="1219200"/>
          </a:xfrm>
          <a:prstGeom prst="downArrow">
            <a:avLst>
              <a:gd name="adj1" fmla="val 50000"/>
              <a:gd name="adj2" fmla="val 28571"/>
            </a:avLst>
          </a:prstGeom>
          <a:solidFill>
            <a:srgbClr val="FFFF00">
              <a:alpha val="5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430" name="AutoShape 14"/>
          <p:cNvSpPr>
            <a:spLocks noChangeArrowheads="1"/>
          </p:cNvSpPr>
          <p:nvPr/>
        </p:nvSpPr>
        <p:spPr bwMode="auto">
          <a:xfrm>
            <a:off x="5334000" y="3276600"/>
            <a:ext cx="609600" cy="914400"/>
          </a:xfrm>
          <a:prstGeom prst="downArrow">
            <a:avLst>
              <a:gd name="adj1" fmla="val 50000"/>
              <a:gd name="adj2" fmla="val 37500"/>
            </a:avLst>
          </a:prstGeom>
          <a:solidFill>
            <a:srgbClr val="CC99FF">
              <a:alpha val="50195"/>
            </a:srgbClr>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 name="Group 15"/>
          <p:cNvGrpSpPr>
            <a:grpSpLocks/>
          </p:cNvGrpSpPr>
          <p:nvPr/>
        </p:nvGrpSpPr>
        <p:grpSpPr bwMode="auto">
          <a:xfrm>
            <a:off x="5286375" y="2743200"/>
            <a:ext cx="588963" cy="496888"/>
            <a:chOff x="3330" y="1728"/>
            <a:chExt cx="371" cy="313"/>
          </a:xfrm>
        </p:grpSpPr>
        <p:sp>
          <p:nvSpPr>
            <p:cNvPr id="11319" name="Text Box 16"/>
            <p:cNvSpPr txBox="1">
              <a:spLocks noChangeArrowheads="1"/>
            </p:cNvSpPr>
            <p:nvPr/>
          </p:nvSpPr>
          <p:spPr bwMode="auto">
            <a:xfrm>
              <a:off x="3330" y="1728"/>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mn-cs"/>
                </a:rPr>
                <a:t>P</a:t>
              </a:r>
            </a:p>
          </p:txBody>
        </p:sp>
        <p:sp>
          <p:nvSpPr>
            <p:cNvPr id="11320" name="Text Box 17"/>
            <p:cNvSpPr txBox="1">
              <a:spLocks noChangeArrowheads="1"/>
            </p:cNvSpPr>
            <p:nvPr/>
          </p:nvSpPr>
          <p:spPr bwMode="auto">
            <a:xfrm>
              <a:off x="3474" y="1868"/>
              <a:ext cx="227"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mn-cs"/>
                </a:rPr>
                <a:t>O</a:t>
              </a:r>
              <a:r>
                <a:rPr kumimoji="0" lang="en-US" altLang="en-US" sz="1200" b="1" i="0" u="none" strike="noStrike" kern="1200" cap="none" spc="0" normalizeH="0" baseline="-25000" noProof="0">
                  <a:ln>
                    <a:noFill/>
                  </a:ln>
                  <a:solidFill>
                    <a:srgbClr val="000000"/>
                  </a:solidFill>
                  <a:effectLst/>
                  <a:uLnTx/>
                  <a:uFillTx/>
                  <a:latin typeface="Arial" panose="020B0604020202020204" pitchFamily="34" charset="0"/>
                  <a:ea typeface="+mn-ea"/>
                  <a:cs typeface="+mn-cs"/>
                </a:rPr>
                <a:t>2</a:t>
              </a:r>
            </a:p>
          </p:txBody>
        </p:sp>
      </p:grpSp>
      <p:grpSp>
        <p:nvGrpSpPr>
          <p:cNvPr id="3" name="Group 18"/>
          <p:cNvGrpSpPr>
            <a:grpSpLocks/>
          </p:cNvGrpSpPr>
          <p:nvPr/>
        </p:nvGrpSpPr>
        <p:grpSpPr bwMode="auto">
          <a:xfrm>
            <a:off x="6429375" y="2017713"/>
            <a:ext cx="579438" cy="496887"/>
            <a:chOff x="4050" y="1271"/>
            <a:chExt cx="365" cy="313"/>
          </a:xfrm>
        </p:grpSpPr>
        <p:sp>
          <p:nvSpPr>
            <p:cNvPr id="11317" name="Text Box 19"/>
            <p:cNvSpPr txBox="1">
              <a:spLocks noChangeArrowheads="1"/>
            </p:cNvSpPr>
            <p:nvPr/>
          </p:nvSpPr>
          <p:spPr bwMode="auto">
            <a:xfrm>
              <a:off x="4050" y="1271"/>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mn-cs"/>
                </a:rPr>
                <a:t>P</a:t>
              </a:r>
            </a:p>
          </p:txBody>
        </p:sp>
        <p:sp>
          <p:nvSpPr>
            <p:cNvPr id="11318" name="Text Box 20"/>
            <p:cNvSpPr txBox="1">
              <a:spLocks noChangeArrowheads="1"/>
            </p:cNvSpPr>
            <p:nvPr/>
          </p:nvSpPr>
          <p:spPr bwMode="auto">
            <a:xfrm>
              <a:off x="4194" y="1411"/>
              <a:ext cx="22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mn-cs"/>
                </a:rPr>
                <a:t>N</a:t>
              </a:r>
              <a:r>
                <a:rPr kumimoji="0" lang="en-US" altLang="en-US" sz="1200" b="1" i="0" u="none" strike="noStrike" kern="1200" cap="none" spc="0" normalizeH="0" baseline="-25000" noProof="0">
                  <a:ln>
                    <a:noFill/>
                  </a:ln>
                  <a:solidFill>
                    <a:srgbClr val="000000"/>
                  </a:solidFill>
                  <a:effectLst/>
                  <a:uLnTx/>
                  <a:uFillTx/>
                  <a:latin typeface="Arial" panose="020B0604020202020204" pitchFamily="34" charset="0"/>
                  <a:ea typeface="+mn-ea"/>
                  <a:cs typeface="+mn-cs"/>
                </a:rPr>
                <a:t>2</a:t>
              </a:r>
            </a:p>
          </p:txBody>
        </p:sp>
      </p:grpSp>
      <p:grpSp>
        <p:nvGrpSpPr>
          <p:cNvPr id="4" name="Group 21"/>
          <p:cNvGrpSpPr>
            <a:grpSpLocks/>
          </p:cNvGrpSpPr>
          <p:nvPr/>
        </p:nvGrpSpPr>
        <p:grpSpPr bwMode="auto">
          <a:xfrm>
            <a:off x="7648575" y="3313113"/>
            <a:ext cx="698500" cy="496887"/>
            <a:chOff x="4818" y="2087"/>
            <a:chExt cx="440" cy="313"/>
          </a:xfrm>
        </p:grpSpPr>
        <p:sp>
          <p:nvSpPr>
            <p:cNvPr id="11315" name="Text Box 22"/>
            <p:cNvSpPr txBox="1">
              <a:spLocks noChangeArrowheads="1"/>
            </p:cNvSpPr>
            <p:nvPr/>
          </p:nvSpPr>
          <p:spPr bwMode="auto">
            <a:xfrm>
              <a:off x="4818" y="2087"/>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mn-cs"/>
                </a:rPr>
                <a:t>P</a:t>
              </a:r>
            </a:p>
          </p:txBody>
        </p:sp>
        <p:sp>
          <p:nvSpPr>
            <p:cNvPr id="11316" name="Text Box 23"/>
            <p:cNvSpPr txBox="1">
              <a:spLocks noChangeArrowheads="1"/>
            </p:cNvSpPr>
            <p:nvPr/>
          </p:nvSpPr>
          <p:spPr bwMode="auto">
            <a:xfrm>
              <a:off x="4962" y="2227"/>
              <a:ext cx="2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mn-cs"/>
                </a:rPr>
                <a:t>CO</a:t>
              </a:r>
              <a:r>
                <a:rPr kumimoji="0" lang="en-US" altLang="en-US" sz="1200" b="1" i="0" u="none" strike="noStrike" kern="1200" cap="none" spc="0" normalizeH="0" baseline="-25000" noProof="0">
                  <a:ln>
                    <a:noFill/>
                  </a:ln>
                  <a:solidFill>
                    <a:srgbClr val="000000"/>
                  </a:solidFill>
                  <a:effectLst/>
                  <a:uLnTx/>
                  <a:uFillTx/>
                  <a:latin typeface="Arial" panose="020B0604020202020204" pitchFamily="34" charset="0"/>
                  <a:ea typeface="+mn-ea"/>
                  <a:cs typeface="+mn-cs"/>
                </a:rPr>
                <a:t>2</a:t>
              </a:r>
            </a:p>
          </p:txBody>
        </p:sp>
      </p:grpSp>
      <p:grpSp>
        <p:nvGrpSpPr>
          <p:cNvPr id="5" name="Group 24"/>
          <p:cNvGrpSpPr>
            <a:grpSpLocks/>
          </p:cNvGrpSpPr>
          <p:nvPr/>
        </p:nvGrpSpPr>
        <p:grpSpPr bwMode="auto">
          <a:xfrm>
            <a:off x="8181975" y="1676400"/>
            <a:ext cx="581025" cy="496888"/>
            <a:chOff x="5154" y="1056"/>
            <a:chExt cx="366" cy="313"/>
          </a:xfrm>
        </p:grpSpPr>
        <p:sp>
          <p:nvSpPr>
            <p:cNvPr id="11313" name="Text Box 25"/>
            <p:cNvSpPr txBox="1">
              <a:spLocks noChangeArrowheads="1"/>
            </p:cNvSpPr>
            <p:nvPr/>
          </p:nvSpPr>
          <p:spPr bwMode="auto">
            <a:xfrm>
              <a:off x="5154" y="1056"/>
              <a:ext cx="2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00"/>
                  </a:solidFill>
                  <a:effectLst/>
                  <a:uLnTx/>
                  <a:uFillTx/>
                  <a:latin typeface="Arial" panose="020B0604020202020204" pitchFamily="34" charset="0"/>
                  <a:ea typeface="+mn-ea"/>
                  <a:cs typeface="+mn-cs"/>
                </a:rPr>
                <a:t>P</a:t>
              </a:r>
            </a:p>
          </p:txBody>
        </p:sp>
        <p:sp>
          <p:nvSpPr>
            <p:cNvPr id="11314" name="Text Box 26"/>
            <p:cNvSpPr txBox="1">
              <a:spLocks noChangeArrowheads="1"/>
            </p:cNvSpPr>
            <p:nvPr/>
          </p:nvSpPr>
          <p:spPr bwMode="auto">
            <a:xfrm>
              <a:off x="5298" y="1196"/>
              <a:ext cx="22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1" i="0" u="none" strike="noStrike" kern="1200" cap="none" spc="0" normalizeH="0" baseline="0" noProof="0">
                  <a:ln>
                    <a:noFill/>
                  </a:ln>
                  <a:solidFill>
                    <a:srgbClr val="000000"/>
                  </a:solidFill>
                  <a:effectLst/>
                  <a:uLnTx/>
                  <a:uFillTx/>
                  <a:latin typeface="Arial" panose="020B0604020202020204" pitchFamily="34" charset="0"/>
                  <a:ea typeface="+mn-ea"/>
                  <a:cs typeface="+mn-cs"/>
                </a:rPr>
                <a:t>Ar</a:t>
              </a:r>
            </a:p>
          </p:txBody>
        </p:sp>
      </p:grpSp>
      <p:sp>
        <p:nvSpPr>
          <p:cNvPr id="11283" name="Text Box 27"/>
          <p:cNvSpPr txBox="1">
            <a:spLocks noChangeArrowheads="1"/>
          </p:cNvSpPr>
          <p:nvPr/>
        </p:nvSpPr>
        <p:spPr bwMode="auto">
          <a:xfrm>
            <a:off x="6705600" y="6172200"/>
            <a:ext cx="10620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b="1" i="1" u="none" strike="noStrike" kern="1200" cap="none" spc="0" normalizeH="0" baseline="0" noProof="0">
                <a:ln>
                  <a:noFill/>
                </a:ln>
                <a:solidFill>
                  <a:srgbClr val="000000"/>
                </a:solidFill>
                <a:effectLst/>
                <a:uLnTx/>
                <a:uFillTx/>
                <a:latin typeface="Arial" panose="020B0604020202020204" pitchFamily="34" charset="0"/>
                <a:ea typeface="+mn-ea"/>
                <a:cs typeface="+mn-cs"/>
              </a:rPr>
              <a:t>EARTH</a:t>
            </a:r>
          </a:p>
        </p:txBody>
      </p:sp>
      <p:grpSp>
        <p:nvGrpSpPr>
          <p:cNvPr id="6" name="Group 28"/>
          <p:cNvGrpSpPr>
            <a:grpSpLocks/>
          </p:cNvGrpSpPr>
          <p:nvPr/>
        </p:nvGrpSpPr>
        <p:grpSpPr bwMode="auto">
          <a:xfrm>
            <a:off x="898619" y="3247581"/>
            <a:ext cx="719138" cy="608014"/>
            <a:chOff x="87" y="1443"/>
            <a:chExt cx="453" cy="383"/>
          </a:xfrm>
        </p:grpSpPr>
        <p:sp>
          <p:nvSpPr>
            <p:cNvPr id="11311" name="Text Box 29"/>
            <p:cNvSpPr txBox="1">
              <a:spLocks noChangeArrowheads="1"/>
            </p:cNvSpPr>
            <p:nvPr/>
          </p:nvSpPr>
          <p:spPr bwMode="auto">
            <a:xfrm>
              <a:off x="87" y="1443"/>
              <a:ext cx="289"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p>
          </p:txBody>
        </p:sp>
        <p:sp>
          <p:nvSpPr>
            <p:cNvPr id="11312" name="Text Box 30"/>
            <p:cNvSpPr txBox="1">
              <a:spLocks noChangeArrowheads="1"/>
            </p:cNvSpPr>
            <p:nvPr/>
          </p:nvSpPr>
          <p:spPr bwMode="auto">
            <a:xfrm>
              <a:off x="257" y="1593"/>
              <a:ext cx="28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O</a:t>
              </a:r>
              <a:r>
                <a:rPr kumimoji="0" lang="en-US" altLang="en-US" sz="1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a:t>
              </a:r>
            </a:p>
          </p:txBody>
        </p:sp>
      </p:grpSp>
      <p:grpSp>
        <p:nvGrpSpPr>
          <p:cNvPr id="7" name="Group 31"/>
          <p:cNvGrpSpPr>
            <a:grpSpLocks/>
          </p:cNvGrpSpPr>
          <p:nvPr/>
        </p:nvGrpSpPr>
        <p:grpSpPr bwMode="auto">
          <a:xfrm>
            <a:off x="1889074" y="3243803"/>
            <a:ext cx="665163" cy="592139"/>
            <a:chOff x="1218" y="1392"/>
            <a:chExt cx="419" cy="373"/>
          </a:xfrm>
        </p:grpSpPr>
        <p:sp>
          <p:nvSpPr>
            <p:cNvPr id="11309" name="Text Box 32"/>
            <p:cNvSpPr txBox="1">
              <a:spLocks noChangeArrowheads="1"/>
            </p:cNvSpPr>
            <p:nvPr/>
          </p:nvSpPr>
          <p:spPr bwMode="auto">
            <a:xfrm>
              <a:off x="1218" y="1392"/>
              <a:ext cx="289"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p>
          </p:txBody>
        </p:sp>
        <p:sp>
          <p:nvSpPr>
            <p:cNvPr id="11310" name="Text Box 33"/>
            <p:cNvSpPr txBox="1">
              <a:spLocks noChangeArrowheads="1"/>
            </p:cNvSpPr>
            <p:nvPr/>
          </p:nvSpPr>
          <p:spPr bwMode="auto">
            <a:xfrm>
              <a:off x="1362" y="1532"/>
              <a:ext cx="275"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N</a:t>
              </a:r>
              <a:r>
                <a:rPr kumimoji="0" lang="en-US" altLang="en-US" sz="1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a:t>
              </a:r>
            </a:p>
          </p:txBody>
        </p:sp>
      </p:grpSp>
      <p:grpSp>
        <p:nvGrpSpPr>
          <p:cNvPr id="8" name="Group 34"/>
          <p:cNvGrpSpPr>
            <a:grpSpLocks/>
          </p:cNvGrpSpPr>
          <p:nvPr/>
        </p:nvGrpSpPr>
        <p:grpSpPr bwMode="auto">
          <a:xfrm>
            <a:off x="2735463" y="3255011"/>
            <a:ext cx="844550" cy="592139"/>
            <a:chOff x="1746" y="1392"/>
            <a:chExt cx="532" cy="373"/>
          </a:xfrm>
        </p:grpSpPr>
        <p:sp>
          <p:nvSpPr>
            <p:cNvPr id="11307" name="Text Box 35"/>
            <p:cNvSpPr txBox="1">
              <a:spLocks noChangeArrowheads="1"/>
            </p:cNvSpPr>
            <p:nvPr/>
          </p:nvSpPr>
          <p:spPr bwMode="auto">
            <a:xfrm>
              <a:off x="1746" y="1392"/>
              <a:ext cx="289"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p>
          </p:txBody>
        </p:sp>
        <p:sp>
          <p:nvSpPr>
            <p:cNvPr id="11308" name="Text Box 36"/>
            <p:cNvSpPr txBox="1">
              <a:spLocks noChangeArrowheads="1"/>
            </p:cNvSpPr>
            <p:nvPr/>
          </p:nvSpPr>
          <p:spPr bwMode="auto">
            <a:xfrm>
              <a:off x="1890" y="1532"/>
              <a:ext cx="38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a:t>
              </a:r>
              <a:r>
                <a:rPr kumimoji="0" lang="en-US" altLang="en-US" sz="1800"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2</a:t>
              </a:r>
            </a:p>
          </p:txBody>
        </p:sp>
      </p:grpSp>
      <p:grpSp>
        <p:nvGrpSpPr>
          <p:cNvPr id="9" name="Group 37"/>
          <p:cNvGrpSpPr>
            <a:grpSpLocks/>
          </p:cNvGrpSpPr>
          <p:nvPr/>
        </p:nvGrpSpPr>
        <p:grpSpPr bwMode="auto">
          <a:xfrm>
            <a:off x="3867349" y="3284527"/>
            <a:ext cx="669926" cy="592136"/>
            <a:chOff x="2322" y="1415"/>
            <a:chExt cx="422" cy="373"/>
          </a:xfrm>
        </p:grpSpPr>
        <p:sp>
          <p:nvSpPr>
            <p:cNvPr id="11305" name="Text Box 38"/>
            <p:cNvSpPr txBox="1">
              <a:spLocks noChangeArrowheads="1"/>
            </p:cNvSpPr>
            <p:nvPr/>
          </p:nvSpPr>
          <p:spPr bwMode="auto">
            <a:xfrm>
              <a:off x="2322" y="1415"/>
              <a:ext cx="289"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p>
          </p:txBody>
        </p:sp>
        <p:sp>
          <p:nvSpPr>
            <p:cNvPr id="11306" name="Text Box 39"/>
            <p:cNvSpPr txBox="1">
              <a:spLocks noChangeArrowheads="1"/>
            </p:cNvSpPr>
            <p:nvPr/>
          </p:nvSpPr>
          <p:spPr bwMode="auto">
            <a:xfrm>
              <a:off x="2466" y="1555"/>
              <a:ext cx="278"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Ar</a:t>
              </a:r>
              <a:endParaRPr kumimoji="0" lang="en-US" alt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nvGrpSpPr>
          <p:cNvPr id="10" name="Group 40"/>
          <p:cNvGrpSpPr>
            <a:grpSpLocks/>
          </p:cNvGrpSpPr>
          <p:nvPr/>
        </p:nvGrpSpPr>
        <p:grpSpPr bwMode="auto">
          <a:xfrm>
            <a:off x="313968" y="2530025"/>
            <a:ext cx="947739" cy="592139"/>
            <a:chOff x="96" y="1392"/>
            <a:chExt cx="597" cy="373"/>
          </a:xfrm>
        </p:grpSpPr>
        <p:sp>
          <p:nvSpPr>
            <p:cNvPr id="11303" name="Text Box 41"/>
            <p:cNvSpPr txBox="1">
              <a:spLocks noChangeArrowheads="1"/>
            </p:cNvSpPr>
            <p:nvPr/>
          </p:nvSpPr>
          <p:spPr bwMode="auto">
            <a:xfrm>
              <a:off x="96" y="1392"/>
              <a:ext cx="289"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p>
          </p:txBody>
        </p:sp>
        <p:sp>
          <p:nvSpPr>
            <p:cNvPr id="11304" name="Text Box 42"/>
            <p:cNvSpPr txBox="1">
              <a:spLocks noChangeArrowheads="1"/>
            </p:cNvSpPr>
            <p:nvPr/>
          </p:nvSpPr>
          <p:spPr bwMode="auto">
            <a:xfrm>
              <a:off x="240" y="1532"/>
              <a:ext cx="45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Total</a:t>
              </a:r>
            </a:p>
          </p:txBody>
        </p:sp>
      </p:grpSp>
      <p:grpSp>
        <p:nvGrpSpPr>
          <p:cNvPr id="11" name="Group 43"/>
          <p:cNvGrpSpPr>
            <a:grpSpLocks/>
          </p:cNvGrpSpPr>
          <p:nvPr/>
        </p:nvGrpSpPr>
        <p:grpSpPr bwMode="auto">
          <a:xfrm>
            <a:off x="280937" y="4419600"/>
            <a:ext cx="5451476" cy="592139"/>
            <a:chOff x="96" y="1824"/>
            <a:chExt cx="3434" cy="373"/>
          </a:xfrm>
        </p:grpSpPr>
        <p:sp>
          <p:nvSpPr>
            <p:cNvPr id="11298" name="Text Box 44"/>
            <p:cNvSpPr txBox="1">
              <a:spLocks noChangeArrowheads="1"/>
            </p:cNvSpPr>
            <p:nvPr/>
          </p:nvSpPr>
          <p:spPr bwMode="auto">
            <a:xfrm>
              <a:off x="690" y="1885"/>
              <a:ext cx="28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149  +  590  +  3  +  8 mm Hg</a:t>
              </a:r>
            </a:p>
          </p:txBody>
        </p:sp>
        <p:grpSp>
          <p:nvGrpSpPr>
            <p:cNvPr id="11299" name="Group 45"/>
            <p:cNvGrpSpPr>
              <a:grpSpLocks/>
            </p:cNvGrpSpPr>
            <p:nvPr/>
          </p:nvGrpSpPr>
          <p:grpSpPr bwMode="auto">
            <a:xfrm>
              <a:off x="96" y="1824"/>
              <a:ext cx="597" cy="373"/>
              <a:chOff x="96" y="1824"/>
              <a:chExt cx="597" cy="373"/>
            </a:xfrm>
          </p:grpSpPr>
          <p:sp>
            <p:nvSpPr>
              <p:cNvPr id="11301" name="Text Box 46"/>
              <p:cNvSpPr txBox="1">
                <a:spLocks noChangeArrowheads="1"/>
              </p:cNvSpPr>
              <p:nvPr/>
            </p:nvSpPr>
            <p:spPr bwMode="auto">
              <a:xfrm>
                <a:off x="96" y="1824"/>
                <a:ext cx="289"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a:t>
                </a:r>
                <a:endPar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1302" name="Text Box 47"/>
              <p:cNvSpPr txBox="1">
                <a:spLocks noChangeArrowheads="1"/>
              </p:cNvSpPr>
              <p:nvPr/>
            </p:nvSpPr>
            <p:spPr bwMode="auto">
              <a:xfrm>
                <a:off x="240" y="1964"/>
                <a:ext cx="45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Total</a:t>
                </a:r>
                <a:endParaRPr kumimoji="0" lang="en-US" alt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grpSp>
      </p:grpSp>
      <p:sp>
        <p:nvSpPr>
          <p:cNvPr id="60465" name="Text Box 49"/>
          <p:cNvSpPr txBox="1">
            <a:spLocks noChangeArrowheads="1"/>
          </p:cNvSpPr>
          <p:nvPr/>
        </p:nvSpPr>
        <p:spPr bwMode="auto">
          <a:xfrm>
            <a:off x="4487331" y="2344738"/>
            <a:ext cx="18277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149 mm Hg</a:t>
            </a:r>
          </a:p>
        </p:txBody>
      </p:sp>
      <p:sp>
        <p:nvSpPr>
          <p:cNvPr id="60466" name="Rectangle 50"/>
          <p:cNvSpPr>
            <a:spLocks noChangeArrowheads="1"/>
          </p:cNvSpPr>
          <p:nvPr/>
        </p:nvSpPr>
        <p:spPr bwMode="auto">
          <a:xfrm>
            <a:off x="5785906" y="1633835"/>
            <a:ext cx="18277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590 mm Hg</a:t>
            </a:r>
          </a:p>
        </p:txBody>
      </p:sp>
      <p:sp>
        <p:nvSpPr>
          <p:cNvPr id="60467" name="Rectangle 51"/>
          <p:cNvSpPr>
            <a:spLocks noChangeArrowheads="1"/>
          </p:cNvSpPr>
          <p:nvPr/>
        </p:nvSpPr>
        <p:spPr bwMode="auto">
          <a:xfrm>
            <a:off x="7353300" y="2929880"/>
            <a:ext cx="1484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3 mm Hg</a:t>
            </a:r>
          </a:p>
        </p:txBody>
      </p:sp>
      <p:sp>
        <p:nvSpPr>
          <p:cNvPr id="60468" name="Rectangle 52"/>
          <p:cNvSpPr>
            <a:spLocks noChangeArrowheads="1"/>
          </p:cNvSpPr>
          <p:nvPr/>
        </p:nvSpPr>
        <p:spPr bwMode="auto">
          <a:xfrm>
            <a:off x="7633299" y="1303920"/>
            <a:ext cx="1484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8 mm Hg</a:t>
            </a:r>
          </a:p>
        </p:txBody>
      </p:sp>
      <p:sp>
        <p:nvSpPr>
          <p:cNvPr id="60469" name="Text Box 53"/>
          <p:cNvSpPr txBox="1">
            <a:spLocks noChangeArrowheads="1"/>
          </p:cNvSpPr>
          <p:nvPr/>
        </p:nvSpPr>
        <p:spPr bwMode="auto">
          <a:xfrm>
            <a:off x="912600" y="5661545"/>
            <a:ext cx="38977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err="1">
                <a:ln>
                  <a:noFill/>
                </a:ln>
                <a:solidFill>
                  <a:srgbClr val="000000"/>
                </a:solidFill>
                <a:effectLst/>
                <a:uLnTx/>
                <a:uFillTx/>
                <a:latin typeface="Arial" panose="020B0604020202020204" pitchFamily="34" charset="0"/>
                <a:ea typeface="+mn-ea"/>
                <a:cs typeface="+mn-cs"/>
              </a:rPr>
              <a:t>P</a:t>
            </a:r>
            <a:r>
              <a:rPr kumimoji="0" lang="en-US" altLang="en-US" b="1" i="0" u="none" strike="noStrike" kern="1200" cap="none" spc="0" normalizeH="0" baseline="-25000" noProof="0" dirty="0" err="1">
                <a:ln>
                  <a:noFill/>
                </a:ln>
                <a:solidFill>
                  <a:srgbClr val="000000"/>
                </a:solidFill>
                <a:effectLst/>
                <a:uLnTx/>
                <a:uFillTx/>
                <a:latin typeface="Arial" panose="020B0604020202020204" pitchFamily="34" charset="0"/>
                <a:ea typeface="+mn-ea"/>
                <a:cs typeface="+mn-cs"/>
              </a:rPr>
              <a:t>Total</a:t>
            </a:r>
            <a:r>
              <a:rPr kumimoji="0" lang="en-US" altLang="en-US" b="1" i="0" u="none" strike="noStrike" kern="1200" cap="none" spc="0" normalizeH="0" baseline="-25000" noProof="0" dirty="0">
                <a:ln>
                  <a:noFill/>
                </a:ln>
                <a:solidFill>
                  <a:srgbClr val="000000"/>
                </a:solidFill>
                <a:effectLst/>
                <a:uLnTx/>
                <a:uFillTx/>
                <a:latin typeface="Arial" panose="020B0604020202020204" pitchFamily="34" charset="0"/>
                <a:ea typeface="+mn-ea"/>
                <a:cs typeface="+mn-cs"/>
              </a:rPr>
              <a:t>  </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750 mm Hg</a:t>
            </a:r>
          </a:p>
        </p:txBody>
      </p:sp>
      <p:sp>
        <p:nvSpPr>
          <p:cNvPr id="11295" name="AutoShape 54"/>
          <p:cNvSpPr>
            <a:spLocks noChangeArrowheads="1"/>
          </p:cNvSpPr>
          <p:nvPr/>
        </p:nvSpPr>
        <p:spPr bwMode="auto">
          <a:xfrm>
            <a:off x="7010400" y="4419600"/>
            <a:ext cx="457200" cy="457200"/>
          </a:xfrm>
          <a:prstGeom prst="smileyFace">
            <a:avLst>
              <a:gd name="adj" fmla="val 4653"/>
            </a:avLst>
          </a:prstGeom>
          <a:solidFill>
            <a:srgbClr val="FDF8F1"/>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1297" name="AutoShape 56">
            <a:hlinkClick r:id="rId5" action="ppaction://hlinksldjump" highlightClick="1"/>
          </p:cNvPr>
          <p:cNvSpPr>
            <a:spLocks noChangeArrowheads="1"/>
          </p:cNvSpPr>
          <p:nvPr/>
        </p:nvSpPr>
        <p:spPr bwMode="auto">
          <a:xfrm>
            <a:off x="0" y="6119813"/>
            <a:ext cx="609600" cy="357187"/>
          </a:xfrm>
          <a:prstGeom prst="actionButtonBeginning">
            <a:avLst/>
          </a:prstGeom>
          <a:solidFill>
            <a:schemeClr val="bg1">
              <a:alpha val="50195"/>
            </a:schemeClr>
          </a:solidFill>
          <a:ln w="9525">
            <a:solidFill>
              <a:schemeClr val="bg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688433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0427"/>
                                        </p:tgtEl>
                                        <p:attrNameLst>
                                          <p:attrName>style.visibility</p:attrName>
                                        </p:attrNameLst>
                                      </p:cBhvr>
                                      <p:to>
                                        <p:strVal val="visible"/>
                                      </p:to>
                                    </p:set>
                                    <p:anim calcmode="lin" valueType="num">
                                      <p:cBhvr additive="base">
                                        <p:cTn id="7" dur="500" fill="hold"/>
                                        <p:tgtEl>
                                          <p:spTgt spid="60427"/>
                                        </p:tgtEl>
                                        <p:attrNameLst>
                                          <p:attrName>ppt_x</p:attrName>
                                        </p:attrNameLst>
                                      </p:cBhvr>
                                      <p:tavLst>
                                        <p:tav tm="0">
                                          <p:val>
                                            <p:strVal val="#ppt_x"/>
                                          </p:val>
                                        </p:tav>
                                        <p:tav tm="100000">
                                          <p:val>
                                            <p:strVal val="#ppt_x"/>
                                          </p:val>
                                        </p:tav>
                                      </p:tavLst>
                                    </p:anim>
                                    <p:anim calcmode="lin" valueType="num">
                                      <p:cBhvr additive="base">
                                        <p:cTn id="8" dur="500" fill="hold"/>
                                        <p:tgtEl>
                                          <p:spTgt spid="60427"/>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53"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47" presetClass="entr" presetSubtype="0" fill="hold" grpId="0" nodeType="withEffect">
                                  <p:stCondLst>
                                    <p:cond delay="0"/>
                                  </p:stCondLst>
                                  <p:childTnLst>
                                    <p:set>
                                      <p:cBhvr>
                                        <p:cTn id="16" dur="1" fill="hold">
                                          <p:stCondLst>
                                            <p:cond delay="0"/>
                                          </p:stCondLst>
                                        </p:cTn>
                                        <p:tgtEl>
                                          <p:spTgt spid="60467"/>
                                        </p:tgtEl>
                                        <p:attrNameLst>
                                          <p:attrName>style.visibility</p:attrName>
                                        </p:attrNameLst>
                                      </p:cBhvr>
                                      <p:to>
                                        <p:strVal val="visible"/>
                                      </p:to>
                                    </p:set>
                                    <p:animEffect transition="in" filter="fade">
                                      <p:cBhvr>
                                        <p:cTn id="17" dur="1000"/>
                                        <p:tgtEl>
                                          <p:spTgt spid="60467"/>
                                        </p:tgtEl>
                                      </p:cBhvr>
                                    </p:animEffect>
                                    <p:anim calcmode="lin" valueType="num">
                                      <p:cBhvr>
                                        <p:cTn id="18" dur="1000" fill="hold"/>
                                        <p:tgtEl>
                                          <p:spTgt spid="60467"/>
                                        </p:tgtEl>
                                        <p:attrNameLst>
                                          <p:attrName>ppt_x</p:attrName>
                                        </p:attrNameLst>
                                      </p:cBhvr>
                                      <p:tavLst>
                                        <p:tav tm="0">
                                          <p:val>
                                            <p:strVal val="#ppt_x"/>
                                          </p:val>
                                        </p:tav>
                                        <p:tav tm="100000">
                                          <p:val>
                                            <p:strVal val="#ppt_x"/>
                                          </p:val>
                                        </p:tav>
                                      </p:tavLst>
                                    </p:anim>
                                    <p:anim calcmode="lin" valueType="num">
                                      <p:cBhvr>
                                        <p:cTn id="19" dur="1000" fill="hold"/>
                                        <p:tgtEl>
                                          <p:spTgt spid="60467"/>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500"/>
                            </p:stCondLst>
                            <p:childTnLst>
                              <p:par>
                                <p:cTn id="21" presetID="2" presetClass="entr" presetSubtype="1" fill="hold" grpId="0" nodeType="afterEffect">
                                  <p:stCondLst>
                                    <p:cond delay="1000"/>
                                  </p:stCondLst>
                                  <p:childTnLst>
                                    <p:set>
                                      <p:cBhvr>
                                        <p:cTn id="22" dur="1" fill="hold">
                                          <p:stCondLst>
                                            <p:cond delay="0"/>
                                          </p:stCondLst>
                                        </p:cTn>
                                        <p:tgtEl>
                                          <p:spTgt spid="60428"/>
                                        </p:tgtEl>
                                        <p:attrNameLst>
                                          <p:attrName>style.visibility</p:attrName>
                                        </p:attrNameLst>
                                      </p:cBhvr>
                                      <p:to>
                                        <p:strVal val="visible"/>
                                      </p:to>
                                    </p:set>
                                    <p:anim calcmode="lin" valueType="num">
                                      <p:cBhvr additive="base">
                                        <p:cTn id="23" dur="500" fill="hold"/>
                                        <p:tgtEl>
                                          <p:spTgt spid="60428"/>
                                        </p:tgtEl>
                                        <p:attrNameLst>
                                          <p:attrName>ppt_x</p:attrName>
                                        </p:attrNameLst>
                                      </p:cBhvr>
                                      <p:tavLst>
                                        <p:tav tm="0">
                                          <p:val>
                                            <p:strVal val="#ppt_x"/>
                                          </p:val>
                                        </p:tav>
                                        <p:tav tm="100000">
                                          <p:val>
                                            <p:strVal val="#ppt_x"/>
                                          </p:val>
                                        </p:tav>
                                      </p:tavLst>
                                    </p:anim>
                                    <p:anim calcmode="lin" valueType="num">
                                      <p:cBhvr additive="base">
                                        <p:cTn id="24" dur="500" fill="hold"/>
                                        <p:tgtEl>
                                          <p:spTgt spid="60428"/>
                                        </p:tgtEl>
                                        <p:attrNameLst>
                                          <p:attrName>ppt_y</p:attrName>
                                        </p:attrNameLst>
                                      </p:cBhvr>
                                      <p:tavLst>
                                        <p:tav tm="0">
                                          <p:val>
                                            <p:strVal val="0-#ppt_h/2"/>
                                          </p:val>
                                        </p:tav>
                                        <p:tav tm="100000">
                                          <p:val>
                                            <p:strVal val="#ppt_y"/>
                                          </p:val>
                                        </p:tav>
                                      </p:tavLst>
                                    </p:anim>
                                  </p:childTnLst>
                                </p:cTn>
                              </p:par>
                              <p:par>
                                <p:cTn id="25" presetID="53"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par>
                                <p:cTn id="30" presetID="47" presetClass="entr" presetSubtype="0" fill="hold" grpId="0" nodeType="withEffect">
                                  <p:stCondLst>
                                    <p:cond delay="0"/>
                                  </p:stCondLst>
                                  <p:childTnLst>
                                    <p:set>
                                      <p:cBhvr>
                                        <p:cTn id="31" dur="1" fill="hold">
                                          <p:stCondLst>
                                            <p:cond delay="0"/>
                                          </p:stCondLst>
                                        </p:cTn>
                                        <p:tgtEl>
                                          <p:spTgt spid="60468"/>
                                        </p:tgtEl>
                                        <p:attrNameLst>
                                          <p:attrName>style.visibility</p:attrName>
                                        </p:attrNameLst>
                                      </p:cBhvr>
                                      <p:to>
                                        <p:strVal val="visible"/>
                                      </p:to>
                                    </p:set>
                                    <p:animEffect transition="in" filter="fade">
                                      <p:cBhvr>
                                        <p:cTn id="32" dur="1000"/>
                                        <p:tgtEl>
                                          <p:spTgt spid="60468"/>
                                        </p:tgtEl>
                                      </p:cBhvr>
                                    </p:animEffect>
                                    <p:anim calcmode="lin" valueType="num">
                                      <p:cBhvr>
                                        <p:cTn id="33" dur="1000" fill="hold"/>
                                        <p:tgtEl>
                                          <p:spTgt spid="60468"/>
                                        </p:tgtEl>
                                        <p:attrNameLst>
                                          <p:attrName>ppt_x</p:attrName>
                                        </p:attrNameLst>
                                      </p:cBhvr>
                                      <p:tavLst>
                                        <p:tav tm="0">
                                          <p:val>
                                            <p:strVal val="#ppt_x"/>
                                          </p:val>
                                        </p:tav>
                                        <p:tav tm="100000">
                                          <p:val>
                                            <p:strVal val="#ppt_x"/>
                                          </p:val>
                                        </p:tav>
                                      </p:tavLst>
                                    </p:anim>
                                    <p:anim calcmode="lin" valueType="num">
                                      <p:cBhvr>
                                        <p:cTn id="34" dur="1000" fill="hold"/>
                                        <p:tgtEl>
                                          <p:spTgt spid="60468"/>
                                        </p:tgtEl>
                                        <p:attrNameLst>
                                          <p:attrName>ppt_y</p:attrName>
                                        </p:attrNameLst>
                                      </p:cBhvr>
                                      <p:tavLst>
                                        <p:tav tm="0">
                                          <p:val>
                                            <p:strVal val="#ppt_y-.1"/>
                                          </p:val>
                                        </p:tav>
                                        <p:tav tm="100000">
                                          <p:val>
                                            <p:strVal val="#ppt_y"/>
                                          </p:val>
                                        </p:tav>
                                      </p:tavLst>
                                    </p:anim>
                                  </p:childTnLst>
                                </p:cTn>
                              </p:par>
                            </p:childTnLst>
                          </p:cTn>
                        </p:par>
                        <p:par>
                          <p:cTn id="35" fill="hold" nodeType="afterGroup">
                            <p:stCondLst>
                              <p:cond delay="3000"/>
                            </p:stCondLst>
                            <p:childTnLst>
                              <p:par>
                                <p:cTn id="36" presetID="2" presetClass="entr" presetSubtype="1" fill="hold" grpId="0" nodeType="afterEffect">
                                  <p:stCondLst>
                                    <p:cond delay="1000"/>
                                  </p:stCondLst>
                                  <p:childTnLst>
                                    <p:set>
                                      <p:cBhvr>
                                        <p:cTn id="37" dur="1" fill="hold">
                                          <p:stCondLst>
                                            <p:cond delay="0"/>
                                          </p:stCondLst>
                                        </p:cTn>
                                        <p:tgtEl>
                                          <p:spTgt spid="60429"/>
                                        </p:tgtEl>
                                        <p:attrNameLst>
                                          <p:attrName>style.visibility</p:attrName>
                                        </p:attrNameLst>
                                      </p:cBhvr>
                                      <p:to>
                                        <p:strVal val="visible"/>
                                      </p:to>
                                    </p:set>
                                    <p:anim calcmode="lin" valueType="num">
                                      <p:cBhvr additive="base">
                                        <p:cTn id="38" dur="500" fill="hold"/>
                                        <p:tgtEl>
                                          <p:spTgt spid="60429"/>
                                        </p:tgtEl>
                                        <p:attrNameLst>
                                          <p:attrName>ppt_x</p:attrName>
                                        </p:attrNameLst>
                                      </p:cBhvr>
                                      <p:tavLst>
                                        <p:tav tm="0">
                                          <p:val>
                                            <p:strVal val="#ppt_x"/>
                                          </p:val>
                                        </p:tav>
                                        <p:tav tm="100000">
                                          <p:val>
                                            <p:strVal val="#ppt_x"/>
                                          </p:val>
                                        </p:tav>
                                      </p:tavLst>
                                    </p:anim>
                                    <p:anim calcmode="lin" valueType="num">
                                      <p:cBhvr additive="base">
                                        <p:cTn id="39" dur="500" fill="hold"/>
                                        <p:tgtEl>
                                          <p:spTgt spid="60429"/>
                                        </p:tgtEl>
                                        <p:attrNameLst>
                                          <p:attrName>ppt_y</p:attrName>
                                        </p:attrNameLst>
                                      </p:cBhvr>
                                      <p:tavLst>
                                        <p:tav tm="0">
                                          <p:val>
                                            <p:strVal val="0-#ppt_h/2"/>
                                          </p:val>
                                        </p:tav>
                                        <p:tav tm="100000">
                                          <p:val>
                                            <p:strVal val="#ppt_y"/>
                                          </p:val>
                                        </p:tav>
                                      </p:tavLst>
                                    </p:anim>
                                  </p:childTnLst>
                                </p:cTn>
                              </p:par>
                              <p:par>
                                <p:cTn id="40" presetID="53" presetClass="entr" presetSubtype="0" fill="hold" nodeType="with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childTnLst>
                                </p:cTn>
                              </p:par>
                              <p:par>
                                <p:cTn id="45" presetID="47" presetClass="entr" presetSubtype="0" fill="hold" grpId="0" nodeType="withEffect">
                                  <p:stCondLst>
                                    <p:cond delay="0"/>
                                  </p:stCondLst>
                                  <p:childTnLst>
                                    <p:set>
                                      <p:cBhvr>
                                        <p:cTn id="46" dur="1" fill="hold">
                                          <p:stCondLst>
                                            <p:cond delay="0"/>
                                          </p:stCondLst>
                                        </p:cTn>
                                        <p:tgtEl>
                                          <p:spTgt spid="60466"/>
                                        </p:tgtEl>
                                        <p:attrNameLst>
                                          <p:attrName>style.visibility</p:attrName>
                                        </p:attrNameLst>
                                      </p:cBhvr>
                                      <p:to>
                                        <p:strVal val="visible"/>
                                      </p:to>
                                    </p:set>
                                    <p:animEffect transition="in" filter="fade">
                                      <p:cBhvr>
                                        <p:cTn id="47" dur="1000"/>
                                        <p:tgtEl>
                                          <p:spTgt spid="60466"/>
                                        </p:tgtEl>
                                      </p:cBhvr>
                                    </p:animEffect>
                                    <p:anim calcmode="lin" valueType="num">
                                      <p:cBhvr>
                                        <p:cTn id="48" dur="1000" fill="hold"/>
                                        <p:tgtEl>
                                          <p:spTgt spid="60466"/>
                                        </p:tgtEl>
                                        <p:attrNameLst>
                                          <p:attrName>ppt_x</p:attrName>
                                        </p:attrNameLst>
                                      </p:cBhvr>
                                      <p:tavLst>
                                        <p:tav tm="0">
                                          <p:val>
                                            <p:strVal val="#ppt_x"/>
                                          </p:val>
                                        </p:tav>
                                        <p:tav tm="100000">
                                          <p:val>
                                            <p:strVal val="#ppt_x"/>
                                          </p:val>
                                        </p:tav>
                                      </p:tavLst>
                                    </p:anim>
                                    <p:anim calcmode="lin" valueType="num">
                                      <p:cBhvr>
                                        <p:cTn id="49" dur="1000" fill="hold"/>
                                        <p:tgtEl>
                                          <p:spTgt spid="60466"/>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4500"/>
                            </p:stCondLst>
                            <p:childTnLst>
                              <p:par>
                                <p:cTn id="51" presetID="2" presetClass="entr" presetSubtype="1" fill="hold" grpId="0" nodeType="afterEffect">
                                  <p:stCondLst>
                                    <p:cond delay="1000"/>
                                  </p:stCondLst>
                                  <p:childTnLst>
                                    <p:set>
                                      <p:cBhvr>
                                        <p:cTn id="52" dur="1" fill="hold">
                                          <p:stCondLst>
                                            <p:cond delay="0"/>
                                          </p:stCondLst>
                                        </p:cTn>
                                        <p:tgtEl>
                                          <p:spTgt spid="60430"/>
                                        </p:tgtEl>
                                        <p:attrNameLst>
                                          <p:attrName>style.visibility</p:attrName>
                                        </p:attrNameLst>
                                      </p:cBhvr>
                                      <p:to>
                                        <p:strVal val="visible"/>
                                      </p:to>
                                    </p:set>
                                    <p:anim calcmode="lin" valueType="num">
                                      <p:cBhvr additive="base">
                                        <p:cTn id="53" dur="500" fill="hold"/>
                                        <p:tgtEl>
                                          <p:spTgt spid="60430"/>
                                        </p:tgtEl>
                                        <p:attrNameLst>
                                          <p:attrName>ppt_x</p:attrName>
                                        </p:attrNameLst>
                                      </p:cBhvr>
                                      <p:tavLst>
                                        <p:tav tm="0">
                                          <p:val>
                                            <p:strVal val="#ppt_x"/>
                                          </p:val>
                                        </p:tav>
                                        <p:tav tm="100000">
                                          <p:val>
                                            <p:strVal val="#ppt_x"/>
                                          </p:val>
                                        </p:tav>
                                      </p:tavLst>
                                    </p:anim>
                                    <p:anim calcmode="lin" valueType="num">
                                      <p:cBhvr additive="base">
                                        <p:cTn id="54" dur="500" fill="hold"/>
                                        <p:tgtEl>
                                          <p:spTgt spid="60430"/>
                                        </p:tgtEl>
                                        <p:attrNameLst>
                                          <p:attrName>ppt_y</p:attrName>
                                        </p:attrNameLst>
                                      </p:cBhvr>
                                      <p:tavLst>
                                        <p:tav tm="0">
                                          <p:val>
                                            <p:strVal val="0-#ppt_h/2"/>
                                          </p:val>
                                        </p:tav>
                                        <p:tav tm="100000">
                                          <p:val>
                                            <p:strVal val="#ppt_y"/>
                                          </p:val>
                                        </p:tav>
                                      </p:tavLst>
                                    </p:anim>
                                  </p:childTnLst>
                                </p:cTn>
                              </p:par>
                              <p:par>
                                <p:cTn id="55" presetID="53" presetClass="entr" presetSubtype="0" fill="hold" nodeType="with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animEffect transition="in" filter="fade">
                                      <p:cBhvr>
                                        <p:cTn id="59" dur="500"/>
                                        <p:tgtEl>
                                          <p:spTgt spid="2"/>
                                        </p:tgtEl>
                                      </p:cBhvr>
                                    </p:animEffect>
                                  </p:childTnLst>
                                </p:cTn>
                              </p:par>
                              <p:par>
                                <p:cTn id="60" presetID="47" presetClass="entr" presetSubtype="0" fill="hold" grpId="0" nodeType="withEffect">
                                  <p:stCondLst>
                                    <p:cond delay="0"/>
                                  </p:stCondLst>
                                  <p:childTnLst>
                                    <p:set>
                                      <p:cBhvr>
                                        <p:cTn id="61" dur="1" fill="hold">
                                          <p:stCondLst>
                                            <p:cond delay="0"/>
                                          </p:stCondLst>
                                        </p:cTn>
                                        <p:tgtEl>
                                          <p:spTgt spid="60465"/>
                                        </p:tgtEl>
                                        <p:attrNameLst>
                                          <p:attrName>style.visibility</p:attrName>
                                        </p:attrNameLst>
                                      </p:cBhvr>
                                      <p:to>
                                        <p:strVal val="visible"/>
                                      </p:to>
                                    </p:set>
                                    <p:animEffect transition="in" filter="fade">
                                      <p:cBhvr>
                                        <p:cTn id="62" dur="1000"/>
                                        <p:tgtEl>
                                          <p:spTgt spid="60465"/>
                                        </p:tgtEl>
                                      </p:cBhvr>
                                    </p:animEffect>
                                    <p:anim calcmode="lin" valueType="num">
                                      <p:cBhvr>
                                        <p:cTn id="63" dur="1000" fill="hold"/>
                                        <p:tgtEl>
                                          <p:spTgt spid="60465"/>
                                        </p:tgtEl>
                                        <p:attrNameLst>
                                          <p:attrName>ppt_x</p:attrName>
                                        </p:attrNameLst>
                                      </p:cBhvr>
                                      <p:tavLst>
                                        <p:tav tm="0">
                                          <p:val>
                                            <p:strVal val="#ppt_x"/>
                                          </p:val>
                                        </p:tav>
                                        <p:tav tm="100000">
                                          <p:val>
                                            <p:strVal val="#ppt_x"/>
                                          </p:val>
                                        </p:tav>
                                      </p:tavLst>
                                    </p:anim>
                                    <p:anim calcmode="lin" valueType="num">
                                      <p:cBhvr>
                                        <p:cTn id="64" dur="1000" fill="hold"/>
                                        <p:tgtEl>
                                          <p:spTgt spid="6046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nodeType="click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dissolve">
                                      <p:cBhvr>
                                        <p:cTn id="69" dur="500"/>
                                        <p:tgtEl>
                                          <p:spTgt spid="10"/>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40" presetClass="entr" presetSubtype="0" fill="hold" grpId="0" nodeType="clickEffect">
                                  <p:stCondLst>
                                    <p:cond delay="0"/>
                                  </p:stCondLst>
                                  <p:iterate type="lt">
                                    <p:tmPct val="10000"/>
                                  </p:iterate>
                                  <p:childTnLst>
                                    <p:set>
                                      <p:cBhvr>
                                        <p:cTn id="73" dur="1" fill="hold">
                                          <p:stCondLst>
                                            <p:cond delay="0"/>
                                          </p:stCondLst>
                                        </p:cTn>
                                        <p:tgtEl>
                                          <p:spTgt spid="60418"/>
                                        </p:tgtEl>
                                        <p:attrNameLst>
                                          <p:attrName>style.visibility</p:attrName>
                                        </p:attrNameLst>
                                      </p:cBhvr>
                                      <p:to>
                                        <p:strVal val="visible"/>
                                      </p:to>
                                    </p:set>
                                    <p:animEffect transition="in" filter="fade">
                                      <p:cBhvr>
                                        <p:cTn id="74" dur="3000"/>
                                        <p:tgtEl>
                                          <p:spTgt spid="60418"/>
                                        </p:tgtEl>
                                      </p:cBhvr>
                                    </p:animEffect>
                                    <p:anim calcmode="lin" valueType="num">
                                      <p:cBhvr>
                                        <p:cTn id="75" dur="3000" fill="hold"/>
                                        <p:tgtEl>
                                          <p:spTgt spid="60418"/>
                                        </p:tgtEl>
                                        <p:attrNameLst>
                                          <p:attrName>ppt_x</p:attrName>
                                        </p:attrNameLst>
                                      </p:cBhvr>
                                      <p:tavLst>
                                        <p:tav tm="0">
                                          <p:val>
                                            <p:strVal val="#ppt_x-.1"/>
                                          </p:val>
                                        </p:tav>
                                        <p:tav tm="100000">
                                          <p:val>
                                            <p:strVal val="#ppt_x"/>
                                          </p:val>
                                        </p:tav>
                                      </p:tavLst>
                                    </p:anim>
                                    <p:anim calcmode="lin" valueType="num">
                                      <p:cBhvr>
                                        <p:cTn id="76" dur="3000" fill="hold"/>
                                        <p:tgtEl>
                                          <p:spTgt spid="60418"/>
                                        </p:tgtEl>
                                        <p:attrNameLst>
                                          <p:attrName>ppt_y</p:attrName>
                                        </p:attrNameLst>
                                      </p:cBhvr>
                                      <p:tavLst>
                                        <p:tav tm="0">
                                          <p:val>
                                            <p:strVal val="#ppt_y"/>
                                          </p:val>
                                        </p:tav>
                                        <p:tav tm="100000">
                                          <p:val>
                                            <p:strVal val="#ppt_y"/>
                                          </p:val>
                                        </p:tav>
                                      </p:tavLst>
                                    </p:anim>
                                  </p:childTnLst>
                                </p:cTn>
                              </p:par>
                              <p:par>
                                <p:cTn id="77" presetID="9" presetClass="entr" presetSubtype="0" fill="hold" nodeType="with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dissolve">
                                      <p:cBhvr>
                                        <p:cTn id="79" dur="500"/>
                                        <p:tgtEl>
                                          <p:spTgt spid="6"/>
                                        </p:tgtEl>
                                      </p:cBhvr>
                                    </p:animEffect>
                                  </p:childTnLst>
                                </p:cTn>
                              </p:par>
                              <p:par>
                                <p:cTn id="80" presetID="9" presetClass="entr" presetSubtype="0" fill="hold" nodeType="withEffect">
                                  <p:stCondLst>
                                    <p:cond delay="500"/>
                                  </p:stCondLst>
                                  <p:childTnLst>
                                    <p:set>
                                      <p:cBhvr>
                                        <p:cTn id="81" dur="1" fill="hold">
                                          <p:stCondLst>
                                            <p:cond delay="0"/>
                                          </p:stCondLst>
                                        </p:cTn>
                                        <p:tgtEl>
                                          <p:spTgt spid="7"/>
                                        </p:tgtEl>
                                        <p:attrNameLst>
                                          <p:attrName>style.visibility</p:attrName>
                                        </p:attrNameLst>
                                      </p:cBhvr>
                                      <p:to>
                                        <p:strVal val="visible"/>
                                      </p:to>
                                    </p:set>
                                    <p:animEffect transition="in" filter="dissolve">
                                      <p:cBhvr>
                                        <p:cTn id="82" dur="500"/>
                                        <p:tgtEl>
                                          <p:spTgt spid="7"/>
                                        </p:tgtEl>
                                      </p:cBhvr>
                                    </p:animEffect>
                                  </p:childTnLst>
                                </p:cTn>
                              </p:par>
                              <p:par>
                                <p:cTn id="83" presetID="9" presetClass="entr" presetSubtype="0" fill="hold" nodeType="withEffect">
                                  <p:stCondLst>
                                    <p:cond delay="1000"/>
                                  </p:stCondLst>
                                  <p:childTnLst>
                                    <p:set>
                                      <p:cBhvr>
                                        <p:cTn id="84" dur="1" fill="hold">
                                          <p:stCondLst>
                                            <p:cond delay="0"/>
                                          </p:stCondLst>
                                        </p:cTn>
                                        <p:tgtEl>
                                          <p:spTgt spid="8"/>
                                        </p:tgtEl>
                                        <p:attrNameLst>
                                          <p:attrName>style.visibility</p:attrName>
                                        </p:attrNameLst>
                                      </p:cBhvr>
                                      <p:to>
                                        <p:strVal val="visible"/>
                                      </p:to>
                                    </p:set>
                                    <p:animEffect transition="in" filter="dissolve">
                                      <p:cBhvr>
                                        <p:cTn id="85" dur="500"/>
                                        <p:tgtEl>
                                          <p:spTgt spid="8"/>
                                        </p:tgtEl>
                                      </p:cBhvr>
                                    </p:animEffect>
                                  </p:childTnLst>
                                </p:cTn>
                              </p:par>
                              <p:par>
                                <p:cTn id="86" presetID="9" presetClass="entr" presetSubtype="0" fill="hold" nodeType="withEffect">
                                  <p:stCondLst>
                                    <p:cond delay="1500"/>
                                  </p:stCondLst>
                                  <p:childTnLst>
                                    <p:set>
                                      <p:cBhvr>
                                        <p:cTn id="87" dur="1" fill="hold">
                                          <p:stCondLst>
                                            <p:cond delay="0"/>
                                          </p:stCondLst>
                                        </p:cTn>
                                        <p:tgtEl>
                                          <p:spTgt spid="9"/>
                                        </p:tgtEl>
                                        <p:attrNameLst>
                                          <p:attrName>style.visibility</p:attrName>
                                        </p:attrNameLst>
                                      </p:cBhvr>
                                      <p:to>
                                        <p:strVal val="visible"/>
                                      </p:to>
                                    </p:set>
                                    <p:animEffect transition="in" filter="dissolve">
                                      <p:cBhvr>
                                        <p:cTn id="88" dur="500"/>
                                        <p:tgtEl>
                                          <p:spTgt spid="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47" presetClass="entr" presetSubtype="0" fill="hold" nodeType="clickEffect">
                                  <p:stCondLst>
                                    <p:cond delay="0"/>
                                  </p:stCondLst>
                                  <p:childTnLst>
                                    <p:set>
                                      <p:cBhvr>
                                        <p:cTn id="92" dur="1" fill="hold">
                                          <p:stCondLst>
                                            <p:cond delay="0"/>
                                          </p:stCondLst>
                                        </p:cTn>
                                        <p:tgtEl>
                                          <p:spTgt spid="11"/>
                                        </p:tgtEl>
                                        <p:attrNameLst>
                                          <p:attrName>style.visibility</p:attrName>
                                        </p:attrNameLst>
                                      </p:cBhvr>
                                      <p:to>
                                        <p:strVal val="visible"/>
                                      </p:to>
                                    </p:set>
                                    <p:animEffect transition="in" filter="fade">
                                      <p:cBhvr>
                                        <p:cTn id="93" dur="1000"/>
                                        <p:tgtEl>
                                          <p:spTgt spid="11"/>
                                        </p:tgtEl>
                                      </p:cBhvr>
                                    </p:animEffect>
                                    <p:anim calcmode="lin" valueType="num">
                                      <p:cBhvr>
                                        <p:cTn id="94" dur="1000" fill="hold"/>
                                        <p:tgtEl>
                                          <p:spTgt spid="11"/>
                                        </p:tgtEl>
                                        <p:attrNameLst>
                                          <p:attrName>ppt_x</p:attrName>
                                        </p:attrNameLst>
                                      </p:cBhvr>
                                      <p:tavLst>
                                        <p:tav tm="0">
                                          <p:val>
                                            <p:strVal val="#ppt_x"/>
                                          </p:val>
                                        </p:tav>
                                        <p:tav tm="100000">
                                          <p:val>
                                            <p:strVal val="#ppt_x"/>
                                          </p:val>
                                        </p:tav>
                                      </p:tavLst>
                                    </p:anim>
                                    <p:anim calcmode="lin" valueType="num">
                                      <p:cBhvr>
                                        <p:cTn id="9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17" presetClass="entr" presetSubtype="10" fill="hold" grpId="0" nodeType="clickEffect">
                                  <p:stCondLst>
                                    <p:cond delay="0"/>
                                  </p:stCondLst>
                                  <p:childTnLst>
                                    <p:set>
                                      <p:cBhvr>
                                        <p:cTn id="99" dur="1" fill="hold">
                                          <p:stCondLst>
                                            <p:cond delay="0"/>
                                          </p:stCondLst>
                                        </p:cTn>
                                        <p:tgtEl>
                                          <p:spTgt spid="60469"/>
                                        </p:tgtEl>
                                        <p:attrNameLst>
                                          <p:attrName>style.visibility</p:attrName>
                                        </p:attrNameLst>
                                      </p:cBhvr>
                                      <p:to>
                                        <p:strVal val="visible"/>
                                      </p:to>
                                    </p:set>
                                    <p:anim calcmode="lin" valueType="num">
                                      <p:cBhvr>
                                        <p:cTn id="100" dur="500" fill="hold"/>
                                        <p:tgtEl>
                                          <p:spTgt spid="60469"/>
                                        </p:tgtEl>
                                        <p:attrNameLst>
                                          <p:attrName>ppt_w</p:attrName>
                                        </p:attrNameLst>
                                      </p:cBhvr>
                                      <p:tavLst>
                                        <p:tav tm="0">
                                          <p:val>
                                            <p:fltVal val="0"/>
                                          </p:val>
                                        </p:tav>
                                        <p:tav tm="100000">
                                          <p:val>
                                            <p:strVal val="#ppt_w"/>
                                          </p:val>
                                        </p:tav>
                                      </p:tavLst>
                                    </p:anim>
                                    <p:anim calcmode="lin" valueType="num">
                                      <p:cBhvr>
                                        <p:cTn id="101" dur="500" fill="hold"/>
                                        <p:tgtEl>
                                          <p:spTgt spid="6046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27" grpId="0" animBg="1"/>
      <p:bldP spid="60428" grpId="0" animBg="1"/>
      <p:bldP spid="60429" grpId="0" animBg="1"/>
      <p:bldP spid="60430" grpId="0" animBg="1"/>
      <p:bldP spid="60465" grpId="0"/>
      <p:bldP spid="60466" grpId="0"/>
      <p:bldP spid="60467" grpId="0"/>
      <p:bldP spid="60468" grpId="0"/>
      <p:bldP spid="6046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274638"/>
            <a:ext cx="9144000" cy="1143000"/>
          </a:xfrm>
        </p:spPr>
        <p:txBody>
          <a:bodyPr/>
          <a:lstStyle/>
          <a:p>
            <a:pPr eaLnBrk="1" hangingPunct="1"/>
            <a:r>
              <a:rPr lang="en-US" altLang="en-US" sz="6600" dirty="0">
                <a:latin typeface="Bernard MT Condensed" panose="02050806060905020404" pitchFamily="18" charset="0"/>
              </a:rPr>
              <a:t>Type of Gas Doesn’t Matter</a:t>
            </a:r>
          </a:p>
        </p:txBody>
      </p:sp>
      <p:sp>
        <p:nvSpPr>
          <p:cNvPr id="8" name="Rectangle 7"/>
          <p:cNvSpPr/>
          <p:nvPr/>
        </p:nvSpPr>
        <p:spPr>
          <a:xfrm>
            <a:off x="304800" y="1600200"/>
            <a:ext cx="8534400" cy="4876800"/>
          </a:xfrm>
          <a:prstGeom prst="rect">
            <a:avLst/>
          </a:prstGeom>
          <a:solidFill>
            <a:schemeClr val="bg1"/>
          </a:solidFill>
          <a:ln w="76200">
            <a:solidFill>
              <a:schemeClr val="tx1"/>
            </a:solidFill>
          </a:ln>
        </p:spPr>
        <p:txBody>
          <a:bodyPr wrap="square" anchor="ctr">
            <a:spAutoFit/>
          </a:bodyPr>
          <a:lstStyle/>
          <a:p>
            <a:pPr marL="571500" lvl="0" indent="-571500" fontAlgn="base">
              <a:spcBef>
                <a:spcPct val="0"/>
              </a:spcBef>
              <a:spcAft>
                <a:spcPct val="0"/>
              </a:spcAft>
              <a:buFont typeface="Arial" panose="020B0604020202020204" pitchFamily="34" charset="0"/>
              <a:buChar char="•"/>
              <a:defRPr/>
            </a:pPr>
            <a:endParaRPr lang="en-US" altLang="en-US" sz="3600" b="1" i="1" dirty="0">
              <a:latin typeface="Times New Roman" panose="02020603050405020304" pitchFamily="18" charset="0"/>
              <a:cs typeface="Times New Roman" panose="02020603050405020304" pitchFamily="18" charset="0"/>
            </a:endParaRPr>
          </a:p>
        </p:txBody>
      </p:sp>
      <p:pic>
        <p:nvPicPr>
          <p:cNvPr id="15363" name="Picture 3" descr="Zumdahl13_11"/>
          <p:cNvPicPr>
            <a:picLocks noChangeAspect="1" noChangeArrowheads="1"/>
          </p:cNvPicPr>
          <p:nvPr/>
        </p:nvPicPr>
        <p:blipFill>
          <a:blip r:embed="rId3" cstate="print">
            <a:extLst>
              <a:ext uri="{28A0092B-C50C-407E-A947-70E740481C1C}">
                <a14:useLocalDpi xmlns:a14="http://schemas.microsoft.com/office/drawing/2010/main" val="0"/>
              </a:ext>
            </a:extLst>
          </a:blip>
          <a:srcRect r="71930"/>
          <a:stretch>
            <a:fillRect/>
          </a:stretch>
        </p:blipFill>
        <p:spPr bwMode="auto">
          <a:xfrm>
            <a:off x="465678" y="1828800"/>
            <a:ext cx="2690981" cy="283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8" name="Picture 6" descr="Zumdahl13_11"/>
          <p:cNvPicPr>
            <a:picLocks noChangeAspect="1" noChangeArrowheads="1"/>
          </p:cNvPicPr>
          <p:nvPr/>
        </p:nvPicPr>
        <p:blipFill>
          <a:blip r:embed="rId3" cstate="print">
            <a:extLst>
              <a:ext uri="{28A0092B-C50C-407E-A947-70E740481C1C}">
                <a14:useLocalDpi xmlns:a14="http://schemas.microsoft.com/office/drawing/2010/main" val="0"/>
              </a:ext>
            </a:extLst>
          </a:blip>
          <a:srcRect l="35965" r="35965"/>
          <a:stretch>
            <a:fillRect/>
          </a:stretch>
        </p:blipFill>
        <p:spPr bwMode="auto">
          <a:xfrm>
            <a:off x="3278336" y="1833966"/>
            <a:ext cx="2690981" cy="283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9" name="Picture 7" descr="Zumdahl13_11"/>
          <p:cNvPicPr>
            <a:picLocks noChangeAspect="1" noChangeArrowheads="1"/>
          </p:cNvPicPr>
          <p:nvPr/>
        </p:nvPicPr>
        <p:blipFill>
          <a:blip r:embed="rId3" cstate="print">
            <a:extLst>
              <a:ext uri="{28A0092B-C50C-407E-A947-70E740481C1C}">
                <a14:useLocalDpi xmlns:a14="http://schemas.microsoft.com/office/drawing/2010/main" val="0"/>
              </a:ext>
            </a:extLst>
          </a:blip>
          <a:srcRect l="71930"/>
          <a:stretch>
            <a:fillRect/>
          </a:stretch>
        </p:blipFill>
        <p:spPr bwMode="auto">
          <a:xfrm>
            <a:off x="5980557" y="1824925"/>
            <a:ext cx="2690981" cy="283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38200" y="5181600"/>
            <a:ext cx="7543800" cy="1200329"/>
          </a:xfrm>
          <a:prstGeom prst="rect">
            <a:avLst/>
          </a:prstGeom>
          <a:noFill/>
        </p:spPr>
        <p:txBody>
          <a:bodyPr wrap="square" rtlCol="0">
            <a:spAutoFit/>
          </a:bodyPr>
          <a:lstStyle/>
          <a:p>
            <a:r>
              <a:rPr lang="en-US" sz="3600" b="1" dirty="0"/>
              <a:t>Same T, same V, same # moles…</a:t>
            </a:r>
          </a:p>
          <a:p>
            <a:pPr algn="ctr"/>
            <a:r>
              <a:rPr lang="en-US" sz="3600" b="1" dirty="0"/>
              <a:t>SAME PRESSURE!</a:t>
            </a:r>
          </a:p>
        </p:txBody>
      </p:sp>
    </p:spTree>
    <p:extLst>
      <p:ext uri="{BB962C8B-B14F-4D97-AF65-F5344CB8AC3E}">
        <p14:creationId xmlns:p14="http://schemas.microsoft.com/office/powerpoint/2010/main" val="2242505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64518"/>
                                        </p:tgtEl>
                                        <p:attrNameLst>
                                          <p:attrName>style.visibility</p:attrName>
                                        </p:attrNameLst>
                                      </p:cBhvr>
                                      <p:to>
                                        <p:strVal val="visible"/>
                                      </p:to>
                                    </p:set>
                                    <p:anim calcmode="lin" valueType="num">
                                      <p:cBhvr>
                                        <p:cTn id="7" dur="500" fill="hold"/>
                                        <p:tgtEl>
                                          <p:spTgt spid="6451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451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451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4518"/>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64519"/>
                                        </p:tgtEl>
                                        <p:attrNameLst>
                                          <p:attrName>style.visibility</p:attrName>
                                        </p:attrNameLst>
                                      </p:cBhvr>
                                      <p:to>
                                        <p:strVal val="visible"/>
                                      </p:to>
                                    </p:set>
                                    <p:anim calcmode="lin" valueType="num">
                                      <p:cBhvr>
                                        <p:cTn id="15" dur="500" fill="hold"/>
                                        <p:tgtEl>
                                          <p:spTgt spid="64519"/>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4519"/>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4519"/>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45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70660" name="Rectangle 4"/>
          <p:cNvSpPr>
            <a:spLocks noChangeArrowheads="1"/>
          </p:cNvSpPr>
          <p:nvPr/>
        </p:nvSpPr>
        <p:spPr bwMode="auto">
          <a:xfrm>
            <a:off x="541932" y="3261866"/>
            <a:ext cx="8060135" cy="3046988"/>
          </a:xfrm>
          <a:prstGeom prst="rect">
            <a:avLst/>
          </a:prstGeom>
          <a:solidFill>
            <a:schemeClr val="bg1"/>
          </a:solidFill>
          <a:ln w="76200">
            <a:solidFill>
              <a:schemeClr val="tx1"/>
            </a:solidFill>
          </a:ln>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cs typeface="Times New Roman" panose="02020603050405020304" pitchFamily="18" charset="0"/>
              </a:rPr>
              <a:t>In a gaseous mixture, a gas’s partial pressure is the one the gas would exert if it were by itself in the container.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The </a:t>
            </a:r>
            <a:r>
              <a:rPr kumimoji="0" lang="en-US" altLang="en-US" b="1"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mole fraction </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in a mixture of gases</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rPr>
              <a:t> </a:t>
            </a:r>
            <a:r>
              <a:rPr kumimoji="0" lang="en-US" altLang="en-US" b="1" i="0" u="none" strike="noStrike" kern="1200" cap="none" spc="0" normalizeH="0" baseline="0" noProof="0" dirty="0">
                <a:ln>
                  <a:noFill/>
                </a:ln>
                <a:solidFill>
                  <a:srgbClr val="000000"/>
                </a:solidFill>
                <a:effectLst/>
                <a:uLnTx/>
                <a:uFillTx/>
                <a:latin typeface="Arial" panose="020B0604020202020204" pitchFamily="34" charset="0"/>
                <a:cs typeface="Times New Roman" panose="02020603050405020304" pitchFamily="18" charset="0"/>
              </a:rPr>
              <a:t>determines each gas’s partial pressure.</a:t>
            </a:r>
            <a:endParaRPr kumimoji="0" lang="en-US" altLang="en-US" b="1" i="0" u="none" strike="noStrike" kern="1200" cap="none" spc="0" normalizeH="0" baseline="0" noProof="0" dirty="0">
              <a:ln>
                <a:noFill/>
              </a:ln>
              <a:solidFill>
                <a:srgbClr val="000000"/>
              </a:solidFill>
              <a:effectLst/>
              <a:uLnTx/>
              <a:uFillTx/>
              <a:latin typeface="Arial" panose="020B0604020202020204" pitchFamily="34" charset="0"/>
            </a:endParaRPr>
          </a:p>
        </p:txBody>
      </p:sp>
      <p:sp>
        <p:nvSpPr>
          <p:cNvPr id="17417" name="Rectangle 26"/>
          <p:cNvSpPr>
            <a:spLocks noChangeArrowheads="1"/>
          </p:cNvSpPr>
          <p:nvPr/>
        </p:nvSpPr>
        <p:spPr bwMode="auto">
          <a:xfrm>
            <a:off x="0" y="1219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Rectangle 2"/>
          <p:cNvSpPr txBox="1">
            <a:spLocks noChangeArrowheads="1"/>
          </p:cNvSpPr>
          <p:nvPr/>
        </p:nvSpPr>
        <p:spPr bwMode="auto">
          <a:xfrm>
            <a:off x="0" y="457200"/>
            <a:ext cx="9144000" cy="223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6600" kern="0" dirty="0">
                <a:latin typeface="Bernard MT Condensed" panose="02050806060905020404" pitchFamily="18" charset="0"/>
              </a:rPr>
              <a:t>You can use mole fractions to find partial pressures!</a:t>
            </a:r>
          </a:p>
        </p:txBody>
      </p:sp>
    </p:spTree>
    <p:extLst>
      <p:ext uri="{BB962C8B-B14F-4D97-AF65-F5344CB8AC3E}">
        <p14:creationId xmlns:p14="http://schemas.microsoft.com/office/powerpoint/2010/main" val="3176551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70660">
                                            <p:txEl>
                                              <p:pRg st="0" end="0"/>
                                            </p:txEl>
                                          </p:spTgt>
                                        </p:tgtEl>
                                        <p:attrNameLst>
                                          <p:attrName>style.visibility</p:attrName>
                                        </p:attrNameLst>
                                      </p:cBhvr>
                                      <p:to>
                                        <p:strVal val="visible"/>
                                      </p:to>
                                    </p:set>
                                    <p:animEffect transition="in" filter="randombar(horizontal)">
                                      <p:cBhvr>
                                        <p:cTn id="7" dur="500"/>
                                        <p:tgtEl>
                                          <p:spTgt spid="7066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5" fill="hold" nodeType="clickEffect">
                                  <p:stCondLst>
                                    <p:cond delay="0"/>
                                  </p:stCondLst>
                                  <p:childTnLst>
                                    <p:set>
                                      <p:cBhvr>
                                        <p:cTn id="11" dur="1" fill="hold">
                                          <p:stCondLst>
                                            <p:cond delay="0"/>
                                          </p:stCondLst>
                                        </p:cTn>
                                        <p:tgtEl>
                                          <p:spTgt spid="70660">
                                            <p:txEl>
                                              <p:pRg st="2" end="2"/>
                                            </p:txEl>
                                          </p:spTgt>
                                        </p:tgtEl>
                                        <p:attrNameLst>
                                          <p:attrName>style.visibility</p:attrName>
                                        </p:attrNameLst>
                                      </p:cBhvr>
                                      <p:to>
                                        <p:strVal val="visible"/>
                                      </p:to>
                                    </p:set>
                                    <p:animEffect transition="in" filter="randombar(vertical)">
                                      <p:cBhvr>
                                        <p:cTn id="12" dur="500"/>
                                        <p:tgtEl>
                                          <p:spTgt spid="7066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0660" name="Rectangle 4"/>
              <p:cNvSpPr>
                <a:spLocks noChangeArrowheads="1"/>
              </p:cNvSpPr>
              <p:nvPr/>
            </p:nvSpPr>
            <p:spPr bwMode="auto">
              <a:xfrm>
                <a:off x="1947365" y="1981200"/>
                <a:ext cx="5249267" cy="4325543"/>
              </a:xfrm>
              <a:prstGeom prst="rect">
                <a:avLst/>
              </a:prstGeom>
              <a:solidFill>
                <a:schemeClr val="bg1"/>
              </a:solidFill>
              <a:ln w="76200">
                <a:solidFill>
                  <a:schemeClr val="tx1"/>
                </a:solidFill>
              </a:ln>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spcBef>
                    <a:spcPct val="0"/>
                  </a:spcBef>
                  <a:spcAft>
                    <a:spcPct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ctrlPr>
                        </m:sSubPr>
                        <m:e>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𝑿</m:t>
                          </m:r>
                        </m:e>
                        <m: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𝒈𝒂𝒔</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 </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𝟏</m:t>
                          </m:r>
                        </m:sub>
                      </m:s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 </m:t>
                      </m:r>
                      <m:f>
                        <m:fPr>
                          <m:ctrlP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ctrlPr>
                        </m:fPr>
                        <m:num>
                          <m:sSub>
                            <m:sSubPr>
                              <m:ctrlP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ctrlPr>
                            </m:sSubPr>
                            <m:e>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𝒏</m:t>
                              </m:r>
                            </m:e>
                            <m: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𝒈𝒂𝒔</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 </m:t>
                              </m:r>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𝟏</m:t>
                              </m:r>
                            </m:sub>
                          </m:sSub>
                        </m:num>
                        <m:den>
                          <m:sSub>
                            <m:sSubPr>
                              <m:ctrlP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ctrlPr>
                            </m:sSubPr>
                            <m:e>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𝒏</m:t>
                              </m:r>
                            </m:e>
                            <m:sub>
                              <m:r>
                                <a:rPr kumimoji="0" lang="en-US" altLang="en-US" sz="4000" b="1" i="1" u="none" strike="noStrike" kern="1200" cap="none" spc="0" normalizeH="0" baseline="0" noProof="0" smtClean="0">
                                  <a:ln>
                                    <a:noFill/>
                                  </a:ln>
                                  <a:solidFill>
                                    <a:srgbClr val="000000"/>
                                  </a:solidFill>
                                  <a:effectLst/>
                                  <a:uLnTx/>
                                  <a:uFillTx/>
                                  <a:latin typeface="Cambria Math" panose="02040503050406030204" pitchFamily="18" charset="0"/>
                                </a:rPr>
                                <m:t>𝒕𝒐𝒕𝒂𝒍</m:t>
                              </m:r>
                            </m:sub>
                          </m:sSub>
                        </m:den>
                      </m:f>
                    </m:oMath>
                  </m:oMathPara>
                </a14:m>
                <a:endParaRPr kumimoji="0" lang="en-US" altLang="en-US" sz="4000" b="1" i="0" u="none" strike="noStrike" kern="1200" cap="none" spc="0" normalizeH="0" baseline="0" noProof="0" dirty="0">
                  <a:ln>
                    <a:noFill/>
                  </a:ln>
                  <a:solidFill>
                    <a:srgbClr val="000000"/>
                  </a:solidFill>
                  <a:effectLst/>
                  <a:uLnTx/>
                  <a:uFillTx/>
                </a:endParaRPr>
              </a:p>
              <a:p>
                <a:pPr marL="0" marR="0" lvl="0" indent="0" algn="l" defTabSz="914400" rtl="0" eaLnBrk="1" fontAlgn="base" latinLnBrk="0" hangingPunct="1">
                  <a:spcBef>
                    <a:spcPct val="0"/>
                  </a:spcBef>
                  <a:spcAft>
                    <a:spcPct val="0"/>
                  </a:spcAft>
                  <a:buClrTx/>
                  <a:buSzTx/>
                  <a:buFontTx/>
                  <a:buNone/>
                  <a:tabLst/>
                  <a:defRPr/>
                </a:pPr>
                <a:endParaRPr lang="en-US" altLang="en-US" sz="4000" b="1" dirty="0">
                  <a:solidFill>
                    <a:srgbClr val="000000"/>
                  </a:solidFill>
                </a:endParaRPr>
              </a:p>
              <a:p>
                <a:pPr fontAlgn="base">
                  <a:spcBef>
                    <a:spcPct val="0"/>
                  </a:spcBef>
                  <a:spcAft>
                    <a:spcPct val="0"/>
                  </a:spcAft>
                  <a:buNone/>
                  <a:defRPr/>
                </a:pPr>
                <a14:m>
                  <m:oMathPara xmlns:m="http://schemas.openxmlformats.org/officeDocument/2006/math">
                    <m:oMathParaPr>
                      <m:jc m:val="centerGroup"/>
                    </m:oMathParaPr>
                    <m:oMath xmlns:m="http://schemas.openxmlformats.org/officeDocument/2006/math">
                      <m:sSub>
                        <m:sSubPr>
                          <m:ctrlPr>
                            <a:rPr lang="en-US" altLang="en-US" sz="4000" b="1" i="1">
                              <a:solidFill>
                                <a:srgbClr val="000000"/>
                              </a:solidFill>
                              <a:latin typeface="Cambria Math" panose="02040503050406030204" pitchFamily="18" charset="0"/>
                            </a:rPr>
                          </m:ctrlPr>
                        </m:sSubPr>
                        <m:e>
                          <m:r>
                            <a:rPr lang="en-US" altLang="en-US" sz="4000" b="1" i="1">
                              <a:solidFill>
                                <a:srgbClr val="000000"/>
                              </a:solidFill>
                              <a:latin typeface="Cambria Math" panose="02040503050406030204" pitchFamily="18" charset="0"/>
                            </a:rPr>
                            <m:t>𝑿</m:t>
                          </m:r>
                        </m:e>
                        <m:sub>
                          <m:r>
                            <a:rPr lang="en-US" altLang="en-US" sz="4000" b="1" i="1" smtClean="0">
                              <a:solidFill>
                                <a:srgbClr val="000000"/>
                              </a:solidFill>
                              <a:latin typeface="Cambria Math" panose="02040503050406030204" pitchFamily="18" charset="0"/>
                            </a:rPr>
                            <m:t>𝒈𝒂𝒔</m:t>
                          </m:r>
                          <m:r>
                            <a:rPr lang="en-US" altLang="en-US" sz="4000" b="1" i="1" smtClean="0">
                              <a:solidFill>
                                <a:srgbClr val="000000"/>
                              </a:solidFill>
                              <a:latin typeface="Cambria Math" panose="02040503050406030204" pitchFamily="18" charset="0"/>
                            </a:rPr>
                            <m:t> </m:t>
                          </m:r>
                          <m:r>
                            <a:rPr lang="en-US" altLang="en-US" sz="4000" b="1" i="1" smtClean="0">
                              <a:solidFill>
                                <a:srgbClr val="000000"/>
                              </a:solidFill>
                              <a:latin typeface="Cambria Math" panose="02040503050406030204" pitchFamily="18" charset="0"/>
                            </a:rPr>
                            <m:t>𝟐</m:t>
                          </m:r>
                        </m:sub>
                      </m:sSub>
                      <m:r>
                        <a:rPr lang="en-US" altLang="en-US" sz="4000" b="1" i="1">
                          <a:solidFill>
                            <a:srgbClr val="000000"/>
                          </a:solidFill>
                          <a:latin typeface="Cambria Math" panose="02040503050406030204" pitchFamily="18" charset="0"/>
                        </a:rPr>
                        <m:t>= </m:t>
                      </m:r>
                      <m:f>
                        <m:fPr>
                          <m:ctrlPr>
                            <a:rPr lang="en-US" altLang="en-US" sz="4000" b="1" i="1">
                              <a:solidFill>
                                <a:srgbClr val="000000"/>
                              </a:solidFill>
                              <a:latin typeface="Cambria Math" panose="02040503050406030204" pitchFamily="18" charset="0"/>
                            </a:rPr>
                          </m:ctrlPr>
                        </m:fPr>
                        <m:num>
                          <m:sSub>
                            <m:sSubPr>
                              <m:ctrlPr>
                                <a:rPr lang="en-US" altLang="en-US" sz="4000" b="1" i="1">
                                  <a:solidFill>
                                    <a:srgbClr val="000000"/>
                                  </a:solidFill>
                                  <a:latin typeface="Cambria Math" panose="02040503050406030204" pitchFamily="18" charset="0"/>
                                </a:rPr>
                              </m:ctrlPr>
                            </m:sSubPr>
                            <m:e>
                              <m:r>
                                <a:rPr lang="en-US" altLang="en-US" sz="4000" b="1" i="1">
                                  <a:solidFill>
                                    <a:srgbClr val="000000"/>
                                  </a:solidFill>
                                  <a:latin typeface="Cambria Math" panose="02040503050406030204" pitchFamily="18" charset="0"/>
                                </a:rPr>
                                <m:t>𝒏</m:t>
                              </m:r>
                            </m:e>
                            <m:sub>
                              <m:r>
                                <a:rPr lang="en-US" altLang="en-US" sz="4000" b="1" i="1" smtClean="0">
                                  <a:solidFill>
                                    <a:srgbClr val="000000"/>
                                  </a:solidFill>
                                  <a:latin typeface="Cambria Math" panose="02040503050406030204" pitchFamily="18" charset="0"/>
                                </a:rPr>
                                <m:t>𝒈𝒂𝒔</m:t>
                              </m:r>
                              <m:r>
                                <a:rPr lang="en-US" altLang="en-US" sz="4000" b="1" i="1" smtClean="0">
                                  <a:solidFill>
                                    <a:srgbClr val="000000"/>
                                  </a:solidFill>
                                  <a:latin typeface="Cambria Math" panose="02040503050406030204" pitchFamily="18" charset="0"/>
                                </a:rPr>
                                <m:t> </m:t>
                              </m:r>
                              <m:r>
                                <a:rPr lang="en-US" altLang="en-US" sz="4000" b="1" i="1" smtClean="0">
                                  <a:solidFill>
                                    <a:srgbClr val="000000"/>
                                  </a:solidFill>
                                  <a:latin typeface="Cambria Math" panose="02040503050406030204" pitchFamily="18" charset="0"/>
                                </a:rPr>
                                <m:t>𝟐</m:t>
                              </m:r>
                            </m:sub>
                          </m:sSub>
                        </m:num>
                        <m:den>
                          <m:sSub>
                            <m:sSubPr>
                              <m:ctrlPr>
                                <a:rPr lang="en-US" altLang="en-US" sz="4000" b="1" i="1">
                                  <a:solidFill>
                                    <a:srgbClr val="000000"/>
                                  </a:solidFill>
                                  <a:latin typeface="Cambria Math" panose="02040503050406030204" pitchFamily="18" charset="0"/>
                                </a:rPr>
                              </m:ctrlPr>
                            </m:sSubPr>
                            <m:e>
                              <m:r>
                                <a:rPr lang="en-US" altLang="en-US" sz="4000" b="1" i="1">
                                  <a:solidFill>
                                    <a:srgbClr val="000000"/>
                                  </a:solidFill>
                                  <a:latin typeface="Cambria Math" panose="02040503050406030204" pitchFamily="18" charset="0"/>
                                </a:rPr>
                                <m:t>𝒏</m:t>
                              </m:r>
                            </m:e>
                            <m:sub>
                              <m:r>
                                <a:rPr lang="en-US" altLang="en-US" sz="4000" b="1" i="1" smtClean="0">
                                  <a:solidFill>
                                    <a:srgbClr val="000000"/>
                                  </a:solidFill>
                                  <a:latin typeface="Cambria Math" panose="02040503050406030204" pitchFamily="18" charset="0"/>
                                </a:rPr>
                                <m:t>𝒕𝒐𝒕𝒂𝒍</m:t>
                              </m:r>
                            </m:sub>
                          </m:sSub>
                        </m:den>
                      </m:f>
                    </m:oMath>
                  </m:oMathPara>
                </a14:m>
                <a:endParaRPr lang="en-US" altLang="en-US" sz="4000" b="1" dirty="0">
                  <a:solidFill>
                    <a:srgbClr val="000000"/>
                  </a:solidFill>
                </a:endParaRPr>
              </a:p>
              <a:p>
                <a:pPr fontAlgn="base">
                  <a:spcBef>
                    <a:spcPct val="0"/>
                  </a:spcBef>
                  <a:spcAft>
                    <a:spcPct val="0"/>
                  </a:spcAft>
                  <a:buNone/>
                  <a:defRPr/>
                </a:pPr>
                <a:endParaRPr lang="en-US" altLang="en-US" sz="4000" b="1" dirty="0">
                  <a:solidFill>
                    <a:srgbClr val="000000"/>
                  </a:solidFill>
                </a:endParaRPr>
              </a:p>
              <a:p>
                <a:pPr algn="ctr" fontAlgn="base">
                  <a:spcBef>
                    <a:spcPct val="0"/>
                  </a:spcBef>
                  <a:spcAft>
                    <a:spcPct val="0"/>
                  </a:spcAft>
                  <a:buNone/>
                  <a:defRPr/>
                </a:pPr>
                <a:r>
                  <a:rPr lang="en-US" altLang="en-US" sz="4000" b="1" dirty="0">
                    <a:solidFill>
                      <a:srgbClr val="000000"/>
                    </a:solidFill>
                  </a:rPr>
                  <a:t>Etc…</a:t>
                </a:r>
              </a:p>
            </p:txBody>
          </p:sp>
        </mc:Choice>
        <mc:Fallback xmlns="">
          <p:sp>
            <p:nvSpPr>
              <p:cNvPr id="70660" name="Rectangle 4"/>
              <p:cNvSpPr>
                <a:spLocks noRot="1" noChangeAspect="1" noMove="1" noResize="1" noEditPoints="1" noAdjustHandles="1" noChangeArrowheads="1" noChangeShapeType="1" noTextEdit="1"/>
              </p:cNvSpPr>
              <p:nvPr/>
            </p:nvSpPr>
            <p:spPr bwMode="auto">
              <a:xfrm>
                <a:off x="1947365" y="1981200"/>
                <a:ext cx="5249267" cy="4325543"/>
              </a:xfrm>
              <a:prstGeom prst="rect">
                <a:avLst/>
              </a:prstGeom>
              <a:blipFill>
                <a:blip r:embed="rId3"/>
                <a:stretch>
                  <a:fillRect b="-4426"/>
                </a:stretch>
              </a:blipFill>
              <a:ln w="76200">
                <a:solidFill>
                  <a:schemeClr val="tx1"/>
                </a:solidFill>
              </a:ln>
              <a:extLst/>
            </p:spPr>
            <p:txBody>
              <a:bodyPr/>
              <a:lstStyle/>
              <a:p>
                <a:r>
                  <a:rPr lang="en-US">
                    <a:noFill/>
                  </a:rPr>
                  <a:t> </a:t>
                </a:r>
              </a:p>
            </p:txBody>
          </p:sp>
        </mc:Fallback>
      </mc:AlternateContent>
      <p:sp>
        <p:nvSpPr>
          <p:cNvPr id="17417" name="Rectangle 26"/>
          <p:cNvSpPr>
            <a:spLocks noChangeArrowheads="1"/>
          </p:cNvSpPr>
          <p:nvPr/>
        </p:nvSpPr>
        <p:spPr bwMode="auto">
          <a:xfrm>
            <a:off x="0" y="1219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Rectangle 2"/>
          <p:cNvSpPr txBox="1">
            <a:spLocks noChangeArrowheads="1"/>
          </p:cNvSpPr>
          <p:nvPr/>
        </p:nvSpPr>
        <p:spPr bwMode="auto">
          <a:xfrm>
            <a:off x="-1" y="457201"/>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6600" kern="0" dirty="0">
                <a:latin typeface="Bernard MT Condensed" panose="02050806060905020404" pitchFamily="18" charset="0"/>
              </a:rPr>
              <a:t>Mole Fractions</a:t>
            </a:r>
          </a:p>
        </p:txBody>
      </p:sp>
    </p:spTree>
    <p:extLst>
      <p:ext uri="{BB962C8B-B14F-4D97-AF65-F5344CB8AC3E}">
        <p14:creationId xmlns:p14="http://schemas.microsoft.com/office/powerpoint/2010/main" val="379223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70660">
                                            <p:txEl>
                                              <p:pRg st="0" end="0"/>
                                            </p:txEl>
                                          </p:spTgt>
                                        </p:tgtEl>
                                        <p:attrNameLst>
                                          <p:attrName>style.visibility</p:attrName>
                                        </p:attrNameLst>
                                      </p:cBhvr>
                                      <p:to>
                                        <p:strVal val="visible"/>
                                      </p:to>
                                    </p:set>
                                    <p:animEffect transition="in" filter="randombar(horizontal)">
                                      <p:cBhvr>
                                        <p:cTn id="7" dur="500"/>
                                        <p:tgtEl>
                                          <p:spTgt spid="706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70660">
                                            <p:txEl>
                                              <p:pRg st="2" end="2"/>
                                            </p:txEl>
                                          </p:spTgt>
                                        </p:tgtEl>
                                        <p:attrNameLst>
                                          <p:attrName>style.visibility</p:attrName>
                                        </p:attrNameLst>
                                      </p:cBhvr>
                                      <p:to>
                                        <p:strVal val="visible"/>
                                      </p:to>
                                    </p:set>
                                    <p:animEffect transition="in" filter="randombar(horizontal)">
                                      <p:cBhvr>
                                        <p:cTn id="12" dur="500"/>
                                        <p:tgtEl>
                                          <p:spTgt spid="7066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70660">
                                            <p:txEl>
                                              <p:pRg st="4" end="4"/>
                                            </p:txEl>
                                          </p:spTgt>
                                        </p:tgtEl>
                                        <p:attrNameLst>
                                          <p:attrName>style.visibility</p:attrName>
                                        </p:attrNameLst>
                                      </p:cBhvr>
                                      <p:to>
                                        <p:strVal val="visible"/>
                                      </p:to>
                                    </p:set>
                                    <p:animEffect transition="in" filter="randombar(horizontal)">
                                      <p:cBhvr>
                                        <p:cTn id="17" dur="500"/>
                                        <p:tgtEl>
                                          <p:spTgt spid="706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DA50C5-AA25-47B0-B592-314AAE7ED8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B08C438-825A-4123-B103-7C92A6F57F38}">
  <ds:schemaRef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0AF65725-F21E-40CE-BDE3-D1ED662169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4351</TotalTime>
  <Words>1646</Words>
  <Application>Microsoft Office PowerPoint</Application>
  <PresentationFormat>On-screen Show (4:3)</PresentationFormat>
  <Paragraphs>282</Paragraphs>
  <Slides>27</Slides>
  <Notes>22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5" baseType="lpstr">
      <vt:lpstr>Arial</vt:lpstr>
      <vt:lpstr>Bernard MT Condensed</vt:lpstr>
      <vt:lpstr>Calibri</vt:lpstr>
      <vt:lpstr>Cambria Math</vt:lpstr>
      <vt:lpstr>Times New Roman</vt:lpstr>
      <vt:lpstr>Office Theme</vt:lpstr>
      <vt:lpstr>Default Design</vt:lpstr>
      <vt:lpstr>Equation</vt:lpstr>
      <vt:lpstr>N-33 Partial Pressure Calculations </vt:lpstr>
      <vt:lpstr>N-33 Partial Pressure Calculations </vt:lpstr>
      <vt:lpstr>Dalton’s Law</vt:lpstr>
      <vt:lpstr>Dalton’s Law</vt:lpstr>
      <vt:lpstr>Partial Pressures</vt:lpstr>
      <vt:lpstr>Dalton’s Law of Partial Pressures  &amp;  Air Pressure </vt:lpstr>
      <vt:lpstr>Type of Gas Doesn’t Matter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Collecting Gas Over Water via Displacement </vt:lpstr>
      <vt:lpstr>Collecting Gas Over Water via Displacement </vt:lpstr>
      <vt:lpstr>Collecting Gas Over Water via Displacement </vt:lpstr>
      <vt:lpstr>Collecting Gas Over Water via Displacement </vt:lpstr>
      <vt:lpstr>PowerPoint Presentation</vt:lpstr>
      <vt:lpstr>Water vapor is a bit of a problem though…</vt:lpstr>
      <vt:lpstr>“Wet Gas” versus “Dry Gas”</vt:lpstr>
      <vt:lpstr>“Wet Gas” versus “Dry Gas”</vt:lpstr>
      <vt:lpstr>Table of Partial Pressures of Water</vt:lpstr>
      <vt:lpstr>Example #1</vt:lpstr>
      <vt:lpstr>Example #2</vt:lpstr>
      <vt:lpstr>YouTube Link to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SBosse</dc:creator>
  <cp:lastModifiedBy>Farmer, Stephanie [DH]</cp:lastModifiedBy>
  <cp:revision>88</cp:revision>
  <dcterms:created xsi:type="dcterms:W3CDTF">2010-01-27T19:08:38Z</dcterms:created>
  <dcterms:modified xsi:type="dcterms:W3CDTF">2024-06-16T23:14:07Z</dcterms:modified>
</cp:coreProperties>
</file>