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54" r:id="rId2"/>
    <p:sldId id="379" r:id="rId3"/>
    <p:sldId id="381" r:id="rId4"/>
    <p:sldId id="356" r:id="rId5"/>
    <p:sldId id="368" r:id="rId6"/>
    <p:sldId id="369" r:id="rId7"/>
    <p:sldId id="370" r:id="rId8"/>
    <p:sldId id="358" r:id="rId9"/>
    <p:sldId id="382" r:id="rId10"/>
    <p:sldId id="371" r:id="rId11"/>
    <p:sldId id="380" r:id="rId12"/>
    <p:sldId id="359" r:id="rId13"/>
    <p:sldId id="363" r:id="rId14"/>
    <p:sldId id="360" r:id="rId15"/>
    <p:sldId id="372" r:id="rId16"/>
    <p:sldId id="374" r:id="rId17"/>
    <p:sldId id="357" r:id="rId18"/>
    <p:sldId id="375" r:id="rId19"/>
    <p:sldId id="377" r:id="rId20"/>
    <p:sldId id="361" r:id="rId21"/>
    <p:sldId id="365" r:id="rId22"/>
    <p:sldId id="366" r:id="rId23"/>
    <p:sldId id="367" r:id="rId24"/>
    <p:sldId id="378" r:id="rId2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3200" kern="1200">
        <a:solidFill>
          <a:srgbClr val="000099"/>
        </a:solidFill>
        <a:latin typeface="Aramis" pitchFamily="2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3200" kern="1200">
        <a:solidFill>
          <a:srgbClr val="000099"/>
        </a:solidFill>
        <a:latin typeface="Aramis" pitchFamily="2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3200" kern="1200">
        <a:solidFill>
          <a:srgbClr val="000099"/>
        </a:solidFill>
        <a:latin typeface="Aramis" pitchFamily="2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3200" kern="1200">
        <a:solidFill>
          <a:srgbClr val="000099"/>
        </a:solidFill>
        <a:latin typeface="Aramis" pitchFamily="2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3200" kern="1200">
        <a:solidFill>
          <a:srgbClr val="000099"/>
        </a:solidFill>
        <a:latin typeface="Aramis" pitchFamily="2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0099"/>
        </a:solidFill>
        <a:latin typeface="Aramis" pitchFamily="2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0099"/>
        </a:solidFill>
        <a:latin typeface="Aramis" pitchFamily="2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0099"/>
        </a:solidFill>
        <a:latin typeface="Aramis" pitchFamily="2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0099"/>
        </a:solidFill>
        <a:latin typeface="Arami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3300"/>
    <a:srgbClr val="0000CC"/>
    <a:srgbClr val="000099"/>
    <a:srgbClr val="FFFFFF"/>
    <a:srgbClr val="C0C0C0"/>
    <a:srgbClr val="FF6600"/>
    <a:srgbClr val="EE7700"/>
    <a:srgbClr val="6633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548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21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20.xml"/><Relationship Id="rId2" Type="http://schemas.openxmlformats.org/officeDocument/2006/relationships/slide" Target="slides/slide2.xml"/><Relationship Id="rId16" Type="http://schemas.openxmlformats.org/officeDocument/2006/relationships/slide" Target="slides/slide19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8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3333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"/>
            <a:ext cx="2971800" cy="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12/10/99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398"/>
            <a:ext cx="2971800" cy="464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2398"/>
            <a:ext cx="2971800" cy="464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5FBC44BA-3B51-4B05-B380-7D0786161F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8031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6FF7C-FC20-4A24-AA8B-218F507F7F13}" type="slidenum">
              <a:rPr lang="en-US"/>
              <a:pPr/>
              <a:t>1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0726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85F730-E738-42C7-9B6E-68B3A8274B57}" type="slidenum">
              <a:rPr lang="en-US"/>
              <a:pPr/>
              <a:t>10</a:t>
            </a:fld>
            <a:endParaRPr lang="en-US"/>
          </a:p>
        </p:txBody>
      </p:sp>
      <p:sp>
        <p:nvSpPr>
          <p:cNvPr id="326658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3382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85F730-E738-42C7-9B6E-68B3A8274B57}" type="slidenum">
              <a:rPr lang="en-US"/>
              <a:pPr/>
              <a:t>11</a:t>
            </a:fld>
            <a:endParaRPr lang="en-US"/>
          </a:p>
        </p:txBody>
      </p:sp>
      <p:sp>
        <p:nvSpPr>
          <p:cNvPr id="326658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34840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51E84-F28B-4049-BCEA-5D9961979A19}" type="slidenum">
              <a:rPr lang="en-US"/>
              <a:pPr/>
              <a:t>12</a:t>
            </a:fld>
            <a:endParaRPr lang="en-US"/>
          </a:p>
        </p:txBody>
      </p:sp>
      <p:sp>
        <p:nvSpPr>
          <p:cNvPr id="328706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0075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FCEF46-18E6-4021-9980-01997DDE8B91}" type="slidenum">
              <a:rPr lang="en-US"/>
              <a:pPr/>
              <a:t>13</a:t>
            </a:fld>
            <a:endParaRPr lang="en-US"/>
          </a:p>
        </p:txBody>
      </p:sp>
      <p:sp>
        <p:nvSpPr>
          <p:cNvPr id="336898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689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1620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7D3179-7931-488A-85A5-20EB7E4B19D5}" type="slidenum">
              <a:rPr lang="en-US"/>
              <a:pPr/>
              <a:t>14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32249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7D3179-7931-488A-85A5-20EB7E4B19D5}" type="slidenum">
              <a:rPr lang="en-US"/>
              <a:pPr/>
              <a:t>15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55364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7D3179-7931-488A-85A5-20EB7E4B19D5}" type="slidenum">
              <a:rPr lang="en-US"/>
              <a:pPr/>
              <a:t>16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08106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5FD257-6C71-43BA-8E8D-BA2998C6FAFB}" type="slidenum">
              <a:rPr lang="en-US"/>
              <a:pPr/>
              <a:t>17</a:t>
            </a:fld>
            <a:endParaRPr lang="en-US"/>
          </a:p>
        </p:txBody>
      </p:sp>
      <p:sp>
        <p:nvSpPr>
          <p:cNvPr id="3246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90462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5FD257-6C71-43BA-8E8D-BA2998C6FAFB}" type="slidenum">
              <a:rPr lang="en-US"/>
              <a:pPr/>
              <a:t>18</a:t>
            </a:fld>
            <a:endParaRPr lang="en-US"/>
          </a:p>
        </p:txBody>
      </p:sp>
      <p:sp>
        <p:nvSpPr>
          <p:cNvPr id="3246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04666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5FD257-6C71-43BA-8E8D-BA2998C6FAFB}" type="slidenum">
              <a:rPr lang="en-US"/>
              <a:pPr/>
              <a:t>19</a:t>
            </a:fld>
            <a:endParaRPr lang="en-US"/>
          </a:p>
        </p:txBody>
      </p:sp>
      <p:sp>
        <p:nvSpPr>
          <p:cNvPr id="3246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5344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6FF7C-FC20-4A24-AA8B-218F507F7F13}" type="slidenum">
              <a:rPr lang="en-US"/>
              <a:pPr/>
              <a:t>2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96772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678509-EE18-4E11-A8A6-92703C5DA4D2}" type="slidenum">
              <a:rPr lang="en-US"/>
              <a:pPr/>
              <a:t>20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91729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B15FD-F4AE-453A-A402-4A11DBB33E2E}" type="slidenum">
              <a:rPr lang="en-US"/>
              <a:pPr/>
              <a:t>21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41441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08CC6F-1C64-4E03-89AB-6BECD49C3E95}" type="slidenum">
              <a:rPr lang="en-US"/>
              <a:pPr/>
              <a:t>22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83334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0074C9-3573-4AEE-BE8A-105AD0CFFB1D}" type="slidenum">
              <a:rPr lang="en-US"/>
              <a:pPr/>
              <a:t>23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3563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38EAE-E4DD-4948-9288-F15AC20CC56E}" type="slidenum">
              <a:rPr lang="en-US"/>
              <a:pPr/>
              <a:t>3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2665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9430E-542B-4365-9EBD-6E7B815DDA1A}" type="slidenum">
              <a:rPr lang="en-US"/>
              <a:pPr/>
              <a:t>4</a:t>
            </a:fld>
            <a:endParaRPr lang="en-US"/>
          </a:p>
        </p:txBody>
      </p:sp>
      <p:sp>
        <p:nvSpPr>
          <p:cNvPr id="322562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256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090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9430E-542B-4365-9EBD-6E7B815DDA1A}" type="slidenum">
              <a:rPr lang="en-US"/>
              <a:pPr/>
              <a:t>5</a:t>
            </a:fld>
            <a:endParaRPr lang="en-US"/>
          </a:p>
        </p:txBody>
      </p:sp>
      <p:sp>
        <p:nvSpPr>
          <p:cNvPr id="322562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256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8865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9430E-542B-4365-9EBD-6E7B815DDA1A}" type="slidenum">
              <a:rPr lang="en-US"/>
              <a:pPr/>
              <a:t>6</a:t>
            </a:fld>
            <a:endParaRPr lang="en-US"/>
          </a:p>
        </p:txBody>
      </p:sp>
      <p:sp>
        <p:nvSpPr>
          <p:cNvPr id="322562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256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0689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9430E-542B-4365-9EBD-6E7B815DDA1A}" type="slidenum">
              <a:rPr lang="en-US"/>
              <a:pPr/>
              <a:t>7</a:t>
            </a:fld>
            <a:endParaRPr lang="en-US"/>
          </a:p>
        </p:txBody>
      </p:sp>
      <p:sp>
        <p:nvSpPr>
          <p:cNvPr id="322562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256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1730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85F730-E738-42C7-9B6E-68B3A8274B57}" type="slidenum">
              <a:rPr lang="en-US"/>
              <a:pPr/>
              <a:t>8</a:t>
            </a:fld>
            <a:endParaRPr lang="en-US"/>
          </a:p>
        </p:txBody>
      </p:sp>
      <p:sp>
        <p:nvSpPr>
          <p:cNvPr id="326658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0858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12/10/99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85F730-E738-42C7-9B6E-68B3A8274B57}" type="slidenum">
              <a:rPr lang="en-US"/>
              <a:pPr/>
              <a:t>9</a:t>
            </a:fld>
            <a:endParaRPr lang="en-US"/>
          </a:p>
        </p:txBody>
      </p:sp>
      <p:sp>
        <p:nvSpPr>
          <p:cNvPr id="326658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200"/>
            <a:ext cx="5029200" cy="418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27" tIns="46913" rIns="93827" bIns="46913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3088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08060-4C85-4F34-9BB4-238C9CA9F9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50206-7CFF-4420-B645-9D216C0F1F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A47E4-A533-416C-B424-0FAC380EE1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E48113-78EC-4EE2-8C80-F587BB1352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3B439-C98A-470F-ACCB-439020D36B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7E246-AC50-46B7-AA3E-FAA2A4EEAB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C3810-44F1-4076-A792-CDB7D05B03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42714-1B4F-4061-A168-EE10C9758F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69234-100B-47A5-8EB7-E1FE8B4347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290C4-A53B-43FA-B345-B8980C6709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FA754-BDC2-4175-B890-BF17F9F618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696A-670B-4F8E-900E-9F87D46939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08A56916-D781-46C8-A5B8-3C58C6EF5F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geCwZgoqc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geCwZgoqc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990600" y="807660"/>
            <a:ext cx="7162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7200" b="1" dirty="0">
                <a:solidFill>
                  <a:schemeClr val="tx1"/>
                </a:solidFill>
                <a:latin typeface="Bernard MT Condensed" panose="02050806060905020404" pitchFamily="18" charset="0"/>
              </a:rPr>
              <a:t>N-34</a:t>
            </a:r>
            <a:br>
              <a:rPr lang="en-US" sz="7200" b="1" dirty="0">
                <a:solidFill>
                  <a:schemeClr val="tx1"/>
                </a:solidFill>
                <a:latin typeface="Bernard MT Condensed" panose="02050806060905020404" pitchFamily="18" charset="0"/>
              </a:rPr>
            </a:br>
            <a:r>
              <a:rPr lang="en-US" sz="7200" b="1" dirty="0">
                <a:solidFill>
                  <a:schemeClr val="tx1"/>
                </a:solidFill>
                <a:latin typeface="Bernard MT Condensed" panose="02050806060905020404" pitchFamily="18" charset="0"/>
              </a:rPr>
              <a:t>Gas Stoichiometry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27660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FF0000"/>
                </a:solidFill>
              </a:rPr>
              <a:t>Target</a:t>
            </a:r>
            <a:r>
              <a:rPr lang="en-US" sz="4000" b="1" dirty="0">
                <a:solidFill>
                  <a:srgbClr val="FF0000"/>
                </a:solidFill>
              </a:rPr>
              <a:t>: I can use gas laws to help me perform stoichiometry problems involving gases. </a:t>
            </a:r>
            <a:endParaRPr lang="en-US" sz="4000" b="1" i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368E9B-5D73-4916-BF93-07F3234E6CCA}"/>
              </a:ext>
            </a:extLst>
          </p:cNvPr>
          <p:cNvSpPr txBox="1"/>
          <p:nvPr/>
        </p:nvSpPr>
        <p:spPr>
          <a:xfrm>
            <a:off x="457200" y="6172200"/>
            <a:ext cx="7924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Link to YouTube Presentation: </a:t>
            </a:r>
            <a:r>
              <a:rPr lang="en-US" sz="24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https://youtu.be/HgeCwZgoqcI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Sample problem 1 continued</a:t>
            </a:r>
          </a:p>
        </p:txBody>
      </p:sp>
      <p:sp>
        <p:nvSpPr>
          <p:cNvPr id="32563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-762000" y="609600"/>
            <a:ext cx="9906000" cy="1066800"/>
          </a:xfrm>
        </p:spPr>
        <p:txBody>
          <a:bodyPr/>
          <a:lstStyle/>
          <a:p>
            <a:pPr marL="571500" indent="-571500" algn="ctr">
              <a:spcBef>
                <a:spcPct val="0"/>
              </a:spcBef>
              <a:buNone/>
            </a:pP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CH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4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 CO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O(g)</a:t>
            </a:r>
            <a:b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</a:br>
            <a:r>
              <a:rPr lang="en-US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 c) What volume of CO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 (at STP) is produced if only 2.15 g of the CH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4</a:t>
            </a:r>
            <a:r>
              <a:rPr lang="en-US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 was burned?</a:t>
            </a:r>
          </a:p>
          <a:p>
            <a:pPr marL="571500" indent="-571500" algn="ctr">
              <a:spcBef>
                <a:spcPct val="0"/>
              </a:spcBef>
              <a:buFontTx/>
              <a:buNone/>
            </a:pPr>
            <a:endParaRPr lang="en-US" dirty="0">
              <a:solidFill>
                <a:schemeClr val="accent2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325698" name="Rectangle 2114"/>
          <p:cNvSpPr>
            <a:spLocks noChangeArrowheads="1"/>
          </p:cNvSpPr>
          <p:nvPr/>
        </p:nvSpPr>
        <p:spPr bwMode="auto">
          <a:xfrm>
            <a:off x="914400" y="3382963"/>
            <a:ext cx="173355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2.15 g CH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4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325699" name="Line 2115"/>
          <p:cNvSpPr>
            <a:spLocks noChangeShapeType="1"/>
          </p:cNvSpPr>
          <p:nvPr/>
        </p:nvSpPr>
        <p:spPr bwMode="auto">
          <a:xfrm flipH="1">
            <a:off x="1656352" y="3475704"/>
            <a:ext cx="867683" cy="258483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325700" name="Group 2116"/>
          <p:cNvGrpSpPr>
            <a:grpSpLocks/>
          </p:cNvGrpSpPr>
          <p:nvPr/>
        </p:nvGrpSpPr>
        <p:grpSpPr bwMode="auto">
          <a:xfrm>
            <a:off x="2759237" y="3360738"/>
            <a:ext cx="1985347" cy="1117599"/>
            <a:chOff x="1326" y="850"/>
            <a:chExt cx="1765" cy="704"/>
          </a:xfrm>
        </p:grpSpPr>
        <p:sp>
          <p:nvSpPr>
            <p:cNvPr id="325701" name="Rectangle 2117"/>
            <p:cNvSpPr>
              <a:spLocks noChangeArrowheads="1"/>
            </p:cNvSpPr>
            <p:nvPr/>
          </p:nvSpPr>
          <p:spPr bwMode="auto">
            <a:xfrm>
              <a:off x="1364" y="850"/>
              <a:ext cx="1393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CH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325702" name="Rectangle 2118"/>
            <p:cNvSpPr>
              <a:spLocks noChangeArrowheads="1"/>
            </p:cNvSpPr>
            <p:nvPr/>
          </p:nvSpPr>
          <p:spPr bwMode="auto">
            <a:xfrm>
              <a:off x="1385" y="1247"/>
              <a:ext cx="1706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16.05 g CH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4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</a:t>
              </a:r>
            </a:p>
          </p:txBody>
        </p:sp>
        <p:sp>
          <p:nvSpPr>
            <p:cNvPr id="325704" name="Rectangle 2120"/>
            <p:cNvSpPr>
              <a:spLocks noChangeArrowheads="1"/>
            </p:cNvSpPr>
            <p:nvPr/>
          </p:nvSpPr>
          <p:spPr bwMode="auto">
            <a:xfrm>
              <a:off x="1326" y="912"/>
              <a:ext cx="8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</a:t>
              </a:r>
            </a:p>
          </p:txBody>
        </p:sp>
      </p:grpSp>
      <p:sp>
        <p:nvSpPr>
          <p:cNvPr id="325705" name="Line 2121"/>
          <p:cNvSpPr>
            <a:spLocks noChangeShapeType="1"/>
          </p:cNvSpPr>
          <p:nvPr/>
        </p:nvSpPr>
        <p:spPr bwMode="auto">
          <a:xfrm flipH="1">
            <a:off x="3614767" y="4055417"/>
            <a:ext cx="872086" cy="392848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5706" name="Line 2122"/>
          <p:cNvSpPr>
            <a:spLocks noChangeShapeType="1"/>
          </p:cNvSpPr>
          <p:nvPr/>
        </p:nvSpPr>
        <p:spPr bwMode="auto">
          <a:xfrm flipH="1">
            <a:off x="3514218" y="3475040"/>
            <a:ext cx="1091830" cy="288923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5707" name="Rectangle 2123"/>
          <p:cNvSpPr>
            <a:spLocks noChangeArrowheads="1"/>
          </p:cNvSpPr>
          <p:nvPr/>
        </p:nvSpPr>
        <p:spPr bwMode="auto">
          <a:xfrm>
            <a:off x="7391400" y="3380148"/>
            <a:ext cx="1676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= 0.134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 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CO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2</a:t>
            </a:r>
          </a:p>
        </p:txBody>
      </p:sp>
      <p:grpSp>
        <p:nvGrpSpPr>
          <p:cNvPr id="325708" name="Group 2124"/>
          <p:cNvGrpSpPr>
            <a:grpSpLocks/>
          </p:cNvGrpSpPr>
          <p:nvPr/>
        </p:nvGrpSpPr>
        <p:grpSpPr bwMode="auto">
          <a:xfrm>
            <a:off x="5159141" y="3308352"/>
            <a:ext cx="1680592" cy="1090613"/>
            <a:chOff x="1757" y="817"/>
            <a:chExt cx="1566" cy="687"/>
          </a:xfrm>
        </p:grpSpPr>
        <p:sp>
          <p:nvSpPr>
            <p:cNvPr id="325709" name="Rectangle 2125"/>
            <p:cNvSpPr>
              <a:spLocks noChangeArrowheads="1"/>
            </p:cNvSpPr>
            <p:nvPr/>
          </p:nvSpPr>
          <p:spPr bwMode="auto">
            <a:xfrm>
              <a:off x="1757" y="817"/>
              <a:ext cx="1476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CO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325710" name="Rectangle 2126"/>
            <p:cNvSpPr>
              <a:spLocks noChangeArrowheads="1"/>
            </p:cNvSpPr>
            <p:nvPr/>
          </p:nvSpPr>
          <p:spPr bwMode="auto">
            <a:xfrm>
              <a:off x="1777" y="1197"/>
              <a:ext cx="1546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CH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4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</a:t>
              </a:r>
            </a:p>
          </p:txBody>
        </p:sp>
      </p:grpSp>
      <p:sp>
        <p:nvSpPr>
          <p:cNvPr id="325713" name="Line 2129"/>
          <p:cNvSpPr>
            <a:spLocks noChangeShapeType="1"/>
          </p:cNvSpPr>
          <p:nvPr/>
        </p:nvSpPr>
        <p:spPr bwMode="auto">
          <a:xfrm flipH="1">
            <a:off x="5500003" y="4001611"/>
            <a:ext cx="1346835" cy="404118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5722" name="Rectangle 2138"/>
          <p:cNvSpPr>
            <a:spLocks noChangeArrowheads="1"/>
          </p:cNvSpPr>
          <p:nvPr/>
        </p:nvSpPr>
        <p:spPr bwMode="auto">
          <a:xfrm>
            <a:off x="304800" y="45720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PV = </a:t>
            </a:r>
            <a:r>
              <a:rPr lang="en-US" b="1" dirty="0" err="1">
                <a:solidFill>
                  <a:schemeClr val="tx1"/>
                </a:solidFill>
                <a:latin typeface="Arial Narrow" pitchFamily="34" charset="0"/>
              </a:rPr>
              <a:t>nRT</a:t>
            </a:r>
            <a:endParaRPr lang="en-US" b="1" dirty="0">
              <a:solidFill>
                <a:schemeClr val="tx1"/>
              </a:solidFill>
              <a:latin typeface="Arial Narrow" pitchFamily="34" charset="0"/>
              <a:sym typeface="Symbol" pitchFamily="18" charset="2"/>
            </a:endParaRPr>
          </a:p>
        </p:txBody>
      </p:sp>
      <p:sp>
        <p:nvSpPr>
          <p:cNvPr id="325723" name="Rectangle 2139"/>
          <p:cNvSpPr>
            <a:spLocks noChangeArrowheads="1"/>
          </p:cNvSpPr>
          <p:nvPr/>
        </p:nvSpPr>
        <p:spPr bwMode="auto">
          <a:xfrm>
            <a:off x="2133600" y="4572000"/>
            <a:ext cx="670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 marL="342900" indent="-342900" algn="r">
              <a:spcBef>
                <a:spcPct val="20000"/>
              </a:spcBef>
            </a:pPr>
            <a:r>
              <a:rPr lang="en-US" sz="2800" i="1" dirty="0">
                <a:solidFill>
                  <a:schemeClr val="tx1"/>
                </a:solidFill>
                <a:latin typeface="Arial Narrow" pitchFamily="34" charset="0"/>
              </a:rPr>
              <a:t>P = 101.3 </a:t>
            </a:r>
            <a:r>
              <a:rPr lang="en-US" sz="2800" i="1" dirty="0" err="1">
                <a:solidFill>
                  <a:schemeClr val="tx1"/>
                </a:solidFill>
                <a:latin typeface="Arial Narrow" pitchFamily="34" charset="0"/>
              </a:rPr>
              <a:t>kPa</a:t>
            </a:r>
            <a:r>
              <a:rPr lang="en-US" sz="2800" i="1" dirty="0">
                <a:solidFill>
                  <a:schemeClr val="tx1"/>
                </a:solidFill>
                <a:latin typeface="Arial Narrow" pitchFamily="34" charset="0"/>
              </a:rPr>
              <a:t>,  n = 0.134 </a:t>
            </a:r>
            <a:r>
              <a:rPr lang="en-US" sz="2800" i="1" dirty="0" err="1">
                <a:solidFill>
                  <a:schemeClr val="tx1"/>
                </a:solidFill>
                <a:latin typeface="Arial Narrow" pitchFamily="34" charset="0"/>
              </a:rPr>
              <a:t>mol</a:t>
            </a:r>
            <a:r>
              <a:rPr lang="en-US" sz="2800" i="1" dirty="0">
                <a:solidFill>
                  <a:schemeClr val="tx1"/>
                </a:solidFill>
                <a:latin typeface="Arial Narrow" pitchFamily="34" charset="0"/>
              </a:rPr>
              <a:t>,  T = 273 K</a:t>
            </a:r>
          </a:p>
        </p:txBody>
      </p:sp>
      <p:grpSp>
        <p:nvGrpSpPr>
          <p:cNvPr id="325724" name="Group 2140"/>
          <p:cNvGrpSpPr>
            <a:grpSpLocks/>
          </p:cNvGrpSpPr>
          <p:nvPr/>
        </p:nvGrpSpPr>
        <p:grpSpPr bwMode="auto">
          <a:xfrm>
            <a:off x="0" y="5029200"/>
            <a:ext cx="6324600" cy="990600"/>
            <a:chOff x="96" y="3312"/>
            <a:chExt cx="2880" cy="659"/>
          </a:xfrm>
        </p:grpSpPr>
        <p:grpSp>
          <p:nvGrpSpPr>
            <p:cNvPr id="325725" name="Group 2141"/>
            <p:cNvGrpSpPr>
              <a:grpSpLocks/>
            </p:cNvGrpSpPr>
            <p:nvPr/>
          </p:nvGrpSpPr>
          <p:grpSpPr bwMode="auto">
            <a:xfrm>
              <a:off x="96" y="3626"/>
              <a:ext cx="2880" cy="345"/>
              <a:chOff x="96" y="3626"/>
              <a:chExt cx="2880" cy="345"/>
            </a:xfrm>
          </p:grpSpPr>
          <p:sp>
            <p:nvSpPr>
              <p:cNvPr id="325726" name="Line 2142"/>
              <p:cNvSpPr>
                <a:spLocks noChangeShapeType="1"/>
              </p:cNvSpPr>
              <p:nvPr/>
            </p:nvSpPr>
            <p:spPr bwMode="auto">
              <a:xfrm>
                <a:off x="144" y="3626"/>
                <a:ext cx="28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25727" name="Rectangle 2143"/>
              <p:cNvSpPr>
                <a:spLocks noChangeArrowheads="1"/>
              </p:cNvSpPr>
              <p:nvPr/>
            </p:nvSpPr>
            <p:spPr bwMode="auto">
              <a:xfrm>
                <a:off x="96" y="3635"/>
                <a:ext cx="28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marL="342900" indent="-342900" algn="ctr">
                  <a:spcBef>
                    <a:spcPct val="15000"/>
                  </a:spcBef>
                </a:pPr>
                <a:r>
                  <a:rPr lang="en-US" b="1">
                    <a:solidFill>
                      <a:schemeClr val="tx1"/>
                    </a:solidFill>
                    <a:latin typeface="Arial Narrow" pitchFamily="34" charset="0"/>
                  </a:rPr>
                  <a:t>(101.3 KPa)</a:t>
                </a:r>
              </a:p>
            </p:txBody>
          </p:sp>
        </p:grpSp>
        <p:sp>
          <p:nvSpPr>
            <p:cNvPr id="325728" name="Rectangle 2144"/>
            <p:cNvSpPr>
              <a:spLocks noChangeArrowheads="1"/>
            </p:cNvSpPr>
            <p:nvPr/>
          </p:nvSpPr>
          <p:spPr bwMode="auto">
            <a:xfrm>
              <a:off x="96" y="3312"/>
              <a:ext cx="283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15000"/>
                </a:spcBef>
              </a:pP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(0.134 </a:t>
              </a:r>
              <a:r>
                <a:rPr lang="en-US" b="1" dirty="0" err="1">
                  <a:solidFill>
                    <a:schemeClr val="tx1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)(8.31 </a:t>
              </a:r>
              <a:r>
                <a:rPr lang="en-US" sz="2800" b="1" dirty="0" err="1">
                  <a:solidFill>
                    <a:schemeClr val="tx1"/>
                  </a:solidFill>
                  <a:latin typeface="Arial" charset="0"/>
                </a:rPr>
                <a:t>kPa</a:t>
              </a:r>
              <a:r>
                <a:rPr lang="en-US" sz="2800" b="1" dirty="0" err="1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•L</a:t>
              </a:r>
              <a:r>
                <a:rPr lang="en-US" sz="2800" b="1" dirty="0">
                  <a:solidFill>
                    <a:schemeClr val="tx1"/>
                  </a:solidFill>
                  <a:latin typeface="Arial" charset="0"/>
                </a:rPr>
                <a:t>/</a:t>
              </a:r>
              <a:r>
                <a:rPr lang="en-US" sz="2800" b="1" dirty="0" err="1">
                  <a:solidFill>
                    <a:schemeClr val="tx1"/>
                  </a:solidFill>
                  <a:latin typeface="Arial" charset="0"/>
                </a:rPr>
                <a:t>K</a:t>
              </a:r>
              <a:r>
                <a:rPr lang="en-US" sz="2800" b="1" dirty="0" err="1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•</a:t>
              </a:r>
              <a:r>
                <a:rPr lang="en-US" sz="2800" b="1" dirty="0" err="1">
                  <a:solidFill>
                    <a:schemeClr val="tx1"/>
                  </a:solidFill>
                  <a:latin typeface="Arial" charset="0"/>
                </a:rPr>
                <a:t>mol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)(273 K)</a:t>
              </a:r>
            </a:p>
          </p:txBody>
        </p:sp>
      </p:grpSp>
      <p:sp>
        <p:nvSpPr>
          <p:cNvPr id="325729" name="Rectangle 2145"/>
          <p:cNvSpPr>
            <a:spLocks noChangeArrowheads="1"/>
          </p:cNvSpPr>
          <p:nvPr/>
        </p:nvSpPr>
        <p:spPr bwMode="auto">
          <a:xfrm>
            <a:off x="6477000" y="5181600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= V = 3.00 L CO</a:t>
            </a:r>
            <a:r>
              <a:rPr lang="en-US" b="1" baseline="-25000" dirty="0">
                <a:solidFill>
                  <a:schemeClr val="tx1"/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8640" y="2057400"/>
            <a:ext cx="233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g of A    </a:t>
            </a:r>
            <a:r>
              <a:rPr lang="en-US" b="1" dirty="0">
                <a:solidFill>
                  <a:srgbClr val="0000CC"/>
                </a:solidFill>
                <a:sym typeface="Wingdings" panose="05000000000000000000" pitchFamily="2" charset="2"/>
              </a:rPr>
              <a:t>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95600" y="2057400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00CC"/>
                </a:solidFill>
              </a:rPr>
              <a:t>mol</a:t>
            </a:r>
            <a:r>
              <a:rPr lang="en-US" b="1" dirty="0">
                <a:solidFill>
                  <a:srgbClr val="0000CC"/>
                </a:solidFill>
              </a:rPr>
              <a:t> A   </a:t>
            </a:r>
            <a:r>
              <a:rPr lang="en-US" b="1" dirty="0">
                <a:solidFill>
                  <a:srgbClr val="0000CC"/>
                </a:solidFill>
                <a:sym typeface="Wingdings" panose="05000000000000000000" pitchFamily="2" charset="2"/>
              </a:rPr>
              <a:t>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05400" y="2059577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00CC"/>
                </a:solidFill>
              </a:rPr>
              <a:t>mol</a:t>
            </a:r>
            <a:r>
              <a:rPr lang="en-US" b="1" dirty="0">
                <a:solidFill>
                  <a:srgbClr val="0000CC"/>
                </a:solidFill>
              </a:rPr>
              <a:t> B   </a:t>
            </a:r>
            <a:r>
              <a:rPr lang="en-US" b="1" dirty="0">
                <a:solidFill>
                  <a:srgbClr val="0000CC"/>
                </a:solidFill>
                <a:sym typeface="Wingdings" panose="05000000000000000000" pitchFamily="2" charset="2"/>
              </a:rPr>
              <a:t>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132320" y="2057400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L of B</a:t>
            </a:r>
          </a:p>
        </p:txBody>
      </p:sp>
      <p:sp>
        <p:nvSpPr>
          <p:cNvPr id="52" name="Rectangle 36"/>
          <p:cNvSpPr>
            <a:spLocks noChangeArrowheads="1"/>
          </p:cNvSpPr>
          <p:nvPr/>
        </p:nvSpPr>
        <p:spPr bwMode="auto">
          <a:xfrm>
            <a:off x="1600200" y="25908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Molar Mass</a:t>
            </a:r>
            <a:br>
              <a:rPr lang="en-US" sz="2400" b="1" dirty="0">
                <a:solidFill>
                  <a:srgbClr val="00B050"/>
                </a:solidFill>
                <a:latin typeface="Arial" charset="0"/>
              </a:rPr>
            </a:b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of A</a:t>
            </a:r>
            <a:endParaRPr lang="en-US" sz="2400" b="1" dirty="0">
              <a:solidFill>
                <a:srgbClr val="00B05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53" name="Rectangle 36"/>
          <p:cNvSpPr>
            <a:spLocks noChangeArrowheads="1"/>
          </p:cNvSpPr>
          <p:nvPr/>
        </p:nvSpPr>
        <p:spPr bwMode="auto">
          <a:xfrm>
            <a:off x="3760470" y="2590800"/>
            <a:ext cx="2019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Mole Ratio</a:t>
            </a:r>
            <a:endParaRPr lang="en-US" sz="2400" b="1" dirty="0">
              <a:solidFill>
                <a:srgbClr val="00B05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5898968" y="25908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 algn="ctr">
              <a:spcBef>
                <a:spcPct val="15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PV =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nRT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  <a:p>
            <a:pPr marL="342900" indent="-342900" algn="ctr">
              <a:spcBef>
                <a:spcPct val="15000"/>
              </a:spcBef>
            </a:pPr>
            <a:r>
              <a:rPr lang="en-US" sz="2400" b="1" i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of B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669147" y="3895499"/>
            <a:ext cx="6177691" cy="508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 bwMode="auto">
          <a:xfrm>
            <a:off x="2644775" y="3291681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>
            <a:off x="5000855" y="3276600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0814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5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2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2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2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2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98" grpId="0"/>
      <p:bldP spid="325699" grpId="0" animBg="1"/>
      <p:bldP spid="325705" grpId="0" animBg="1"/>
      <p:bldP spid="325706" grpId="0" animBg="1"/>
      <p:bldP spid="325707" grpId="0"/>
      <p:bldP spid="325713" grpId="0" animBg="1"/>
      <p:bldP spid="325722" grpId="0"/>
      <p:bldP spid="325723" grpId="0"/>
      <p:bldP spid="325729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Sample problem 1 continued</a:t>
            </a:r>
          </a:p>
        </p:txBody>
      </p:sp>
      <p:sp>
        <p:nvSpPr>
          <p:cNvPr id="32563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-762000" y="609600"/>
            <a:ext cx="9906000" cy="1066800"/>
          </a:xfrm>
        </p:spPr>
        <p:txBody>
          <a:bodyPr/>
          <a:lstStyle/>
          <a:p>
            <a:pPr marL="571500" indent="-571500" algn="ctr">
              <a:spcBef>
                <a:spcPct val="0"/>
              </a:spcBef>
              <a:buNone/>
            </a:pP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CH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4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 CO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O(g)</a:t>
            </a:r>
            <a:b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</a:br>
            <a:r>
              <a:rPr lang="en-US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 c) What volume of CO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 (at STP) is produced if only 2.15 g of the CH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4</a:t>
            </a:r>
            <a:r>
              <a:rPr lang="en-US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 was burned?</a:t>
            </a:r>
          </a:p>
          <a:p>
            <a:pPr marL="571500" indent="-571500" algn="ctr">
              <a:spcBef>
                <a:spcPct val="0"/>
              </a:spcBef>
              <a:buFontTx/>
              <a:buNone/>
            </a:pPr>
            <a:endParaRPr lang="en-US" dirty="0">
              <a:solidFill>
                <a:schemeClr val="accent2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325698" name="Rectangle 2114"/>
          <p:cNvSpPr>
            <a:spLocks noChangeArrowheads="1"/>
          </p:cNvSpPr>
          <p:nvPr/>
        </p:nvSpPr>
        <p:spPr bwMode="auto">
          <a:xfrm>
            <a:off x="914400" y="4297363"/>
            <a:ext cx="173355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2.15 g CH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4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325699" name="Line 2115"/>
          <p:cNvSpPr>
            <a:spLocks noChangeShapeType="1"/>
          </p:cNvSpPr>
          <p:nvPr/>
        </p:nvSpPr>
        <p:spPr bwMode="auto">
          <a:xfrm flipH="1">
            <a:off x="1656352" y="4390104"/>
            <a:ext cx="867683" cy="258483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325700" name="Group 2116"/>
          <p:cNvGrpSpPr>
            <a:grpSpLocks/>
          </p:cNvGrpSpPr>
          <p:nvPr/>
        </p:nvGrpSpPr>
        <p:grpSpPr bwMode="auto">
          <a:xfrm>
            <a:off x="2759237" y="4275138"/>
            <a:ext cx="1985347" cy="1117599"/>
            <a:chOff x="1326" y="850"/>
            <a:chExt cx="1765" cy="704"/>
          </a:xfrm>
        </p:grpSpPr>
        <p:sp>
          <p:nvSpPr>
            <p:cNvPr id="325701" name="Rectangle 2117"/>
            <p:cNvSpPr>
              <a:spLocks noChangeArrowheads="1"/>
            </p:cNvSpPr>
            <p:nvPr/>
          </p:nvSpPr>
          <p:spPr bwMode="auto">
            <a:xfrm>
              <a:off x="1364" y="850"/>
              <a:ext cx="1393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CH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325702" name="Rectangle 2118"/>
            <p:cNvSpPr>
              <a:spLocks noChangeArrowheads="1"/>
            </p:cNvSpPr>
            <p:nvPr/>
          </p:nvSpPr>
          <p:spPr bwMode="auto">
            <a:xfrm>
              <a:off x="1385" y="1247"/>
              <a:ext cx="1706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16.05 g CH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4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</a:t>
              </a:r>
            </a:p>
          </p:txBody>
        </p:sp>
        <p:sp>
          <p:nvSpPr>
            <p:cNvPr id="325704" name="Rectangle 2120"/>
            <p:cNvSpPr>
              <a:spLocks noChangeArrowheads="1"/>
            </p:cNvSpPr>
            <p:nvPr/>
          </p:nvSpPr>
          <p:spPr bwMode="auto">
            <a:xfrm>
              <a:off x="1326" y="912"/>
              <a:ext cx="8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</a:t>
              </a:r>
            </a:p>
          </p:txBody>
        </p:sp>
      </p:grpSp>
      <p:sp>
        <p:nvSpPr>
          <p:cNvPr id="325705" name="Line 2121"/>
          <p:cNvSpPr>
            <a:spLocks noChangeShapeType="1"/>
          </p:cNvSpPr>
          <p:nvPr/>
        </p:nvSpPr>
        <p:spPr bwMode="auto">
          <a:xfrm flipH="1">
            <a:off x="3614767" y="4969817"/>
            <a:ext cx="872086" cy="392848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5706" name="Line 2122"/>
          <p:cNvSpPr>
            <a:spLocks noChangeShapeType="1"/>
          </p:cNvSpPr>
          <p:nvPr/>
        </p:nvSpPr>
        <p:spPr bwMode="auto">
          <a:xfrm flipH="1">
            <a:off x="3514218" y="4389440"/>
            <a:ext cx="1091830" cy="288923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5707" name="Rectangle 2123"/>
          <p:cNvSpPr>
            <a:spLocks noChangeArrowheads="1"/>
          </p:cNvSpPr>
          <p:nvPr/>
        </p:nvSpPr>
        <p:spPr bwMode="auto">
          <a:xfrm>
            <a:off x="7304509" y="5867400"/>
            <a:ext cx="1676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= 3.00 L   </a:t>
            </a:r>
            <a:br>
              <a:rPr lang="en-US" b="1" dirty="0">
                <a:solidFill>
                  <a:schemeClr val="accent2"/>
                </a:solidFill>
                <a:latin typeface="Arial Narrow" pitchFamily="34" charset="0"/>
              </a:rPr>
            </a:b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  CO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2</a:t>
            </a:r>
          </a:p>
        </p:txBody>
      </p:sp>
      <p:grpSp>
        <p:nvGrpSpPr>
          <p:cNvPr id="325708" name="Group 2124"/>
          <p:cNvGrpSpPr>
            <a:grpSpLocks/>
          </p:cNvGrpSpPr>
          <p:nvPr/>
        </p:nvGrpSpPr>
        <p:grpSpPr bwMode="auto">
          <a:xfrm>
            <a:off x="5159141" y="4222752"/>
            <a:ext cx="1680592" cy="1090613"/>
            <a:chOff x="1757" y="817"/>
            <a:chExt cx="1566" cy="687"/>
          </a:xfrm>
        </p:grpSpPr>
        <p:sp>
          <p:nvSpPr>
            <p:cNvPr id="325709" name="Rectangle 2125"/>
            <p:cNvSpPr>
              <a:spLocks noChangeArrowheads="1"/>
            </p:cNvSpPr>
            <p:nvPr/>
          </p:nvSpPr>
          <p:spPr bwMode="auto">
            <a:xfrm>
              <a:off x="1757" y="817"/>
              <a:ext cx="1476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CO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325710" name="Rectangle 2126"/>
            <p:cNvSpPr>
              <a:spLocks noChangeArrowheads="1"/>
            </p:cNvSpPr>
            <p:nvPr/>
          </p:nvSpPr>
          <p:spPr bwMode="auto">
            <a:xfrm>
              <a:off x="1777" y="1197"/>
              <a:ext cx="1546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CH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4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</a:t>
              </a:r>
            </a:p>
          </p:txBody>
        </p:sp>
      </p:grpSp>
      <p:sp>
        <p:nvSpPr>
          <p:cNvPr id="325713" name="Line 2129"/>
          <p:cNvSpPr>
            <a:spLocks noChangeShapeType="1"/>
          </p:cNvSpPr>
          <p:nvPr/>
        </p:nvSpPr>
        <p:spPr bwMode="auto">
          <a:xfrm flipH="1">
            <a:off x="5500003" y="4916011"/>
            <a:ext cx="1346835" cy="404118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8640" y="2057400"/>
            <a:ext cx="233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g of A    </a:t>
            </a:r>
            <a:r>
              <a:rPr lang="en-US" b="1" dirty="0">
                <a:solidFill>
                  <a:srgbClr val="0000CC"/>
                </a:solidFill>
                <a:sym typeface="Wingdings" panose="05000000000000000000" pitchFamily="2" charset="2"/>
              </a:rPr>
              <a:t>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95600" y="2057400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00CC"/>
                </a:solidFill>
              </a:rPr>
              <a:t>mol</a:t>
            </a:r>
            <a:r>
              <a:rPr lang="en-US" b="1" dirty="0">
                <a:solidFill>
                  <a:srgbClr val="0000CC"/>
                </a:solidFill>
              </a:rPr>
              <a:t> A   </a:t>
            </a:r>
            <a:r>
              <a:rPr lang="en-US" b="1" dirty="0">
                <a:solidFill>
                  <a:srgbClr val="0000CC"/>
                </a:solidFill>
                <a:sym typeface="Wingdings" panose="05000000000000000000" pitchFamily="2" charset="2"/>
              </a:rPr>
              <a:t>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05400" y="2059577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00CC"/>
                </a:solidFill>
              </a:rPr>
              <a:t>mol</a:t>
            </a:r>
            <a:r>
              <a:rPr lang="en-US" b="1" dirty="0">
                <a:solidFill>
                  <a:srgbClr val="0000CC"/>
                </a:solidFill>
              </a:rPr>
              <a:t> B   </a:t>
            </a:r>
            <a:r>
              <a:rPr lang="en-US" b="1" dirty="0">
                <a:solidFill>
                  <a:srgbClr val="0000CC"/>
                </a:solidFill>
                <a:sym typeface="Wingdings" panose="05000000000000000000" pitchFamily="2" charset="2"/>
              </a:rPr>
              <a:t>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132320" y="2057400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L of B</a:t>
            </a:r>
          </a:p>
        </p:txBody>
      </p:sp>
      <p:sp>
        <p:nvSpPr>
          <p:cNvPr id="52" name="Rectangle 36"/>
          <p:cNvSpPr>
            <a:spLocks noChangeArrowheads="1"/>
          </p:cNvSpPr>
          <p:nvPr/>
        </p:nvSpPr>
        <p:spPr bwMode="auto">
          <a:xfrm>
            <a:off x="1600200" y="25908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Molar Mass</a:t>
            </a:r>
            <a:br>
              <a:rPr lang="en-US" sz="2400" b="1" dirty="0">
                <a:solidFill>
                  <a:srgbClr val="00B050"/>
                </a:solidFill>
                <a:latin typeface="Arial" charset="0"/>
              </a:rPr>
            </a:b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of A</a:t>
            </a:r>
            <a:endParaRPr lang="en-US" sz="2400" b="1" dirty="0">
              <a:solidFill>
                <a:srgbClr val="00B05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53" name="Rectangle 36"/>
          <p:cNvSpPr>
            <a:spLocks noChangeArrowheads="1"/>
          </p:cNvSpPr>
          <p:nvPr/>
        </p:nvSpPr>
        <p:spPr bwMode="auto">
          <a:xfrm>
            <a:off x="3760470" y="2590800"/>
            <a:ext cx="2019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Mole Ratio</a:t>
            </a:r>
            <a:endParaRPr lang="en-US" sz="2400" b="1" dirty="0">
              <a:solidFill>
                <a:srgbClr val="00B05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5898968" y="25908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 algn="ctr">
              <a:spcBef>
                <a:spcPct val="15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PV =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nRT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  <a:p>
            <a:pPr marL="342900" indent="-342900" algn="ctr">
              <a:spcBef>
                <a:spcPct val="15000"/>
              </a:spcBef>
            </a:pPr>
            <a:r>
              <a:rPr lang="en-US" sz="2400" b="1" i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of B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669147" y="4809899"/>
            <a:ext cx="8170053" cy="2086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 bwMode="auto">
          <a:xfrm>
            <a:off x="2644775" y="4237037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>
            <a:off x="5000855" y="4221956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298323" y="2501205"/>
            <a:ext cx="19218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>
                <a:solidFill>
                  <a:srgbClr val="FF33CC"/>
                </a:solidFill>
              </a:rPr>
              <a:t>OR</a:t>
            </a:r>
            <a:r>
              <a:rPr lang="en-US" sz="2800" b="1" i="1" dirty="0">
                <a:solidFill>
                  <a:srgbClr val="FF33CC"/>
                </a:solidFill>
              </a:rPr>
              <a:t> use molar volume!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6868535" y="4256214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2125"/>
          <p:cNvSpPr>
            <a:spLocks noChangeArrowheads="1"/>
          </p:cNvSpPr>
          <p:nvPr/>
        </p:nvSpPr>
        <p:spPr bwMode="auto">
          <a:xfrm>
            <a:off x="7031455" y="4922559"/>
            <a:ext cx="1584006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1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CO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39" name="Rectangle 2125"/>
          <p:cNvSpPr>
            <a:spLocks noChangeArrowheads="1"/>
          </p:cNvSpPr>
          <p:nvPr/>
        </p:nvSpPr>
        <p:spPr bwMode="auto">
          <a:xfrm>
            <a:off x="6968516" y="4252396"/>
            <a:ext cx="167090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22.4 L CO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41" name="Line 2129"/>
          <p:cNvSpPr>
            <a:spLocks noChangeShapeType="1"/>
          </p:cNvSpPr>
          <p:nvPr/>
        </p:nvSpPr>
        <p:spPr bwMode="auto">
          <a:xfrm flipH="1">
            <a:off x="5407469" y="4331169"/>
            <a:ext cx="1346835" cy="404118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2" name="Line 2129"/>
          <p:cNvSpPr>
            <a:spLocks noChangeShapeType="1"/>
          </p:cNvSpPr>
          <p:nvPr/>
        </p:nvSpPr>
        <p:spPr bwMode="auto">
          <a:xfrm flipH="1">
            <a:off x="7180450" y="4986609"/>
            <a:ext cx="1346835" cy="404118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8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5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2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2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98" grpId="0"/>
      <p:bldP spid="325699" grpId="0" animBg="1"/>
      <p:bldP spid="325705" grpId="0" animBg="1"/>
      <p:bldP spid="325706" grpId="0" animBg="1"/>
      <p:bldP spid="325707" grpId="0"/>
      <p:bldP spid="325713" grpId="0" animBg="1"/>
      <p:bldP spid="38" grpId="0"/>
      <p:bldP spid="39" grpId="0"/>
      <p:bldP spid="41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Sample problem 2</a:t>
            </a:r>
          </a:p>
        </p:txBody>
      </p:sp>
      <p:sp>
        <p:nvSpPr>
          <p:cNvPr id="3276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9067800" cy="213360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sz="2500" b="1" dirty="0">
                <a:latin typeface="Arial" charset="0"/>
              </a:rPr>
              <a:t>Ammonia (NH</a:t>
            </a:r>
            <a:r>
              <a:rPr lang="en-US" sz="2500" b="1" baseline="-25000" dirty="0">
                <a:latin typeface="Arial" charset="0"/>
              </a:rPr>
              <a:t>3</a:t>
            </a:r>
            <a:r>
              <a:rPr lang="en-US" sz="2500" b="1" dirty="0">
                <a:latin typeface="Arial" charset="0"/>
              </a:rPr>
              <a:t>) gas can be synthesized from nitrogen gas + hydrogen gas.  What volume of ammonia at 450 </a:t>
            </a:r>
            <a:r>
              <a:rPr lang="en-US" sz="2500" b="1" dirty="0" err="1">
                <a:latin typeface="Arial" charset="0"/>
              </a:rPr>
              <a:t>kPa</a:t>
            </a:r>
            <a:r>
              <a:rPr lang="en-US" sz="2500" b="1" dirty="0">
                <a:latin typeface="Arial" charset="0"/>
              </a:rPr>
              <a:t> and 80</a:t>
            </a:r>
            <a:r>
              <a:rPr lang="en-US" sz="2500" b="1" dirty="0">
                <a:latin typeface="Arial" charset="0"/>
                <a:cs typeface="Arial" charset="0"/>
              </a:rPr>
              <a:t>°C can be obtained from the complete reaction of 7500 g hydrogen?</a:t>
            </a:r>
            <a:endParaRPr lang="en-US" sz="2500" b="1" dirty="0">
              <a:latin typeface="Arial" charset="0"/>
              <a:sym typeface="Symbol" pitchFamily="18" charset="2"/>
            </a:endParaRPr>
          </a:p>
        </p:txBody>
      </p:sp>
      <p:sp>
        <p:nvSpPr>
          <p:cNvPr id="327696" name="Rectangle 1040"/>
          <p:cNvSpPr>
            <a:spLocks noChangeArrowheads="1"/>
          </p:cNvSpPr>
          <p:nvPr/>
        </p:nvSpPr>
        <p:spPr bwMode="auto">
          <a:xfrm>
            <a:off x="3080216" y="2359522"/>
            <a:ext cx="50731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g A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 A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 B </a:t>
            </a:r>
            <a:r>
              <a:rPr lang="en-US" b="1" dirty="0">
                <a:solidFill>
                  <a:srgbClr val="FF0000"/>
                </a:solidFill>
                <a:latin typeface="Arial Narrow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 L of B</a:t>
            </a:r>
            <a:endParaRPr lang="en-US" b="1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327697" name="Rectangle 1041"/>
          <p:cNvSpPr>
            <a:spLocks noChangeArrowheads="1"/>
          </p:cNvSpPr>
          <p:nvPr/>
        </p:nvSpPr>
        <p:spPr bwMode="auto">
          <a:xfrm>
            <a:off x="778855" y="3124200"/>
            <a:ext cx="160300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7500 g H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2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327698" name="Line 1042"/>
          <p:cNvSpPr>
            <a:spLocks noChangeShapeType="1"/>
          </p:cNvSpPr>
          <p:nvPr/>
        </p:nvSpPr>
        <p:spPr bwMode="auto">
          <a:xfrm flipH="1">
            <a:off x="1654174" y="3198903"/>
            <a:ext cx="631825" cy="262005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327699" name="Group 1043"/>
          <p:cNvGrpSpPr>
            <a:grpSpLocks/>
          </p:cNvGrpSpPr>
          <p:nvPr/>
        </p:nvGrpSpPr>
        <p:grpSpPr bwMode="auto">
          <a:xfrm>
            <a:off x="2689364" y="3112861"/>
            <a:ext cx="1549532" cy="1090613"/>
            <a:chOff x="386" y="245"/>
            <a:chExt cx="1378" cy="687"/>
          </a:xfrm>
        </p:grpSpPr>
        <p:sp>
          <p:nvSpPr>
            <p:cNvPr id="327700" name="Rectangle 1044"/>
            <p:cNvSpPr>
              <a:spLocks noChangeArrowheads="1"/>
            </p:cNvSpPr>
            <p:nvPr/>
          </p:nvSpPr>
          <p:spPr bwMode="auto">
            <a:xfrm>
              <a:off x="386" y="245"/>
              <a:ext cx="1179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327701" name="Rectangle 1045"/>
            <p:cNvSpPr>
              <a:spLocks noChangeArrowheads="1"/>
            </p:cNvSpPr>
            <p:nvPr/>
          </p:nvSpPr>
          <p:spPr bwMode="auto">
            <a:xfrm>
              <a:off x="437" y="625"/>
              <a:ext cx="132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2.02 g 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</a:t>
              </a:r>
            </a:p>
          </p:txBody>
        </p:sp>
      </p:grpSp>
      <p:sp>
        <p:nvSpPr>
          <p:cNvPr id="327704" name="Line 1048"/>
          <p:cNvSpPr>
            <a:spLocks noChangeShapeType="1"/>
          </p:cNvSpPr>
          <p:nvPr/>
        </p:nvSpPr>
        <p:spPr bwMode="auto">
          <a:xfrm flipH="1">
            <a:off x="3492804" y="3784465"/>
            <a:ext cx="621996" cy="454139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7705" name="Line 1049"/>
          <p:cNvSpPr>
            <a:spLocks noChangeShapeType="1"/>
          </p:cNvSpPr>
          <p:nvPr/>
        </p:nvSpPr>
        <p:spPr bwMode="auto">
          <a:xfrm flipH="1">
            <a:off x="3203967" y="3187747"/>
            <a:ext cx="711860" cy="272686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7706" name="Rectangle 1050"/>
          <p:cNvSpPr>
            <a:spLocks noChangeArrowheads="1"/>
          </p:cNvSpPr>
          <p:nvPr/>
        </p:nvSpPr>
        <p:spPr bwMode="auto">
          <a:xfrm>
            <a:off x="6731726" y="3175837"/>
            <a:ext cx="2133600" cy="1100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= 2475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NH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3</a:t>
            </a:r>
          </a:p>
          <a:p>
            <a:pPr algn="ctr">
              <a:spcBef>
                <a:spcPct val="20000"/>
              </a:spcBef>
            </a:pPr>
            <a:endParaRPr lang="en-US" b="1" baseline="-25000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grpSp>
        <p:nvGrpSpPr>
          <p:cNvPr id="327707" name="Group 1051"/>
          <p:cNvGrpSpPr>
            <a:grpSpLocks/>
          </p:cNvGrpSpPr>
          <p:nvPr/>
        </p:nvGrpSpPr>
        <p:grpSpPr bwMode="auto">
          <a:xfrm>
            <a:off x="4539716" y="3089559"/>
            <a:ext cx="1648836" cy="1138238"/>
            <a:chOff x="463" y="258"/>
            <a:chExt cx="1536" cy="717"/>
          </a:xfrm>
        </p:grpSpPr>
        <p:sp>
          <p:nvSpPr>
            <p:cNvPr id="327708" name="Rectangle 1052"/>
            <p:cNvSpPr>
              <a:spLocks noChangeArrowheads="1"/>
            </p:cNvSpPr>
            <p:nvPr/>
          </p:nvSpPr>
          <p:spPr bwMode="auto">
            <a:xfrm>
              <a:off x="463" y="258"/>
              <a:ext cx="146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2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NH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327709" name="Rectangle 1053"/>
            <p:cNvSpPr>
              <a:spLocks noChangeArrowheads="1"/>
            </p:cNvSpPr>
            <p:nvPr/>
          </p:nvSpPr>
          <p:spPr bwMode="auto">
            <a:xfrm>
              <a:off x="678" y="668"/>
              <a:ext cx="1321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3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</a:t>
              </a:r>
            </a:p>
          </p:txBody>
        </p:sp>
      </p:grpSp>
      <p:sp>
        <p:nvSpPr>
          <p:cNvPr id="327712" name="Line 1056"/>
          <p:cNvSpPr>
            <a:spLocks noChangeShapeType="1"/>
          </p:cNvSpPr>
          <p:nvPr/>
        </p:nvSpPr>
        <p:spPr bwMode="auto">
          <a:xfrm flipH="1">
            <a:off x="5059907" y="3814516"/>
            <a:ext cx="1047061" cy="462301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7713" name="Rectangle 1057"/>
          <p:cNvSpPr>
            <a:spLocks noChangeArrowheads="1"/>
          </p:cNvSpPr>
          <p:nvPr/>
        </p:nvSpPr>
        <p:spPr bwMode="auto">
          <a:xfrm>
            <a:off x="457200" y="44958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PV = </a:t>
            </a:r>
            <a:r>
              <a:rPr lang="en-US" b="1" dirty="0" err="1">
                <a:solidFill>
                  <a:schemeClr val="tx1"/>
                </a:solidFill>
                <a:latin typeface="Arial Narrow" pitchFamily="34" charset="0"/>
              </a:rPr>
              <a:t>nRT</a:t>
            </a:r>
            <a:endParaRPr lang="en-US" b="1" dirty="0">
              <a:solidFill>
                <a:schemeClr val="tx1"/>
              </a:solidFill>
              <a:latin typeface="Arial Narrow" pitchFamily="34" charset="0"/>
              <a:sym typeface="Symbol" pitchFamily="18" charset="2"/>
            </a:endParaRPr>
          </a:p>
        </p:txBody>
      </p:sp>
      <p:sp>
        <p:nvSpPr>
          <p:cNvPr id="327714" name="Rectangle 1058"/>
          <p:cNvSpPr>
            <a:spLocks noChangeArrowheads="1"/>
          </p:cNvSpPr>
          <p:nvPr/>
        </p:nvSpPr>
        <p:spPr bwMode="auto">
          <a:xfrm>
            <a:off x="3492804" y="4495800"/>
            <a:ext cx="549879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 marL="342900" indent="-342900">
              <a:spcBef>
                <a:spcPct val="20000"/>
              </a:spcBef>
            </a:pPr>
            <a:r>
              <a:rPr lang="en-US" sz="2800" i="1" dirty="0">
                <a:solidFill>
                  <a:schemeClr val="tx1"/>
                </a:solidFill>
                <a:latin typeface="Arial Narrow" pitchFamily="34" charset="0"/>
              </a:rPr>
              <a:t>P = 450 </a:t>
            </a:r>
            <a:r>
              <a:rPr lang="en-US" sz="2800" i="1" dirty="0" err="1">
                <a:solidFill>
                  <a:schemeClr val="tx1"/>
                </a:solidFill>
                <a:latin typeface="Arial Narrow" pitchFamily="34" charset="0"/>
              </a:rPr>
              <a:t>kPa</a:t>
            </a:r>
            <a:r>
              <a:rPr lang="en-US" sz="2800" i="1" dirty="0">
                <a:solidFill>
                  <a:schemeClr val="tx1"/>
                </a:solidFill>
                <a:latin typeface="Arial Narrow" pitchFamily="34" charset="0"/>
              </a:rPr>
              <a:t>,  n = 2475 </a:t>
            </a:r>
            <a:r>
              <a:rPr lang="en-US" sz="2800" i="1" dirty="0" err="1">
                <a:solidFill>
                  <a:schemeClr val="tx1"/>
                </a:solidFill>
                <a:latin typeface="Arial Narrow" pitchFamily="34" charset="0"/>
              </a:rPr>
              <a:t>mol</a:t>
            </a:r>
            <a:r>
              <a:rPr lang="en-US" sz="2800" i="1" dirty="0">
                <a:solidFill>
                  <a:schemeClr val="tx1"/>
                </a:solidFill>
                <a:latin typeface="Arial Narrow" pitchFamily="34" charset="0"/>
              </a:rPr>
              <a:t>,  T = 353 K</a:t>
            </a:r>
          </a:p>
        </p:txBody>
      </p:sp>
      <p:grpSp>
        <p:nvGrpSpPr>
          <p:cNvPr id="327715" name="Group 1059"/>
          <p:cNvGrpSpPr>
            <a:grpSpLocks/>
          </p:cNvGrpSpPr>
          <p:nvPr/>
        </p:nvGrpSpPr>
        <p:grpSpPr bwMode="auto">
          <a:xfrm>
            <a:off x="304800" y="5181600"/>
            <a:ext cx="4800600" cy="1046162"/>
            <a:chOff x="96" y="3312"/>
            <a:chExt cx="2880" cy="659"/>
          </a:xfrm>
        </p:grpSpPr>
        <p:grpSp>
          <p:nvGrpSpPr>
            <p:cNvPr id="327716" name="Group 1060"/>
            <p:cNvGrpSpPr>
              <a:grpSpLocks/>
            </p:cNvGrpSpPr>
            <p:nvPr/>
          </p:nvGrpSpPr>
          <p:grpSpPr bwMode="auto">
            <a:xfrm>
              <a:off x="96" y="3626"/>
              <a:ext cx="2880" cy="345"/>
              <a:chOff x="96" y="3626"/>
              <a:chExt cx="2880" cy="345"/>
            </a:xfrm>
          </p:grpSpPr>
          <p:sp>
            <p:nvSpPr>
              <p:cNvPr id="327717" name="Line 1061"/>
              <p:cNvSpPr>
                <a:spLocks noChangeShapeType="1"/>
              </p:cNvSpPr>
              <p:nvPr/>
            </p:nvSpPr>
            <p:spPr bwMode="auto">
              <a:xfrm>
                <a:off x="144" y="3626"/>
                <a:ext cx="28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7718" name="Rectangle 1062"/>
              <p:cNvSpPr>
                <a:spLocks noChangeArrowheads="1"/>
              </p:cNvSpPr>
              <p:nvPr/>
            </p:nvSpPr>
            <p:spPr bwMode="auto">
              <a:xfrm>
                <a:off x="96" y="3635"/>
                <a:ext cx="28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marL="342900" indent="-342900" algn="ctr">
                  <a:spcBef>
                    <a:spcPct val="15000"/>
                  </a:spcBef>
                </a:pPr>
                <a:r>
                  <a:rPr lang="en-US">
                    <a:solidFill>
                      <a:schemeClr val="tx1"/>
                    </a:solidFill>
                    <a:latin typeface="Arial Narrow" pitchFamily="34" charset="0"/>
                  </a:rPr>
                  <a:t>(450 KPa)</a:t>
                </a:r>
              </a:p>
            </p:txBody>
          </p:sp>
        </p:grpSp>
        <p:sp>
          <p:nvSpPr>
            <p:cNvPr id="327719" name="Rectangle 1063"/>
            <p:cNvSpPr>
              <a:spLocks noChangeArrowheads="1"/>
            </p:cNvSpPr>
            <p:nvPr/>
          </p:nvSpPr>
          <p:spPr bwMode="auto">
            <a:xfrm>
              <a:off x="96" y="3312"/>
              <a:ext cx="283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15000"/>
                </a:spcBef>
              </a:pPr>
              <a:r>
                <a:rPr lang="en-US" dirty="0">
                  <a:solidFill>
                    <a:schemeClr val="tx1"/>
                  </a:solidFill>
                  <a:latin typeface="Arial Narrow" pitchFamily="34" charset="0"/>
                </a:rPr>
                <a:t>(2475 </a:t>
              </a:r>
              <a:r>
                <a:rPr lang="en-US" dirty="0" err="1">
                  <a:solidFill>
                    <a:schemeClr val="tx1"/>
                  </a:solidFill>
                  <a:latin typeface="Arial Narrow" pitchFamily="34" charset="0"/>
                </a:rPr>
                <a:t>mol</a:t>
              </a:r>
              <a:r>
                <a:rPr lang="en-US" dirty="0">
                  <a:solidFill>
                    <a:schemeClr val="tx1"/>
                  </a:solidFill>
                  <a:latin typeface="Arial Narrow" pitchFamily="34" charset="0"/>
                </a:rPr>
                <a:t>)(8.31)(353 K)</a:t>
              </a:r>
            </a:p>
          </p:txBody>
        </p:sp>
      </p:grpSp>
      <p:sp>
        <p:nvSpPr>
          <p:cNvPr id="327720" name="Rectangle 1064"/>
          <p:cNvSpPr>
            <a:spLocks noChangeArrowheads="1"/>
          </p:cNvSpPr>
          <p:nvPr/>
        </p:nvSpPr>
        <p:spPr bwMode="auto">
          <a:xfrm>
            <a:off x="5181600" y="5334000"/>
            <a:ext cx="368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= V = 16135 L  of NH</a:t>
            </a:r>
            <a:r>
              <a:rPr lang="en-US" b="1" baseline="-25000" dirty="0">
                <a:solidFill>
                  <a:schemeClr val="tx1"/>
                </a:solidFill>
                <a:latin typeface="Arial Narrow" pitchFamily="34" charset="0"/>
              </a:rPr>
              <a:t>3</a:t>
            </a:r>
          </a:p>
        </p:txBody>
      </p:sp>
      <p:sp>
        <p:nvSpPr>
          <p:cNvPr id="327721" name="Rectangle 1065"/>
          <p:cNvSpPr>
            <a:spLocks noChangeArrowheads="1"/>
          </p:cNvSpPr>
          <p:nvPr/>
        </p:nvSpPr>
        <p:spPr bwMode="auto">
          <a:xfrm>
            <a:off x="2577737" y="1676400"/>
            <a:ext cx="6400800" cy="624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en-US" sz="2800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First: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     N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+ 3H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 2NH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3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57200" y="3666899"/>
            <a:ext cx="6177691" cy="508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 bwMode="auto">
          <a:xfrm>
            <a:off x="2432828" y="3063081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>
            <a:off x="4374670" y="3051742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277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77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2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build="p" autoUpdateAnimBg="0"/>
      <p:bldP spid="327696" grpId="0" autoUpdateAnimBg="0"/>
      <p:bldP spid="327697" grpId="0" autoUpdateAnimBg="0"/>
      <p:bldP spid="327698" grpId="0" animBg="1"/>
      <p:bldP spid="327704" grpId="0" animBg="1"/>
      <p:bldP spid="327705" grpId="0" animBg="1"/>
      <p:bldP spid="327706" grpId="0" autoUpdateAnimBg="0"/>
      <p:bldP spid="327712" grpId="0" animBg="1"/>
      <p:bldP spid="327713" grpId="0" autoUpdateAnimBg="0"/>
      <p:bldP spid="327714" grpId="0" autoUpdateAnimBg="0"/>
      <p:bldP spid="327720" grpId="0" autoUpdateAnimBg="0"/>
      <p:bldP spid="32772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Sample problem 3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213360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sz="2800" b="1" dirty="0">
                <a:latin typeface="Arial" charset="0"/>
              </a:rPr>
              <a:t>Hydrogen gas (and </a:t>
            </a:r>
            <a:r>
              <a:rPr lang="en-US" sz="2800" b="1" dirty="0" err="1">
                <a:latin typeface="Arial" charset="0"/>
              </a:rPr>
              <a:t>NaOH</a:t>
            </a:r>
            <a:r>
              <a:rPr lang="en-US" sz="2800" b="1" dirty="0">
                <a:latin typeface="Arial" charset="0"/>
              </a:rPr>
              <a:t>) is produced when sodium metal is added to water.  What mass of Na is needed to produce 20.0 L of H</a:t>
            </a:r>
            <a:r>
              <a:rPr lang="en-US" sz="2800" b="1" baseline="-25000" dirty="0">
                <a:latin typeface="Arial" charset="0"/>
              </a:rPr>
              <a:t>2</a:t>
            </a:r>
            <a:r>
              <a:rPr lang="en-US" sz="2800" b="1" dirty="0">
                <a:latin typeface="Arial" charset="0"/>
              </a:rPr>
              <a:t> at STP?</a:t>
            </a:r>
            <a:endParaRPr lang="en-US" sz="2800" b="1" dirty="0">
              <a:latin typeface="Arial" charset="0"/>
              <a:sym typeface="Symbol" pitchFamily="18" charset="2"/>
            </a:endParaRPr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152400" y="1899398"/>
            <a:ext cx="899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First:  2Na(s) + 2H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O(l)  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+ 2NaOH(</a:t>
            </a:r>
            <a:r>
              <a:rPr lang="en-US" b="1" dirty="0" err="1">
                <a:solidFill>
                  <a:srgbClr val="00B0F0"/>
                </a:solidFill>
                <a:latin typeface="Arial" charset="0"/>
                <a:sym typeface="Symbol" pitchFamily="18" charset="2"/>
              </a:rPr>
              <a:t>aq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)</a:t>
            </a:r>
          </a:p>
        </p:txBody>
      </p:sp>
      <p:sp>
        <p:nvSpPr>
          <p:cNvPr id="335878" name="Rectangle 6"/>
          <p:cNvSpPr>
            <a:spLocks noChangeArrowheads="1"/>
          </p:cNvSpPr>
          <p:nvPr/>
        </p:nvSpPr>
        <p:spPr bwMode="auto">
          <a:xfrm>
            <a:off x="717550" y="4759324"/>
            <a:ext cx="20669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0.893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H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2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335879" name="Line 7"/>
          <p:cNvSpPr>
            <a:spLocks noChangeShapeType="1"/>
          </p:cNvSpPr>
          <p:nvPr/>
        </p:nvSpPr>
        <p:spPr bwMode="auto">
          <a:xfrm flipH="1" flipV="1">
            <a:off x="1708150" y="5048249"/>
            <a:ext cx="990600" cy="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5887" name="Rectangle 15"/>
          <p:cNvSpPr>
            <a:spLocks noChangeArrowheads="1"/>
          </p:cNvSpPr>
          <p:nvPr/>
        </p:nvSpPr>
        <p:spPr bwMode="auto">
          <a:xfrm>
            <a:off x="6918792" y="4881562"/>
            <a:ext cx="21336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= 41.1 g Na</a:t>
            </a:r>
            <a:endParaRPr lang="en-US" b="1" baseline="-25000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grpSp>
        <p:nvGrpSpPr>
          <p:cNvPr id="335888" name="Group 16"/>
          <p:cNvGrpSpPr>
            <a:grpSpLocks/>
          </p:cNvGrpSpPr>
          <p:nvPr/>
        </p:nvGrpSpPr>
        <p:grpSpPr bwMode="auto">
          <a:xfrm>
            <a:off x="3028900" y="4606924"/>
            <a:ext cx="1417689" cy="1020762"/>
            <a:chOff x="1488" y="768"/>
            <a:chExt cx="1448" cy="643"/>
          </a:xfrm>
        </p:grpSpPr>
        <p:sp>
          <p:nvSpPr>
            <p:cNvPr id="335889" name="Rectangle 17"/>
            <p:cNvSpPr>
              <a:spLocks noChangeArrowheads="1"/>
            </p:cNvSpPr>
            <p:nvPr/>
          </p:nvSpPr>
          <p:spPr bwMode="auto">
            <a:xfrm>
              <a:off x="1514" y="768"/>
              <a:ext cx="1419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 mol Na</a:t>
              </a:r>
              <a:endParaRPr lang="en-US" b="1" baseline="-2500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335890" name="Rectangle 18"/>
            <p:cNvSpPr>
              <a:spLocks noChangeArrowheads="1"/>
            </p:cNvSpPr>
            <p:nvPr/>
          </p:nvSpPr>
          <p:spPr bwMode="auto">
            <a:xfrm>
              <a:off x="1488" y="1104"/>
              <a:ext cx="1448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</a:t>
              </a:r>
            </a:p>
          </p:txBody>
        </p:sp>
      </p:grpSp>
      <p:sp>
        <p:nvSpPr>
          <p:cNvPr id="335893" name="Line 21"/>
          <p:cNvSpPr>
            <a:spLocks noChangeShapeType="1"/>
          </p:cNvSpPr>
          <p:nvPr/>
        </p:nvSpPr>
        <p:spPr bwMode="auto">
          <a:xfrm flipH="1">
            <a:off x="3317875" y="5368924"/>
            <a:ext cx="1109663" cy="30162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335894" name="Group 22"/>
          <p:cNvGrpSpPr>
            <a:grpSpLocks/>
          </p:cNvGrpSpPr>
          <p:nvPr/>
        </p:nvGrpSpPr>
        <p:grpSpPr bwMode="auto">
          <a:xfrm>
            <a:off x="4895691" y="4606924"/>
            <a:ext cx="1649573" cy="1020762"/>
            <a:chOff x="1468" y="768"/>
            <a:chExt cx="1513" cy="643"/>
          </a:xfrm>
        </p:grpSpPr>
        <p:sp>
          <p:nvSpPr>
            <p:cNvPr id="335895" name="Rectangle 23"/>
            <p:cNvSpPr>
              <a:spLocks noChangeArrowheads="1"/>
            </p:cNvSpPr>
            <p:nvPr/>
          </p:nvSpPr>
          <p:spPr bwMode="auto">
            <a:xfrm>
              <a:off x="1468" y="768"/>
              <a:ext cx="1513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22.99 g Na</a:t>
              </a:r>
              <a:endParaRPr lang="en-US" b="1" baseline="-2500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335896" name="Rectangle 24"/>
            <p:cNvSpPr>
              <a:spLocks noChangeArrowheads="1"/>
            </p:cNvSpPr>
            <p:nvPr/>
          </p:nvSpPr>
          <p:spPr bwMode="auto">
            <a:xfrm>
              <a:off x="1577" y="1104"/>
              <a:ext cx="1274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Na</a:t>
              </a:r>
            </a:p>
          </p:txBody>
        </p:sp>
      </p:grpSp>
      <p:sp>
        <p:nvSpPr>
          <p:cNvPr id="335899" name="Line 27"/>
          <p:cNvSpPr>
            <a:spLocks noChangeShapeType="1"/>
          </p:cNvSpPr>
          <p:nvPr/>
        </p:nvSpPr>
        <p:spPr bwMode="auto">
          <a:xfrm flipH="1">
            <a:off x="5345113" y="5399086"/>
            <a:ext cx="990600" cy="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5901" name="Line 29"/>
          <p:cNvSpPr>
            <a:spLocks noChangeShapeType="1"/>
          </p:cNvSpPr>
          <p:nvPr/>
        </p:nvSpPr>
        <p:spPr bwMode="auto">
          <a:xfrm flipH="1">
            <a:off x="3394075" y="4865686"/>
            <a:ext cx="1109663" cy="30163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5902" name="Rectangle 30"/>
          <p:cNvSpPr>
            <a:spLocks noChangeArrowheads="1"/>
          </p:cNvSpPr>
          <p:nvPr/>
        </p:nvSpPr>
        <p:spPr bwMode="auto">
          <a:xfrm>
            <a:off x="298269" y="2455793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b="1" dirty="0">
                <a:solidFill>
                  <a:schemeClr val="tx1"/>
                </a:solidFill>
                <a:latin typeface="Arial" charset="0"/>
              </a:rPr>
              <a:t>PV = </a:t>
            </a:r>
            <a:r>
              <a:rPr lang="en-US" b="1" dirty="0" err="1">
                <a:solidFill>
                  <a:schemeClr val="tx1"/>
                </a:solidFill>
                <a:latin typeface="Arial" charset="0"/>
              </a:rPr>
              <a:t>nRT</a:t>
            </a:r>
            <a:endParaRPr lang="en-US" b="1" dirty="0">
              <a:solidFill>
                <a:schemeClr val="tx1"/>
              </a:solidFill>
              <a:latin typeface="Arial" charset="0"/>
              <a:sym typeface="Symbol" pitchFamily="18" charset="2"/>
            </a:endParaRPr>
          </a:p>
        </p:txBody>
      </p:sp>
      <p:grpSp>
        <p:nvGrpSpPr>
          <p:cNvPr id="335903" name="Group 31"/>
          <p:cNvGrpSpPr>
            <a:grpSpLocks/>
          </p:cNvGrpSpPr>
          <p:nvPr/>
        </p:nvGrpSpPr>
        <p:grpSpPr bwMode="auto">
          <a:xfrm>
            <a:off x="381000" y="3048000"/>
            <a:ext cx="4953000" cy="1046162"/>
            <a:chOff x="576" y="1632"/>
            <a:chExt cx="2880" cy="659"/>
          </a:xfrm>
        </p:grpSpPr>
        <p:grpSp>
          <p:nvGrpSpPr>
            <p:cNvPr id="335904" name="Group 32"/>
            <p:cNvGrpSpPr>
              <a:grpSpLocks/>
            </p:cNvGrpSpPr>
            <p:nvPr/>
          </p:nvGrpSpPr>
          <p:grpSpPr bwMode="auto">
            <a:xfrm>
              <a:off x="576" y="1946"/>
              <a:ext cx="2880" cy="345"/>
              <a:chOff x="576" y="1946"/>
              <a:chExt cx="2880" cy="345"/>
            </a:xfrm>
          </p:grpSpPr>
          <p:sp>
            <p:nvSpPr>
              <p:cNvPr id="335905" name="Line 33"/>
              <p:cNvSpPr>
                <a:spLocks noChangeShapeType="1"/>
              </p:cNvSpPr>
              <p:nvPr/>
            </p:nvSpPr>
            <p:spPr bwMode="auto">
              <a:xfrm>
                <a:off x="624" y="1946"/>
                <a:ext cx="2832" cy="0"/>
              </a:xfrm>
              <a:prstGeom prst="line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5906" name="Rectangle 34"/>
              <p:cNvSpPr>
                <a:spLocks noChangeArrowheads="1"/>
              </p:cNvSpPr>
              <p:nvPr/>
            </p:nvSpPr>
            <p:spPr bwMode="auto">
              <a:xfrm>
                <a:off x="576" y="1955"/>
                <a:ext cx="28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marL="342900" indent="-342900" algn="ctr">
                  <a:spcBef>
                    <a:spcPct val="15000"/>
                  </a:spcBef>
                </a:pPr>
                <a:r>
                  <a:rPr lang="en-US" dirty="0">
                    <a:solidFill>
                      <a:schemeClr val="tx1"/>
                    </a:solidFill>
                    <a:latin typeface="Arial" charset="0"/>
                  </a:rPr>
                  <a:t>(8.31 </a:t>
                </a:r>
                <a:r>
                  <a:rPr lang="en-US" sz="2800" dirty="0" err="1">
                    <a:solidFill>
                      <a:schemeClr val="tx1"/>
                    </a:solidFill>
                    <a:latin typeface="Arial" charset="0"/>
                  </a:rPr>
                  <a:t>kPa</a:t>
                </a:r>
                <a:r>
                  <a:rPr lang="en-US" sz="2800" dirty="0" err="1">
                    <a:solidFill>
                      <a:schemeClr val="tx1"/>
                    </a:solidFill>
                    <a:latin typeface="Arial" charset="0"/>
                    <a:sym typeface="Symbol" pitchFamily="18" charset="2"/>
                  </a:rPr>
                  <a:t>•L</a:t>
                </a:r>
                <a:r>
                  <a:rPr lang="en-US" sz="2800" dirty="0">
                    <a:solidFill>
                      <a:schemeClr val="tx1"/>
                    </a:solidFill>
                    <a:latin typeface="Arial" charset="0"/>
                  </a:rPr>
                  <a:t>/</a:t>
                </a:r>
                <a:r>
                  <a:rPr lang="en-US" sz="2800" dirty="0" err="1">
                    <a:solidFill>
                      <a:schemeClr val="tx1"/>
                    </a:solidFill>
                    <a:latin typeface="Arial" charset="0"/>
                  </a:rPr>
                  <a:t>K</a:t>
                </a:r>
                <a:r>
                  <a:rPr lang="en-US" sz="2800" dirty="0" err="1">
                    <a:solidFill>
                      <a:schemeClr val="tx1"/>
                    </a:solidFill>
                    <a:latin typeface="Arial" charset="0"/>
                    <a:sym typeface="Symbol" pitchFamily="18" charset="2"/>
                  </a:rPr>
                  <a:t>•</a:t>
                </a:r>
                <a:r>
                  <a:rPr lang="en-US" sz="2800" dirty="0" err="1">
                    <a:solidFill>
                      <a:schemeClr val="tx1"/>
                    </a:solidFill>
                    <a:latin typeface="Arial" charset="0"/>
                  </a:rPr>
                  <a:t>mol</a:t>
                </a:r>
                <a:r>
                  <a:rPr lang="en-US" dirty="0">
                    <a:solidFill>
                      <a:schemeClr val="tx1"/>
                    </a:solidFill>
                    <a:latin typeface="Arial" charset="0"/>
                  </a:rPr>
                  <a:t>)(273 K)</a:t>
                </a:r>
              </a:p>
            </p:txBody>
          </p:sp>
        </p:grpSp>
        <p:sp>
          <p:nvSpPr>
            <p:cNvPr id="335907" name="Rectangle 35"/>
            <p:cNvSpPr>
              <a:spLocks noChangeArrowheads="1"/>
            </p:cNvSpPr>
            <p:nvPr/>
          </p:nvSpPr>
          <p:spPr bwMode="auto">
            <a:xfrm>
              <a:off x="576" y="1632"/>
              <a:ext cx="283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15000"/>
                </a:spcBef>
              </a:pP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(101.3 </a:t>
              </a:r>
              <a:r>
                <a:rPr lang="en-US" dirty="0" err="1">
                  <a:solidFill>
                    <a:schemeClr val="tx1"/>
                  </a:solidFill>
                  <a:latin typeface="Arial" charset="0"/>
                </a:rPr>
                <a:t>kPa</a:t>
              </a: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)(20.0 L)</a:t>
              </a:r>
            </a:p>
          </p:txBody>
        </p:sp>
      </p:grpSp>
      <p:sp>
        <p:nvSpPr>
          <p:cNvPr id="335908" name="Rectangle 36"/>
          <p:cNvSpPr>
            <a:spLocks noChangeArrowheads="1"/>
          </p:cNvSpPr>
          <p:nvPr/>
        </p:nvSpPr>
        <p:spPr bwMode="auto">
          <a:xfrm>
            <a:off x="5410200" y="3276600"/>
            <a:ext cx="358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b="1" dirty="0">
                <a:solidFill>
                  <a:schemeClr val="tx1"/>
                </a:solidFill>
                <a:latin typeface="Arial" charset="0"/>
              </a:rPr>
              <a:t>= n = 0.893 </a:t>
            </a:r>
            <a:r>
              <a:rPr lang="en-US" b="1" dirty="0" err="1">
                <a:solidFill>
                  <a:schemeClr val="tx1"/>
                </a:solidFill>
                <a:latin typeface="Arial" charset="0"/>
              </a:rPr>
              <a:t>mol</a:t>
            </a:r>
            <a:r>
              <a:rPr lang="en-US" b="1" dirty="0">
                <a:solidFill>
                  <a:schemeClr val="tx1"/>
                </a:solidFill>
                <a:latin typeface="Arial" charset="0"/>
              </a:rPr>
              <a:t> H</a:t>
            </a:r>
            <a:r>
              <a:rPr lang="en-US" b="1" baseline="-25000" dirty="0">
                <a:solidFill>
                  <a:schemeClr val="tx1"/>
                </a:solidFill>
                <a:latin typeface="Arial" charset="0"/>
              </a:rPr>
              <a:t>2</a:t>
            </a:r>
          </a:p>
        </p:txBody>
      </p:sp>
      <p:sp>
        <p:nvSpPr>
          <p:cNvPr id="335909" name="Rectangle 37"/>
          <p:cNvSpPr>
            <a:spLocks noChangeArrowheads="1"/>
          </p:cNvSpPr>
          <p:nvPr/>
        </p:nvSpPr>
        <p:spPr bwMode="auto">
          <a:xfrm>
            <a:off x="3705913" y="2508183"/>
            <a:ext cx="531817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 marL="342900" indent="-342900" algn="ctr">
              <a:spcBef>
                <a:spcPct val="20000"/>
              </a:spcBef>
            </a:pPr>
            <a:r>
              <a:rPr lang="en-US" sz="2400" i="1" dirty="0">
                <a:solidFill>
                  <a:schemeClr val="tx1"/>
                </a:solidFill>
                <a:latin typeface="Arial" charset="0"/>
              </a:rPr>
              <a:t>P= 101.3 </a:t>
            </a:r>
            <a:r>
              <a:rPr lang="en-US" sz="2400" i="1" dirty="0" err="1">
                <a:solidFill>
                  <a:schemeClr val="tx1"/>
                </a:solidFill>
                <a:latin typeface="Arial" charset="0"/>
              </a:rPr>
              <a:t>kPa</a:t>
            </a:r>
            <a:r>
              <a:rPr lang="en-US" sz="2400" i="1" dirty="0">
                <a:solidFill>
                  <a:schemeClr val="tx1"/>
                </a:solidFill>
                <a:latin typeface="Arial" charset="0"/>
              </a:rPr>
              <a:t>, V= 20.0 L, T= 273 K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762000" y="5181600"/>
            <a:ext cx="6177691" cy="508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>
            <a:off x="2890028" y="4618037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 bwMode="auto">
          <a:xfrm>
            <a:off x="4831870" y="4606698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5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59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59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59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590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5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5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 autoUpdateAnimBg="0"/>
      <p:bldP spid="335876" grpId="0" build="p" autoUpdateAnimBg="0"/>
      <p:bldP spid="335878" grpId="0" autoUpdateAnimBg="0"/>
      <p:bldP spid="335879" grpId="0" animBg="1"/>
      <p:bldP spid="335887" grpId="0" autoUpdateAnimBg="0"/>
      <p:bldP spid="335893" grpId="0" animBg="1"/>
      <p:bldP spid="335899" grpId="0" animBg="1"/>
      <p:bldP spid="335901" grpId="0" animBg="1"/>
      <p:bldP spid="335902" grpId="0" autoUpdateAnimBg="0"/>
      <p:bldP spid="335908" grpId="0" autoUpdateAnimBg="0"/>
      <p:bldP spid="33590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b="1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Extra Practice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9067800" cy="6248400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dirty="0">
                <a:solidFill>
                  <a:srgbClr val="000099"/>
                </a:solidFill>
                <a:latin typeface="Arial" charset="0"/>
              </a:rPr>
              <a:t>1) What volume of oxygen at STP is needed to completely burn 15 g of methanol (CH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OH) in a fondue burner? (CO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 + H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O are products)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81000" y="2590800"/>
            <a:ext cx="17526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grams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736850" y="2590799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940300" y="2590799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143750" y="2590799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L of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766200" y="3426023"/>
            <a:ext cx="1289050" cy="6155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molar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mass A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081059" y="3426023"/>
            <a:ext cx="1058081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Mole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ratio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B/A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943600" y="3422659"/>
            <a:ext cx="1828800" cy="12311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PV = </a:t>
            </a:r>
            <a:r>
              <a:rPr lang="en-US" sz="2000" b="1" dirty="0" err="1">
                <a:solidFill>
                  <a:schemeClr val="tx1"/>
                </a:solidFill>
              </a:rPr>
              <a:t>nRT</a:t>
            </a:r>
            <a:endParaRPr lang="en-US" sz="2000" b="1" dirty="0">
              <a:solidFill>
                <a:schemeClr val="tx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-or-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Molar Volume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" name="Straight Arrow Connector 8"/>
          <p:cNvCxnSpPr>
            <a:stCxn id="2" idx="3"/>
            <a:endCxn id="6" idx="1"/>
          </p:cNvCxnSpPr>
          <p:nvPr/>
        </p:nvCxnSpPr>
        <p:spPr bwMode="auto">
          <a:xfrm flipV="1">
            <a:off x="2133600" y="2837021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4349750" y="2837019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6556375" y="2837018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Connector 20"/>
          <p:cNvCxnSpPr>
            <a:endCxn id="14" idx="0"/>
          </p:cNvCxnSpPr>
          <p:nvPr/>
        </p:nvCxnSpPr>
        <p:spPr bwMode="auto">
          <a:xfrm flipH="1">
            <a:off x="2410725" y="2837018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4572000" y="2837018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6781800" y="2837018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b="1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Extra Practice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9067800" cy="6248400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dirty="0">
                <a:solidFill>
                  <a:srgbClr val="000099"/>
                </a:solidFill>
                <a:latin typeface="Arial" charset="0"/>
              </a:rPr>
              <a:t>2) When sodium chloride is heated to 800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°C it can be </a:t>
            </a:r>
            <a:r>
              <a:rPr lang="en-US" dirty="0" err="1">
                <a:solidFill>
                  <a:srgbClr val="000099"/>
                </a:solidFill>
                <a:latin typeface="Arial" charset="0"/>
                <a:cs typeface="Arial" charset="0"/>
              </a:rPr>
              <a:t>electrolytically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decomposed into Na metal &amp; chlorine (Cl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) gas.  What volume of chlorine gas is produced (at 800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°C and 100 </a:t>
            </a:r>
            <a:r>
              <a:rPr lang="en-US" dirty="0" err="1">
                <a:solidFill>
                  <a:srgbClr val="000099"/>
                </a:solidFill>
                <a:latin typeface="Arial" charset="0"/>
                <a:cs typeface="Arial" charset="0"/>
              </a:rPr>
              <a:t>kPa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) if 105 g of Na is also produced?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81000" y="3347235"/>
            <a:ext cx="17526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grams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36850" y="3347234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940300" y="3347234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143750" y="3347234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L of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766200" y="4182458"/>
            <a:ext cx="1289050" cy="6155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molar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mass A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081059" y="4182458"/>
            <a:ext cx="1058081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Mole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ratio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B/A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818875" y="4176770"/>
            <a:ext cx="182880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PV = </a:t>
            </a:r>
            <a:r>
              <a:rPr lang="en-US" sz="2000" b="1" dirty="0" err="1">
                <a:solidFill>
                  <a:schemeClr val="tx1"/>
                </a:solidFill>
              </a:rPr>
              <a:t>nRT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8" idx="3"/>
            <a:endCxn id="9" idx="1"/>
          </p:cNvCxnSpPr>
          <p:nvPr/>
        </p:nvCxnSpPr>
        <p:spPr bwMode="auto">
          <a:xfrm flipV="1">
            <a:off x="2133600" y="3593456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4349750" y="3593454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6556375" y="3593453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Connector 17"/>
          <p:cNvCxnSpPr>
            <a:endCxn id="12" idx="0"/>
          </p:cNvCxnSpPr>
          <p:nvPr/>
        </p:nvCxnSpPr>
        <p:spPr bwMode="auto">
          <a:xfrm flipH="1">
            <a:off x="2410725" y="3593453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4572000" y="3593453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6781800" y="3593453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61576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b="1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Extra Practice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9067800" cy="6248400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dirty="0">
                <a:solidFill>
                  <a:srgbClr val="000099"/>
                </a:solidFill>
                <a:latin typeface="Arial" charset="0"/>
              </a:rPr>
              <a:t>3) What mass of propane (C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H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8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) can be burned using 10</a:t>
            </a:r>
            <a:r>
              <a:rPr lang="en-US" u="sng" dirty="0">
                <a:solidFill>
                  <a:srgbClr val="000099"/>
                </a:solidFill>
                <a:latin typeface="Arial" charset="0"/>
              </a:rPr>
              <a:t>0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 L of air at SATP?  Note: 1) air is 20% O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, so 100 L of air holds 2</a:t>
            </a:r>
            <a:r>
              <a:rPr lang="en-US" u="sng" dirty="0">
                <a:solidFill>
                  <a:srgbClr val="000099"/>
                </a:solidFill>
                <a:latin typeface="Arial" charset="0"/>
              </a:rPr>
              <a:t>0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 L O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, 2) CO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 and H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O are the products of this reaction.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28600" y="2971801"/>
            <a:ext cx="13716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L of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203450" y="2971800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406900" y="2971800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10350" y="2971800"/>
            <a:ext cx="238125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grams of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41975" y="3835764"/>
            <a:ext cx="1289050" cy="6155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molar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mass B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547659" y="3807024"/>
            <a:ext cx="1058081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Mole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ratio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B/A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78479" y="3807024"/>
            <a:ext cx="1828800" cy="15388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PV = </a:t>
            </a:r>
            <a:r>
              <a:rPr lang="en-US" sz="2000" b="1" dirty="0" err="1">
                <a:solidFill>
                  <a:schemeClr val="tx1"/>
                </a:solidFill>
              </a:rPr>
              <a:t>nRT</a:t>
            </a:r>
            <a:endParaRPr lang="en-US" sz="2000" b="1" dirty="0">
              <a:solidFill>
                <a:schemeClr val="tx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-or-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SATP Molar Volume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" name="Straight Arrow Connector 10"/>
          <p:cNvCxnSpPr>
            <a:stCxn id="4" idx="3"/>
            <a:endCxn id="5" idx="1"/>
          </p:cNvCxnSpPr>
          <p:nvPr/>
        </p:nvCxnSpPr>
        <p:spPr bwMode="auto">
          <a:xfrm flipV="1">
            <a:off x="1600200" y="3218022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3825874" y="3218019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6022975" y="3218019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752600" y="3197547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4076700" y="3218019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6286500" y="3218019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53505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486400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ct val="30000"/>
              </a:spcAft>
              <a:buNone/>
            </a:pPr>
            <a:r>
              <a:rPr lang="en-US" dirty="0">
                <a:solidFill>
                  <a:srgbClr val="000099"/>
                </a:solidFill>
                <a:latin typeface="Arial" charset="0"/>
              </a:rPr>
              <a:t>4) A 5.0 L tank holds 13 </a:t>
            </a:r>
            <a:r>
              <a:rPr lang="en-US" dirty="0" err="1">
                <a:solidFill>
                  <a:srgbClr val="000099"/>
                </a:solidFill>
                <a:latin typeface="Arial" charset="0"/>
              </a:rPr>
              <a:t>atm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 of propane (C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H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8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) at 10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°C. What volume of O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 at 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10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°C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&amp; 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103 </a:t>
            </a:r>
            <a:r>
              <a:rPr lang="en-US" dirty="0" err="1">
                <a:solidFill>
                  <a:srgbClr val="000099"/>
                </a:solidFill>
                <a:latin typeface="Arial" charset="0"/>
                <a:cs typeface="Arial" charset="0"/>
              </a:rPr>
              <a:t>kPa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 will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be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required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to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react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with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all of the propane?</a:t>
            </a:r>
          </a:p>
          <a:p>
            <a:pPr marL="0" indent="0">
              <a:spcBef>
                <a:spcPct val="0"/>
              </a:spcBef>
              <a:buNone/>
            </a:pPr>
            <a:endParaRPr lang="en-US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b="1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Extra Practice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43339" y="2971801"/>
            <a:ext cx="13716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L of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618189" y="2971800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821639" y="2971800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025089" y="2971800"/>
            <a:ext cx="1356911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L of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056714" y="3791101"/>
            <a:ext cx="128905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PV = </a:t>
            </a:r>
            <a:r>
              <a:rPr lang="en-US" sz="2000" b="1" dirty="0" err="1">
                <a:solidFill>
                  <a:schemeClr val="tx1"/>
                </a:solidFill>
              </a:rPr>
              <a:t>nRT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962398" y="3807024"/>
            <a:ext cx="1058081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Mole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ratio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B/A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52939" y="3815994"/>
            <a:ext cx="182880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PV = </a:t>
            </a:r>
            <a:r>
              <a:rPr lang="en-US" sz="2000" b="1" dirty="0" err="1">
                <a:solidFill>
                  <a:schemeClr val="tx1"/>
                </a:solidFill>
              </a:rPr>
              <a:t>nRT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4240613" y="3218019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6437714" y="3218019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2167339" y="3197547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4491439" y="3218019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6701239" y="3218019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014939" y="3218022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71500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dirty="0">
                <a:latin typeface="Arial" charset="0"/>
              </a:rPr>
              <a:t>5) Nitroglycerin explodes according to:</a:t>
            </a:r>
          </a:p>
          <a:p>
            <a:pPr marL="466725" indent="-466725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sz="2800" dirty="0">
                <a:latin typeface="Arial Narrow" pitchFamily="34" charset="0"/>
              </a:rPr>
              <a:t>	</a:t>
            </a:r>
            <a:r>
              <a:rPr lang="en-US" sz="3000" dirty="0">
                <a:latin typeface="Arial Narrow" pitchFamily="34" charset="0"/>
              </a:rPr>
              <a:t>4 C</a:t>
            </a:r>
            <a:r>
              <a:rPr lang="en-US" sz="3000" baseline="-25000" dirty="0">
                <a:latin typeface="Arial Narrow" pitchFamily="34" charset="0"/>
              </a:rPr>
              <a:t>3</a:t>
            </a:r>
            <a:r>
              <a:rPr lang="en-US" sz="3000" dirty="0">
                <a:latin typeface="Arial Narrow" pitchFamily="34" charset="0"/>
              </a:rPr>
              <a:t>H</a:t>
            </a:r>
            <a:r>
              <a:rPr lang="en-US" sz="3000" baseline="-25000" dirty="0">
                <a:latin typeface="Arial Narrow" pitchFamily="34" charset="0"/>
              </a:rPr>
              <a:t>5</a:t>
            </a:r>
            <a:r>
              <a:rPr lang="en-US" sz="3000" dirty="0">
                <a:latin typeface="Arial Narrow" pitchFamily="34" charset="0"/>
              </a:rPr>
              <a:t>(NO</a:t>
            </a:r>
            <a:r>
              <a:rPr lang="en-US" sz="3000" baseline="-25000" dirty="0">
                <a:latin typeface="Arial Narrow" pitchFamily="34" charset="0"/>
              </a:rPr>
              <a:t>3</a:t>
            </a:r>
            <a:r>
              <a:rPr lang="en-US" sz="3000" dirty="0">
                <a:latin typeface="Arial Narrow" pitchFamily="34" charset="0"/>
              </a:rPr>
              <a:t>)</a:t>
            </a:r>
            <a:r>
              <a:rPr lang="en-US" sz="3000" baseline="-25000" dirty="0">
                <a:latin typeface="Arial Narrow" pitchFamily="34" charset="0"/>
              </a:rPr>
              <a:t>3</a:t>
            </a:r>
            <a:r>
              <a:rPr lang="en-US" sz="3000" dirty="0">
                <a:latin typeface="Arial Narrow" pitchFamily="34" charset="0"/>
              </a:rPr>
              <a:t>(l)</a:t>
            </a:r>
            <a:r>
              <a:rPr lang="en-US" sz="3000" dirty="0">
                <a:latin typeface="Arial Narrow" pitchFamily="34" charset="0"/>
                <a:sym typeface="Symbol" pitchFamily="18" charset="2"/>
              </a:rPr>
              <a:t> 12 CO</a:t>
            </a:r>
            <a:r>
              <a:rPr lang="en-US" sz="3000" baseline="-25000" dirty="0">
                <a:latin typeface="Arial Narrow" pitchFamily="34" charset="0"/>
                <a:sym typeface="Symbol" pitchFamily="18" charset="2"/>
              </a:rPr>
              <a:t>2</a:t>
            </a:r>
            <a:r>
              <a:rPr lang="en-US" sz="3000" dirty="0">
                <a:latin typeface="Arial Narrow" pitchFamily="34" charset="0"/>
                <a:sym typeface="Symbol" pitchFamily="18" charset="2"/>
              </a:rPr>
              <a:t>(g) + 6 N</a:t>
            </a:r>
            <a:r>
              <a:rPr lang="en-US" sz="3000" baseline="-25000" dirty="0">
                <a:latin typeface="Arial Narrow" pitchFamily="34" charset="0"/>
                <a:sym typeface="Symbol" pitchFamily="18" charset="2"/>
              </a:rPr>
              <a:t>2</a:t>
            </a:r>
            <a:r>
              <a:rPr lang="en-US" sz="3000" dirty="0">
                <a:latin typeface="Arial Narrow" pitchFamily="34" charset="0"/>
                <a:sym typeface="Symbol" pitchFamily="18" charset="2"/>
              </a:rPr>
              <a:t>(g) + 10 H</a:t>
            </a:r>
            <a:r>
              <a:rPr lang="en-US" sz="3000" baseline="-25000" dirty="0">
                <a:latin typeface="Arial Narrow" pitchFamily="34" charset="0"/>
                <a:sym typeface="Symbol" pitchFamily="18" charset="2"/>
              </a:rPr>
              <a:t>2</a:t>
            </a:r>
            <a:r>
              <a:rPr lang="en-US" sz="3000" dirty="0">
                <a:latin typeface="Arial Narrow" pitchFamily="34" charset="0"/>
                <a:sym typeface="Symbol" pitchFamily="18" charset="2"/>
              </a:rPr>
              <a:t>O(g) + O</a:t>
            </a:r>
            <a:r>
              <a:rPr lang="en-US" sz="3000" baseline="-25000" dirty="0">
                <a:latin typeface="Arial Narrow" pitchFamily="34" charset="0"/>
                <a:sym typeface="Symbol" pitchFamily="18" charset="2"/>
              </a:rPr>
              <a:t>2</a:t>
            </a:r>
            <a:r>
              <a:rPr lang="en-US" sz="3000" dirty="0">
                <a:latin typeface="Arial Narrow" pitchFamily="34" charset="0"/>
                <a:sym typeface="Symbol" pitchFamily="18" charset="2"/>
              </a:rPr>
              <a:t>(g)</a:t>
            </a:r>
            <a:endParaRPr lang="en-US" sz="3000" dirty="0">
              <a:latin typeface="Arial Narrow" pitchFamily="34" charset="0"/>
            </a:endParaRPr>
          </a:p>
          <a:p>
            <a:pPr marL="466725" indent="-466725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Arial" charset="0"/>
              </a:rPr>
              <a:t>a) Calculate the volume, at STP, of each product formed by the reaction of  100 g of C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H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5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(NO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)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b="1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Extra Practice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81000" y="3042435"/>
            <a:ext cx="17526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grams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736850" y="3042434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940300" y="3042434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143750" y="3042434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L of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66200" y="3877658"/>
            <a:ext cx="1289050" cy="6155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molar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mass A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081059" y="3877658"/>
            <a:ext cx="1058081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Mole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ratio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B/A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943600" y="3874294"/>
            <a:ext cx="1828800" cy="12311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PV = </a:t>
            </a:r>
            <a:r>
              <a:rPr lang="en-US" sz="2000" b="1" dirty="0" err="1">
                <a:solidFill>
                  <a:schemeClr val="tx1"/>
                </a:solidFill>
              </a:rPr>
              <a:t>nRT</a:t>
            </a:r>
            <a:endParaRPr lang="en-US" sz="2000" b="1" dirty="0">
              <a:solidFill>
                <a:schemeClr val="tx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-or-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Molar Volume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4349750" y="3288654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Connector 12"/>
          <p:cNvCxnSpPr>
            <a:endCxn id="9" idx="0"/>
          </p:cNvCxnSpPr>
          <p:nvPr/>
        </p:nvCxnSpPr>
        <p:spPr bwMode="auto">
          <a:xfrm flipH="1">
            <a:off x="2410725" y="3288653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4572000" y="3288653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6781800" y="3288653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133600" y="3278416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6540500" y="3270247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1496324" y="5713451"/>
            <a:ext cx="5895075" cy="615553"/>
          </a:xfrm>
          <a:prstGeom prst="rect">
            <a:avLst/>
          </a:prstGeom>
          <a:solidFill>
            <a:schemeClr val="accent3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Have to do this for EACH of the products!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Do it four times!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6993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71500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dirty="0">
                <a:latin typeface="Arial" charset="0"/>
              </a:rPr>
              <a:t>5) Nitroglycerin explodes according to:</a:t>
            </a:r>
          </a:p>
          <a:p>
            <a:pPr marL="466725" indent="-466725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sz="2800" dirty="0">
                <a:latin typeface="Arial Narrow" pitchFamily="34" charset="0"/>
              </a:rPr>
              <a:t>	</a:t>
            </a:r>
            <a:r>
              <a:rPr lang="en-US" sz="3000" dirty="0">
                <a:latin typeface="Arial Narrow" pitchFamily="34" charset="0"/>
              </a:rPr>
              <a:t>4 C</a:t>
            </a:r>
            <a:r>
              <a:rPr lang="en-US" sz="3000" baseline="-25000" dirty="0">
                <a:latin typeface="Arial Narrow" pitchFamily="34" charset="0"/>
              </a:rPr>
              <a:t>3</a:t>
            </a:r>
            <a:r>
              <a:rPr lang="en-US" sz="3000" dirty="0">
                <a:latin typeface="Arial Narrow" pitchFamily="34" charset="0"/>
              </a:rPr>
              <a:t>H</a:t>
            </a:r>
            <a:r>
              <a:rPr lang="en-US" sz="3000" baseline="-25000" dirty="0">
                <a:latin typeface="Arial Narrow" pitchFamily="34" charset="0"/>
              </a:rPr>
              <a:t>5</a:t>
            </a:r>
            <a:r>
              <a:rPr lang="en-US" sz="3000" dirty="0">
                <a:latin typeface="Arial Narrow" pitchFamily="34" charset="0"/>
              </a:rPr>
              <a:t>(NO</a:t>
            </a:r>
            <a:r>
              <a:rPr lang="en-US" sz="3000" baseline="-25000" dirty="0">
                <a:latin typeface="Arial Narrow" pitchFamily="34" charset="0"/>
              </a:rPr>
              <a:t>3</a:t>
            </a:r>
            <a:r>
              <a:rPr lang="en-US" sz="3000" dirty="0">
                <a:latin typeface="Arial Narrow" pitchFamily="34" charset="0"/>
              </a:rPr>
              <a:t>)</a:t>
            </a:r>
            <a:r>
              <a:rPr lang="en-US" sz="3000" baseline="-25000" dirty="0">
                <a:latin typeface="Arial Narrow" pitchFamily="34" charset="0"/>
              </a:rPr>
              <a:t>3</a:t>
            </a:r>
            <a:r>
              <a:rPr lang="en-US" sz="3000" dirty="0">
                <a:latin typeface="Arial Narrow" pitchFamily="34" charset="0"/>
              </a:rPr>
              <a:t>(l)</a:t>
            </a:r>
            <a:r>
              <a:rPr lang="en-US" sz="3000" dirty="0">
                <a:latin typeface="Arial Narrow" pitchFamily="34" charset="0"/>
                <a:sym typeface="Symbol" pitchFamily="18" charset="2"/>
              </a:rPr>
              <a:t> 12 CO</a:t>
            </a:r>
            <a:r>
              <a:rPr lang="en-US" sz="3000" baseline="-25000" dirty="0">
                <a:latin typeface="Arial Narrow" pitchFamily="34" charset="0"/>
                <a:sym typeface="Symbol" pitchFamily="18" charset="2"/>
              </a:rPr>
              <a:t>2</a:t>
            </a:r>
            <a:r>
              <a:rPr lang="en-US" sz="3000" dirty="0">
                <a:latin typeface="Arial Narrow" pitchFamily="34" charset="0"/>
                <a:sym typeface="Symbol" pitchFamily="18" charset="2"/>
              </a:rPr>
              <a:t>(g) + 6 N</a:t>
            </a:r>
            <a:r>
              <a:rPr lang="en-US" sz="3000" baseline="-25000" dirty="0">
                <a:latin typeface="Arial Narrow" pitchFamily="34" charset="0"/>
                <a:sym typeface="Symbol" pitchFamily="18" charset="2"/>
              </a:rPr>
              <a:t>2</a:t>
            </a:r>
            <a:r>
              <a:rPr lang="en-US" sz="3000" dirty="0">
                <a:latin typeface="Arial Narrow" pitchFamily="34" charset="0"/>
                <a:sym typeface="Symbol" pitchFamily="18" charset="2"/>
              </a:rPr>
              <a:t>(g) + 10 H</a:t>
            </a:r>
            <a:r>
              <a:rPr lang="en-US" sz="3000" baseline="-25000" dirty="0">
                <a:latin typeface="Arial Narrow" pitchFamily="34" charset="0"/>
                <a:sym typeface="Symbol" pitchFamily="18" charset="2"/>
              </a:rPr>
              <a:t>2</a:t>
            </a:r>
            <a:r>
              <a:rPr lang="en-US" sz="3000" dirty="0">
                <a:latin typeface="Arial Narrow" pitchFamily="34" charset="0"/>
                <a:sym typeface="Symbol" pitchFamily="18" charset="2"/>
              </a:rPr>
              <a:t>O(g) + O</a:t>
            </a:r>
            <a:r>
              <a:rPr lang="en-US" sz="3000" baseline="-25000" dirty="0">
                <a:latin typeface="Arial Narrow" pitchFamily="34" charset="0"/>
                <a:sym typeface="Symbol" pitchFamily="18" charset="2"/>
              </a:rPr>
              <a:t>2</a:t>
            </a:r>
            <a:r>
              <a:rPr lang="en-US" sz="3000" dirty="0">
                <a:latin typeface="Arial Narrow" pitchFamily="34" charset="0"/>
                <a:sym typeface="Symbol" pitchFamily="18" charset="2"/>
              </a:rPr>
              <a:t>(g)</a:t>
            </a:r>
            <a:endParaRPr lang="en-US" sz="3000" dirty="0">
              <a:latin typeface="Arial Narrow" pitchFamily="34" charset="0"/>
            </a:endParaRPr>
          </a:p>
          <a:p>
            <a:pPr marL="466725" indent="-466725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Arial" charset="0"/>
              </a:rPr>
              <a:t>b) </a:t>
            </a:r>
            <a:r>
              <a:rPr lang="en-US" sz="2800" dirty="0">
                <a:solidFill>
                  <a:srgbClr val="000099"/>
                </a:solidFill>
                <a:latin typeface="Arial" charset="0"/>
              </a:rPr>
              <a:t>200 g of C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en-US" sz="2800" dirty="0">
                <a:solidFill>
                  <a:srgbClr val="000099"/>
                </a:solidFill>
                <a:latin typeface="Arial" charset="0"/>
              </a:rPr>
              <a:t>H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</a:rPr>
              <a:t>5</a:t>
            </a:r>
            <a:r>
              <a:rPr lang="en-US" sz="2800" dirty="0">
                <a:solidFill>
                  <a:srgbClr val="000099"/>
                </a:solidFill>
                <a:latin typeface="Arial" charset="0"/>
              </a:rPr>
              <a:t>(NO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en-US" sz="2800" dirty="0">
                <a:solidFill>
                  <a:srgbClr val="000099"/>
                </a:solidFill>
                <a:latin typeface="Arial" charset="0"/>
              </a:rPr>
              <a:t>)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en-US" sz="2800" dirty="0">
                <a:solidFill>
                  <a:srgbClr val="000099"/>
                </a:solidFill>
                <a:latin typeface="Arial" charset="0"/>
              </a:rPr>
              <a:t> is ignited (and completely decomposes) in an otherwise empty 50 L gas cylinder.  What will the pressure in the cylinder be if the temperature stabilizes at 220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°C?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b="1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Extra Practice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46100" y="3810001"/>
            <a:ext cx="17526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grams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901950" y="3810000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05400" y="3810000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solidFill>
                  <a:schemeClr val="tx1"/>
                </a:solidFill>
              </a:rPr>
              <a:t>mol</a:t>
            </a:r>
            <a:r>
              <a:rPr lang="en-US" b="1" dirty="0">
                <a:solidFill>
                  <a:schemeClr val="tx1"/>
                </a:solidFill>
              </a:rPr>
              <a:t>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931300" y="4645224"/>
            <a:ext cx="1289050" cy="6155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molar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mass A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246159" y="4645224"/>
            <a:ext cx="1058081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Mole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ratio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B/A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4514850" y="4056220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Connector 10"/>
          <p:cNvCxnSpPr>
            <a:endCxn id="8" idx="0"/>
          </p:cNvCxnSpPr>
          <p:nvPr/>
        </p:nvCxnSpPr>
        <p:spPr bwMode="auto">
          <a:xfrm flipH="1">
            <a:off x="2575825" y="4056219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4737100" y="4056219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2298700" y="4045982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7315200" y="3810000"/>
            <a:ext cx="1600200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1"/>
                </a:solidFill>
              </a:rPr>
              <a:t>P of B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96000" y="4642935"/>
            <a:ext cx="182880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PV = </a:t>
            </a:r>
            <a:r>
              <a:rPr lang="en-US" sz="2000" b="1" dirty="0" err="1">
                <a:solidFill>
                  <a:schemeClr val="tx1"/>
                </a:solidFill>
              </a:rPr>
              <a:t>nRT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7010400" y="4056219"/>
            <a:ext cx="0" cy="58900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6705600" y="4037813"/>
            <a:ext cx="603250" cy="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76201" y="6090047"/>
            <a:ext cx="8896350" cy="615553"/>
          </a:xfrm>
          <a:prstGeom prst="rect">
            <a:avLst/>
          </a:prstGeom>
          <a:solidFill>
            <a:schemeClr val="accent3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tx1"/>
                </a:solidFill>
              </a:rPr>
              <a:t>Tricky! Moles of “B” is actually the TOTAL number of moles of gas in the reaction – so it should be 29 </a:t>
            </a:r>
            <a:r>
              <a:rPr lang="en-US" sz="2000" b="1" dirty="0" err="1">
                <a:solidFill>
                  <a:schemeClr val="tx1"/>
                </a:solidFill>
              </a:rPr>
              <a:t>mol</a:t>
            </a:r>
            <a:r>
              <a:rPr lang="en-US" sz="2000" b="1" dirty="0">
                <a:solidFill>
                  <a:schemeClr val="tx1"/>
                </a:solidFill>
              </a:rPr>
              <a:t> gas/4 </a:t>
            </a:r>
            <a:r>
              <a:rPr lang="en-US" sz="2000" b="1" dirty="0" err="1">
                <a:solidFill>
                  <a:schemeClr val="tx1"/>
                </a:solidFill>
              </a:rPr>
              <a:t>mol</a:t>
            </a:r>
            <a:r>
              <a:rPr lang="en-US" sz="2000" b="1" dirty="0">
                <a:solidFill>
                  <a:schemeClr val="tx1"/>
                </a:solidFill>
              </a:rPr>
              <a:t> C</a:t>
            </a:r>
            <a:r>
              <a:rPr lang="en-US" sz="2000" b="1" baseline="-25000" dirty="0">
                <a:solidFill>
                  <a:schemeClr val="tx1"/>
                </a:solidFill>
              </a:rPr>
              <a:t>3</a:t>
            </a:r>
            <a:r>
              <a:rPr lang="en-US" sz="2000" b="1" dirty="0">
                <a:solidFill>
                  <a:schemeClr val="tx1"/>
                </a:solidFill>
              </a:rPr>
              <a:t>H</a:t>
            </a:r>
            <a:r>
              <a:rPr lang="en-US" sz="2000" b="1" baseline="-25000" dirty="0">
                <a:solidFill>
                  <a:schemeClr val="tx1"/>
                </a:solidFill>
              </a:rPr>
              <a:t>5</a:t>
            </a:r>
            <a:r>
              <a:rPr lang="en-US" sz="2000" b="1" dirty="0">
                <a:solidFill>
                  <a:schemeClr val="tx1"/>
                </a:solidFill>
              </a:rPr>
              <a:t>(NO</a:t>
            </a:r>
            <a:r>
              <a:rPr lang="en-US" sz="2000" b="1" baseline="-25000" dirty="0">
                <a:solidFill>
                  <a:schemeClr val="tx1"/>
                </a:solidFill>
              </a:rPr>
              <a:t>3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  <a:r>
              <a:rPr lang="en-US" sz="2000" b="1" baseline="-25000" dirty="0">
                <a:solidFill>
                  <a:schemeClr val="tx1"/>
                </a:solidFill>
              </a:rPr>
              <a:t>3</a:t>
            </a:r>
            <a:endParaRPr kumimoji="0" lang="en-US" sz="20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800600" y="5568554"/>
            <a:ext cx="0" cy="521493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757300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4" grpId="0" animBg="1"/>
      <p:bldP spid="15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1066800" y="1227969"/>
            <a:ext cx="7086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25000"/>
              </a:lnSpc>
              <a:spcBef>
                <a:spcPct val="0"/>
              </a:spcBef>
            </a:pPr>
            <a:r>
              <a:rPr lang="en-US" sz="7200" b="1" dirty="0">
                <a:solidFill>
                  <a:schemeClr val="tx1"/>
                </a:solidFill>
                <a:latin typeface="Bernard MT Condensed" panose="02050806060905020404" pitchFamily="18" charset="0"/>
              </a:rPr>
              <a:t>N-34</a:t>
            </a:r>
            <a:br>
              <a:rPr lang="en-US" sz="7200" b="1" dirty="0">
                <a:solidFill>
                  <a:schemeClr val="tx1"/>
                </a:solidFill>
                <a:latin typeface="Bernard MT Condensed" panose="02050806060905020404" pitchFamily="18" charset="0"/>
              </a:rPr>
            </a:br>
            <a:r>
              <a:rPr lang="en-US" sz="7200" b="1" dirty="0">
                <a:solidFill>
                  <a:schemeClr val="tx1"/>
                </a:solidFill>
                <a:latin typeface="Bernard MT Condensed" panose="02050806060905020404" pitchFamily="18" charset="0"/>
              </a:rPr>
              <a:t>Gas Stoichiometry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3590169"/>
            <a:ext cx="868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still just regular stoichiometry! </a:t>
            </a:r>
            <a:b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need a</a:t>
            </a:r>
            <a:r>
              <a:rPr lang="en-US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 law equation 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 of a </a:t>
            </a:r>
            <a:r>
              <a:rPr lang="en-US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conversion factor 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sometimes!</a:t>
            </a:r>
          </a:p>
        </p:txBody>
      </p:sp>
    </p:spTree>
    <p:extLst>
      <p:ext uri="{BB962C8B-B14F-4D97-AF65-F5344CB8AC3E}">
        <p14:creationId xmlns:p14="http://schemas.microsoft.com/office/powerpoint/2010/main" val="1084677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Answers</a:t>
            </a:r>
          </a:p>
        </p:txBody>
      </p:sp>
      <p:sp>
        <p:nvSpPr>
          <p:cNvPr id="331792" name="Rectangle 16"/>
          <p:cNvSpPr>
            <a:spLocks noChangeArrowheads="1"/>
          </p:cNvSpPr>
          <p:nvPr/>
        </p:nvSpPr>
        <p:spPr bwMode="auto">
          <a:xfrm>
            <a:off x="152400" y="6096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en-US" b="1" dirty="0">
                <a:latin typeface="Arial" charset="0"/>
                <a:sym typeface="Symbol" pitchFamily="18" charset="2"/>
              </a:rPr>
              <a:t>1)</a:t>
            </a:r>
            <a:r>
              <a:rPr lang="en-US" dirty="0">
                <a:latin typeface="Arial" charset="0"/>
                <a:sym typeface="Symbol" pitchFamily="18" charset="2"/>
              </a:rPr>
              <a:t>   3O</a:t>
            </a:r>
            <a:r>
              <a:rPr lang="en-US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latin typeface="Arial" charset="0"/>
                <a:sym typeface="Symbol" pitchFamily="18" charset="2"/>
              </a:rPr>
              <a:t>(g) + 2CH</a:t>
            </a:r>
            <a:r>
              <a:rPr lang="en-US" baseline="-25000" dirty="0">
                <a:latin typeface="Arial" charset="0"/>
                <a:sym typeface="Symbol" pitchFamily="18" charset="2"/>
              </a:rPr>
              <a:t>3</a:t>
            </a:r>
            <a:r>
              <a:rPr lang="en-US" dirty="0">
                <a:latin typeface="Arial" charset="0"/>
                <a:sym typeface="Symbol" pitchFamily="18" charset="2"/>
              </a:rPr>
              <a:t>OH(l)  2CO</a:t>
            </a:r>
            <a:r>
              <a:rPr lang="en-US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latin typeface="Arial" charset="0"/>
                <a:sym typeface="Symbol" pitchFamily="18" charset="2"/>
              </a:rPr>
              <a:t>(g) + 4H</a:t>
            </a:r>
            <a:r>
              <a:rPr lang="en-US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latin typeface="Arial" charset="0"/>
                <a:sym typeface="Symbol" pitchFamily="18" charset="2"/>
              </a:rPr>
              <a:t>O(g)</a:t>
            </a:r>
          </a:p>
        </p:txBody>
      </p:sp>
      <p:sp>
        <p:nvSpPr>
          <p:cNvPr id="331793" name="Rectangle 17"/>
          <p:cNvSpPr>
            <a:spLocks noChangeArrowheads="1"/>
          </p:cNvSpPr>
          <p:nvPr/>
        </p:nvSpPr>
        <p:spPr bwMode="auto">
          <a:xfrm>
            <a:off x="279400" y="1295400"/>
            <a:ext cx="12414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# L 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2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=</a:t>
            </a:r>
          </a:p>
        </p:txBody>
      </p:sp>
      <p:sp>
        <p:nvSpPr>
          <p:cNvPr id="331794" name="Rectangle 18"/>
          <p:cNvSpPr>
            <a:spLocks noChangeArrowheads="1"/>
          </p:cNvSpPr>
          <p:nvPr/>
        </p:nvSpPr>
        <p:spPr bwMode="auto">
          <a:xfrm>
            <a:off x="125413" y="1874838"/>
            <a:ext cx="1931987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15 g CH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OH </a:t>
            </a:r>
          </a:p>
        </p:txBody>
      </p:sp>
      <p:grpSp>
        <p:nvGrpSpPr>
          <p:cNvPr id="331796" name="Group 20"/>
          <p:cNvGrpSpPr>
            <a:grpSpLocks/>
          </p:cNvGrpSpPr>
          <p:nvPr/>
        </p:nvGrpSpPr>
        <p:grpSpPr bwMode="auto">
          <a:xfrm>
            <a:off x="2380945" y="1874838"/>
            <a:ext cx="2419659" cy="1096962"/>
            <a:chOff x="1484" y="768"/>
            <a:chExt cx="1610" cy="691"/>
          </a:xfrm>
        </p:grpSpPr>
        <p:sp>
          <p:nvSpPr>
            <p:cNvPr id="331797" name="Rectangle 21"/>
            <p:cNvSpPr>
              <a:spLocks noChangeArrowheads="1"/>
            </p:cNvSpPr>
            <p:nvPr/>
          </p:nvSpPr>
          <p:spPr bwMode="auto">
            <a:xfrm>
              <a:off x="1504" y="768"/>
              <a:ext cx="143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CH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OH </a:t>
              </a:r>
            </a:p>
          </p:txBody>
        </p:sp>
        <p:sp>
          <p:nvSpPr>
            <p:cNvPr id="331798" name="Rectangle 22"/>
            <p:cNvSpPr>
              <a:spLocks noChangeArrowheads="1"/>
            </p:cNvSpPr>
            <p:nvPr/>
          </p:nvSpPr>
          <p:spPr bwMode="auto">
            <a:xfrm>
              <a:off x="1484" y="1152"/>
              <a:ext cx="161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32.05 g CH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OH </a:t>
              </a:r>
            </a:p>
          </p:txBody>
        </p:sp>
      </p:grpSp>
      <p:sp>
        <p:nvSpPr>
          <p:cNvPr id="331803" name="Rectangle 27"/>
          <p:cNvSpPr>
            <a:spLocks noChangeArrowheads="1"/>
          </p:cNvSpPr>
          <p:nvPr/>
        </p:nvSpPr>
        <p:spPr bwMode="auto">
          <a:xfrm>
            <a:off x="6781800" y="2971800"/>
            <a:ext cx="2133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= 15.7 L O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2</a:t>
            </a:r>
          </a:p>
        </p:txBody>
      </p:sp>
      <p:grpSp>
        <p:nvGrpSpPr>
          <p:cNvPr id="331804" name="Group 28"/>
          <p:cNvGrpSpPr>
            <a:grpSpLocks/>
          </p:cNvGrpSpPr>
          <p:nvPr/>
        </p:nvGrpSpPr>
        <p:grpSpPr bwMode="auto">
          <a:xfrm>
            <a:off x="5020154" y="1874838"/>
            <a:ext cx="2066903" cy="1096962"/>
            <a:chOff x="1550" y="768"/>
            <a:chExt cx="1555" cy="691"/>
          </a:xfrm>
        </p:grpSpPr>
        <p:sp>
          <p:nvSpPr>
            <p:cNvPr id="331805" name="Rectangle 29"/>
            <p:cNvSpPr>
              <a:spLocks noChangeArrowheads="1"/>
            </p:cNvSpPr>
            <p:nvPr/>
          </p:nvSpPr>
          <p:spPr bwMode="auto">
            <a:xfrm>
              <a:off x="1614" y="768"/>
              <a:ext cx="101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3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O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331806" name="Rectangle 30"/>
            <p:cNvSpPr>
              <a:spLocks noChangeArrowheads="1"/>
            </p:cNvSpPr>
            <p:nvPr/>
          </p:nvSpPr>
          <p:spPr bwMode="auto">
            <a:xfrm>
              <a:off x="1550" y="1152"/>
              <a:ext cx="1555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2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CH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OH</a:t>
              </a:r>
            </a:p>
          </p:txBody>
        </p:sp>
      </p:grpSp>
      <p:grpSp>
        <p:nvGrpSpPr>
          <p:cNvPr id="331810" name="Group 34"/>
          <p:cNvGrpSpPr>
            <a:grpSpLocks/>
          </p:cNvGrpSpPr>
          <p:nvPr/>
        </p:nvGrpSpPr>
        <p:grpSpPr bwMode="auto">
          <a:xfrm>
            <a:off x="7382158" y="1874838"/>
            <a:ext cx="1417211" cy="1020762"/>
            <a:chOff x="1594" y="768"/>
            <a:chExt cx="1259" cy="643"/>
          </a:xfrm>
        </p:grpSpPr>
        <p:sp>
          <p:nvSpPr>
            <p:cNvPr id="331811" name="Rectangle 35"/>
            <p:cNvSpPr>
              <a:spLocks noChangeArrowheads="1"/>
            </p:cNvSpPr>
            <p:nvPr/>
          </p:nvSpPr>
          <p:spPr bwMode="auto">
            <a:xfrm>
              <a:off x="1594" y="768"/>
              <a:ext cx="1259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22.4 L 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331812" name="Rectangle 36"/>
            <p:cNvSpPr>
              <a:spLocks noChangeArrowheads="1"/>
            </p:cNvSpPr>
            <p:nvPr/>
          </p:nvSpPr>
          <p:spPr bwMode="auto">
            <a:xfrm>
              <a:off x="1616" y="1104"/>
              <a:ext cx="1193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</p:grpSp>
      <p:sp>
        <p:nvSpPr>
          <p:cNvPr id="331817" name="Rectangle 41"/>
          <p:cNvSpPr>
            <a:spLocks noChangeArrowheads="1"/>
          </p:cNvSpPr>
          <p:nvPr/>
        </p:nvSpPr>
        <p:spPr bwMode="auto">
          <a:xfrm>
            <a:off x="152400" y="33528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en-US" b="1" dirty="0">
                <a:latin typeface="Arial" charset="0"/>
                <a:sym typeface="Symbol" pitchFamily="18" charset="2"/>
              </a:rPr>
              <a:t>2)</a:t>
            </a:r>
            <a:r>
              <a:rPr lang="en-US" dirty="0">
                <a:latin typeface="Arial" charset="0"/>
                <a:sym typeface="Symbol" pitchFamily="18" charset="2"/>
              </a:rPr>
              <a:t>   2NaCl(l) 2Na(l) + Cl</a:t>
            </a:r>
            <a:r>
              <a:rPr lang="en-US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latin typeface="Arial" charset="0"/>
                <a:sym typeface="Symbol" pitchFamily="18" charset="2"/>
              </a:rPr>
              <a:t>(g)</a:t>
            </a:r>
          </a:p>
        </p:txBody>
      </p:sp>
      <p:sp>
        <p:nvSpPr>
          <p:cNvPr id="331818" name="Rectangle 42"/>
          <p:cNvSpPr>
            <a:spLocks noChangeArrowheads="1"/>
          </p:cNvSpPr>
          <p:nvPr/>
        </p:nvSpPr>
        <p:spPr bwMode="auto">
          <a:xfrm>
            <a:off x="-39688" y="4191000"/>
            <a:ext cx="1704976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# mol Cl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2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=</a:t>
            </a:r>
          </a:p>
        </p:txBody>
      </p:sp>
      <p:sp>
        <p:nvSpPr>
          <p:cNvPr id="331819" name="Rectangle 43"/>
          <p:cNvSpPr>
            <a:spLocks noChangeArrowheads="1"/>
          </p:cNvSpPr>
          <p:nvPr/>
        </p:nvSpPr>
        <p:spPr bwMode="auto">
          <a:xfrm>
            <a:off x="1457325" y="4114800"/>
            <a:ext cx="193198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105 g Na</a:t>
            </a:r>
          </a:p>
        </p:txBody>
      </p:sp>
      <p:grpSp>
        <p:nvGrpSpPr>
          <p:cNvPr id="331821" name="Group 45"/>
          <p:cNvGrpSpPr>
            <a:grpSpLocks/>
          </p:cNvGrpSpPr>
          <p:nvPr/>
        </p:nvGrpSpPr>
        <p:grpSpPr bwMode="auto">
          <a:xfrm>
            <a:off x="3339811" y="4038600"/>
            <a:ext cx="1649702" cy="1020763"/>
            <a:chOff x="1437" y="768"/>
            <a:chExt cx="1557" cy="643"/>
          </a:xfrm>
        </p:grpSpPr>
        <p:sp>
          <p:nvSpPr>
            <p:cNvPr id="331822" name="Rectangle 46"/>
            <p:cNvSpPr>
              <a:spLocks noChangeArrowheads="1"/>
            </p:cNvSpPr>
            <p:nvPr/>
          </p:nvSpPr>
          <p:spPr bwMode="auto">
            <a:xfrm>
              <a:off x="1571" y="768"/>
              <a:ext cx="1311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Na</a:t>
              </a:r>
            </a:p>
          </p:txBody>
        </p:sp>
        <p:sp>
          <p:nvSpPr>
            <p:cNvPr id="331823" name="Rectangle 47"/>
            <p:cNvSpPr>
              <a:spLocks noChangeArrowheads="1"/>
            </p:cNvSpPr>
            <p:nvPr/>
          </p:nvSpPr>
          <p:spPr bwMode="auto">
            <a:xfrm>
              <a:off x="1437" y="1104"/>
              <a:ext cx="155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22.99 g Na</a:t>
              </a:r>
            </a:p>
          </p:txBody>
        </p:sp>
      </p:grpSp>
      <p:grpSp>
        <p:nvGrpSpPr>
          <p:cNvPr id="331829" name="Group 53"/>
          <p:cNvGrpSpPr>
            <a:grpSpLocks/>
          </p:cNvGrpSpPr>
          <p:nvPr/>
        </p:nvGrpSpPr>
        <p:grpSpPr bwMode="auto">
          <a:xfrm>
            <a:off x="5172159" y="4038600"/>
            <a:ext cx="1417553" cy="1020763"/>
            <a:chOff x="1421" y="768"/>
            <a:chExt cx="1602" cy="643"/>
          </a:xfrm>
        </p:grpSpPr>
        <p:sp>
          <p:nvSpPr>
            <p:cNvPr id="331830" name="Rectangle 54"/>
            <p:cNvSpPr>
              <a:spLocks noChangeArrowheads="1"/>
            </p:cNvSpPr>
            <p:nvPr/>
          </p:nvSpPr>
          <p:spPr bwMode="auto">
            <a:xfrm>
              <a:off x="1421" y="768"/>
              <a:ext cx="1602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Cl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331831" name="Rectangle 55"/>
            <p:cNvSpPr>
              <a:spLocks noChangeArrowheads="1"/>
            </p:cNvSpPr>
            <p:nvPr/>
          </p:nvSpPr>
          <p:spPr bwMode="auto">
            <a:xfrm>
              <a:off x="1430" y="1104"/>
              <a:ext cx="157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 mol Na</a:t>
              </a:r>
            </a:p>
          </p:txBody>
        </p:sp>
      </p:grpSp>
      <p:sp>
        <p:nvSpPr>
          <p:cNvPr id="331842" name="Rectangle 66"/>
          <p:cNvSpPr>
            <a:spLocks noChangeArrowheads="1"/>
          </p:cNvSpPr>
          <p:nvPr/>
        </p:nvSpPr>
        <p:spPr bwMode="auto">
          <a:xfrm>
            <a:off x="457200" y="5202238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PV = nRT</a:t>
            </a:r>
            <a:endParaRPr lang="en-US">
              <a:solidFill>
                <a:schemeClr val="tx1"/>
              </a:solidFill>
              <a:latin typeface="Arial Narrow" pitchFamily="34" charset="0"/>
              <a:sym typeface="Symbol" pitchFamily="18" charset="2"/>
            </a:endParaRPr>
          </a:p>
        </p:txBody>
      </p:sp>
      <p:sp>
        <p:nvSpPr>
          <p:cNvPr id="331843" name="Rectangle 67"/>
          <p:cNvSpPr>
            <a:spLocks noChangeArrowheads="1"/>
          </p:cNvSpPr>
          <p:nvPr/>
        </p:nvSpPr>
        <p:spPr bwMode="auto">
          <a:xfrm>
            <a:off x="2286000" y="5202238"/>
            <a:ext cx="670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P = 100 </a:t>
            </a:r>
            <a:r>
              <a:rPr lang="en-US" dirty="0" err="1">
                <a:solidFill>
                  <a:schemeClr val="tx1"/>
                </a:solidFill>
                <a:latin typeface="Arial Narrow" pitchFamily="34" charset="0"/>
              </a:rPr>
              <a:t>kPa</a:t>
            </a:r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,  n = 2.284 </a:t>
            </a:r>
            <a:r>
              <a:rPr lang="en-US" dirty="0" err="1">
                <a:solidFill>
                  <a:schemeClr val="tx1"/>
                </a:solidFill>
                <a:latin typeface="Arial Narrow" pitchFamily="34" charset="0"/>
              </a:rPr>
              <a:t>mol</a:t>
            </a:r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,  T = 1073 K</a:t>
            </a:r>
          </a:p>
        </p:txBody>
      </p:sp>
      <p:grpSp>
        <p:nvGrpSpPr>
          <p:cNvPr id="331844" name="Group 68"/>
          <p:cNvGrpSpPr>
            <a:grpSpLocks/>
          </p:cNvGrpSpPr>
          <p:nvPr/>
        </p:nvGrpSpPr>
        <p:grpSpPr bwMode="auto">
          <a:xfrm>
            <a:off x="304800" y="5735638"/>
            <a:ext cx="4800600" cy="1046162"/>
            <a:chOff x="96" y="3312"/>
            <a:chExt cx="2880" cy="659"/>
          </a:xfrm>
        </p:grpSpPr>
        <p:grpSp>
          <p:nvGrpSpPr>
            <p:cNvPr id="331845" name="Group 69"/>
            <p:cNvGrpSpPr>
              <a:grpSpLocks/>
            </p:cNvGrpSpPr>
            <p:nvPr/>
          </p:nvGrpSpPr>
          <p:grpSpPr bwMode="auto">
            <a:xfrm>
              <a:off x="96" y="3626"/>
              <a:ext cx="2880" cy="345"/>
              <a:chOff x="96" y="3626"/>
              <a:chExt cx="2880" cy="345"/>
            </a:xfrm>
          </p:grpSpPr>
          <p:sp>
            <p:nvSpPr>
              <p:cNvPr id="331846" name="Line 70"/>
              <p:cNvSpPr>
                <a:spLocks noChangeShapeType="1"/>
              </p:cNvSpPr>
              <p:nvPr/>
            </p:nvSpPr>
            <p:spPr bwMode="auto">
              <a:xfrm>
                <a:off x="144" y="3626"/>
                <a:ext cx="2832" cy="0"/>
              </a:xfrm>
              <a:prstGeom prst="line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1847" name="Rectangle 71"/>
              <p:cNvSpPr>
                <a:spLocks noChangeArrowheads="1"/>
              </p:cNvSpPr>
              <p:nvPr/>
            </p:nvSpPr>
            <p:spPr bwMode="auto">
              <a:xfrm>
                <a:off x="96" y="3635"/>
                <a:ext cx="28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marL="342900" indent="-342900" algn="ctr">
                  <a:spcBef>
                    <a:spcPct val="15000"/>
                  </a:spcBef>
                </a:pPr>
                <a:r>
                  <a:rPr lang="en-US">
                    <a:solidFill>
                      <a:schemeClr val="tx1"/>
                    </a:solidFill>
                    <a:latin typeface="Arial Narrow" pitchFamily="34" charset="0"/>
                  </a:rPr>
                  <a:t>(100 KPa)</a:t>
                </a:r>
              </a:p>
            </p:txBody>
          </p:sp>
        </p:grpSp>
        <p:sp>
          <p:nvSpPr>
            <p:cNvPr id="331848" name="Rectangle 72"/>
            <p:cNvSpPr>
              <a:spLocks noChangeArrowheads="1"/>
            </p:cNvSpPr>
            <p:nvPr/>
          </p:nvSpPr>
          <p:spPr bwMode="auto">
            <a:xfrm>
              <a:off x="96" y="3312"/>
              <a:ext cx="283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15000"/>
                </a:spcBef>
              </a:pPr>
              <a:r>
                <a:rPr lang="en-US" dirty="0">
                  <a:solidFill>
                    <a:schemeClr val="tx1"/>
                  </a:solidFill>
                  <a:latin typeface="Arial Narrow" pitchFamily="34" charset="0"/>
                </a:rPr>
                <a:t>(2.284 </a:t>
              </a:r>
              <a:r>
                <a:rPr lang="en-US" dirty="0" err="1">
                  <a:solidFill>
                    <a:schemeClr val="tx1"/>
                  </a:solidFill>
                  <a:latin typeface="Arial Narrow" pitchFamily="34" charset="0"/>
                </a:rPr>
                <a:t>mol</a:t>
              </a:r>
              <a:r>
                <a:rPr lang="en-US" dirty="0">
                  <a:solidFill>
                    <a:schemeClr val="tx1"/>
                  </a:solidFill>
                  <a:latin typeface="Arial Narrow" pitchFamily="34" charset="0"/>
                </a:rPr>
                <a:t>)(8.31)(1073 K)</a:t>
              </a:r>
            </a:p>
          </p:txBody>
        </p:sp>
      </p:grpSp>
      <p:sp>
        <p:nvSpPr>
          <p:cNvPr id="331849" name="Rectangle 73"/>
          <p:cNvSpPr>
            <a:spLocks noChangeArrowheads="1"/>
          </p:cNvSpPr>
          <p:nvPr/>
        </p:nvSpPr>
        <p:spPr bwMode="auto">
          <a:xfrm>
            <a:off x="5181600" y="5888038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= V = 204 L Cl</a:t>
            </a:r>
            <a:r>
              <a:rPr lang="en-US" baseline="-25000" dirty="0">
                <a:solidFill>
                  <a:schemeClr val="tx1"/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331850" name="Rectangle 74"/>
          <p:cNvSpPr>
            <a:spLocks noChangeArrowheads="1"/>
          </p:cNvSpPr>
          <p:nvPr/>
        </p:nvSpPr>
        <p:spPr bwMode="auto">
          <a:xfrm>
            <a:off x="6621463" y="4237038"/>
            <a:ext cx="24718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= 2.284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Cl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2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228600" y="2408238"/>
            <a:ext cx="8864694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>
            <a:off x="2204228" y="1840139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 bwMode="auto">
          <a:xfrm>
            <a:off x="4876800" y="1828800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>
            <a:off x="7239000" y="1840139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 bwMode="auto">
          <a:xfrm>
            <a:off x="1665288" y="4602163"/>
            <a:ext cx="4956175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 bwMode="auto">
          <a:xfrm>
            <a:off x="3258248" y="4030345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 bwMode="auto">
          <a:xfrm>
            <a:off x="5105506" y="3962400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1" name="Rectangle 3"/>
          <p:cNvSpPr>
            <a:spLocks noChangeArrowheads="1"/>
          </p:cNvSpPr>
          <p:nvPr/>
        </p:nvSpPr>
        <p:spPr bwMode="auto">
          <a:xfrm>
            <a:off x="152400" y="762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en-US" b="1" dirty="0">
                <a:latin typeface="Arial" charset="0"/>
                <a:sym typeface="Symbol" pitchFamily="18" charset="2"/>
              </a:rPr>
              <a:t>3)</a:t>
            </a:r>
            <a:r>
              <a:rPr lang="en-US" dirty="0">
                <a:latin typeface="Arial" charset="0"/>
                <a:sym typeface="Symbol" pitchFamily="18" charset="2"/>
              </a:rPr>
              <a:t> C</a:t>
            </a:r>
            <a:r>
              <a:rPr lang="en-US" baseline="-25000" dirty="0">
                <a:latin typeface="Arial" charset="0"/>
                <a:sym typeface="Symbol" pitchFamily="18" charset="2"/>
              </a:rPr>
              <a:t>3</a:t>
            </a:r>
            <a:r>
              <a:rPr lang="en-US" dirty="0">
                <a:latin typeface="Arial" charset="0"/>
                <a:sym typeface="Symbol" pitchFamily="18" charset="2"/>
              </a:rPr>
              <a:t>H</a:t>
            </a:r>
            <a:r>
              <a:rPr lang="en-US" baseline="-25000" dirty="0">
                <a:latin typeface="Arial" charset="0"/>
                <a:sym typeface="Symbol" pitchFamily="18" charset="2"/>
              </a:rPr>
              <a:t>8</a:t>
            </a:r>
            <a:r>
              <a:rPr lang="en-US" dirty="0">
                <a:latin typeface="Arial" charset="0"/>
                <a:sym typeface="Symbol" pitchFamily="18" charset="2"/>
              </a:rPr>
              <a:t>(g) + 5O</a:t>
            </a:r>
            <a:r>
              <a:rPr lang="en-US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latin typeface="Arial" charset="0"/>
                <a:sym typeface="Symbol" pitchFamily="18" charset="2"/>
              </a:rPr>
              <a:t>(g)  3CO</a:t>
            </a:r>
            <a:r>
              <a:rPr lang="en-US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latin typeface="Arial" charset="0"/>
                <a:sym typeface="Symbol" pitchFamily="18" charset="2"/>
              </a:rPr>
              <a:t>(g) + 4H</a:t>
            </a:r>
            <a:r>
              <a:rPr lang="en-US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latin typeface="Arial" charset="0"/>
                <a:sym typeface="Symbol" pitchFamily="18" charset="2"/>
              </a:rPr>
              <a:t>O(g)</a:t>
            </a:r>
          </a:p>
        </p:txBody>
      </p:sp>
      <p:sp>
        <p:nvSpPr>
          <p:cNvPr id="339972" name="Rectangle 4"/>
          <p:cNvSpPr>
            <a:spLocks noChangeArrowheads="1"/>
          </p:cNvSpPr>
          <p:nvPr/>
        </p:nvSpPr>
        <p:spPr bwMode="auto">
          <a:xfrm>
            <a:off x="0" y="914400"/>
            <a:ext cx="15875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# g C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8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=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auto">
          <a:xfrm>
            <a:off x="1492278" y="743676"/>
            <a:ext cx="1398587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20 L O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2</a:t>
            </a:r>
            <a:endParaRPr lang="en-US" b="1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grpSp>
        <p:nvGrpSpPr>
          <p:cNvPr id="339975" name="Group 7"/>
          <p:cNvGrpSpPr>
            <a:grpSpLocks/>
          </p:cNvGrpSpPr>
          <p:nvPr/>
        </p:nvGrpSpPr>
        <p:grpSpPr bwMode="auto">
          <a:xfrm>
            <a:off x="3168970" y="636587"/>
            <a:ext cx="1464334" cy="1268413"/>
            <a:chOff x="1467" y="768"/>
            <a:chExt cx="1649" cy="799"/>
          </a:xfrm>
        </p:grpSpPr>
        <p:sp>
          <p:nvSpPr>
            <p:cNvPr id="339976" name="Rectangle 8"/>
            <p:cNvSpPr>
              <a:spLocks noChangeArrowheads="1"/>
            </p:cNvSpPr>
            <p:nvPr/>
          </p:nvSpPr>
          <p:spPr bwMode="auto">
            <a:xfrm>
              <a:off x="1467" y="768"/>
              <a:ext cx="1512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339977" name="Rectangle 9"/>
            <p:cNvSpPr>
              <a:spLocks noChangeArrowheads="1"/>
            </p:cNvSpPr>
            <p:nvPr/>
          </p:nvSpPr>
          <p:spPr bwMode="auto">
            <a:xfrm>
              <a:off x="1520" y="1260"/>
              <a:ext cx="1596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24.8 L O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</p:grp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6781800" y="1951038"/>
            <a:ext cx="21336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= 7.1 g C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8</a:t>
            </a:r>
          </a:p>
        </p:txBody>
      </p:sp>
      <p:grpSp>
        <p:nvGrpSpPr>
          <p:cNvPr id="339983" name="Group 15"/>
          <p:cNvGrpSpPr>
            <a:grpSpLocks/>
          </p:cNvGrpSpPr>
          <p:nvPr/>
        </p:nvGrpSpPr>
        <p:grpSpPr bwMode="auto">
          <a:xfrm>
            <a:off x="5067856" y="636587"/>
            <a:ext cx="1688505" cy="1203326"/>
            <a:chOff x="1587" y="768"/>
            <a:chExt cx="1270" cy="758"/>
          </a:xfrm>
        </p:grpSpPr>
        <p:sp>
          <p:nvSpPr>
            <p:cNvPr id="339984" name="Rectangle 16"/>
            <p:cNvSpPr>
              <a:spLocks noChangeArrowheads="1"/>
            </p:cNvSpPr>
            <p:nvPr/>
          </p:nvSpPr>
          <p:spPr bwMode="auto">
            <a:xfrm>
              <a:off x="1587" y="768"/>
              <a:ext cx="127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C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8</a:t>
              </a:r>
            </a:p>
          </p:txBody>
        </p:sp>
        <p:sp>
          <p:nvSpPr>
            <p:cNvPr id="339985" name="Rectangle 17"/>
            <p:cNvSpPr>
              <a:spLocks noChangeArrowheads="1"/>
            </p:cNvSpPr>
            <p:nvPr/>
          </p:nvSpPr>
          <p:spPr bwMode="auto">
            <a:xfrm>
              <a:off x="1715" y="1219"/>
              <a:ext cx="101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5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O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39989" name="Group 21"/>
          <p:cNvGrpSpPr>
            <a:grpSpLocks/>
          </p:cNvGrpSpPr>
          <p:nvPr/>
        </p:nvGrpSpPr>
        <p:grpSpPr bwMode="auto">
          <a:xfrm>
            <a:off x="7118282" y="636587"/>
            <a:ext cx="1949518" cy="1192213"/>
            <a:chOff x="1361" y="768"/>
            <a:chExt cx="1732" cy="751"/>
          </a:xfrm>
        </p:grpSpPr>
        <p:sp>
          <p:nvSpPr>
            <p:cNvPr id="339990" name="Rectangle 22"/>
            <p:cNvSpPr>
              <a:spLocks noChangeArrowheads="1"/>
            </p:cNvSpPr>
            <p:nvPr/>
          </p:nvSpPr>
          <p:spPr bwMode="auto">
            <a:xfrm>
              <a:off x="1361" y="768"/>
              <a:ext cx="1732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44.11 g C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8</a:t>
              </a:r>
            </a:p>
          </p:txBody>
        </p:sp>
        <p:sp>
          <p:nvSpPr>
            <p:cNvPr id="339991" name="Rectangle 23"/>
            <p:cNvSpPr>
              <a:spLocks noChangeArrowheads="1"/>
            </p:cNvSpPr>
            <p:nvPr/>
          </p:nvSpPr>
          <p:spPr bwMode="auto">
            <a:xfrm>
              <a:off x="1458" y="1212"/>
              <a:ext cx="150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C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8</a:t>
              </a:r>
            </a:p>
          </p:txBody>
        </p:sp>
      </p:grpSp>
      <p:sp>
        <p:nvSpPr>
          <p:cNvPr id="339996" name="Rectangle 28"/>
          <p:cNvSpPr>
            <a:spLocks noChangeArrowheads="1"/>
          </p:cNvSpPr>
          <p:nvPr/>
        </p:nvSpPr>
        <p:spPr bwMode="auto">
          <a:xfrm>
            <a:off x="152400" y="2286000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lnSpc>
                <a:spcPct val="150000"/>
              </a:lnSpc>
              <a:spcBef>
                <a:spcPct val="0"/>
              </a:spcBef>
            </a:pPr>
            <a:r>
              <a:rPr lang="en-US" b="1" dirty="0">
                <a:latin typeface="Arial" charset="0"/>
                <a:sym typeface="Symbol" pitchFamily="18" charset="2"/>
              </a:rPr>
              <a:t>4)</a:t>
            </a:r>
            <a:r>
              <a:rPr lang="en-US" dirty="0">
                <a:latin typeface="Arial" charset="0"/>
                <a:sym typeface="Symbol" pitchFamily="18" charset="2"/>
              </a:rPr>
              <a:t> C</a:t>
            </a:r>
            <a:r>
              <a:rPr lang="en-US" baseline="-25000" dirty="0">
                <a:latin typeface="Arial" charset="0"/>
                <a:sym typeface="Symbol" pitchFamily="18" charset="2"/>
              </a:rPr>
              <a:t>3</a:t>
            </a:r>
            <a:r>
              <a:rPr lang="en-US" dirty="0">
                <a:latin typeface="Arial" charset="0"/>
                <a:sym typeface="Symbol" pitchFamily="18" charset="2"/>
              </a:rPr>
              <a:t>H</a:t>
            </a:r>
            <a:r>
              <a:rPr lang="en-US" baseline="-25000" dirty="0">
                <a:latin typeface="Arial" charset="0"/>
                <a:sym typeface="Symbol" pitchFamily="18" charset="2"/>
              </a:rPr>
              <a:t>8</a:t>
            </a:r>
            <a:r>
              <a:rPr lang="en-US" dirty="0">
                <a:latin typeface="Arial" charset="0"/>
                <a:sym typeface="Symbol" pitchFamily="18" charset="2"/>
              </a:rPr>
              <a:t>(g) + 5O</a:t>
            </a:r>
            <a:r>
              <a:rPr lang="en-US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latin typeface="Arial" charset="0"/>
                <a:sym typeface="Symbol" pitchFamily="18" charset="2"/>
              </a:rPr>
              <a:t>(g)  3CO</a:t>
            </a:r>
            <a:r>
              <a:rPr lang="en-US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latin typeface="Arial" charset="0"/>
                <a:sym typeface="Symbol" pitchFamily="18" charset="2"/>
              </a:rPr>
              <a:t>(g) + 4H</a:t>
            </a:r>
            <a:r>
              <a:rPr lang="en-US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latin typeface="Arial" charset="0"/>
                <a:sym typeface="Symbol" pitchFamily="18" charset="2"/>
              </a:rPr>
              <a:t>O(g)</a:t>
            </a:r>
          </a:p>
          <a:p>
            <a:pPr marL="571500" indent="-571500">
              <a:lnSpc>
                <a:spcPct val="150000"/>
              </a:lnSpc>
              <a:spcBef>
                <a:spcPct val="0"/>
              </a:spcBef>
            </a:pPr>
            <a:r>
              <a:rPr lang="en-US" dirty="0">
                <a:latin typeface="Arial" charset="0"/>
                <a:sym typeface="Symbol" pitchFamily="18" charset="2"/>
              </a:rPr>
              <a:t>	PV = </a:t>
            </a:r>
            <a:r>
              <a:rPr lang="en-US" dirty="0" err="1">
                <a:latin typeface="Arial" charset="0"/>
                <a:sym typeface="Symbol" pitchFamily="18" charset="2"/>
              </a:rPr>
              <a:t>nRT</a:t>
            </a:r>
            <a:endParaRPr lang="en-US" dirty="0">
              <a:latin typeface="Arial" charset="0"/>
              <a:sym typeface="Symbol" pitchFamily="18" charset="2"/>
            </a:endParaRPr>
          </a:p>
        </p:txBody>
      </p:sp>
      <p:sp>
        <p:nvSpPr>
          <p:cNvPr id="339997" name="Rectangle 29"/>
          <p:cNvSpPr>
            <a:spLocks noChangeArrowheads="1"/>
          </p:cNvSpPr>
          <p:nvPr/>
        </p:nvSpPr>
        <p:spPr bwMode="auto">
          <a:xfrm>
            <a:off x="685800" y="4267200"/>
            <a:ext cx="163036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# mol 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2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=</a:t>
            </a:r>
          </a:p>
        </p:txBody>
      </p:sp>
      <p:sp>
        <p:nvSpPr>
          <p:cNvPr id="339998" name="Rectangle 30"/>
          <p:cNvSpPr>
            <a:spLocks noChangeArrowheads="1"/>
          </p:cNvSpPr>
          <p:nvPr/>
        </p:nvSpPr>
        <p:spPr bwMode="auto">
          <a:xfrm>
            <a:off x="2362200" y="4267200"/>
            <a:ext cx="217011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2.8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C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8</a:t>
            </a:r>
          </a:p>
        </p:txBody>
      </p:sp>
      <p:grpSp>
        <p:nvGrpSpPr>
          <p:cNvPr id="340000" name="Group 32"/>
          <p:cNvGrpSpPr>
            <a:grpSpLocks/>
          </p:cNvGrpSpPr>
          <p:nvPr/>
        </p:nvGrpSpPr>
        <p:grpSpPr bwMode="auto">
          <a:xfrm>
            <a:off x="4843056" y="4160837"/>
            <a:ext cx="1689507" cy="1127125"/>
            <a:chOff x="1483" y="797"/>
            <a:chExt cx="1471" cy="710"/>
          </a:xfrm>
        </p:grpSpPr>
        <p:sp>
          <p:nvSpPr>
            <p:cNvPr id="340001" name="Rectangle 33"/>
            <p:cNvSpPr>
              <a:spLocks noChangeArrowheads="1"/>
            </p:cNvSpPr>
            <p:nvPr/>
          </p:nvSpPr>
          <p:spPr bwMode="auto">
            <a:xfrm>
              <a:off x="1641" y="797"/>
              <a:ext cx="117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5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O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340002" name="Rectangle 34"/>
            <p:cNvSpPr>
              <a:spLocks noChangeArrowheads="1"/>
            </p:cNvSpPr>
            <p:nvPr/>
          </p:nvSpPr>
          <p:spPr bwMode="auto">
            <a:xfrm>
              <a:off x="1483" y="1200"/>
              <a:ext cx="1471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accent2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 C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 dirty="0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 dirty="0">
                  <a:solidFill>
                    <a:schemeClr val="accent2"/>
                  </a:solidFill>
                  <a:latin typeface="Arial Narrow" pitchFamily="34" charset="0"/>
                </a:rPr>
                <a:t>8</a:t>
              </a:r>
            </a:p>
          </p:txBody>
        </p:sp>
      </p:grpSp>
      <p:sp>
        <p:nvSpPr>
          <p:cNvPr id="340007" name="Rectangle 39"/>
          <p:cNvSpPr>
            <a:spLocks noChangeArrowheads="1"/>
          </p:cNvSpPr>
          <p:nvPr/>
        </p:nvSpPr>
        <p:spPr bwMode="auto">
          <a:xfrm>
            <a:off x="6553200" y="4313238"/>
            <a:ext cx="20574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= 14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O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2</a:t>
            </a:r>
          </a:p>
        </p:txBody>
      </p:sp>
      <p:grpSp>
        <p:nvGrpSpPr>
          <p:cNvPr id="340022" name="Group 54"/>
          <p:cNvGrpSpPr>
            <a:grpSpLocks/>
          </p:cNvGrpSpPr>
          <p:nvPr/>
        </p:nvGrpSpPr>
        <p:grpSpPr bwMode="auto">
          <a:xfrm>
            <a:off x="3352800" y="3084513"/>
            <a:ext cx="2971800" cy="1046162"/>
            <a:chOff x="96" y="3312"/>
            <a:chExt cx="2880" cy="659"/>
          </a:xfrm>
        </p:grpSpPr>
        <p:grpSp>
          <p:nvGrpSpPr>
            <p:cNvPr id="340023" name="Group 55"/>
            <p:cNvGrpSpPr>
              <a:grpSpLocks/>
            </p:cNvGrpSpPr>
            <p:nvPr/>
          </p:nvGrpSpPr>
          <p:grpSpPr bwMode="auto">
            <a:xfrm>
              <a:off x="96" y="3626"/>
              <a:ext cx="2880" cy="345"/>
              <a:chOff x="96" y="3626"/>
              <a:chExt cx="2880" cy="345"/>
            </a:xfrm>
          </p:grpSpPr>
          <p:sp>
            <p:nvSpPr>
              <p:cNvPr id="340024" name="Line 56"/>
              <p:cNvSpPr>
                <a:spLocks noChangeShapeType="1"/>
              </p:cNvSpPr>
              <p:nvPr/>
            </p:nvSpPr>
            <p:spPr bwMode="auto">
              <a:xfrm>
                <a:off x="144" y="3626"/>
                <a:ext cx="2832" cy="0"/>
              </a:xfrm>
              <a:prstGeom prst="line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0025" name="Rectangle 57"/>
              <p:cNvSpPr>
                <a:spLocks noChangeArrowheads="1"/>
              </p:cNvSpPr>
              <p:nvPr/>
            </p:nvSpPr>
            <p:spPr bwMode="auto">
              <a:xfrm>
                <a:off x="96" y="3635"/>
                <a:ext cx="28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marL="342900" indent="-342900" algn="ctr">
                  <a:spcBef>
                    <a:spcPct val="15000"/>
                  </a:spcBef>
                </a:pPr>
                <a:r>
                  <a:rPr lang="en-US">
                    <a:solidFill>
                      <a:schemeClr val="tx1"/>
                    </a:solidFill>
                    <a:latin typeface="Arial Narrow" pitchFamily="34" charset="0"/>
                  </a:rPr>
                  <a:t>(8.31)(283 K)</a:t>
                </a:r>
              </a:p>
            </p:txBody>
          </p:sp>
        </p:grpSp>
        <p:sp>
          <p:nvSpPr>
            <p:cNvPr id="340026" name="Rectangle 58"/>
            <p:cNvSpPr>
              <a:spLocks noChangeArrowheads="1"/>
            </p:cNvSpPr>
            <p:nvPr/>
          </p:nvSpPr>
          <p:spPr bwMode="auto">
            <a:xfrm>
              <a:off x="96" y="3312"/>
              <a:ext cx="283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15000"/>
                </a:spcBef>
              </a:pPr>
              <a:r>
                <a:rPr lang="en-US" dirty="0">
                  <a:solidFill>
                    <a:schemeClr val="tx1"/>
                  </a:solidFill>
                  <a:latin typeface="Arial Narrow" pitchFamily="34" charset="0"/>
                </a:rPr>
                <a:t>(1317 </a:t>
              </a:r>
              <a:r>
                <a:rPr lang="en-US" dirty="0" err="1">
                  <a:solidFill>
                    <a:schemeClr val="tx1"/>
                  </a:solidFill>
                  <a:latin typeface="Arial Narrow" pitchFamily="34" charset="0"/>
                </a:rPr>
                <a:t>kPa</a:t>
              </a:r>
              <a:r>
                <a:rPr lang="en-US" dirty="0">
                  <a:solidFill>
                    <a:schemeClr val="tx1"/>
                  </a:solidFill>
                  <a:latin typeface="Arial Narrow" pitchFamily="34" charset="0"/>
                </a:rPr>
                <a:t>)(5.0 L)</a:t>
              </a:r>
            </a:p>
          </p:txBody>
        </p:sp>
      </p:grpSp>
      <p:sp>
        <p:nvSpPr>
          <p:cNvPr id="340027" name="Rectangle 59"/>
          <p:cNvSpPr>
            <a:spLocks noChangeArrowheads="1"/>
          </p:cNvSpPr>
          <p:nvPr/>
        </p:nvSpPr>
        <p:spPr bwMode="auto">
          <a:xfrm>
            <a:off x="2819400" y="3236913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n =</a:t>
            </a:r>
            <a:endParaRPr lang="en-US" baseline="-25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40028" name="Rectangle 60"/>
          <p:cNvSpPr>
            <a:spLocks noChangeArrowheads="1"/>
          </p:cNvSpPr>
          <p:nvPr/>
        </p:nvSpPr>
        <p:spPr bwMode="auto">
          <a:xfrm>
            <a:off x="6477000" y="3236913"/>
            <a:ext cx="2362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= 2.8 </a:t>
            </a:r>
            <a:r>
              <a:rPr lang="en-US" dirty="0" err="1">
                <a:solidFill>
                  <a:schemeClr val="tx1"/>
                </a:solidFill>
                <a:latin typeface="Arial Narrow" pitchFamily="34" charset="0"/>
              </a:rPr>
              <a:t>mol</a:t>
            </a:r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 C</a:t>
            </a:r>
            <a:r>
              <a:rPr lang="en-US" baseline="-25000" dirty="0">
                <a:solidFill>
                  <a:schemeClr val="tx1"/>
                </a:solidFill>
                <a:latin typeface="Arial Narrow" pitchFamily="34" charset="0"/>
              </a:rPr>
              <a:t>3</a:t>
            </a:r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H</a:t>
            </a:r>
            <a:r>
              <a:rPr lang="en-US" baseline="-25000" dirty="0">
                <a:solidFill>
                  <a:schemeClr val="tx1"/>
                </a:solidFill>
                <a:latin typeface="Arial Narrow" pitchFamily="34" charset="0"/>
              </a:rPr>
              <a:t>8</a:t>
            </a:r>
          </a:p>
        </p:txBody>
      </p:sp>
      <p:sp>
        <p:nvSpPr>
          <p:cNvPr id="340029" name="Rectangle 61"/>
          <p:cNvSpPr>
            <a:spLocks noChangeArrowheads="1"/>
          </p:cNvSpPr>
          <p:nvPr/>
        </p:nvSpPr>
        <p:spPr bwMode="auto">
          <a:xfrm>
            <a:off x="457200" y="5202238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PV = nRT</a:t>
            </a:r>
            <a:endParaRPr lang="en-US">
              <a:solidFill>
                <a:schemeClr val="tx1"/>
              </a:solidFill>
              <a:latin typeface="Arial Narrow" pitchFamily="34" charset="0"/>
              <a:sym typeface="Symbol" pitchFamily="18" charset="2"/>
            </a:endParaRPr>
          </a:p>
        </p:txBody>
      </p:sp>
      <p:sp>
        <p:nvSpPr>
          <p:cNvPr id="340030" name="Rectangle 62"/>
          <p:cNvSpPr>
            <a:spLocks noChangeArrowheads="1"/>
          </p:cNvSpPr>
          <p:nvPr/>
        </p:nvSpPr>
        <p:spPr bwMode="auto">
          <a:xfrm>
            <a:off x="2286000" y="5202238"/>
            <a:ext cx="670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P = 103 kPa,  n = 14 mol,  T = 283 K</a:t>
            </a:r>
          </a:p>
        </p:txBody>
      </p:sp>
      <p:grpSp>
        <p:nvGrpSpPr>
          <p:cNvPr id="340031" name="Group 63"/>
          <p:cNvGrpSpPr>
            <a:grpSpLocks/>
          </p:cNvGrpSpPr>
          <p:nvPr/>
        </p:nvGrpSpPr>
        <p:grpSpPr bwMode="auto">
          <a:xfrm>
            <a:off x="1371600" y="5735638"/>
            <a:ext cx="3581400" cy="1046162"/>
            <a:chOff x="96" y="3312"/>
            <a:chExt cx="2880" cy="659"/>
          </a:xfrm>
        </p:grpSpPr>
        <p:grpSp>
          <p:nvGrpSpPr>
            <p:cNvPr id="340032" name="Group 64"/>
            <p:cNvGrpSpPr>
              <a:grpSpLocks/>
            </p:cNvGrpSpPr>
            <p:nvPr/>
          </p:nvGrpSpPr>
          <p:grpSpPr bwMode="auto">
            <a:xfrm>
              <a:off x="96" y="3626"/>
              <a:ext cx="2880" cy="345"/>
              <a:chOff x="96" y="3626"/>
              <a:chExt cx="2880" cy="345"/>
            </a:xfrm>
          </p:grpSpPr>
          <p:sp>
            <p:nvSpPr>
              <p:cNvPr id="340033" name="Line 65"/>
              <p:cNvSpPr>
                <a:spLocks noChangeShapeType="1"/>
              </p:cNvSpPr>
              <p:nvPr/>
            </p:nvSpPr>
            <p:spPr bwMode="auto">
              <a:xfrm>
                <a:off x="144" y="3626"/>
                <a:ext cx="2832" cy="0"/>
              </a:xfrm>
              <a:prstGeom prst="line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0034" name="Rectangle 66"/>
              <p:cNvSpPr>
                <a:spLocks noChangeArrowheads="1"/>
              </p:cNvSpPr>
              <p:nvPr/>
            </p:nvSpPr>
            <p:spPr bwMode="auto">
              <a:xfrm>
                <a:off x="96" y="3635"/>
                <a:ext cx="28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marL="342900" indent="-342900" algn="ctr">
                  <a:spcBef>
                    <a:spcPct val="15000"/>
                  </a:spcBef>
                </a:pPr>
                <a:r>
                  <a:rPr lang="en-US">
                    <a:solidFill>
                      <a:schemeClr val="tx1"/>
                    </a:solidFill>
                    <a:latin typeface="Arial Narrow" pitchFamily="34" charset="0"/>
                  </a:rPr>
                  <a:t>(103 KPa)</a:t>
                </a:r>
              </a:p>
            </p:txBody>
          </p:sp>
        </p:grpSp>
        <p:sp>
          <p:nvSpPr>
            <p:cNvPr id="340035" name="Rectangle 67"/>
            <p:cNvSpPr>
              <a:spLocks noChangeArrowheads="1"/>
            </p:cNvSpPr>
            <p:nvPr/>
          </p:nvSpPr>
          <p:spPr bwMode="auto">
            <a:xfrm>
              <a:off x="96" y="3312"/>
              <a:ext cx="283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15000"/>
                </a:spcBef>
              </a:pPr>
              <a:r>
                <a:rPr lang="en-US" dirty="0">
                  <a:solidFill>
                    <a:schemeClr val="tx1"/>
                  </a:solidFill>
                  <a:latin typeface="Arial Narrow" pitchFamily="34" charset="0"/>
                </a:rPr>
                <a:t>(14 </a:t>
              </a:r>
              <a:r>
                <a:rPr lang="en-US" dirty="0" err="1">
                  <a:solidFill>
                    <a:schemeClr val="tx1"/>
                  </a:solidFill>
                  <a:latin typeface="Arial Narrow" pitchFamily="34" charset="0"/>
                </a:rPr>
                <a:t>mol</a:t>
              </a:r>
              <a:r>
                <a:rPr lang="en-US" dirty="0">
                  <a:solidFill>
                    <a:schemeClr val="tx1"/>
                  </a:solidFill>
                  <a:latin typeface="Arial Narrow" pitchFamily="34" charset="0"/>
                </a:rPr>
                <a:t>)(8.31)(283 K)</a:t>
              </a:r>
            </a:p>
          </p:txBody>
        </p:sp>
      </p:grpSp>
      <p:sp>
        <p:nvSpPr>
          <p:cNvPr id="340036" name="Rectangle 68"/>
          <p:cNvSpPr>
            <a:spLocks noChangeArrowheads="1"/>
          </p:cNvSpPr>
          <p:nvPr/>
        </p:nvSpPr>
        <p:spPr bwMode="auto">
          <a:xfrm>
            <a:off x="5181600" y="5888038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= V = 320 L O</a:t>
            </a:r>
            <a:r>
              <a:rPr lang="en-US" baseline="-25000">
                <a:solidFill>
                  <a:schemeClr val="tx1"/>
                </a:solidFill>
                <a:latin typeface="Arial Narrow" pitchFamily="34" charset="0"/>
              </a:rPr>
              <a:t>2</a:t>
            </a: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1219200" y="1228725"/>
            <a:ext cx="7848600" cy="231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>
            <a:off x="2904361" y="877525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>
            <a:off x="4829086" y="853281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 bwMode="auto">
          <a:xfrm>
            <a:off x="6934200" y="877525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 bwMode="auto">
          <a:xfrm>
            <a:off x="2362200" y="4800600"/>
            <a:ext cx="4218663" cy="1428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 bwMode="auto">
          <a:xfrm>
            <a:off x="4657305" y="4231369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ChangeArrowheads="1"/>
          </p:cNvSpPr>
          <p:nvPr/>
        </p:nvSpPr>
        <p:spPr bwMode="auto">
          <a:xfrm>
            <a:off x="0" y="762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en-US" b="1" dirty="0">
                <a:latin typeface="Arial" charset="0"/>
                <a:sym typeface="Symbol" pitchFamily="18" charset="2"/>
              </a:rPr>
              <a:t>5) 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endParaRPr lang="en-US" baseline="-25000" dirty="0">
              <a:latin typeface="Arial" charset="0"/>
              <a:sym typeface="Symbol" pitchFamily="18" charset="2"/>
            </a:endParaRPr>
          </a:p>
        </p:txBody>
      </p:sp>
      <p:sp>
        <p:nvSpPr>
          <p:cNvPr id="342019" name="Rectangle 3"/>
          <p:cNvSpPr>
            <a:spLocks noChangeArrowheads="1"/>
          </p:cNvSpPr>
          <p:nvPr/>
        </p:nvSpPr>
        <p:spPr bwMode="auto">
          <a:xfrm>
            <a:off x="609600" y="152400"/>
            <a:ext cx="3200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#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C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5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(NO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)</a:t>
            </a:r>
            <a:r>
              <a:rPr lang="en-US" b="1" baseline="-25000" dirty="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=</a:t>
            </a:r>
          </a:p>
        </p:txBody>
      </p:sp>
      <p:sp>
        <p:nvSpPr>
          <p:cNvPr id="342020" name="Rectangle 4"/>
          <p:cNvSpPr>
            <a:spLocks noChangeArrowheads="1"/>
          </p:cNvSpPr>
          <p:nvPr/>
        </p:nvSpPr>
        <p:spPr bwMode="auto">
          <a:xfrm>
            <a:off x="762000" y="731838"/>
            <a:ext cx="26670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100 g C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5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(NO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)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</a:p>
        </p:txBody>
      </p:sp>
      <p:grpSp>
        <p:nvGrpSpPr>
          <p:cNvPr id="342022" name="Group 6"/>
          <p:cNvGrpSpPr>
            <a:grpSpLocks/>
          </p:cNvGrpSpPr>
          <p:nvPr/>
        </p:nvGrpSpPr>
        <p:grpSpPr bwMode="auto">
          <a:xfrm>
            <a:off x="3449638" y="579438"/>
            <a:ext cx="3351212" cy="1020762"/>
            <a:chOff x="1293" y="768"/>
            <a:chExt cx="1763" cy="643"/>
          </a:xfrm>
        </p:grpSpPr>
        <p:sp>
          <p:nvSpPr>
            <p:cNvPr id="342023" name="Rectangle 7"/>
            <p:cNvSpPr>
              <a:spLocks noChangeArrowheads="1"/>
            </p:cNvSpPr>
            <p:nvPr/>
          </p:nvSpPr>
          <p:spPr bwMode="auto">
            <a:xfrm>
              <a:off x="1525" y="768"/>
              <a:ext cx="139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C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5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(NO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)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342024" name="Rectangle 8"/>
            <p:cNvSpPr>
              <a:spLocks noChangeArrowheads="1"/>
            </p:cNvSpPr>
            <p:nvPr/>
          </p:nvSpPr>
          <p:spPr bwMode="auto">
            <a:xfrm>
              <a:off x="1376" y="1104"/>
              <a:ext cx="168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227.11 g  C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5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(NO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)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342025" name="Line 9"/>
            <p:cNvSpPr>
              <a:spLocks noChangeShapeType="1"/>
            </p:cNvSpPr>
            <p:nvPr/>
          </p:nvSpPr>
          <p:spPr bwMode="auto">
            <a:xfrm>
              <a:off x="1457" y="1104"/>
              <a:ext cx="140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2026" name="Rectangle 10"/>
            <p:cNvSpPr>
              <a:spLocks noChangeArrowheads="1"/>
            </p:cNvSpPr>
            <p:nvPr/>
          </p:nvSpPr>
          <p:spPr bwMode="auto">
            <a:xfrm>
              <a:off x="1293" y="912"/>
              <a:ext cx="146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x </a:t>
              </a:r>
            </a:p>
          </p:txBody>
        </p:sp>
      </p:grpSp>
      <p:sp>
        <p:nvSpPr>
          <p:cNvPr id="342029" name="Rectangle 13"/>
          <p:cNvSpPr>
            <a:spLocks noChangeArrowheads="1"/>
          </p:cNvSpPr>
          <p:nvPr/>
        </p:nvSpPr>
        <p:spPr bwMode="auto">
          <a:xfrm>
            <a:off x="6629400" y="808038"/>
            <a:ext cx="26670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= 0.4403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endParaRPr lang="en-US" b="1" baseline="-25000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342044" name="Rectangle 28"/>
          <p:cNvSpPr>
            <a:spLocks noChangeArrowheads="1"/>
          </p:cNvSpPr>
          <p:nvPr/>
        </p:nvSpPr>
        <p:spPr bwMode="auto">
          <a:xfrm>
            <a:off x="41275" y="2027238"/>
            <a:ext cx="14827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# L CO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2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=</a:t>
            </a:r>
          </a:p>
        </p:txBody>
      </p:sp>
      <p:sp>
        <p:nvSpPr>
          <p:cNvPr id="342045" name="Rectangle 29"/>
          <p:cNvSpPr>
            <a:spLocks noChangeArrowheads="1"/>
          </p:cNvSpPr>
          <p:nvPr/>
        </p:nvSpPr>
        <p:spPr bwMode="auto">
          <a:xfrm>
            <a:off x="1371600" y="1912938"/>
            <a:ext cx="2133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0.44</a:t>
            </a:r>
            <a:r>
              <a:rPr lang="en-US" b="1" u="sng">
                <a:solidFill>
                  <a:schemeClr val="accent2"/>
                </a:solidFill>
                <a:latin typeface="Arial Narrow" pitchFamily="34" charset="0"/>
              </a:rPr>
              <a:t>0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3 mol C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5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(NO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)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</a:p>
        </p:txBody>
      </p:sp>
      <p:grpSp>
        <p:nvGrpSpPr>
          <p:cNvPr id="342047" name="Group 31"/>
          <p:cNvGrpSpPr>
            <a:grpSpLocks/>
          </p:cNvGrpSpPr>
          <p:nvPr/>
        </p:nvGrpSpPr>
        <p:grpSpPr bwMode="auto">
          <a:xfrm>
            <a:off x="3505200" y="1828800"/>
            <a:ext cx="2795588" cy="1020763"/>
            <a:chOff x="1278" y="768"/>
            <a:chExt cx="1793" cy="643"/>
          </a:xfrm>
        </p:grpSpPr>
        <p:sp>
          <p:nvSpPr>
            <p:cNvPr id="342048" name="Rectangle 32"/>
            <p:cNvSpPr>
              <a:spLocks noChangeArrowheads="1"/>
            </p:cNvSpPr>
            <p:nvPr/>
          </p:nvSpPr>
          <p:spPr bwMode="auto">
            <a:xfrm>
              <a:off x="1659" y="768"/>
              <a:ext cx="1135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12 mol CO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342049" name="Rectangle 33"/>
            <p:cNvSpPr>
              <a:spLocks noChangeArrowheads="1"/>
            </p:cNvSpPr>
            <p:nvPr/>
          </p:nvSpPr>
          <p:spPr bwMode="auto">
            <a:xfrm>
              <a:off x="1368" y="1104"/>
              <a:ext cx="1703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4 mol C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5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(NO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)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342050" name="Line 34"/>
            <p:cNvSpPr>
              <a:spLocks noChangeShapeType="1"/>
            </p:cNvSpPr>
            <p:nvPr/>
          </p:nvSpPr>
          <p:spPr bwMode="auto">
            <a:xfrm>
              <a:off x="1457" y="1104"/>
              <a:ext cx="140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2051" name="Rectangle 35"/>
            <p:cNvSpPr>
              <a:spLocks noChangeArrowheads="1"/>
            </p:cNvSpPr>
            <p:nvPr/>
          </p:nvSpPr>
          <p:spPr bwMode="auto">
            <a:xfrm>
              <a:off x="1278" y="912"/>
              <a:ext cx="178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x </a:t>
              </a:r>
            </a:p>
          </p:txBody>
        </p:sp>
      </p:grpSp>
      <p:grpSp>
        <p:nvGrpSpPr>
          <p:cNvPr id="342055" name="Group 39"/>
          <p:cNvGrpSpPr>
            <a:grpSpLocks/>
          </p:cNvGrpSpPr>
          <p:nvPr/>
        </p:nvGrpSpPr>
        <p:grpSpPr bwMode="auto">
          <a:xfrm>
            <a:off x="6197600" y="1828800"/>
            <a:ext cx="1304925" cy="1020763"/>
            <a:chOff x="1185" y="768"/>
            <a:chExt cx="1724" cy="643"/>
          </a:xfrm>
        </p:grpSpPr>
        <p:sp>
          <p:nvSpPr>
            <p:cNvPr id="342056" name="Rectangle 40"/>
            <p:cNvSpPr>
              <a:spLocks noChangeArrowheads="1"/>
            </p:cNvSpPr>
            <p:nvPr/>
          </p:nvSpPr>
          <p:spPr bwMode="auto">
            <a:xfrm>
              <a:off x="1539" y="768"/>
              <a:ext cx="137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22.4 L </a:t>
              </a:r>
              <a:endParaRPr lang="en-US" b="1" baseline="-2500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342057" name="Rectangle 41"/>
            <p:cNvSpPr>
              <a:spLocks noChangeArrowheads="1"/>
            </p:cNvSpPr>
            <p:nvPr/>
          </p:nvSpPr>
          <p:spPr bwMode="auto">
            <a:xfrm>
              <a:off x="1579" y="1104"/>
              <a:ext cx="1271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</a:t>
              </a:r>
              <a:endParaRPr lang="en-US" b="1" baseline="-2500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342058" name="Line 42"/>
            <p:cNvSpPr>
              <a:spLocks noChangeShapeType="1"/>
            </p:cNvSpPr>
            <p:nvPr/>
          </p:nvSpPr>
          <p:spPr bwMode="auto">
            <a:xfrm>
              <a:off x="1457" y="1104"/>
              <a:ext cx="140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2059" name="Rectangle 43"/>
            <p:cNvSpPr>
              <a:spLocks noChangeArrowheads="1"/>
            </p:cNvSpPr>
            <p:nvPr/>
          </p:nvSpPr>
          <p:spPr bwMode="auto">
            <a:xfrm>
              <a:off x="1185" y="912"/>
              <a:ext cx="36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x </a:t>
              </a:r>
            </a:p>
          </p:txBody>
        </p:sp>
      </p:grpSp>
      <p:sp>
        <p:nvSpPr>
          <p:cNvPr id="342068" name="Rectangle 52"/>
          <p:cNvSpPr>
            <a:spLocks noChangeArrowheads="1"/>
          </p:cNvSpPr>
          <p:nvPr/>
        </p:nvSpPr>
        <p:spPr bwMode="auto">
          <a:xfrm>
            <a:off x="7467600" y="1943100"/>
            <a:ext cx="12954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50838" indent="-350838">
              <a:lnSpc>
                <a:spcPct val="90000"/>
              </a:lnSpc>
              <a:spcBef>
                <a:spcPct val="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= 29.6 L CO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342099" name="Rectangle 83"/>
          <p:cNvSpPr>
            <a:spLocks noChangeArrowheads="1"/>
          </p:cNvSpPr>
          <p:nvPr/>
        </p:nvSpPr>
        <p:spPr bwMode="auto">
          <a:xfrm>
            <a:off x="0" y="3246438"/>
            <a:ext cx="1223963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# L N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2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=</a:t>
            </a:r>
          </a:p>
        </p:txBody>
      </p:sp>
      <p:sp>
        <p:nvSpPr>
          <p:cNvPr id="342100" name="Rectangle 84"/>
          <p:cNvSpPr>
            <a:spLocks noChangeArrowheads="1"/>
          </p:cNvSpPr>
          <p:nvPr/>
        </p:nvSpPr>
        <p:spPr bwMode="auto">
          <a:xfrm>
            <a:off x="1330325" y="3132138"/>
            <a:ext cx="2133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0.44</a:t>
            </a:r>
            <a:r>
              <a:rPr lang="en-US" b="1" u="sng">
                <a:solidFill>
                  <a:schemeClr val="accent2"/>
                </a:solidFill>
                <a:latin typeface="Arial Narrow" pitchFamily="34" charset="0"/>
              </a:rPr>
              <a:t>0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3 mol C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5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(NO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)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</a:p>
        </p:txBody>
      </p:sp>
      <p:grpSp>
        <p:nvGrpSpPr>
          <p:cNvPr id="342102" name="Group 86"/>
          <p:cNvGrpSpPr>
            <a:grpSpLocks/>
          </p:cNvGrpSpPr>
          <p:nvPr/>
        </p:nvGrpSpPr>
        <p:grpSpPr bwMode="auto">
          <a:xfrm>
            <a:off x="3463925" y="3048000"/>
            <a:ext cx="2795588" cy="1020763"/>
            <a:chOff x="1278" y="768"/>
            <a:chExt cx="1793" cy="643"/>
          </a:xfrm>
        </p:grpSpPr>
        <p:sp>
          <p:nvSpPr>
            <p:cNvPr id="342103" name="Rectangle 87"/>
            <p:cNvSpPr>
              <a:spLocks noChangeArrowheads="1"/>
            </p:cNvSpPr>
            <p:nvPr/>
          </p:nvSpPr>
          <p:spPr bwMode="auto">
            <a:xfrm>
              <a:off x="1800" y="768"/>
              <a:ext cx="85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6 mol N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342104" name="Rectangle 88"/>
            <p:cNvSpPr>
              <a:spLocks noChangeArrowheads="1"/>
            </p:cNvSpPr>
            <p:nvPr/>
          </p:nvSpPr>
          <p:spPr bwMode="auto">
            <a:xfrm>
              <a:off x="1368" y="1104"/>
              <a:ext cx="1703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4 mol C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5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(NO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)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342105" name="Line 89"/>
            <p:cNvSpPr>
              <a:spLocks noChangeShapeType="1"/>
            </p:cNvSpPr>
            <p:nvPr/>
          </p:nvSpPr>
          <p:spPr bwMode="auto">
            <a:xfrm>
              <a:off x="1457" y="1104"/>
              <a:ext cx="140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2106" name="Rectangle 90"/>
            <p:cNvSpPr>
              <a:spLocks noChangeArrowheads="1"/>
            </p:cNvSpPr>
            <p:nvPr/>
          </p:nvSpPr>
          <p:spPr bwMode="auto">
            <a:xfrm>
              <a:off x="1278" y="912"/>
              <a:ext cx="178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x </a:t>
              </a:r>
            </a:p>
          </p:txBody>
        </p:sp>
      </p:grpSp>
      <p:grpSp>
        <p:nvGrpSpPr>
          <p:cNvPr id="342109" name="Group 93"/>
          <p:cNvGrpSpPr>
            <a:grpSpLocks/>
          </p:cNvGrpSpPr>
          <p:nvPr/>
        </p:nvGrpSpPr>
        <p:grpSpPr bwMode="auto">
          <a:xfrm>
            <a:off x="6156325" y="3048000"/>
            <a:ext cx="1304925" cy="1020763"/>
            <a:chOff x="1185" y="768"/>
            <a:chExt cx="1724" cy="643"/>
          </a:xfrm>
        </p:grpSpPr>
        <p:sp>
          <p:nvSpPr>
            <p:cNvPr id="342110" name="Rectangle 94"/>
            <p:cNvSpPr>
              <a:spLocks noChangeArrowheads="1"/>
            </p:cNvSpPr>
            <p:nvPr/>
          </p:nvSpPr>
          <p:spPr bwMode="auto">
            <a:xfrm>
              <a:off x="1539" y="768"/>
              <a:ext cx="137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22.4 L </a:t>
              </a:r>
              <a:endParaRPr lang="en-US" b="1" baseline="-2500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342111" name="Rectangle 95"/>
            <p:cNvSpPr>
              <a:spLocks noChangeArrowheads="1"/>
            </p:cNvSpPr>
            <p:nvPr/>
          </p:nvSpPr>
          <p:spPr bwMode="auto">
            <a:xfrm>
              <a:off x="1579" y="1104"/>
              <a:ext cx="1271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</a:t>
              </a:r>
              <a:endParaRPr lang="en-US" b="1" baseline="-2500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342112" name="Line 96"/>
            <p:cNvSpPr>
              <a:spLocks noChangeShapeType="1"/>
            </p:cNvSpPr>
            <p:nvPr/>
          </p:nvSpPr>
          <p:spPr bwMode="auto">
            <a:xfrm>
              <a:off x="1457" y="1104"/>
              <a:ext cx="140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2113" name="Rectangle 97"/>
            <p:cNvSpPr>
              <a:spLocks noChangeArrowheads="1"/>
            </p:cNvSpPr>
            <p:nvPr/>
          </p:nvSpPr>
          <p:spPr bwMode="auto">
            <a:xfrm>
              <a:off x="1185" y="912"/>
              <a:ext cx="36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x </a:t>
              </a:r>
            </a:p>
          </p:txBody>
        </p:sp>
      </p:grpSp>
      <p:sp>
        <p:nvSpPr>
          <p:cNvPr id="342115" name="Rectangle 99"/>
          <p:cNvSpPr>
            <a:spLocks noChangeArrowheads="1"/>
          </p:cNvSpPr>
          <p:nvPr/>
        </p:nvSpPr>
        <p:spPr bwMode="auto">
          <a:xfrm>
            <a:off x="7467600" y="3162300"/>
            <a:ext cx="12954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407988" indent="-407988">
              <a:lnSpc>
                <a:spcPct val="90000"/>
              </a:lnSpc>
              <a:spcBef>
                <a:spcPct val="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= 14.8  L N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342116" name="Rectangle 100"/>
          <p:cNvSpPr>
            <a:spLocks noChangeArrowheads="1"/>
          </p:cNvSpPr>
          <p:nvPr/>
        </p:nvSpPr>
        <p:spPr bwMode="auto">
          <a:xfrm>
            <a:off x="0" y="4541838"/>
            <a:ext cx="14827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# L H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2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O=</a:t>
            </a:r>
          </a:p>
        </p:txBody>
      </p:sp>
      <p:sp>
        <p:nvSpPr>
          <p:cNvPr id="342117" name="Rectangle 101"/>
          <p:cNvSpPr>
            <a:spLocks noChangeArrowheads="1"/>
          </p:cNvSpPr>
          <p:nvPr/>
        </p:nvSpPr>
        <p:spPr bwMode="auto">
          <a:xfrm>
            <a:off x="1330325" y="4427538"/>
            <a:ext cx="2133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0.44</a:t>
            </a:r>
            <a:r>
              <a:rPr lang="en-US" b="1" u="sng">
                <a:solidFill>
                  <a:schemeClr val="accent2"/>
                </a:solidFill>
                <a:latin typeface="Arial Narrow" pitchFamily="34" charset="0"/>
              </a:rPr>
              <a:t>0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3 mol C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5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(NO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)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</a:p>
        </p:txBody>
      </p:sp>
      <p:grpSp>
        <p:nvGrpSpPr>
          <p:cNvPr id="342119" name="Group 103"/>
          <p:cNvGrpSpPr>
            <a:grpSpLocks/>
          </p:cNvGrpSpPr>
          <p:nvPr/>
        </p:nvGrpSpPr>
        <p:grpSpPr bwMode="auto">
          <a:xfrm>
            <a:off x="3463925" y="4343400"/>
            <a:ext cx="2795588" cy="1020763"/>
            <a:chOff x="1278" y="768"/>
            <a:chExt cx="1793" cy="643"/>
          </a:xfrm>
        </p:grpSpPr>
        <p:sp>
          <p:nvSpPr>
            <p:cNvPr id="342120" name="Rectangle 104"/>
            <p:cNvSpPr>
              <a:spLocks noChangeArrowheads="1"/>
            </p:cNvSpPr>
            <p:nvPr/>
          </p:nvSpPr>
          <p:spPr bwMode="auto">
            <a:xfrm>
              <a:off x="1659" y="768"/>
              <a:ext cx="1135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10 mol 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O</a:t>
              </a:r>
            </a:p>
          </p:txBody>
        </p:sp>
        <p:sp>
          <p:nvSpPr>
            <p:cNvPr id="342121" name="Rectangle 105"/>
            <p:cNvSpPr>
              <a:spLocks noChangeArrowheads="1"/>
            </p:cNvSpPr>
            <p:nvPr/>
          </p:nvSpPr>
          <p:spPr bwMode="auto">
            <a:xfrm>
              <a:off x="1368" y="1104"/>
              <a:ext cx="1703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4 mol C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5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(NO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)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342122" name="Line 106"/>
            <p:cNvSpPr>
              <a:spLocks noChangeShapeType="1"/>
            </p:cNvSpPr>
            <p:nvPr/>
          </p:nvSpPr>
          <p:spPr bwMode="auto">
            <a:xfrm>
              <a:off x="1457" y="1104"/>
              <a:ext cx="140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2123" name="Rectangle 107"/>
            <p:cNvSpPr>
              <a:spLocks noChangeArrowheads="1"/>
            </p:cNvSpPr>
            <p:nvPr/>
          </p:nvSpPr>
          <p:spPr bwMode="auto">
            <a:xfrm>
              <a:off x="1278" y="912"/>
              <a:ext cx="178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x </a:t>
              </a:r>
            </a:p>
          </p:txBody>
        </p:sp>
      </p:grpSp>
      <p:grpSp>
        <p:nvGrpSpPr>
          <p:cNvPr id="342126" name="Group 110"/>
          <p:cNvGrpSpPr>
            <a:grpSpLocks/>
          </p:cNvGrpSpPr>
          <p:nvPr/>
        </p:nvGrpSpPr>
        <p:grpSpPr bwMode="auto">
          <a:xfrm>
            <a:off x="6156325" y="4343400"/>
            <a:ext cx="1304925" cy="1020763"/>
            <a:chOff x="1185" y="768"/>
            <a:chExt cx="1724" cy="643"/>
          </a:xfrm>
        </p:grpSpPr>
        <p:sp>
          <p:nvSpPr>
            <p:cNvPr id="342127" name="Rectangle 111"/>
            <p:cNvSpPr>
              <a:spLocks noChangeArrowheads="1"/>
            </p:cNvSpPr>
            <p:nvPr/>
          </p:nvSpPr>
          <p:spPr bwMode="auto">
            <a:xfrm>
              <a:off x="1539" y="768"/>
              <a:ext cx="137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22.4 L </a:t>
              </a:r>
              <a:endParaRPr lang="en-US" b="1" baseline="-2500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342128" name="Rectangle 112"/>
            <p:cNvSpPr>
              <a:spLocks noChangeArrowheads="1"/>
            </p:cNvSpPr>
            <p:nvPr/>
          </p:nvSpPr>
          <p:spPr bwMode="auto">
            <a:xfrm>
              <a:off x="1579" y="1104"/>
              <a:ext cx="1271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</a:t>
              </a:r>
              <a:endParaRPr lang="en-US" b="1" baseline="-2500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342129" name="Line 113"/>
            <p:cNvSpPr>
              <a:spLocks noChangeShapeType="1"/>
            </p:cNvSpPr>
            <p:nvPr/>
          </p:nvSpPr>
          <p:spPr bwMode="auto">
            <a:xfrm>
              <a:off x="1457" y="1104"/>
              <a:ext cx="140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2130" name="Rectangle 114"/>
            <p:cNvSpPr>
              <a:spLocks noChangeArrowheads="1"/>
            </p:cNvSpPr>
            <p:nvPr/>
          </p:nvSpPr>
          <p:spPr bwMode="auto">
            <a:xfrm>
              <a:off x="1185" y="912"/>
              <a:ext cx="36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x </a:t>
              </a:r>
            </a:p>
          </p:txBody>
        </p:sp>
      </p:grpSp>
      <p:sp>
        <p:nvSpPr>
          <p:cNvPr id="342132" name="Rectangle 116"/>
          <p:cNvSpPr>
            <a:spLocks noChangeArrowheads="1"/>
          </p:cNvSpPr>
          <p:nvPr/>
        </p:nvSpPr>
        <p:spPr bwMode="auto">
          <a:xfrm>
            <a:off x="7467600" y="4457700"/>
            <a:ext cx="14478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407988" indent="-407988">
              <a:lnSpc>
                <a:spcPct val="90000"/>
              </a:lnSpc>
              <a:spcBef>
                <a:spcPct val="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= 24.7   L H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2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O</a:t>
            </a:r>
          </a:p>
        </p:txBody>
      </p:sp>
      <p:sp>
        <p:nvSpPr>
          <p:cNvPr id="342133" name="Rectangle 117"/>
          <p:cNvSpPr>
            <a:spLocks noChangeArrowheads="1"/>
          </p:cNvSpPr>
          <p:nvPr/>
        </p:nvSpPr>
        <p:spPr bwMode="auto">
          <a:xfrm>
            <a:off x="0" y="5730875"/>
            <a:ext cx="12414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# L 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2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=</a:t>
            </a:r>
          </a:p>
        </p:txBody>
      </p:sp>
      <p:sp>
        <p:nvSpPr>
          <p:cNvPr id="342134" name="Rectangle 118"/>
          <p:cNvSpPr>
            <a:spLocks noChangeArrowheads="1"/>
          </p:cNvSpPr>
          <p:nvPr/>
        </p:nvSpPr>
        <p:spPr bwMode="auto">
          <a:xfrm>
            <a:off x="1330325" y="5616575"/>
            <a:ext cx="2133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0.44</a:t>
            </a:r>
            <a:r>
              <a:rPr lang="en-US" b="1" u="sng">
                <a:solidFill>
                  <a:schemeClr val="accent2"/>
                </a:solidFill>
                <a:latin typeface="Arial Narrow" pitchFamily="34" charset="0"/>
              </a:rPr>
              <a:t>0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3 mol C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5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(NO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)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</a:p>
        </p:txBody>
      </p:sp>
      <p:grpSp>
        <p:nvGrpSpPr>
          <p:cNvPr id="342136" name="Group 120"/>
          <p:cNvGrpSpPr>
            <a:grpSpLocks/>
          </p:cNvGrpSpPr>
          <p:nvPr/>
        </p:nvGrpSpPr>
        <p:grpSpPr bwMode="auto">
          <a:xfrm>
            <a:off x="3463925" y="5532438"/>
            <a:ext cx="2795588" cy="1020762"/>
            <a:chOff x="1278" y="768"/>
            <a:chExt cx="1793" cy="643"/>
          </a:xfrm>
        </p:grpSpPr>
        <p:sp>
          <p:nvSpPr>
            <p:cNvPr id="342137" name="Rectangle 121"/>
            <p:cNvSpPr>
              <a:spLocks noChangeArrowheads="1"/>
            </p:cNvSpPr>
            <p:nvPr/>
          </p:nvSpPr>
          <p:spPr bwMode="auto">
            <a:xfrm>
              <a:off x="1795" y="768"/>
              <a:ext cx="862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342138" name="Rectangle 122"/>
            <p:cNvSpPr>
              <a:spLocks noChangeArrowheads="1"/>
            </p:cNvSpPr>
            <p:nvPr/>
          </p:nvSpPr>
          <p:spPr bwMode="auto">
            <a:xfrm>
              <a:off x="1368" y="1104"/>
              <a:ext cx="1703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4 mol C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5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(NO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)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342139" name="Line 123"/>
            <p:cNvSpPr>
              <a:spLocks noChangeShapeType="1"/>
            </p:cNvSpPr>
            <p:nvPr/>
          </p:nvSpPr>
          <p:spPr bwMode="auto">
            <a:xfrm>
              <a:off x="1457" y="1104"/>
              <a:ext cx="140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2140" name="Rectangle 124"/>
            <p:cNvSpPr>
              <a:spLocks noChangeArrowheads="1"/>
            </p:cNvSpPr>
            <p:nvPr/>
          </p:nvSpPr>
          <p:spPr bwMode="auto">
            <a:xfrm>
              <a:off x="1278" y="912"/>
              <a:ext cx="178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x </a:t>
              </a:r>
            </a:p>
          </p:txBody>
        </p:sp>
      </p:grpSp>
      <p:grpSp>
        <p:nvGrpSpPr>
          <p:cNvPr id="342143" name="Group 127"/>
          <p:cNvGrpSpPr>
            <a:grpSpLocks/>
          </p:cNvGrpSpPr>
          <p:nvPr/>
        </p:nvGrpSpPr>
        <p:grpSpPr bwMode="auto">
          <a:xfrm>
            <a:off x="6156325" y="5532438"/>
            <a:ext cx="1304925" cy="1020762"/>
            <a:chOff x="1185" y="768"/>
            <a:chExt cx="1724" cy="643"/>
          </a:xfrm>
        </p:grpSpPr>
        <p:sp>
          <p:nvSpPr>
            <p:cNvPr id="342144" name="Rectangle 128"/>
            <p:cNvSpPr>
              <a:spLocks noChangeArrowheads="1"/>
            </p:cNvSpPr>
            <p:nvPr/>
          </p:nvSpPr>
          <p:spPr bwMode="auto">
            <a:xfrm>
              <a:off x="1539" y="768"/>
              <a:ext cx="137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22.4 L </a:t>
              </a:r>
              <a:endParaRPr lang="en-US" b="1" baseline="-2500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342145" name="Rectangle 129"/>
            <p:cNvSpPr>
              <a:spLocks noChangeArrowheads="1"/>
            </p:cNvSpPr>
            <p:nvPr/>
          </p:nvSpPr>
          <p:spPr bwMode="auto">
            <a:xfrm>
              <a:off x="1579" y="1104"/>
              <a:ext cx="1271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</a:t>
              </a:r>
              <a:endParaRPr lang="en-US" b="1" baseline="-2500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342146" name="Line 130"/>
            <p:cNvSpPr>
              <a:spLocks noChangeShapeType="1"/>
            </p:cNvSpPr>
            <p:nvPr/>
          </p:nvSpPr>
          <p:spPr bwMode="auto">
            <a:xfrm>
              <a:off x="1457" y="1104"/>
              <a:ext cx="140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2147" name="Rectangle 131"/>
            <p:cNvSpPr>
              <a:spLocks noChangeArrowheads="1"/>
            </p:cNvSpPr>
            <p:nvPr/>
          </p:nvSpPr>
          <p:spPr bwMode="auto">
            <a:xfrm>
              <a:off x="1185" y="912"/>
              <a:ext cx="36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x </a:t>
              </a:r>
            </a:p>
          </p:txBody>
        </p:sp>
      </p:grpSp>
      <p:sp>
        <p:nvSpPr>
          <p:cNvPr id="342149" name="Rectangle 133"/>
          <p:cNvSpPr>
            <a:spLocks noChangeArrowheads="1"/>
          </p:cNvSpPr>
          <p:nvPr/>
        </p:nvSpPr>
        <p:spPr bwMode="auto">
          <a:xfrm>
            <a:off x="7467600" y="5646738"/>
            <a:ext cx="14478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407988" indent="-407988">
              <a:lnSpc>
                <a:spcPct val="90000"/>
              </a:lnSpc>
              <a:spcBef>
                <a:spcPct val="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= 2.47   L 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2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ChangeArrowheads="1"/>
          </p:cNvSpPr>
          <p:nvPr/>
        </p:nvSpPr>
        <p:spPr bwMode="auto">
          <a:xfrm>
            <a:off x="0" y="762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en-US">
                <a:latin typeface="Arial" charset="0"/>
                <a:sym typeface="Symbol" pitchFamily="18" charset="2"/>
              </a:rPr>
              <a:t>5. </a:t>
            </a:r>
            <a:endParaRPr lang="en-US" baseline="-25000">
              <a:latin typeface="Arial" charset="0"/>
              <a:sym typeface="Symbol" pitchFamily="18" charset="2"/>
            </a:endParaRPr>
          </a:p>
        </p:txBody>
      </p:sp>
      <p:sp>
        <p:nvSpPr>
          <p:cNvPr id="344067" name="Rectangle 3"/>
          <p:cNvSpPr>
            <a:spLocks noChangeArrowheads="1"/>
          </p:cNvSpPr>
          <p:nvPr/>
        </p:nvSpPr>
        <p:spPr bwMode="auto">
          <a:xfrm>
            <a:off x="381000" y="152400"/>
            <a:ext cx="3200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# mol C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5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(NO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)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=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762000" y="731838"/>
            <a:ext cx="26670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200 g C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5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(NO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)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</a:p>
        </p:txBody>
      </p:sp>
      <p:grpSp>
        <p:nvGrpSpPr>
          <p:cNvPr id="344070" name="Group 6"/>
          <p:cNvGrpSpPr>
            <a:grpSpLocks/>
          </p:cNvGrpSpPr>
          <p:nvPr/>
        </p:nvGrpSpPr>
        <p:grpSpPr bwMode="auto">
          <a:xfrm>
            <a:off x="3449638" y="579438"/>
            <a:ext cx="3351212" cy="1020762"/>
            <a:chOff x="1293" y="768"/>
            <a:chExt cx="1763" cy="643"/>
          </a:xfrm>
        </p:grpSpPr>
        <p:sp>
          <p:nvSpPr>
            <p:cNvPr id="344071" name="Rectangle 7"/>
            <p:cNvSpPr>
              <a:spLocks noChangeArrowheads="1"/>
            </p:cNvSpPr>
            <p:nvPr/>
          </p:nvSpPr>
          <p:spPr bwMode="auto">
            <a:xfrm>
              <a:off x="1525" y="768"/>
              <a:ext cx="139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1 mol C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5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(NO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)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344072" name="Rectangle 8"/>
            <p:cNvSpPr>
              <a:spLocks noChangeArrowheads="1"/>
            </p:cNvSpPr>
            <p:nvPr/>
          </p:nvSpPr>
          <p:spPr bwMode="auto">
            <a:xfrm>
              <a:off x="1376" y="1104"/>
              <a:ext cx="1680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227.11 g  C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5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(NO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)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344073" name="Line 9"/>
            <p:cNvSpPr>
              <a:spLocks noChangeShapeType="1"/>
            </p:cNvSpPr>
            <p:nvPr/>
          </p:nvSpPr>
          <p:spPr bwMode="auto">
            <a:xfrm>
              <a:off x="1457" y="1104"/>
              <a:ext cx="140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4074" name="Rectangle 10"/>
            <p:cNvSpPr>
              <a:spLocks noChangeArrowheads="1"/>
            </p:cNvSpPr>
            <p:nvPr/>
          </p:nvSpPr>
          <p:spPr bwMode="auto">
            <a:xfrm>
              <a:off x="1293" y="912"/>
              <a:ext cx="146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x </a:t>
              </a:r>
            </a:p>
          </p:txBody>
        </p:sp>
      </p:grpSp>
      <p:sp>
        <p:nvSpPr>
          <p:cNvPr id="344076" name="Rectangle 12"/>
          <p:cNvSpPr>
            <a:spLocks noChangeArrowheads="1"/>
          </p:cNvSpPr>
          <p:nvPr/>
        </p:nvSpPr>
        <p:spPr bwMode="auto">
          <a:xfrm>
            <a:off x="6629400" y="808038"/>
            <a:ext cx="26670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= 0.8806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endParaRPr lang="en-US" b="1" baseline="-25000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344077" name="Rectangle 13"/>
          <p:cNvSpPr>
            <a:spLocks noChangeArrowheads="1"/>
          </p:cNvSpPr>
          <p:nvPr/>
        </p:nvSpPr>
        <p:spPr bwMode="auto">
          <a:xfrm>
            <a:off x="76200" y="1676400"/>
            <a:ext cx="265747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 # mol all gases=</a:t>
            </a:r>
          </a:p>
        </p:txBody>
      </p:sp>
      <p:sp>
        <p:nvSpPr>
          <p:cNvPr id="344078" name="Rectangle 14"/>
          <p:cNvSpPr>
            <a:spLocks noChangeArrowheads="1"/>
          </p:cNvSpPr>
          <p:nvPr/>
        </p:nvSpPr>
        <p:spPr bwMode="auto">
          <a:xfrm>
            <a:off x="304800" y="2239963"/>
            <a:ext cx="35052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0.8806 mol C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H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5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(NO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)</a:t>
            </a:r>
            <a:r>
              <a:rPr lang="en-US" b="1" baseline="-25000">
                <a:solidFill>
                  <a:schemeClr val="accent2"/>
                </a:solidFill>
                <a:latin typeface="Arial Narrow" pitchFamily="34" charset="0"/>
              </a:rPr>
              <a:t>3</a:t>
            </a:r>
          </a:p>
        </p:txBody>
      </p:sp>
      <p:grpSp>
        <p:nvGrpSpPr>
          <p:cNvPr id="344080" name="Group 16"/>
          <p:cNvGrpSpPr>
            <a:grpSpLocks/>
          </p:cNvGrpSpPr>
          <p:nvPr/>
        </p:nvGrpSpPr>
        <p:grpSpPr bwMode="auto">
          <a:xfrm>
            <a:off x="3894138" y="2087563"/>
            <a:ext cx="2806700" cy="1020762"/>
            <a:chOff x="1278" y="768"/>
            <a:chExt cx="1785" cy="643"/>
          </a:xfrm>
        </p:grpSpPr>
        <p:sp>
          <p:nvSpPr>
            <p:cNvPr id="344081" name="Rectangle 17"/>
            <p:cNvSpPr>
              <a:spLocks noChangeArrowheads="1"/>
            </p:cNvSpPr>
            <p:nvPr/>
          </p:nvSpPr>
          <p:spPr bwMode="auto">
            <a:xfrm>
              <a:off x="1563" y="768"/>
              <a:ext cx="1331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29 mol gases</a:t>
              </a:r>
              <a:endParaRPr lang="en-US" b="1" baseline="-2500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344082" name="Rectangle 18"/>
            <p:cNvSpPr>
              <a:spLocks noChangeArrowheads="1"/>
            </p:cNvSpPr>
            <p:nvPr/>
          </p:nvSpPr>
          <p:spPr bwMode="auto">
            <a:xfrm>
              <a:off x="1374" y="1104"/>
              <a:ext cx="1689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4 mol C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H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5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(NO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)</a:t>
              </a:r>
              <a:r>
                <a:rPr lang="en-US" b="1" baseline="-25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344083" name="Line 19"/>
            <p:cNvSpPr>
              <a:spLocks noChangeShapeType="1"/>
            </p:cNvSpPr>
            <p:nvPr/>
          </p:nvSpPr>
          <p:spPr bwMode="auto">
            <a:xfrm>
              <a:off x="1457" y="1104"/>
              <a:ext cx="1406" cy="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4084" name="Rectangle 20"/>
            <p:cNvSpPr>
              <a:spLocks noChangeArrowheads="1"/>
            </p:cNvSpPr>
            <p:nvPr/>
          </p:nvSpPr>
          <p:spPr bwMode="auto">
            <a:xfrm>
              <a:off x="1278" y="912"/>
              <a:ext cx="17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accent2"/>
                  </a:solidFill>
                  <a:latin typeface="Arial Narrow" pitchFamily="34" charset="0"/>
                </a:rPr>
                <a:t>x </a:t>
              </a:r>
            </a:p>
          </p:txBody>
        </p:sp>
      </p:grpSp>
      <p:sp>
        <p:nvSpPr>
          <p:cNvPr id="344093" name="Rectangle 29"/>
          <p:cNvSpPr>
            <a:spLocks noChangeArrowheads="1"/>
          </p:cNvSpPr>
          <p:nvPr/>
        </p:nvSpPr>
        <p:spPr bwMode="auto">
          <a:xfrm>
            <a:off x="6781800" y="2286000"/>
            <a:ext cx="1981200" cy="88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= 6.385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all gases</a:t>
            </a:r>
            <a:endParaRPr lang="en-US" b="1" baseline="-25000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344124" name="Rectangle 60"/>
          <p:cNvSpPr>
            <a:spLocks noChangeArrowheads="1"/>
          </p:cNvSpPr>
          <p:nvPr/>
        </p:nvSpPr>
        <p:spPr bwMode="auto">
          <a:xfrm>
            <a:off x="457200" y="36576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PV = nRT</a:t>
            </a:r>
            <a:endParaRPr lang="en-US">
              <a:solidFill>
                <a:schemeClr val="tx1"/>
              </a:solidFill>
              <a:latin typeface="Arial Narrow" pitchFamily="34" charset="0"/>
              <a:sym typeface="Symbol" pitchFamily="18" charset="2"/>
            </a:endParaRPr>
          </a:p>
        </p:txBody>
      </p:sp>
      <p:sp>
        <p:nvSpPr>
          <p:cNvPr id="344125" name="Rectangle 61"/>
          <p:cNvSpPr>
            <a:spLocks noChangeArrowheads="1"/>
          </p:cNvSpPr>
          <p:nvPr/>
        </p:nvSpPr>
        <p:spPr bwMode="auto">
          <a:xfrm>
            <a:off x="2286000" y="3657600"/>
            <a:ext cx="670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V = 50 L,  n = 6.3</a:t>
            </a:r>
            <a:r>
              <a:rPr lang="en-US" u="sng" dirty="0">
                <a:solidFill>
                  <a:schemeClr val="tx1"/>
                </a:solidFill>
                <a:latin typeface="Arial Narrow" pitchFamily="34" charset="0"/>
              </a:rPr>
              <a:t>8</a:t>
            </a:r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5 </a:t>
            </a:r>
            <a:r>
              <a:rPr lang="en-US" dirty="0" err="1">
                <a:solidFill>
                  <a:schemeClr val="tx1"/>
                </a:solidFill>
                <a:latin typeface="Arial Narrow" pitchFamily="34" charset="0"/>
              </a:rPr>
              <a:t>mol</a:t>
            </a:r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,  T = 493 K</a:t>
            </a:r>
          </a:p>
        </p:txBody>
      </p:sp>
      <p:grpSp>
        <p:nvGrpSpPr>
          <p:cNvPr id="344126" name="Group 62"/>
          <p:cNvGrpSpPr>
            <a:grpSpLocks/>
          </p:cNvGrpSpPr>
          <p:nvPr/>
        </p:nvGrpSpPr>
        <p:grpSpPr bwMode="auto">
          <a:xfrm>
            <a:off x="304800" y="4267200"/>
            <a:ext cx="4800600" cy="1046163"/>
            <a:chOff x="96" y="3312"/>
            <a:chExt cx="2880" cy="659"/>
          </a:xfrm>
        </p:grpSpPr>
        <p:grpSp>
          <p:nvGrpSpPr>
            <p:cNvPr id="344127" name="Group 63"/>
            <p:cNvGrpSpPr>
              <a:grpSpLocks/>
            </p:cNvGrpSpPr>
            <p:nvPr/>
          </p:nvGrpSpPr>
          <p:grpSpPr bwMode="auto">
            <a:xfrm>
              <a:off x="96" y="3626"/>
              <a:ext cx="2880" cy="345"/>
              <a:chOff x="96" y="3626"/>
              <a:chExt cx="2880" cy="345"/>
            </a:xfrm>
          </p:grpSpPr>
          <p:sp>
            <p:nvSpPr>
              <p:cNvPr id="344128" name="Line 64"/>
              <p:cNvSpPr>
                <a:spLocks noChangeShapeType="1"/>
              </p:cNvSpPr>
              <p:nvPr/>
            </p:nvSpPr>
            <p:spPr bwMode="auto">
              <a:xfrm>
                <a:off x="144" y="3626"/>
                <a:ext cx="28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4129" name="Rectangle 65"/>
              <p:cNvSpPr>
                <a:spLocks noChangeArrowheads="1"/>
              </p:cNvSpPr>
              <p:nvPr/>
            </p:nvSpPr>
            <p:spPr bwMode="auto">
              <a:xfrm>
                <a:off x="96" y="3635"/>
                <a:ext cx="28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marL="342900" indent="-342900" algn="ctr">
                  <a:spcBef>
                    <a:spcPct val="15000"/>
                  </a:spcBef>
                </a:pPr>
                <a:r>
                  <a:rPr lang="en-US">
                    <a:solidFill>
                      <a:schemeClr val="tx1"/>
                    </a:solidFill>
                    <a:latin typeface="Arial Narrow" pitchFamily="34" charset="0"/>
                  </a:rPr>
                  <a:t>(50 L)</a:t>
                </a:r>
              </a:p>
            </p:txBody>
          </p:sp>
        </p:grpSp>
        <p:sp>
          <p:nvSpPr>
            <p:cNvPr id="344130" name="Rectangle 66"/>
            <p:cNvSpPr>
              <a:spLocks noChangeArrowheads="1"/>
            </p:cNvSpPr>
            <p:nvPr/>
          </p:nvSpPr>
          <p:spPr bwMode="auto">
            <a:xfrm>
              <a:off x="96" y="3312"/>
              <a:ext cx="283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15000"/>
                </a:spcBef>
              </a:pPr>
              <a:r>
                <a:rPr lang="en-US">
                  <a:solidFill>
                    <a:schemeClr val="tx1"/>
                  </a:solidFill>
                  <a:latin typeface="Arial Narrow" pitchFamily="34" charset="0"/>
                </a:rPr>
                <a:t>(6.3</a:t>
              </a:r>
              <a:r>
                <a:rPr lang="en-US" u="sng">
                  <a:solidFill>
                    <a:schemeClr val="tx1"/>
                  </a:solidFill>
                  <a:latin typeface="Arial Narrow" pitchFamily="34" charset="0"/>
                </a:rPr>
                <a:t>8</a:t>
              </a:r>
              <a:r>
                <a:rPr lang="en-US">
                  <a:solidFill>
                    <a:schemeClr val="tx1"/>
                  </a:solidFill>
                  <a:latin typeface="Arial Narrow" pitchFamily="34" charset="0"/>
                </a:rPr>
                <a:t>5 mol)(8.31)(493 K)</a:t>
              </a:r>
            </a:p>
          </p:txBody>
        </p:sp>
      </p:grpSp>
      <p:sp>
        <p:nvSpPr>
          <p:cNvPr id="344131" name="Rectangle 67"/>
          <p:cNvSpPr>
            <a:spLocks noChangeArrowheads="1"/>
          </p:cNvSpPr>
          <p:nvPr/>
        </p:nvSpPr>
        <p:spPr bwMode="auto">
          <a:xfrm>
            <a:off x="5181600" y="44196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= P = 523 kPa</a:t>
            </a:r>
            <a:endParaRPr lang="en-US" baseline="-2500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hlinkClick r:id="rId2"/>
              </a:rPr>
              <a:t>https://youtu.be/HgeCwZgoqcI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94508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sz="4800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Gas Stoichiometry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991600" cy="2514600"/>
          </a:xfrm>
        </p:spPr>
        <p:txBody>
          <a:bodyPr/>
          <a:lstStyle/>
          <a:p>
            <a:pPr marL="277813" indent="-277813">
              <a:spcBef>
                <a:spcPct val="0"/>
              </a:spcBef>
            </a:pPr>
            <a:r>
              <a:rPr lang="en-US" sz="2400" b="1" dirty="0">
                <a:latin typeface="Arial" charset="0"/>
              </a:rPr>
              <a:t>“Normal” stoichiometry </a:t>
            </a:r>
            <a:br>
              <a:rPr lang="en-US" sz="2400" b="1" dirty="0">
                <a:latin typeface="Arial" charset="0"/>
              </a:rPr>
            </a:br>
            <a:r>
              <a:rPr lang="en-US" sz="2400" b="1" dirty="0">
                <a:latin typeface="Arial" charset="0"/>
              </a:rPr>
              <a:t>      = using molecules, masses &amp; molar masses.</a:t>
            </a:r>
          </a:p>
          <a:p>
            <a:pPr marL="277813" indent="-277813">
              <a:spcBef>
                <a:spcPct val="0"/>
              </a:spcBef>
            </a:pPr>
            <a:r>
              <a:rPr lang="en-US" sz="2400" b="1" dirty="0">
                <a:latin typeface="Arial" charset="0"/>
              </a:rPr>
              <a:t>We can use stoichiometry for gas reactions!</a:t>
            </a:r>
          </a:p>
          <a:p>
            <a:pPr marL="277813" indent="-277813">
              <a:spcBef>
                <a:spcPct val="0"/>
              </a:spcBef>
            </a:pPr>
            <a:r>
              <a:rPr lang="en-US" sz="2800" b="1" i="1" dirty="0">
                <a:solidFill>
                  <a:srgbClr val="000099"/>
                </a:solidFill>
                <a:latin typeface="Arial" charset="0"/>
              </a:rPr>
              <a:t>STILL need mole ratios…might need </a:t>
            </a:r>
            <a:r>
              <a:rPr lang="en-US" sz="2800" b="1" i="1" dirty="0">
                <a:solidFill>
                  <a:srgbClr val="FF0000"/>
                </a:solidFill>
                <a:latin typeface="Arial" charset="0"/>
              </a:rPr>
              <a:t>gas laws </a:t>
            </a:r>
            <a:r>
              <a:rPr lang="en-US" sz="2800" b="1" i="1" dirty="0">
                <a:solidFill>
                  <a:srgbClr val="000099"/>
                </a:solidFill>
                <a:latin typeface="Arial" charset="0"/>
              </a:rPr>
              <a:t>to help you find # of moles though!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685800" y="3200400"/>
            <a:ext cx="8382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77813" indent="-277813">
              <a:spcBef>
                <a:spcPct val="0"/>
              </a:spcBef>
              <a:buFontTx/>
              <a:buChar char="•"/>
            </a:pPr>
            <a:endParaRPr lang="en-CA">
              <a:latin typeface="Arial" charset="0"/>
              <a:sym typeface="Symbol" pitchFamily="18" charset="2"/>
            </a:endParaRPr>
          </a:p>
        </p:txBody>
      </p:sp>
      <p:sp>
        <p:nvSpPr>
          <p:cNvPr id="245765" name="Rectangle 5"/>
          <p:cNvSpPr>
            <a:spLocks noChangeArrowheads="1"/>
          </p:cNvSpPr>
          <p:nvPr/>
        </p:nvSpPr>
        <p:spPr bwMode="auto">
          <a:xfrm>
            <a:off x="0" y="54864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sz="2400" i="1" dirty="0">
                <a:solidFill>
                  <a:schemeClr val="tx1"/>
                </a:solidFill>
                <a:latin typeface="Arial" charset="0"/>
              </a:rPr>
              <a:t>*Sometimes you can use </a:t>
            </a:r>
            <a:r>
              <a:rPr lang="en-US" sz="2400" b="1" i="1" dirty="0">
                <a:solidFill>
                  <a:schemeClr val="tx1"/>
                </a:solidFill>
                <a:latin typeface="Arial" charset="0"/>
              </a:rPr>
              <a:t>MOLAR VOLUME</a:t>
            </a:r>
            <a:r>
              <a:rPr lang="en-US" sz="2400" i="1" dirty="0">
                <a:solidFill>
                  <a:schemeClr val="tx1"/>
                </a:solidFill>
                <a:latin typeface="Arial" charset="0"/>
              </a:rPr>
              <a:t> as shortcuts </a:t>
            </a:r>
          </a:p>
          <a:p>
            <a:pPr algn="ctr">
              <a:spcBef>
                <a:spcPct val="0"/>
              </a:spcBef>
            </a:pPr>
            <a:r>
              <a:rPr lang="en-US" sz="2400" b="1" i="1" dirty="0">
                <a:solidFill>
                  <a:srgbClr val="FF3300"/>
                </a:solidFill>
                <a:latin typeface="Arial" charset="0"/>
              </a:rPr>
              <a:t>22.4 L/</a:t>
            </a:r>
            <a:r>
              <a:rPr lang="en-US" sz="2400" b="1" i="1" dirty="0" err="1">
                <a:solidFill>
                  <a:srgbClr val="FF3300"/>
                </a:solidFill>
                <a:latin typeface="Arial" charset="0"/>
              </a:rPr>
              <a:t>mol</a:t>
            </a:r>
            <a:r>
              <a:rPr lang="en-US" sz="2400" b="1" i="1" dirty="0">
                <a:solidFill>
                  <a:srgbClr val="FF3300"/>
                </a:solidFill>
                <a:latin typeface="Arial" charset="0"/>
              </a:rPr>
              <a:t> at STP </a:t>
            </a:r>
            <a:r>
              <a:rPr lang="en-US" sz="2400" i="1" dirty="0">
                <a:solidFill>
                  <a:schemeClr val="tx1"/>
                </a:solidFill>
                <a:latin typeface="Arial" charset="0"/>
              </a:rPr>
              <a:t>or </a:t>
            </a:r>
          </a:p>
          <a:p>
            <a:pPr algn="ctr">
              <a:spcBef>
                <a:spcPct val="0"/>
              </a:spcBef>
            </a:pPr>
            <a:r>
              <a:rPr lang="en-US" sz="2400" b="1" i="1" dirty="0">
                <a:solidFill>
                  <a:srgbClr val="FF3300"/>
                </a:solidFill>
                <a:latin typeface="Arial" charset="0"/>
              </a:rPr>
              <a:t>24.8 L/</a:t>
            </a:r>
            <a:r>
              <a:rPr lang="en-US" sz="2400" b="1" i="1" dirty="0" err="1">
                <a:solidFill>
                  <a:srgbClr val="FF3300"/>
                </a:solidFill>
                <a:latin typeface="Arial" charset="0"/>
              </a:rPr>
              <a:t>mol</a:t>
            </a:r>
            <a:r>
              <a:rPr lang="en-US" sz="2400" b="1" i="1" dirty="0">
                <a:solidFill>
                  <a:srgbClr val="FF3300"/>
                </a:solidFill>
                <a:latin typeface="Arial" charset="0"/>
              </a:rPr>
              <a:t> at SATP </a:t>
            </a:r>
            <a:r>
              <a:rPr lang="en-US" sz="2400" i="1" dirty="0">
                <a:solidFill>
                  <a:schemeClr val="tx1"/>
                </a:solidFill>
                <a:latin typeface="Arial" charset="0"/>
              </a:rPr>
              <a:t>(S-</a:t>
            </a:r>
            <a:r>
              <a:rPr lang="en-US" sz="2400" i="1" dirty="0" err="1">
                <a:solidFill>
                  <a:schemeClr val="tx1"/>
                </a:solidFill>
                <a:latin typeface="Arial" charset="0"/>
              </a:rPr>
              <a:t>Ambiant</a:t>
            </a:r>
            <a:r>
              <a:rPr lang="en-US" sz="2400" i="1" dirty="0">
                <a:solidFill>
                  <a:schemeClr val="tx1"/>
                </a:solidFill>
                <a:latin typeface="Arial" charset="0"/>
              </a:rPr>
              <a:t>-TP=298K instead of 273K)</a:t>
            </a:r>
          </a:p>
        </p:txBody>
      </p:sp>
      <p:sp>
        <p:nvSpPr>
          <p:cNvPr id="245766" name="Rectangle 6"/>
          <p:cNvSpPr>
            <a:spLocks noChangeArrowheads="1"/>
          </p:cNvSpPr>
          <p:nvPr/>
        </p:nvSpPr>
        <p:spPr bwMode="auto">
          <a:xfrm>
            <a:off x="152400" y="3767138"/>
            <a:ext cx="883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8925" indent="-288925" algn="ctr">
              <a:spcBef>
                <a:spcPct val="0"/>
              </a:spcBef>
              <a:buSzPct val="80000"/>
            </a:pPr>
            <a:r>
              <a:rPr lang="en-US" sz="3100" b="1" dirty="0">
                <a:solidFill>
                  <a:schemeClr val="tx1"/>
                </a:solidFill>
                <a:latin typeface="Arial" charset="0"/>
              </a:rPr>
              <a:t>grams A </a:t>
            </a:r>
            <a:r>
              <a:rPr lang="en-US" sz="3100" b="1" dirty="0">
                <a:solidFill>
                  <a:schemeClr val="tx1"/>
                </a:solidFill>
                <a:latin typeface="Arial" charset="0"/>
                <a:sym typeface="Symbol" pitchFamily="18" charset="2"/>
              </a:rPr>
              <a:t> moles A  moles B  grams B</a:t>
            </a:r>
          </a:p>
        </p:txBody>
      </p:sp>
      <p:grpSp>
        <p:nvGrpSpPr>
          <p:cNvPr id="245782" name="Group 22"/>
          <p:cNvGrpSpPr>
            <a:grpSpLocks/>
          </p:cNvGrpSpPr>
          <p:nvPr/>
        </p:nvGrpSpPr>
        <p:grpSpPr bwMode="auto">
          <a:xfrm>
            <a:off x="6096000" y="2928938"/>
            <a:ext cx="2743200" cy="1066800"/>
            <a:chOff x="3840" y="2085"/>
            <a:chExt cx="1728" cy="672"/>
          </a:xfrm>
        </p:grpSpPr>
        <p:sp>
          <p:nvSpPr>
            <p:cNvPr id="245768" name="Rectangle 8"/>
            <p:cNvSpPr>
              <a:spLocks noChangeArrowheads="1"/>
            </p:cNvSpPr>
            <p:nvPr/>
          </p:nvSpPr>
          <p:spPr bwMode="auto">
            <a:xfrm>
              <a:off x="3840" y="2085"/>
              <a:ext cx="172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800" b="1" dirty="0">
                  <a:solidFill>
                    <a:srgbClr val="00B050"/>
                  </a:solidFill>
                  <a:latin typeface="Arial" charset="0"/>
                </a:rPr>
                <a:t>molar mass </a:t>
              </a:r>
              <a:br>
                <a:rPr lang="en-US" sz="2800" b="1" dirty="0">
                  <a:solidFill>
                    <a:srgbClr val="00B050"/>
                  </a:solidFill>
                  <a:latin typeface="Arial" charset="0"/>
                </a:rPr>
              </a:br>
              <a:r>
                <a:rPr lang="en-US" sz="2800" b="1" dirty="0">
                  <a:solidFill>
                    <a:srgbClr val="00B050"/>
                  </a:solidFill>
                  <a:latin typeface="Arial" charset="0"/>
                </a:rPr>
                <a:t>of B </a:t>
              </a:r>
            </a:p>
          </p:txBody>
        </p:sp>
        <p:sp>
          <p:nvSpPr>
            <p:cNvPr id="245769" name="Line 9"/>
            <p:cNvSpPr>
              <a:spLocks noChangeShapeType="1"/>
            </p:cNvSpPr>
            <p:nvPr/>
          </p:nvSpPr>
          <p:spPr bwMode="auto">
            <a:xfrm>
              <a:off x="4248" y="2373"/>
              <a:ext cx="0" cy="384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781" name="Group 21"/>
          <p:cNvGrpSpPr>
            <a:grpSpLocks/>
          </p:cNvGrpSpPr>
          <p:nvPr/>
        </p:nvGrpSpPr>
        <p:grpSpPr bwMode="auto">
          <a:xfrm>
            <a:off x="2590800" y="2776538"/>
            <a:ext cx="3581400" cy="1200150"/>
            <a:chOff x="1632" y="1989"/>
            <a:chExt cx="2256" cy="756"/>
          </a:xfrm>
        </p:grpSpPr>
        <p:sp>
          <p:nvSpPr>
            <p:cNvPr id="245770" name="Rectangle 10"/>
            <p:cNvSpPr>
              <a:spLocks noChangeArrowheads="1"/>
            </p:cNvSpPr>
            <p:nvPr/>
          </p:nvSpPr>
          <p:spPr bwMode="auto">
            <a:xfrm>
              <a:off x="1632" y="1989"/>
              <a:ext cx="225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800" b="1" dirty="0">
                  <a:solidFill>
                    <a:srgbClr val="00B050"/>
                  </a:solidFill>
                  <a:latin typeface="Arial" charset="0"/>
                </a:rPr>
                <a:t>mole ratio from balanced equation </a:t>
              </a:r>
            </a:p>
          </p:txBody>
        </p:sp>
        <p:sp>
          <p:nvSpPr>
            <p:cNvPr id="245771" name="Line 11"/>
            <p:cNvSpPr>
              <a:spLocks noChangeShapeType="1"/>
            </p:cNvSpPr>
            <p:nvPr/>
          </p:nvSpPr>
          <p:spPr bwMode="auto">
            <a:xfrm>
              <a:off x="2880" y="2505"/>
              <a:ext cx="0" cy="240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780" name="Group 20"/>
          <p:cNvGrpSpPr>
            <a:grpSpLocks/>
          </p:cNvGrpSpPr>
          <p:nvPr/>
        </p:nvGrpSpPr>
        <p:grpSpPr bwMode="auto">
          <a:xfrm>
            <a:off x="152400" y="2928938"/>
            <a:ext cx="2743200" cy="1066800"/>
            <a:chOff x="96" y="2085"/>
            <a:chExt cx="1728" cy="672"/>
          </a:xfrm>
        </p:grpSpPr>
        <p:sp>
          <p:nvSpPr>
            <p:cNvPr id="245767" name="Rectangle 7"/>
            <p:cNvSpPr>
              <a:spLocks noChangeArrowheads="1"/>
            </p:cNvSpPr>
            <p:nvPr/>
          </p:nvSpPr>
          <p:spPr bwMode="auto">
            <a:xfrm>
              <a:off x="96" y="2085"/>
              <a:ext cx="172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800" b="1" dirty="0">
                  <a:solidFill>
                    <a:srgbClr val="00B050"/>
                  </a:solidFill>
                  <a:latin typeface="Arial" charset="0"/>
                </a:rPr>
                <a:t>molar mass </a:t>
              </a:r>
              <a:br>
                <a:rPr lang="en-US" sz="2800" b="1" dirty="0">
                  <a:solidFill>
                    <a:srgbClr val="00B050"/>
                  </a:solidFill>
                  <a:latin typeface="Arial" charset="0"/>
                </a:rPr>
              </a:br>
              <a:r>
                <a:rPr lang="en-US" sz="2800" b="1" dirty="0">
                  <a:solidFill>
                    <a:srgbClr val="00B050"/>
                  </a:solidFill>
                  <a:latin typeface="Arial" charset="0"/>
                </a:rPr>
                <a:t>of A</a:t>
              </a:r>
            </a:p>
          </p:txBody>
        </p:sp>
        <p:sp>
          <p:nvSpPr>
            <p:cNvPr id="245772" name="Line 12"/>
            <p:cNvSpPr>
              <a:spLocks noChangeShapeType="1"/>
            </p:cNvSpPr>
            <p:nvPr/>
          </p:nvSpPr>
          <p:spPr bwMode="auto">
            <a:xfrm>
              <a:off x="1536" y="2373"/>
              <a:ext cx="0" cy="384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787" name="Group 27"/>
          <p:cNvGrpSpPr>
            <a:grpSpLocks/>
          </p:cNvGrpSpPr>
          <p:nvPr/>
        </p:nvGrpSpPr>
        <p:grpSpPr bwMode="auto">
          <a:xfrm>
            <a:off x="1981200" y="4376738"/>
            <a:ext cx="1981200" cy="1033462"/>
            <a:chOff x="1248" y="2997"/>
            <a:chExt cx="1248" cy="651"/>
          </a:xfrm>
        </p:grpSpPr>
        <p:sp>
          <p:nvSpPr>
            <p:cNvPr id="245773" name="Rectangle 13"/>
            <p:cNvSpPr>
              <a:spLocks noChangeArrowheads="1"/>
            </p:cNvSpPr>
            <p:nvPr/>
          </p:nvSpPr>
          <p:spPr bwMode="auto">
            <a:xfrm>
              <a:off x="1248" y="3264"/>
              <a:ext cx="124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288925" indent="-288925">
                <a:spcBef>
                  <a:spcPct val="0"/>
                </a:spcBef>
                <a:buSzPct val="80000"/>
              </a:pPr>
              <a:r>
                <a:rPr lang="en-US" sz="3100" b="1" dirty="0">
                  <a:solidFill>
                    <a:schemeClr val="tx1"/>
                  </a:solidFill>
                  <a:latin typeface="Arial" charset="0"/>
                </a:rPr>
                <a:t>P, V, T</a:t>
              </a:r>
              <a:r>
                <a:rPr lang="en-US" sz="3100" b="1" dirty="0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 (A)</a:t>
              </a:r>
            </a:p>
          </p:txBody>
        </p:sp>
        <p:sp>
          <p:nvSpPr>
            <p:cNvPr id="245774" name="Rectangle 14"/>
            <p:cNvSpPr>
              <a:spLocks noChangeArrowheads="1"/>
            </p:cNvSpPr>
            <p:nvPr/>
          </p:nvSpPr>
          <p:spPr bwMode="auto">
            <a:xfrm rot="16200000">
              <a:off x="1652" y="2977"/>
              <a:ext cx="26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</a:t>
              </a:r>
            </a:p>
          </p:txBody>
        </p:sp>
      </p:grpSp>
      <p:grpSp>
        <p:nvGrpSpPr>
          <p:cNvPr id="245788" name="Group 28"/>
          <p:cNvGrpSpPr>
            <a:grpSpLocks/>
          </p:cNvGrpSpPr>
          <p:nvPr/>
        </p:nvGrpSpPr>
        <p:grpSpPr bwMode="auto">
          <a:xfrm>
            <a:off x="4648200" y="4376738"/>
            <a:ext cx="1981200" cy="1033462"/>
            <a:chOff x="2928" y="2997"/>
            <a:chExt cx="1248" cy="651"/>
          </a:xfrm>
        </p:grpSpPr>
        <p:sp>
          <p:nvSpPr>
            <p:cNvPr id="245777" name="Rectangle 17"/>
            <p:cNvSpPr>
              <a:spLocks noChangeArrowheads="1"/>
            </p:cNvSpPr>
            <p:nvPr/>
          </p:nvSpPr>
          <p:spPr bwMode="auto">
            <a:xfrm>
              <a:off x="2928" y="3264"/>
              <a:ext cx="124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288925" indent="-288925">
                <a:spcBef>
                  <a:spcPct val="0"/>
                </a:spcBef>
                <a:buSzPct val="80000"/>
              </a:pPr>
              <a:r>
                <a:rPr lang="en-US" sz="3100" b="1" dirty="0">
                  <a:solidFill>
                    <a:schemeClr val="tx1"/>
                  </a:solidFill>
                  <a:latin typeface="Arial" charset="0"/>
                </a:rPr>
                <a:t>P, V, T</a:t>
              </a:r>
              <a:r>
                <a:rPr lang="en-US" sz="3100" b="1" dirty="0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 (B)</a:t>
              </a:r>
            </a:p>
          </p:txBody>
        </p:sp>
        <p:sp>
          <p:nvSpPr>
            <p:cNvPr id="245778" name="Rectangle 18"/>
            <p:cNvSpPr>
              <a:spLocks noChangeArrowheads="1"/>
            </p:cNvSpPr>
            <p:nvPr/>
          </p:nvSpPr>
          <p:spPr bwMode="auto">
            <a:xfrm rot="16200000">
              <a:off x="3332" y="2977"/>
              <a:ext cx="26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</a:t>
              </a:r>
            </a:p>
          </p:txBody>
        </p:sp>
      </p:grpSp>
      <p:grpSp>
        <p:nvGrpSpPr>
          <p:cNvPr id="245783" name="Group 23"/>
          <p:cNvGrpSpPr>
            <a:grpSpLocks/>
          </p:cNvGrpSpPr>
          <p:nvPr/>
        </p:nvGrpSpPr>
        <p:grpSpPr bwMode="auto">
          <a:xfrm>
            <a:off x="3086100" y="4343400"/>
            <a:ext cx="2286000" cy="457200"/>
            <a:chOff x="1944" y="2976"/>
            <a:chExt cx="1440" cy="288"/>
          </a:xfrm>
        </p:grpSpPr>
        <p:sp>
          <p:nvSpPr>
            <p:cNvPr id="245775" name="Line 15"/>
            <p:cNvSpPr>
              <a:spLocks noChangeShapeType="1"/>
            </p:cNvSpPr>
            <p:nvPr/>
          </p:nvSpPr>
          <p:spPr bwMode="auto">
            <a:xfrm flipH="1">
              <a:off x="1944" y="3120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6" name="Rectangle 16"/>
            <p:cNvSpPr>
              <a:spLocks noChangeArrowheads="1"/>
            </p:cNvSpPr>
            <p:nvPr/>
          </p:nvSpPr>
          <p:spPr bwMode="auto">
            <a:xfrm>
              <a:off x="2136" y="2976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Arial" charset="0"/>
                </a:rPr>
                <a:t>PV =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nRT</a:t>
              </a:r>
              <a:endParaRPr lang="en-US" sz="2800" b="1" dirty="0">
                <a:solidFill>
                  <a:srgbClr val="FF0000"/>
                </a:solidFill>
                <a:latin typeface="Arial" charset="0"/>
              </a:endParaRPr>
            </a:p>
            <a:p>
              <a:pPr marL="342900" indent="-342900" algn="ctr">
                <a:spcBef>
                  <a:spcPct val="2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Arial" charset="0"/>
                </a:rPr>
                <a:t>*</a:t>
              </a:r>
            </a:p>
          </p:txBody>
        </p:sp>
        <p:sp>
          <p:nvSpPr>
            <p:cNvPr id="245779" name="Line 19"/>
            <p:cNvSpPr>
              <a:spLocks noChangeShapeType="1"/>
            </p:cNvSpPr>
            <p:nvPr/>
          </p:nvSpPr>
          <p:spPr bwMode="auto">
            <a:xfrm>
              <a:off x="3192" y="3120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062273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4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4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4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5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5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5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uiExpand="1" build="p" autoUpdateAnimBg="0"/>
      <p:bldP spid="245765" grpId="0" build="p" autoUpdateAnimBg="0"/>
      <p:bldP spid="24576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Sample problem 1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9906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 dirty="0">
                <a:latin typeface="Arial" charset="0"/>
              </a:rPr>
              <a:t>CH</a:t>
            </a:r>
            <a:r>
              <a:rPr lang="en-US" sz="2800" b="1" baseline="-25000" dirty="0">
                <a:latin typeface="Arial" charset="0"/>
              </a:rPr>
              <a:t>4</a:t>
            </a:r>
            <a:r>
              <a:rPr lang="en-US" sz="2800" b="1" dirty="0">
                <a:latin typeface="Arial" charset="0"/>
              </a:rPr>
              <a:t> burns in O</a:t>
            </a:r>
            <a:r>
              <a:rPr lang="en-US" sz="2800" b="1" baseline="-25000" dirty="0">
                <a:latin typeface="Arial" charset="0"/>
              </a:rPr>
              <a:t>2</a:t>
            </a:r>
            <a:r>
              <a:rPr lang="en-US" sz="2800" b="1" dirty="0">
                <a:latin typeface="Arial" charset="0"/>
              </a:rPr>
              <a:t>, producing CO</a:t>
            </a:r>
            <a:r>
              <a:rPr lang="en-US" sz="2800" b="1" baseline="-25000" dirty="0">
                <a:latin typeface="Arial" charset="0"/>
              </a:rPr>
              <a:t>2</a:t>
            </a:r>
            <a:r>
              <a:rPr lang="en-US" sz="2800" b="1" dirty="0">
                <a:latin typeface="Arial" charset="0"/>
              </a:rPr>
              <a:t>+ H</a:t>
            </a:r>
            <a:r>
              <a:rPr lang="en-US" sz="2800" b="1" baseline="-25000" dirty="0">
                <a:latin typeface="Arial" charset="0"/>
              </a:rPr>
              <a:t>2</a:t>
            </a:r>
            <a:r>
              <a:rPr lang="en-US" sz="2800" b="1" dirty="0">
                <a:latin typeface="Arial" charset="0"/>
              </a:rPr>
              <a:t>O(g).  A 1.22 L CH</a:t>
            </a:r>
            <a:r>
              <a:rPr lang="en-US" sz="2800" b="1" baseline="-25000" dirty="0">
                <a:latin typeface="Arial" charset="0"/>
              </a:rPr>
              <a:t>4</a:t>
            </a:r>
            <a:r>
              <a:rPr lang="en-US" sz="2800" b="1" dirty="0">
                <a:latin typeface="Arial" charset="0"/>
              </a:rPr>
              <a:t> cylinder, at 15°C, has a pressure of 328 </a:t>
            </a:r>
            <a:r>
              <a:rPr lang="en-US" sz="2800" b="1" dirty="0" err="1">
                <a:latin typeface="Arial" charset="0"/>
              </a:rPr>
              <a:t>kPa</a:t>
            </a:r>
            <a:r>
              <a:rPr lang="en-US" sz="2800" b="1" dirty="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321559" name="Rectangle 23"/>
          <p:cNvSpPr>
            <a:spLocks noChangeArrowheads="1"/>
          </p:cNvSpPr>
          <p:nvPr/>
        </p:nvSpPr>
        <p:spPr bwMode="auto">
          <a:xfrm>
            <a:off x="152400" y="1752600"/>
            <a:ext cx="868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lnSpc>
                <a:spcPct val="90000"/>
              </a:lnSpc>
              <a:spcBef>
                <a:spcPct val="0"/>
              </a:spcBef>
              <a:buFontTx/>
              <a:buAutoNum type="alphaLcParenR"/>
            </a:pPr>
            <a:r>
              <a:rPr lang="en-US" sz="2800" dirty="0">
                <a:latin typeface="Arial" charset="0"/>
                <a:sym typeface="Symbol" pitchFamily="18" charset="2"/>
              </a:rPr>
              <a:t>What volume of O</a:t>
            </a:r>
            <a:r>
              <a:rPr lang="en-US" sz="2800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sz="2800" dirty="0">
                <a:latin typeface="Arial" charset="0"/>
                <a:sym typeface="Symbol" pitchFamily="18" charset="2"/>
              </a:rPr>
              <a:t> at 100kPa and 298K will be required to react completely with all of the CH</a:t>
            </a:r>
            <a:r>
              <a:rPr lang="en-US" sz="2800" baseline="-25000" dirty="0">
                <a:latin typeface="Arial" charset="0"/>
                <a:sym typeface="Symbol" pitchFamily="18" charset="2"/>
              </a:rPr>
              <a:t>4</a:t>
            </a:r>
            <a:r>
              <a:rPr lang="en-US" sz="2800" dirty="0">
                <a:latin typeface="Arial" charset="0"/>
                <a:sym typeface="Symbol" pitchFamily="18" charset="2"/>
              </a:rPr>
              <a:t>?</a:t>
            </a:r>
          </a:p>
        </p:txBody>
      </p:sp>
      <p:sp>
        <p:nvSpPr>
          <p:cNvPr id="321560" name="Rectangle 24"/>
          <p:cNvSpPr>
            <a:spLocks noChangeArrowheads="1"/>
          </p:cNvSpPr>
          <p:nvPr/>
        </p:nvSpPr>
        <p:spPr bwMode="auto">
          <a:xfrm>
            <a:off x="152400" y="26670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en-US" b="1" dirty="0">
                <a:solidFill>
                  <a:schemeClr val="tx1"/>
                </a:solidFill>
                <a:latin typeface="Arial" charset="0"/>
                <a:sym typeface="Symbol" pitchFamily="18" charset="2"/>
              </a:rPr>
              <a:t>First:    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CH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4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 CO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O(g)</a:t>
            </a:r>
          </a:p>
        </p:txBody>
      </p:sp>
      <p:sp>
        <p:nvSpPr>
          <p:cNvPr id="321572" name="Rectangle 36"/>
          <p:cNvSpPr>
            <a:spLocks noChangeArrowheads="1"/>
          </p:cNvSpPr>
          <p:nvPr/>
        </p:nvSpPr>
        <p:spPr bwMode="auto">
          <a:xfrm>
            <a:off x="1645920" y="4671273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PV =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nRT</a:t>
            </a:r>
            <a:br>
              <a:rPr lang="en-US" sz="2400" b="1" dirty="0">
                <a:solidFill>
                  <a:srgbClr val="FF0000"/>
                </a:solidFill>
                <a:latin typeface="Arial" charset="0"/>
              </a:rPr>
            </a:br>
            <a:r>
              <a:rPr lang="en-US" sz="2400" b="1" i="1" dirty="0">
                <a:solidFill>
                  <a:srgbClr val="FF0000"/>
                </a:solidFill>
                <a:latin typeface="Arial" charset="0"/>
              </a:rPr>
              <a:t>of A</a:t>
            </a:r>
            <a:endParaRPr lang="en-US" sz="2400" b="1" dirty="0">
              <a:solidFill>
                <a:srgbClr val="FF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7640" y="3403312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Pathway: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640" y="4038600"/>
            <a:ext cx="233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 of A    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895600" y="4038600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mol</a:t>
            </a:r>
            <a:r>
              <a:rPr lang="en-US" b="1" dirty="0"/>
              <a:t> A   </a:t>
            </a:r>
            <a:r>
              <a:rPr lang="en-US" b="1" dirty="0">
                <a:sym typeface="Wingdings" panose="05000000000000000000" pitchFamily="2" charset="2"/>
              </a:rPr>
              <a:t> 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105400" y="4040777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mol</a:t>
            </a:r>
            <a:r>
              <a:rPr lang="en-US" b="1" dirty="0"/>
              <a:t> B   </a:t>
            </a:r>
            <a:r>
              <a:rPr lang="en-US" b="1" dirty="0">
                <a:sym typeface="Wingdings" panose="05000000000000000000" pitchFamily="2" charset="2"/>
              </a:rPr>
              <a:t> 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7132320" y="4038600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 of B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3760470" y="4623375"/>
            <a:ext cx="2019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Mole Ratio</a:t>
            </a:r>
            <a:endParaRPr lang="en-US" sz="2400" b="1" dirty="0">
              <a:solidFill>
                <a:srgbClr val="00B05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40" name="Rectangle 36"/>
          <p:cNvSpPr>
            <a:spLocks noChangeArrowheads="1"/>
          </p:cNvSpPr>
          <p:nvPr/>
        </p:nvSpPr>
        <p:spPr bwMode="auto">
          <a:xfrm>
            <a:off x="5898968" y="467779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 algn="ctr">
              <a:spcBef>
                <a:spcPct val="15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PV =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nRT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  <a:p>
            <a:pPr marL="342900" indent="-342900" algn="ctr">
              <a:spcBef>
                <a:spcPct val="15000"/>
              </a:spcBef>
            </a:pPr>
            <a:r>
              <a:rPr lang="en-US" sz="2400" b="1" i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of 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1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1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 autoUpdateAnimBg="0"/>
      <p:bldP spid="321559" grpId="0" build="p" autoUpdateAnimBg="0"/>
      <p:bldP spid="321560" grpId="0" build="p" autoUpdateAnimBg="0"/>
      <p:bldP spid="321572" grpId="0"/>
      <p:bldP spid="2" grpId="0"/>
      <p:bldP spid="3" grpId="0"/>
      <p:bldP spid="35" grpId="0"/>
      <p:bldP spid="36" grpId="0"/>
      <p:bldP spid="37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Sample problem 1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991600" cy="9906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Arial" charset="0"/>
              </a:rPr>
              <a:t>CH</a:t>
            </a:r>
            <a:r>
              <a:rPr lang="en-US" sz="2800" baseline="-25000" dirty="0">
                <a:latin typeface="Arial" charset="0"/>
              </a:rPr>
              <a:t>4</a:t>
            </a:r>
            <a:r>
              <a:rPr lang="en-US" sz="2800" dirty="0">
                <a:latin typeface="Arial" charset="0"/>
              </a:rPr>
              <a:t> burns in O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, producing CO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+ H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O(g).  A 1.22 L CH</a:t>
            </a:r>
            <a:r>
              <a:rPr lang="en-US" sz="2800" baseline="-25000" dirty="0">
                <a:latin typeface="Arial" charset="0"/>
              </a:rPr>
              <a:t>4</a:t>
            </a:r>
            <a:r>
              <a:rPr lang="en-US" sz="2800" dirty="0">
                <a:latin typeface="Arial" charset="0"/>
              </a:rPr>
              <a:t> cylinder, at 15°C, has a pressure of 328 </a:t>
            </a:r>
            <a:r>
              <a:rPr lang="en-US" sz="2800" dirty="0" err="1">
                <a:latin typeface="Arial" charset="0"/>
              </a:rPr>
              <a:t>kPa</a:t>
            </a:r>
            <a:r>
              <a:rPr lang="en-US" sz="2800" dirty="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321559" name="Rectangle 23"/>
          <p:cNvSpPr>
            <a:spLocks noChangeArrowheads="1"/>
          </p:cNvSpPr>
          <p:nvPr/>
        </p:nvSpPr>
        <p:spPr bwMode="auto">
          <a:xfrm>
            <a:off x="152400" y="1295400"/>
            <a:ext cx="868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lnSpc>
                <a:spcPct val="90000"/>
              </a:lnSpc>
              <a:spcBef>
                <a:spcPct val="0"/>
              </a:spcBef>
              <a:buFontTx/>
              <a:buAutoNum type="alphaLcParenR"/>
            </a:pPr>
            <a:r>
              <a:rPr lang="en-US" sz="2800" dirty="0">
                <a:latin typeface="Arial" charset="0"/>
                <a:sym typeface="Symbol" pitchFamily="18" charset="2"/>
              </a:rPr>
              <a:t>What volume of O</a:t>
            </a:r>
            <a:r>
              <a:rPr lang="en-US" sz="2800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sz="2800" dirty="0">
                <a:latin typeface="Arial" charset="0"/>
                <a:sym typeface="Symbol" pitchFamily="18" charset="2"/>
              </a:rPr>
              <a:t> at 100kPa and 298K will be required to react completely with all of the CH</a:t>
            </a:r>
            <a:r>
              <a:rPr lang="en-US" sz="2800" baseline="-25000" dirty="0">
                <a:latin typeface="Arial" charset="0"/>
                <a:sym typeface="Symbol" pitchFamily="18" charset="2"/>
              </a:rPr>
              <a:t>4</a:t>
            </a:r>
            <a:r>
              <a:rPr lang="en-US" sz="2800" dirty="0">
                <a:latin typeface="Arial" charset="0"/>
                <a:sym typeface="Symbol" pitchFamily="18" charset="2"/>
              </a:rPr>
              <a:t>?</a:t>
            </a:r>
          </a:p>
        </p:txBody>
      </p:sp>
      <p:sp>
        <p:nvSpPr>
          <p:cNvPr id="321560" name="Rectangle 24"/>
          <p:cNvSpPr>
            <a:spLocks noChangeArrowheads="1"/>
          </p:cNvSpPr>
          <p:nvPr/>
        </p:nvSpPr>
        <p:spPr bwMode="auto">
          <a:xfrm>
            <a:off x="152400" y="19812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       CH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4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 CO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O(g)</a:t>
            </a:r>
          </a:p>
        </p:txBody>
      </p:sp>
      <p:sp>
        <p:nvSpPr>
          <p:cNvPr id="321572" name="Rectangle 36"/>
          <p:cNvSpPr>
            <a:spLocks noChangeArrowheads="1"/>
          </p:cNvSpPr>
          <p:nvPr/>
        </p:nvSpPr>
        <p:spPr bwMode="auto">
          <a:xfrm>
            <a:off x="228600" y="40386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PV =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nRT</a:t>
            </a:r>
            <a:endParaRPr lang="en-US" dirty="0">
              <a:solidFill>
                <a:schemeClr val="tx1"/>
              </a:solidFill>
              <a:latin typeface="Arial" charset="0"/>
              <a:sym typeface="Symbol" pitchFamily="18" charset="2"/>
            </a:endParaRPr>
          </a:p>
        </p:txBody>
      </p:sp>
      <p:grpSp>
        <p:nvGrpSpPr>
          <p:cNvPr id="321574" name="Group 38"/>
          <p:cNvGrpSpPr>
            <a:grpSpLocks/>
          </p:cNvGrpSpPr>
          <p:nvPr/>
        </p:nvGrpSpPr>
        <p:grpSpPr bwMode="auto">
          <a:xfrm>
            <a:off x="533400" y="4495800"/>
            <a:ext cx="4953000" cy="1046163"/>
            <a:chOff x="576" y="1632"/>
            <a:chExt cx="2880" cy="659"/>
          </a:xfrm>
        </p:grpSpPr>
        <p:grpSp>
          <p:nvGrpSpPr>
            <p:cNvPr id="321575" name="Group 39"/>
            <p:cNvGrpSpPr>
              <a:grpSpLocks/>
            </p:cNvGrpSpPr>
            <p:nvPr/>
          </p:nvGrpSpPr>
          <p:grpSpPr bwMode="auto">
            <a:xfrm>
              <a:off x="576" y="1946"/>
              <a:ext cx="2880" cy="345"/>
              <a:chOff x="576" y="1946"/>
              <a:chExt cx="2880" cy="345"/>
            </a:xfrm>
          </p:grpSpPr>
          <p:sp>
            <p:nvSpPr>
              <p:cNvPr id="321576" name="Line 40"/>
              <p:cNvSpPr>
                <a:spLocks noChangeShapeType="1"/>
              </p:cNvSpPr>
              <p:nvPr/>
            </p:nvSpPr>
            <p:spPr bwMode="auto">
              <a:xfrm>
                <a:off x="624" y="1946"/>
                <a:ext cx="28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577" name="Rectangle 41"/>
              <p:cNvSpPr>
                <a:spLocks noChangeArrowheads="1"/>
              </p:cNvSpPr>
              <p:nvPr/>
            </p:nvSpPr>
            <p:spPr bwMode="auto">
              <a:xfrm>
                <a:off x="576" y="1955"/>
                <a:ext cx="28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marL="342900" indent="-342900" algn="ctr">
                  <a:spcBef>
                    <a:spcPct val="15000"/>
                  </a:spcBef>
                </a:pPr>
                <a:r>
                  <a:rPr lang="en-US" dirty="0">
                    <a:solidFill>
                      <a:schemeClr val="tx1"/>
                    </a:solidFill>
                    <a:latin typeface="Arial" charset="0"/>
                  </a:rPr>
                  <a:t>(8.31 </a:t>
                </a:r>
                <a:r>
                  <a:rPr lang="en-US" dirty="0" err="1">
                    <a:solidFill>
                      <a:schemeClr val="tx1"/>
                    </a:solidFill>
                    <a:latin typeface="Arial" charset="0"/>
                  </a:rPr>
                  <a:t>kPa</a:t>
                </a:r>
                <a:r>
                  <a:rPr lang="en-US" dirty="0" err="1">
                    <a:solidFill>
                      <a:schemeClr val="tx1"/>
                    </a:solidFill>
                    <a:latin typeface="Arial" charset="0"/>
                    <a:sym typeface="Symbol" pitchFamily="18" charset="2"/>
                  </a:rPr>
                  <a:t>•L</a:t>
                </a:r>
                <a:r>
                  <a:rPr lang="en-US" dirty="0">
                    <a:solidFill>
                      <a:schemeClr val="tx1"/>
                    </a:solidFill>
                    <a:latin typeface="Arial" charset="0"/>
                  </a:rPr>
                  <a:t>/</a:t>
                </a:r>
                <a:r>
                  <a:rPr lang="en-US" dirty="0" err="1">
                    <a:solidFill>
                      <a:schemeClr val="tx1"/>
                    </a:solidFill>
                    <a:latin typeface="Arial" charset="0"/>
                  </a:rPr>
                  <a:t>K</a:t>
                </a:r>
                <a:r>
                  <a:rPr lang="en-US" dirty="0" err="1">
                    <a:solidFill>
                      <a:schemeClr val="tx1"/>
                    </a:solidFill>
                    <a:latin typeface="Arial" charset="0"/>
                    <a:sym typeface="Symbol" pitchFamily="18" charset="2"/>
                  </a:rPr>
                  <a:t>•</a:t>
                </a:r>
                <a:r>
                  <a:rPr lang="en-US" dirty="0" err="1">
                    <a:solidFill>
                      <a:schemeClr val="tx1"/>
                    </a:solidFill>
                    <a:latin typeface="Arial" charset="0"/>
                  </a:rPr>
                  <a:t>mol</a:t>
                </a:r>
                <a:r>
                  <a:rPr lang="en-US" dirty="0">
                    <a:solidFill>
                      <a:schemeClr val="tx1"/>
                    </a:solidFill>
                    <a:latin typeface="Arial" charset="0"/>
                  </a:rPr>
                  <a:t>)(288 K)</a:t>
                </a:r>
              </a:p>
            </p:txBody>
          </p:sp>
        </p:grpSp>
        <p:sp>
          <p:nvSpPr>
            <p:cNvPr id="321578" name="Rectangle 42"/>
            <p:cNvSpPr>
              <a:spLocks noChangeArrowheads="1"/>
            </p:cNvSpPr>
            <p:nvPr/>
          </p:nvSpPr>
          <p:spPr bwMode="auto">
            <a:xfrm>
              <a:off x="576" y="1632"/>
              <a:ext cx="283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15000"/>
                </a:spcBef>
              </a:pP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(328 </a:t>
              </a:r>
              <a:r>
                <a:rPr lang="en-US" dirty="0" err="1">
                  <a:solidFill>
                    <a:schemeClr val="tx1"/>
                  </a:solidFill>
                  <a:latin typeface="Arial" charset="0"/>
                </a:rPr>
                <a:t>kPa</a:t>
              </a: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)(1.22 L)</a:t>
              </a:r>
            </a:p>
          </p:txBody>
        </p:sp>
      </p:grpSp>
      <p:sp>
        <p:nvSpPr>
          <p:cNvPr id="321579" name="Rectangle 43"/>
          <p:cNvSpPr>
            <a:spLocks noChangeArrowheads="1"/>
          </p:cNvSpPr>
          <p:nvPr/>
        </p:nvSpPr>
        <p:spPr bwMode="auto">
          <a:xfrm>
            <a:off x="5486400" y="4724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b="1" dirty="0">
                <a:solidFill>
                  <a:schemeClr val="tx1"/>
                </a:solidFill>
                <a:latin typeface="Arial" charset="0"/>
              </a:rPr>
              <a:t>= n = 0.167 </a:t>
            </a:r>
            <a:r>
              <a:rPr lang="en-US" sz="2800" b="1" dirty="0" err="1">
                <a:solidFill>
                  <a:schemeClr val="tx1"/>
                </a:solidFill>
                <a:latin typeface="Arial" charset="0"/>
              </a:rPr>
              <a:t>mol</a:t>
            </a:r>
            <a:r>
              <a:rPr lang="en-US" sz="2800" b="1" dirty="0">
                <a:solidFill>
                  <a:schemeClr val="tx1"/>
                </a:solidFill>
                <a:latin typeface="Arial" charset="0"/>
              </a:rPr>
              <a:t> CH</a:t>
            </a:r>
            <a:r>
              <a:rPr lang="en-US" sz="2800" b="1" baseline="-25000" dirty="0">
                <a:solidFill>
                  <a:schemeClr val="tx1"/>
                </a:solidFill>
                <a:latin typeface="Arial" charset="0"/>
              </a:rPr>
              <a:t>4</a:t>
            </a:r>
          </a:p>
        </p:txBody>
      </p:sp>
      <p:sp>
        <p:nvSpPr>
          <p:cNvPr id="321580" name="Rectangle 44"/>
          <p:cNvSpPr>
            <a:spLocks noChangeArrowheads="1"/>
          </p:cNvSpPr>
          <p:nvPr/>
        </p:nvSpPr>
        <p:spPr bwMode="auto">
          <a:xfrm>
            <a:off x="2286000" y="3801958"/>
            <a:ext cx="670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 marL="342900" indent="-342900" algn="r">
              <a:spcBef>
                <a:spcPct val="20000"/>
              </a:spcBef>
            </a:pPr>
            <a:r>
              <a:rPr lang="en-US" sz="2800" i="1" dirty="0">
                <a:solidFill>
                  <a:schemeClr val="tx1"/>
                </a:solidFill>
                <a:latin typeface="Arial" charset="0"/>
              </a:rPr>
              <a:t>P = 328 </a:t>
            </a:r>
            <a:r>
              <a:rPr lang="en-US" sz="2800" i="1" dirty="0" err="1">
                <a:solidFill>
                  <a:schemeClr val="tx1"/>
                </a:solidFill>
                <a:latin typeface="Arial" charset="0"/>
              </a:rPr>
              <a:t>kPa</a:t>
            </a:r>
            <a:r>
              <a:rPr lang="en-US" sz="2800" i="1" dirty="0">
                <a:solidFill>
                  <a:schemeClr val="tx1"/>
                </a:solidFill>
                <a:latin typeface="Arial" charset="0"/>
              </a:rPr>
              <a:t>, V = 1.22 L, T = 288 K</a:t>
            </a: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1714500" y="3079056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PV =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nRT</a:t>
            </a:r>
            <a:br>
              <a:rPr lang="en-US" sz="2400" b="1" dirty="0">
                <a:solidFill>
                  <a:srgbClr val="FF0000"/>
                </a:solidFill>
                <a:latin typeface="Arial" charset="0"/>
              </a:rPr>
            </a:br>
            <a:r>
              <a:rPr lang="en-US" sz="2400" b="1" i="1" dirty="0">
                <a:solidFill>
                  <a:srgbClr val="FF0000"/>
                </a:solidFill>
                <a:latin typeface="Arial" charset="0"/>
              </a:rPr>
              <a:t>of A</a:t>
            </a:r>
            <a:endParaRPr lang="en-US" sz="2400" b="1" dirty="0">
              <a:solidFill>
                <a:srgbClr val="FF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8640" y="2590800"/>
            <a:ext cx="2331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00CC"/>
                </a:solidFill>
              </a:rPr>
              <a:t>L of A    </a:t>
            </a:r>
            <a:r>
              <a:rPr lang="en-US" b="1" i="1" dirty="0">
                <a:solidFill>
                  <a:srgbClr val="0000CC"/>
                </a:solidFill>
                <a:sym typeface="Wingdings" panose="05000000000000000000" pitchFamily="2" charset="2"/>
              </a:rPr>
              <a:t></a:t>
            </a:r>
            <a:br>
              <a:rPr lang="en-US" b="1" i="1" dirty="0">
                <a:solidFill>
                  <a:srgbClr val="0000CC"/>
                </a:solidFill>
              </a:rPr>
            </a:br>
            <a:r>
              <a:rPr lang="en-US" b="1" i="1" dirty="0">
                <a:solidFill>
                  <a:srgbClr val="0000CC"/>
                </a:solidFill>
              </a:rPr>
              <a:t> </a:t>
            </a:r>
            <a:endParaRPr lang="en-US" sz="2400" b="1" i="1" dirty="0">
              <a:solidFill>
                <a:srgbClr val="0000CC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95600" y="2590800"/>
            <a:ext cx="2194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>
                <a:solidFill>
                  <a:srgbClr val="0000CC"/>
                </a:solidFill>
              </a:rPr>
              <a:t>mol</a:t>
            </a:r>
            <a:r>
              <a:rPr lang="en-US" b="1" i="1" dirty="0">
                <a:solidFill>
                  <a:srgbClr val="0000CC"/>
                </a:solidFill>
              </a:rPr>
              <a:t> A   </a:t>
            </a:r>
            <a:br>
              <a:rPr lang="en-US" b="1" i="1" dirty="0">
                <a:solidFill>
                  <a:srgbClr val="0000CC"/>
                </a:solidFill>
                <a:sym typeface="Wingdings" panose="05000000000000000000" pitchFamily="2" charset="2"/>
              </a:rPr>
            </a:br>
            <a:r>
              <a:rPr lang="en-US" b="1" i="1" dirty="0">
                <a:solidFill>
                  <a:srgbClr val="0000CC"/>
                </a:solidFill>
                <a:sym typeface="Wingdings" panose="05000000000000000000" pitchFamily="2" charset="2"/>
              </a:rPr>
              <a:t>  </a:t>
            </a:r>
            <a:endParaRPr lang="en-US" b="1" i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8952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1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15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15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15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72" grpId="0" autoUpdateAnimBg="0"/>
      <p:bldP spid="321579" grpId="0" autoUpdateAnimBg="0"/>
      <p:bldP spid="321580" grpId="0" autoUpdateAnimBg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Sample problem 1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991600" cy="9906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Arial" charset="0"/>
              </a:rPr>
              <a:t>CH</a:t>
            </a:r>
            <a:r>
              <a:rPr lang="en-US" sz="2800" baseline="-25000" dirty="0">
                <a:latin typeface="Arial" charset="0"/>
              </a:rPr>
              <a:t>4</a:t>
            </a:r>
            <a:r>
              <a:rPr lang="en-US" sz="2800" dirty="0">
                <a:latin typeface="Arial" charset="0"/>
              </a:rPr>
              <a:t> burns in O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, producing CO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+ H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O(g).  A 1.22 L CH</a:t>
            </a:r>
            <a:r>
              <a:rPr lang="en-US" sz="2800" baseline="-25000" dirty="0">
                <a:latin typeface="Arial" charset="0"/>
              </a:rPr>
              <a:t>4</a:t>
            </a:r>
            <a:r>
              <a:rPr lang="en-US" sz="2800" dirty="0">
                <a:latin typeface="Arial" charset="0"/>
              </a:rPr>
              <a:t> cylinder, at 15°C, has a pressure of 328 </a:t>
            </a:r>
            <a:r>
              <a:rPr lang="en-US" sz="2800" dirty="0" err="1">
                <a:latin typeface="Arial" charset="0"/>
              </a:rPr>
              <a:t>kPa</a:t>
            </a:r>
            <a:r>
              <a:rPr lang="en-US" sz="2800" dirty="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321559" name="Rectangle 23"/>
          <p:cNvSpPr>
            <a:spLocks noChangeArrowheads="1"/>
          </p:cNvSpPr>
          <p:nvPr/>
        </p:nvSpPr>
        <p:spPr bwMode="auto">
          <a:xfrm>
            <a:off x="152400" y="1295400"/>
            <a:ext cx="868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lnSpc>
                <a:spcPct val="90000"/>
              </a:lnSpc>
              <a:spcBef>
                <a:spcPct val="0"/>
              </a:spcBef>
              <a:buFontTx/>
              <a:buAutoNum type="alphaLcParenR"/>
            </a:pPr>
            <a:r>
              <a:rPr lang="en-US" sz="2800" dirty="0">
                <a:latin typeface="Arial" charset="0"/>
                <a:sym typeface="Symbol" pitchFamily="18" charset="2"/>
              </a:rPr>
              <a:t>What volume of O</a:t>
            </a:r>
            <a:r>
              <a:rPr lang="en-US" sz="2800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sz="2800" dirty="0">
                <a:latin typeface="Arial" charset="0"/>
                <a:sym typeface="Symbol" pitchFamily="18" charset="2"/>
              </a:rPr>
              <a:t> at 100kPa and 298K will be required to react completely with all of the CH</a:t>
            </a:r>
            <a:r>
              <a:rPr lang="en-US" sz="2800" baseline="-25000" dirty="0">
                <a:latin typeface="Arial" charset="0"/>
                <a:sym typeface="Symbol" pitchFamily="18" charset="2"/>
              </a:rPr>
              <a:t>4</a:t>
            </a:r>
            <a:r>
              <a:rPr lang="en-US" sz="2800" dirty="0">
                <a:latin typeface="Arial" charset="0"/>
                <a:sym typeface="Symbol" pitchFamily="18" charset="2"/>
              </a:rPr>
              <a:t>?</a:t>
            </a:r>
          </a:p>
        </p:txBody>
      </p:sp>
      <p:sp>
        <p:nvSpPr>
          <p:cNvPr id="321560" name="Rectangle 24"/>
          <p:cNvSpPr>
            <a:spLocks noChangeArrowheads="1"/>
          </p:cNvSpPr>
          <p:nvPr/>
        </p:nvSpPr>
        <p:spPr bwMode="auto">
          <a:xfrm>
            <a:off x="152400" y="19812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       CH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4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 CO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O(g)</a:t>
            </a:r>
          </a:p>
        </p:txBody>
      </p:sp>
      <p:sp>
        <p:nvSpPr>
          <p:cNvPr id="321581" name="Rectangle 45"/>
          <p:cNvSpPr>
            <a:spLocks noChangeArrowheads="1"/>
          </p:cNvSpPr>
          <p:nvPr/>
        </p:nvSpPr>
        <p:spPr bwMode="auto">
          <a:xfrm>
            <a:off x="254312" y="2619853"/>
            <a:ext cx="88896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moles of A </a:t>
            </a:r>
            <a:r>
              <a:rPr lang="en-US" b="1" i="1" dirty="0">
                <a:solidFill>
                  <a:schemeClr val="accent2"/>
                </a:solidFill>
                <a:latin typeface="Arial" charset="0"/>
                <a:sym typeface="Wingdings" panose="05000000000000000000" pitchFamily="2" charset="2"/>
              </a:rPr>
              <a:t> moles of B     </a:t>
            </a:r>
            <a:r>
              <a:rPr lang="en-US" sz="2800" b="1" i="1" dirty="0" err="1">
                <a:solidFill>
                  <a:schemeClr val="accent2"/>
                </a:solidFill>
                <a:latin typeface="Arial" charset="0"/>
              </a:rPr>
              <a:t>mol</a:t>
            </a:r>
            <a:r>
              <a:rPr lang="en-US" sz="2800" b="1" i="1" dirty="0">
                <a:solidFill>
                  <a:schemeClr val="accent2"/>
                </a:solidFill>
                <a:latin typeface="Arial" charset="0"/>
              </a:rPr>
              <a:t> CH</a:t>
            </a:r>
            <a:r>
              <a:rPr lang="en-US" sz="2800" b="1" i="1" baseline="-25000" dirty="0">
                <a:solidFill>
                  <a:schemeClr val="accent2"/>
                </a:solidFill>
                <a:latin typeface="Arial" charset="0"/>
              </a:rPr>
              <a:t>4</a:t>
            </a:r>
            <a:r>
              <a:rPr lang="en-US" sz="2800" b="1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800" b="1" i="1" dirty="0">
                <a:solidFill>
                  <a:schemeClr val="accent2"/>
                </a:solidFill>
                <a:latin typeface="Arial" charset="0"/>
                <a:sym typeface="Wingdings" panose="05000000000000000000" pitchFamily="2" charset="2"/>
              </a:rPr>
              <a:t> </a:t>
            </a:r>
            <a:r>
              <a:rPr lang="en-US" sz="2800" b="1" i="1" dirty="0" err="1">
                <a:solidFill>
                  <a:schemeClr val="accent2"/>
                </a:solidFill>
                <a:latin typeface="Arial" charset="0"/>
              </a:rPr>
              <a:t>mol</a:t>
            </a:r>
            <a:r>
              <a:rPr lang="en-US" sz="2800" b="1" i="1" dirty="0">
                <a:solidFill>
                  <a:schemeClr val="accent2"/>
                </a:solidFill>
                <a:latin typeface="Arial" charset="0"/>
              </a:rPr>
              <a:t> O</a:t>
            </a:r>
            <a:r>
              <a:rPr lang="en-US" sz="2800" b="1" i="1" baseline="-25000" dirty="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800" b="1" i="1" dirty="0">
                <a:solidFill>
                  <a:schemeClr val="accent2"/>
                </a:solidFill>
                <a:latin typeface="Arial" charset="0"/>
              </a:rPr>
              <a:t> : </a:t>
            </a:r>
          </a:p>
        </p:txBody>
      </p:sp>
      <p:sp>
        <p:nvSpPr>
          <p:cNvPr id="321582" name="Rectangle 46"/>
          <p:cNvSpPr>
            <a:spLocks noChangeArrowheads="1"/>
          </p:cNvSpPr>
          <p:nvPr/>
        </p:nvSpPr>
        <p:spPr bwMode="auto">
          <a:xfrm>
            <a:off x="474534" y="4179096"/>
            <a:ext cx="284052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0.167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mol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CH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</a:rPr>
              <a:t>4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321583" name="Line 47"/>
          <p:cNvSpPr>
            <a:spLocks noChangeShapeType="1"/>
          </p:cNvSpPr>
          <p:nvPr/>
        </p:nvSpPr>
        <p:spPr bwMode="auto">
          <a:xfrm flipH="1">
            <a:off x="1679694" y="4302331"/>
            <a:ext cx="1544729" cy="355146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321584" name="Group 48"/>
          <p:cNvGrpSpPr>
            <a:grpSpLocks/>
          </p:cNvGrpSpPr>
          <p:nvPr/>
        </p:nvGrpSpPr>
        <p:grpSpPr bwMode="auto">
          <a:xfrm>
            <a:off x="3397027" y="4156076"/>
            <a:ext cx="2044304" cy="1025524"/>
            <a:chOff x="1306" y="768"/>
            <a:chExt cx="1818" cy="646"/>
          </a:xfrm>
        </p:grpSpPr>
        <p:sp>
          <p:nvSpPr>
            <p:cNvPr id="321585" name="Rectangle 49"/>
            <p:cNvSpPr>
              <a:spLocks noChangeArrowheads="1"/>
            </p:cNvSpPr>
            <p:nvPr/>
          </p:nvSpPr>
          <p:spPr bwMode="auto">
            <a:xfrm>
              <a:off x="1518" y="768"/>
              <a:ext cx="1411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2 </a:t>
              </a:r>
              <a:r>
                <a:rPr lang="en-US" dirty="0" err="1">
                  <a:solidFill>
                    <a:schemeClr val="tx1"/>
                  </a:solidFill>
                  <a:latin typeface="Arial" charset="0"/>
                </a:rPr>
                <a:t>mol</a:t>
              </a: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 O</a:t>
              </a:r>
              <a:r>
                <a:rPr lang="en-US" baseline="-25000" dirty="0">
                  <a:solidFill>
                    <a:schemeClr val="tx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21586" name="Rectangle 50"/>
            <p:cNvSpPr>
              <a:spLocks noChangeArrowheads="1"/>
            </p:cNvSpPr>
            <p:nvPr/>
          </p:nvSpPr>
          <p:spPr bwMode="auto">
            <a:xfrm>
              <a:off x="1306" y="1104"/>
              <a:ext cx="181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1 </a:t>
              </a:r>
              <a:r>
                <a:rPr lang="en-US" dirty="0" err="1">
                  <a:solidFill>
                    <a:schemeClr val="tx1"/>
                  </a:solidFill>
                  <a:latin typeface="Arial" charset="0"/>
                </a:rPr>
                <a:t>mol</a:t>
              </a: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 CH</a:t>
              </a:r>
              <a:r>
                <a:rPr lang="en-US" baseline="-25000" dirty="0">
                  <a:solidFill>
                    <a:schemeClr val="tx1"/>
                  </a:solidFill>
                  <a:latin typeface="Arial" charset="0"/>
                </a:rPr>
                <a:t>4</a:t>
              </a: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 </a:t>
              </a:r>
            </a:p>
          </p:txBody>
        </p:sp>
      </p:grpSp>
      <p:sp>
        <p:nvSpPr>
          <p:cNvPr id="321589" name="Line 53"/>
          <p:cNvSpPr>
            <a:spLocks noChangeShapeType="1"/>
          </p:cNvSpPr>
          <p:nvPr/>
        </p:nvSpPr>
        <p:spPr bwMode="auto">
          <a:xfrm flipH="1">
            <a:off x="3843200" y="4657477"/>
            <a:ext cx="1585761" cy="463799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1591" name="Rectangle 55"/>
          <p:cNvSpPr>
            <a:spLocks noChangeArrowheads="1"/>
          </p:cNvSpPr>
          <p:nvPr/>
        </p:nvSpPr>
        <p:spPr bwMode="auto">
          <a:xfrm>
            <a:off x="5798820" y="4349369"/>
            <a:ext cx="281178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chemeClr val="tx1"/>
                </a:solidFill>
                <a:latin typeface="Arial" charset="0"/>
              </a:rPr>
              <a:t>= 0.334 </a:t>
            </a:r>
            <a:r>
              <a:rPr lang="en-US" b="1" dirty="0" err="1">
                <a:solidFill>
                  <a:schemeClr val="tx1"/>
                </a:solidFill>
                <a:latin typeface="Arial" charset="0"/>
              </a:rPr>
              <a:t>mol</a:t>
            </a:r>
            <a:r>
              <a:rPr lang="en-US" b="1" dirty="0">
                <a:solidFill>
                  <a:schemeClr val="tx1"/>
                </a:solidFill>
                <a:latin typeface="Arial" charset="0"/>
              </a:rPr>
              <a:t> O</a:t>
            </a:r>
            <a:r>
              <a:rPr lang="en-US" b="1" baseline="-25000" dirty="0">
                <a:solidFill>
                  <a:schemeClr val="tx1"/>
                </a:solidFill>
                <a:latin typeface="Arial" charset="0"/>
              </a:rPr>
              <a:t>2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381000" y="4730367"/>
            <a:ext cx="5105400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 bwMode="auto">
          <a:xfrm>
            <a:off x="3319410" y="4156076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36"/>
          <p:cNvSpPr>
            <a:spLocks noChangeArrowheads="1"/>
          </p:cNvSpPr>
          <p:nvPr/>
        </p:nvSpPr>
        <p:spPr bwMode="auto">
          <a:xfrm>
            <a:off x="1681640" y="3108168"/>
            <a:ext cx="2019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Mole Ratio</a:t>
            </a:r>
            <a:endParaRPr lang="en-US" sz="2400" b="1" dirty="0">
              <a:solidFill>
                <a:srgbClr val="00B050"/>
              </a:solidFill>
              <a:latin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587822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1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1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1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81" grpId="0"/>
      <p:bldP spid="321582" grpId="0"/>
      <p:bldP spid="321583" grpId="0" animBg="1"/>
      <p:bldP spid="321589" grpId="0" animBg="1"/>
      <p:bldP spid="321591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Sample problem 1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991600" cy="9906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Arial" charset="0"/>
              </a:rPr>
              <a:t>CH</a:t>
            </a:r>
            <a:r>
              <a:rPr lang="en-US" sz="2800" baseline="-25000" dirty="0">
                <a:latin typeface="Arial" charset="0"/>
              </a:rPr>
              <a:t>4</a:t>
            </a:r>
            <a:r>
              <a:rPr lang="en-US" sz="2800" dirty="0">
                <a:latin typeface="Arial" charset="0"/>
              </a:rPr>
              <a:t> burns in O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, producing CO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+ H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O(g).  A 1.22 L CH</a:t>
            </a:r>
            <a:r>
              <a:rPr lang="en-US" sz="2800" baseline="-25000" dirty="0">
                <a:latin typeface="Arial" charset="0"/>
              </a:rPr>
              <a:t>4</a:t>
            </a:r>
            <a:r>
              <a:rPr lang="en-US" sz="2800" dirty="0">
                <a:latin typeface="Arial" charset="0"/>
              </a:rPr>
              <a:t> cylinder, at 15°C, has a pressure of 328 </a:t>
            </a:r>
            <a:r>
              <a:rPr lang="en-US" sz="2800" dirty="0" err="1">
                <a:latin typeface="Arial" charset="0"/>
              </a:rPr>
              <a:t>kPa</a:t>
            </a:r>
            <a:r>
              <a:rPr lang="en-US" sz="2800" dirty="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321559" name="Rectangle 23"/>
          <p:cNvSpPr>
            <a:spLocks noChangeArrowheads="1"/>
          </p:cNvSpPr>
          <p:nvPr/>
        </p:nvSpPr>
        <p:spPr bwMode="auto">
          <a:xfrm>
            <a:off x="152400" y="1295400"/>
            <a:ext cx="868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lnSpc>
                <a:spcPct val="90000"/>
              </a:lnSpc>
              <a:spcBef>
                <a:spcPct val="0"/>
              </a:spcBef>
              <a:buFontTx/>
              <a:buAutoNum type="alphaLcParenR"/>
            </a:pPr>
            <a:r>
              <a:rPr lang="en-US" sz="2800" dirty="0">
                <a:latin typeface="Arial" charset="0"/>
                <a:sym typeface="Symbol" pitchFamily="18" charset="2"/>
              </a:rPr>
              <a:t>What volume of O</a:t>
            </a:r>
            <a:r>
              <a:rPr lang="en-US" sz="2800" baseline="-25000" dirty="0">
                <a:latin typeface="Arial" charset="0"/>
                <a:sym typeface="Symbol" pitchFamily="18" charset="2"/>
              </a:rPr>
              <a:t>2</a:t>
            </a:r>
            <a:r>
              <a:rPr lang="en-US" sz="2800" dirty="0">
                <a:latin typeface="Arial" charset="0"/>
                <a:sym typeface="Symbol" pitchFamily="18" charset="2"/>
              </a:rPr>
              <a:t> at 100kPa and 298K will be required to react completely with all of the CH</a:t>
            </a:r>
            <a:r>
              <a:rPr lang="en-US" sz="2800" baseline="-25000" dirty="0">
                <a:latin typeface="Arial" charset="0"/>
                <a:sym typeface="Symbol" pitchFamily="18" charset="2"/>
              </a:rPr>
              <a:t>4</a:t>
            </a:r>
            <a:r>
              <a:rPr lang="en-US" sz="2800" dirty="0">
                <a:latin typeface="Arial" charset="0"/>
                <a:sym typeface="Symbol" pitchFamily="18" charset="2"/>
              </a:rPr>
              <a:t>?</a:t>
            </a:r>
          </a:p>
        </p:txBody>
      </p:sp>
      <p:sp>
        <p:nvSpPr>
          <p:cNvPr id="321560" name="Rectangle 24"/>
          <p:cNvSpPr>
            <a:spLocks noChangeArrowheads="1"/>
          </p:cNvSpPr>
          <p:nvPr/>
        </p:nvSpPr>
        <p:spPr bwMode="auto">
          <a:xfrm>
            <a:off x="152400" y="19812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       CH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4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 CO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O(g)</a:t>
            </a:r>
          </a:p>
        </p:txBody>
      </p:sp>
      <p:grpSp>
        <p:nvGrpSpPr>
          <p:cNvPr id="321606" name="Group 70"/>
          <p:cNvGrpSpPr>
            <a:grpSpLocks/>
          </p:cNvGrpSpPr>
          <p:nvPr/>
        </p:nvGrpSpPr>
        <p:grpSpPr bwMode="auto">
          <a:xfrm>
            <a:off x="0" y="4114800"/>
            <a:ext cx="6858000" cy="1046163"/>
            <a:chOff x="0" y="3661"/>
            <a:chExt cx="4128" cy="659"/>
          </a:xfrm>
        </p:grpSpPr>
        <p:grpSp>
          <p:nvGrpSpPr>
            <p:cNvPr id="321600" name="Group 64"/>
            <p:cNvGrpSpPr>
              <a:grpSpLocks/>
            </p:cNvGrpSpPr>
            <p:nvPr/>
          </p:nvGrpSpPr>
          <p:grpSpPr bwMode="auto">
            <a:xfrm>
              <a:off x="0" y="3975"/>
              <a:ext cx="4128" cy="345"/>
              <a:chOff x="576" y="1946"/>
              <a:chExt cx="2880" cy="345"/>
            </a:xfrm>
          </p:grpSpPr>
          <p:sp>
            <p:nvSpPr>
              <p:cNvPr id="321601" name="Line 65"/>
              <p:cNvSpPr>
                <a:spLocks noChangeShapeType="1"/>
              </p:cNvSpPr>
              <p:nvPr/>
            </p:nvSpPr>
            <p:spPr bwMode="auto">
              <a:xfrm>
                <a:off x="624" y="1946"/>
                <a:ext cx="28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1602" name="Rectangle 66"/>
              <p:cNvSpPr>
                <a:spLocks noChangeArrowheads="1"/>
              </p:cNvSpPr>
              <p:nvPr/>
            </p:nvSpPr>
            <p:spPr bwMode="auto">
              <a:xfrm>
                <a:off x="576" y="1955"/>
                <a:ext cx="28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marL="342900" indent="-342900" algn="ctr">
                  <a:spcBef>
                    <a:spcPct val="15000"/>
                  </a:spcBef>
                </a:pPr>
                <a:r>
                  <a:rPr lang="en-US">
                    <a:solidFill>
                      <a:schemeClr val="tx1"/>
                    </a:solidFill>
                    <a:latin typeface="Arial" charset="0"/>
                  </a:rPr>
                  <a:t>(100 kPa)</a:t>
                </a:r>
              </a:p>
            </p:txBody>
          </p:sp>
        </p:grpSp>
        <p:sp>
          <p:nvSpPr>
            <p:cNvPr id="321603" name="Rectangle 67"/>
            <p:cNvSpPr>
              <a:spLocks noChangeArrowheads="1"/>
            </p:cNvSpPr>
            <p:nvPr/>
          </p:nvSpPr>
          <p:spPr bwMode="auto">
            <a:xfrm>
              <a:off x="0" y="3661"/>
              <a:ext cx="412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 algn="ctr">
                <a:spcBef>
                  <a:spcPct val="15000"/>
                </a:spcBef>
              </a:pPr>
              <a:r>
                <a:rPr lang="en-US">
                  <a:solidFill>
                    <a:schemeClr val="tx1"/>
                  </a:solidFill>
                  <a:latin typeface="Arial" charset="0"/>
                </a:rPr>
                <a:t>(0.334 mol)(8.31 </a:t>
              </a:r>
              <a:r>
                <a:rPr lang="en-US" sz="2800">
                  <a:solidFill>
                    <a:schemeClr val="tx1"/>
                  </a:solidFill>
                  <a:latin typeface="Arial" charset="0"/>
                </a:rPr>
                <a:t>kPa</a:t>
              </a:r>
              <a:r>
                <a:rPr lang="en-US" sz="2800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•L</a:t>
              </a:r>
              <a:r>
                <a:rPr lang="en-US" sz="2800">
                  <a:solidFill>
                    <a:schemeClr val="tx1"/>
                  </a:solidFill>
                  <a:latin typeface="Arial" charset="0"/>
                </a:rPr>
                <a:t>/K</a:t>
              </a:r>
              <a:r>
                <a:rPr lang="en-US" sz="2800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•</a:t>
              </a:r>
              <a:r>
                <a:rPr lang="en-US" sz="2800">
                  <a:solidFill>
                    <a:schemeClr val="tx1"/>
                  </a:solidFill>
                  <a:latin typeface="Arial" charset="0"/>
                </a:rPr>
                <a:t>mol</a:t>
              </a:r>
              <a:r>
                <a:rPr lang="en-US">
                  <a:solidFill>
                    <a:schemeClr val="tx1"/>
                  </a:solidFill>
                  <a:latin typeface="Arial" charset="0"/>
                </a:rPr>
                <a:t>)(298 K)</a:t>
              </a:r>
            </a:p>
          </p:txBody>
        </p:sp>
      </p:grpSp>
      <p:sp>
        <p:nvSpPr>
          <p:cNvPr id="321604" name="Rectangle 68"/>
          <p:cNvSpPr>
            <a:spLocks noChangeArrowheads="1"/>
          </p:cNvSpPr>
          <p:nvPr/>
        </p:nvSpPr>
        <p:spPr bwMode="auto">
          <a:xfrm>
            <a:off x="6858000" y="4694163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b="1" dirty="0">
                <a:solidFill>
                  <a:schemeClr val="tx1"/>
                </a:solidFill>
                <a:latin typeface="Arial" charset="0"/>
              </a:rPr>
              <a:t>= V of O</a:t>
            </a:r>
            <a:r>
              <a:rPr lang="en-US" b="1" baseline="-25000" dirty="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Arial" charset="0"/>
              </a:rPr>
              <a:t>= 8.28 L</a:t>
            </a:r>
          </a:p>
        </p:txBody>
      </p:sp>
      <p:sp>
        <p:nvSpPr>
          <p:cNvPr id="321605" name="Rectangle 69"/>
          <p:cNvSpPr>
            <a:spLocks noChangeArrowheads="1"/>
          </p:cNvSpPr>
          <p:nvPr/>
        </p:nvSpPr>
        <p:spPr bwMode="auto">
          <a:xfrm>
            <a:off x="3840480" y="2804281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 marL="342900" indent="-342900">
              <a:spcBef>
                <a:spcPct val="20000"/>
              </a:spcBef>
            </a:pPr>
            <a:r>
              <a:rPr lang="en-US" sz="2400" i="1" dirty="0">
                <a:solidFill>
                  <a:schemeClr val="tx1"/>
                </a:solidFill>
                <a:latin typeface="Arial" charset="0"/>
              </a:rPr>
              <a:t>P= 100 </a:t>
            </a:r>
            <a:r>
              <a:rPr lang="en-US" sz="2400" i="1" dirty="0" err="1">
                <a:solidFill>
                  <a:schemeClr val="tx1"/>
                </a:solidFill>
                <a:latin typeface="Arial" charset="0"/>
              </a:rPr>
              <a:t>kPa</a:t>
            </a:r>
            <a:r>
              <a:rPr lang="en-US" sz="2400" i="1" dirty="0">
                <a:solidFill>
                  <a:schemeClr val="tx1"/>
                </a:solidFill>
                <a:latin typeface="Arial" charset="0"/>
              </a:rPr>
              <a:t>, n= 0.334 </a:t>
            </a:r>
            <a:r>
              <a:rPr lang="en-US" sz="2400" i="1" dirty="0" err="1">
                <a:solidFill>
                  <a:schemeClr val="tx1"/>
                </a:solidFill>
                <a:latin typeface="Arial" charset="0"/>
              </a:rPr>
              <a:t>mol</a:t>
            </a:r>
            <a:r>
              <a:rPr lang="en-US" sz="2400" i="1" dirty="0">
                <a:solidFill>
                  <a:schemeClr val="tx1"/>
                </a:solidFill>
                <a:latin typeface="Arial" charset="0"/>
              </a:rPr>
              <a:t>, T= 298 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3360" y="2708032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00CC"/>
                </a:solidFill>
              </a:rPr>
              <a:t>mol</a:t>
            </a:r>
            <a:r>
              <a:rPr lang="en-US" b="1" dirty="0">
                <a:solidFill>
                  <a:srgbClr val="0000CC"/>
                </a:solidFill>
              </a:rPr>
              <a:t> B   </a:t>
            </a:r>
            <a:r>
              <a:rPr lang="en-US" b="1" dirty="0">
                <a:solidFill>
                  <a:srgbClr val="0000CC"/>
                </a:solidFill>
                <a:sym typeface="Wingdings" panose="05000000000000000000" pitchFamily="2" charset="2"/>
              </a:rPr>
              <a:t>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40280" y="2705855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L of B</a:t>
            </a:r>
          </a:p>
        </p:txBody>
      </p:sp>
      <p:sp>
        <p:nvSpPr>
          <p:cNvPr id="27" name="Rectangle 36"/>
          <p:cNvSpPr>
            <a:spLocks noChangeArrowheads="1"/>
          </p:cNvSpPr>
          <p:nvPr/>
        </p:nvSpPr>
        <p:spPr bwMode="auto">
          <a:xfrm>
            <a:off x="1645920" y="3223473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PV =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nRT</a:t>
            </a:r>
            <a:br>
              <a:rPr lang="en-US" sz="2400" b="1" dirty="0">
                <a:solidFill>
                  <a:srgbClr val="FF0000"/>
                </a:solidFill>
                <a:latin typeface="Arial" charset="0"/>
              </a:rPr>
            </a:br>
            <a:r>
              <a:rPr lang="en-US" sz="2400" b="1" i="1" dirty="0">
                <a:solidFill>
                  <a:srgbClr val="FF0000"/>
                </a:solidFill>
                <a:latin typeface="Arial" charset="0"/>
              </a:rPr>
              <a:t>of B</a:t>
            </a:r>
            <a:endParaRPr lang="en-US" sz="2400" b="1" dirty="0">
              <a:solidFill>
                <a:srgbClr val="FF0000"/>
              </a:solidFill>
              <a:latin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1174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16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16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604" grpId="0" autoUpdateAnimBg="0"/>
      <p:bldP spid="321605" grpId="0" autoUpdateAnimBg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Sample problem 1 continued</a:t>
            </a:r>
          </a:p>
        </p:txBody>
      </p:sp>
      <p:sp>
        <p:nvSpPr>
          <p:cNvPr id="32563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1066800"/>
          </a:xfrm>
        </p:spPr>
        <p:txBody>
          <a:bodyPr/>
          <a:lstStyle/>
          <a:p>
            <a:pPr marL="571500" indent="-571500" algn="ctr">
              <a:spcBef>
                <a:spcPct val="0"/>
              </a:spcBef>
              <a:buFontTx/>
              <a:buNone/>
            </a:pP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CH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4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 CO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O(g)</a:t>
            </a:r>
          </a:p>
          <a:p>
            <a:pPr marL="571500" indent="-571500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b)	How many grams of H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O(g) are produced?</a:t>
            </a:r>
          </a:p>
        </p:txBody>
      </p:sp>
      <p:sp>
        <p:nvSpPr>
          <p:cNvPr id="325672" name="Rectangle 2088"/>
          <p:cNvSpPr>
            <a:spLocks noChangeArrowheads="1"/>
          </p:cNvSpPr>
          <p:nvPr/>
        </p:nvSpPr>
        <p:spPr bwMode="auto">
          <a:xfrm>
            <a:off x="914400" y="2039778"/>
            <a:ext cx="532953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A     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    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 B            g B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48" name="Rectangle 2089"/>
          <p:cNvSpPr>
            <a:spLocks noChangeArrowheads="1"/>
          </p:cNvSpPr>
          <p:nvPr/>
        </p:nvSpPr>
        <p:spPr bwMode="auto">
          <a:xfrm>
            <a:off x="818191" y="4038191"/>
            <a:ext cx="23323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0.167 </a:t>
            </a:r>
            <a:r>
              <a:rPr lang="en-US" b="1" dirty="0" err="1">
                <a:solidFill>
                  <a:schemeClr val="tx1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 CH</a:t>
            </a:r>
            <a:r>
              <a:rPr lang="en-US" b="1" baseline="-25000" dirty="0">
                <a:solidFill>
                  <a:schemeClr val="tx1"/>
                </a:solidFill>
                <a:latin typeface="Arial Narrow" pitchFamily="34" charset="0"/>
              </a:rPr>
              <a:t>4</a:t>
            </a: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49" name="Line 2090"/>
          <p:cNvSpPr>
            <a:spLocks noChangeShapeType="1"/>
          </p:cNvSpPr>
          <p:nvPr/>
        </p:nvSpPr>
        <p:spPr bwMode="auto">
          <a:xfrm flipH="1">
            <a:off x="1873250" y="3926114"/>
            <a:ext cx="1144262" cy="462914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0" name="Group 2091"/>
          <p:cNvGrpSpPr>
            <a:grpSpLocks/>
          </p:cNvGrpSpPr>
          <p:nvPr/>
        </p:nvGrpSpPr>
        <p:grpSpPr bwMode="auto">
          <a:xfrm>
            <a:off x="3233009" y="4008029"/>
            <a:ext cx="1676598" cy="1173164"/>
            <a:chOff x="1465" y="768"/>
            <a:chExt cx="1491" cy="739"/>
          </a:xfrm>
        </p:grpSpPr>
        <p:sp>
          <p:nvSpPr>
            <p:cNvPr id="51" name="Rectangle 2092"/>
            <p:cNvSpPr>
              <a:spLocks noChangeArrowheads="1"/>
            </p:cNvSpPr>
            <p:nvPr/>
          </p:nvSpPr>
          <p:spPr bwMode="auto">
            <a:xfrm>
              <a:off x="1510" y="768"/>
              <a:ext cx="1424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tx1"/>
                  </a:solidFill>
                  <a:latin typeface="Arial Narrow" pitchFamily="34" charset="0"/>
                </a:rPr>
                <a:t>2 mol H</a:t>
              </a:r>
              <a:r>
                <a:rPr lang="en-US" b="1" baseline="-25000">
                  <a:solidFill>
                    <a:schemeClr val="tx1"/>
                  </a:solidFill>
                  <a:latin typeface="Arial Narrow" pitchFamily="34" charset="0"/>
                </a:rPr>
                <a:t>2</a:t>
              </a:r>
              <a:r>
                <a:rPr lang="en-US" b="1">
                  <a:solidFill>
                    <a:schemeClr val="tx1"/>
                  </a:solidFill>
                  <a:latin typeface="Arial Narrow" pitchFamily="34" charset="0"/>
                </a:rPr>
                <a:t>O</a:t>
              </a:r>
            </a:p>
          </p:txBody>
        </p:sp>
        <p:sp>
          <p:nvSpPr>
            <p:cNvPr id="52" name="Rectangle 2093"/>
            <p:cNvSpPr>
              <a:spLocks noChangeArrowheads="1"/>
            </p:cNvSpPr>
            <p:nvPr/>
          </p:nvSpPr>
          <p:spPr bwMode="auto">
            <a:xfrm>
              <a:off x="1465" y="1197"/>
              <a:ext cx="1491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tx1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 CH</a:t>
              </a:r>
              <a:r>
                <a:rPr lang="en-US" b="1" baseline="-25000" dirty="0">
                  <a:solidFill>
                    <a:schemeClr val="tx1"/>
                  </a:solidFill>
                  <a:latin typeface="Arial Narrow" pitchFamily="34" charset="0"/>
                </a:rPr>
                <a:t>4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 </a:t>
              </a:r>
            </a:p>
          </p:txBody>
        </p:sp>
      </p:grpSp>
      <p:sp>
        <p:nvSpPr>
          <p:cNvPr id="55" name="Line 2096"/>
          <p:cNvSpPr>
            <a:spLocks noChangeShapeType="1"/>
          </p:cNvSpPr>
          <p:nvPr/>
        </p:nvSpPr>
        <p:spPr bwMode="auto">
          <a:xfrm flipH="1">
            <a:off x="3581399" y="4759868"/>
            <a:ext cx="989001" cy="421323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Line 2097"/>
          <p:cNvSpPr>
            <a:spLocks noChangeShapeType="1"/>
          </p:cNvSpPr>
          <p:nvPr/>
        </p:nvSpPr>
        <p:spPr bwMode="auto">
          <a:xfrm flipH="1">
            <a:off x="3739988" y="4046610"/>
            <a:ext cx="1273705" cy="401318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Rectangle 2098"/>
          <p:cNvSpPr>
            <a:spLocks noChangeArrowheads="1"/>
          </p:cNvSpPr>
          <p:nvPr/>
        </p:nvSpPr>
        <p:spPr bwMode="auto">
          <a:xfrm>
            <a:off x="6858000" y="4206466"/>
            <a:ext cx="15240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= 6.02 g 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H</a:t>
            </a:r>
            <a:r>
              <a:rPr lang="en-US" b="1" baseline="-25000" dirty="0">
                <a:solidFill>
                  <a:schemeClr val="tx1"/>
                </a:solidFill>
                <a:latin typeface="Arial Narrow" pitchFamily="34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O</a:t>
            </a:r>
            <a:endParaRPr lang="en-US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grpSp>
        <p:nvGrpSpPr>
          <p:cNvPr id="58" name="Group 2106"/>
          <p:cNvGrpSpPr>
            <a:grpSpLocks/>
          </p:cNvGrpSpPr>
          <p:nvPr/>
        </p:nvGrpSpPr>
        <p:grpSpPr bwMode="auto">
          <a:xfrm>
            <a:off x="5002797" y="4008029"/>
            <a:ext cx="1864209" cy="1173164"/>
            <a:chOff x="1394" y="768"/>
            <a:chExt cx="1656" cy="739"/>
          </a:xfrm>
        </p:grpSpPr>
        <p:sp>
          <p:nvSpPr>
            <p:cNvPr id="59" name="Rectangle 2107"/>
            <p:cNvSpPr>
              <a:spLocks noChangeArrowheads="1"/>
            </p:cNvSpPr>
            <p:nvPr/>
          </p:nvSpPr>
          <p:spPr bwMode="auto">
            <a:xfrm>
              <a:off x="1394" y="768"/>
              <a:ext cx="1656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18.02 g H</a:t>
              </a:r>
              <a:r>
                <a:rPr lang="en-US" b="1" baseline="-25000" dirty="0">
                  <a:solidFill>
                    <a:schemeClr val="tx1"/>
                  </a:solidFill>
                  <a:latin typeface="Arial Narrow" pitchFamily="34" charset="0"/>
                </a:rPr>
                <a:t>2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O</a:t>
              </a:r>
            </a:p>
          </p:txBody>
        </p:sp>
        <p:sp>
          <p:nvSpPr>
            <p:cNvPr id="60" name="Rectangle 2108"/>
            <p:cNvSpPr>
              <a:spLocks noChangeArrowheads="1"/>
            </p:cNvSpPr>
            <p:nvPr/>
          </p:nvSpPr>
          <p:spPr bwMode="auto">
            <a:xfrm>
              <a:off x="1459" y="1197"/>
              <a:ext cx="1505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tx1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 H</a:t>
              </a:r>
              <a:r>
                <a:rPr lang="en-US" b="1" baseline="-25000" dirty="0">
                  <a:solidFill>
                    <a:schemeClr val="tx1"/>
                  </a:solidFill>
                  <a:latin typeface="Arial Narrow" pitchFamily="34" charset="0"/>
                </a:rPr>
                <a:t>2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O </a:t>
              </a:r>
            </a:p>
          </p:txBody>
        </p:sp>
      </p:grpSp>
      <p:sp>
        <p:nvSpPr>
          <p:cNvPr id="63" name="Line 2111"/>
          <p:cNvSpPr>
            <a:spLocks noChangeShapeType="1"/>
          </p:cNvSpPr>
          <p:nvPr/>
        </p:nvSpPr>
        <p:spPr bwMode="auto">
          <a:xfrm flipH="1">
            <a:off x="5549090" y="4724400"/>
            <a:ext cx="1066800" cy="4572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680309" y="4642711"/>
            <a:ext cx="6177691" cy="508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 bwMode="auto">
          <a:xfrm>
            <a:off x="3150561" y="3992948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 bwMode="auto">
          <a:xfrm>
            <a:off x="5000855" y="4023838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Rectangle 36"/>
          <p:cNvSpPr>
            <a:spLocks noChangeArrowheads="1"/>
          </p:cNvSpPr>
          <p:nvPr/>
        </p:nvSpPr>
        <p:spPr bwMode="auto">
          <a:xfrm>
            <a:off x="1671991" y="2532221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Mole Ratio</a:t>
            </a:r>
            <a:endParaRPr lang="en-US" sz="2400" b="1" dirty="0">
              <a:solidFill>
                <a:srgbClr val="00B05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4091820" y="2438400"/>
            <a:ext cx="2019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Molar Mass</a:t>
            </a:r>
            <a:br>
              <a:rPr lang="en-US" sz="2400" b="1" dirty="0">
                <a:solidFill>
                  <a:srgbClr val="00B050"/>
                </a:solidFill>
                <a:latin typeface="Arial" charset="0"/>
              </a:rPr>
            </a:b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of B</a:t>
            </a:r>
            <a:endParaRPr lang="en-US" sz="2400" b="1" dirty="0">
              <a:solidFill>
                <a:srgbClr val="00B050"/>
              </a:solidFill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72" grpId="0"/>
      <p:bldP spid="48" grpId="0"/>
      <p:bldP spid="49" grpId="0" animBg="1"/>
      <p:bldP spid="55" grpId="0" animBg="1"/>
      <p:bldP spid="56" grpId="0" animBg="1"/>
      <p:bldP spid="57" grpId="0"/>
      <p:bldP spid="63" grpId="0" animBg="1"/>
      <p:bldP spid="68" grpId="0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Bernard MT Condensed" panose="02050806060905020404" pitchFamily="18" charset="0"/>
              </a:rPr>
              <a:t>Sample problem 1 continued</a:t>
            </a:r>
          </a:p>
        </p:txBody>
      </p:sp>
      <p:sp>
        <p:nvSpPr>
          <p:cNvPr id="32563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1066800"/>
          </a:xfrm>
        </p:spPr>
        <p:txBody>
          <a:bodyPr/>
          <a:lstStyle/>
          <a:p>
            <a:pPr marL="571500" indent="-571500" algn="ctr">
              <a:spcBef>
                <a:spcPct val="0"/>
              </a:spcBef>
              <a:buFontTx/>
              <a:buNone/>
            </a:pP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CH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4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 CO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(g) + 2H</a:t>
            </a:r>
            <a:r>
              <a:rPr lang="en-US" b="1" baseline="-25000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B0F0"/>
                </a:solidFill>
                <a:latin typeface="Arial" charset="0"/>
                <a:sym typeface="Symbol" pitchFamily="18" charset="2"/>
              </a:rPr>
              <a:t>O(g)</a:t>
            </a:r>
          </a:p>
          <a:p>
            <a:pPr marL="571500" indent="-571500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b)	How many grams of H</a:t>
            </a:r>
            <a:r>
              <a:rPr lang="en-US" baseline="-25000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O(g) are produced?</a:t>
            </a:r>
          </a:p>
        </p:txBody>
      </p:sp>
      <p:sp>
        <p:nvSpPr>
          <p:cNvPr id="325672" name="Rectangle 2088"/>
          <p:cNvSpPr>
            <a:spLocks noChangeArrowheads="1"/>
          </p:cNvSpPr>
          <p:nvPr/>
        </p:nvSpPr>
        <p:spPr bwMode="auto">
          <a:xfrm>
            <a:off x="914400" y="2039778"/>
            <a:ext cx="532953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A     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     </a:t>
            </a:r>
            <a:r>
              <a:rPr lang="en-US" b="1" dirty="0" err="1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mol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  <a:sym typeface="Wingdings" panose="05000000000000000000" pitchFamily="2" charset="2"/>
              </a:rPr>
              <a:t> B            g B</a:t>
            </a:r>
            <a:r>
              <a:rPr lang="en-US" b="1" dirty="0">
                <a:solidFill>
                  <a:schemeClr val="accent2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48" name="Rectangle 2089"/>
          <p:cNvSpPr>
            <a:spLocks noChangeArrowheads="1"/>
          </p:cNvSpPr>
          <p:nvPr/>
        </p:nvSpPr>
        <p:spPr bwMode="auto">
          <a:xfrm>
            <a:off x="931203" y="4038191"/>
            <a:ext cx="210634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0.334 </a:t>
            </a:r>
            <a:r>
              <a:rPr lang="en-US" b="1" dirty="0" err="1">
                <a:solidFill>
                  <a:schemeClr val="tx1"/>
                </a:solidFill>
                <a:latin typeface="Arial Narrow" pitchFamily="34" charset="0"/>
              </a:rPr>
              <a:t>mol</a:t>
            </a: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 O</a:t>
            </a:r>
            <a:r>
              <a:rPr lang="en-US" b="1" baseline="-25000" dirty="0">
                <a:solidFill>
                  <a:schemeClr val="tx1"/>
                </a:solidFill>
                <a:latin typeface="Arial Narrow" pitchFamily="34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49" name="Line 2090"/>
          <p:cNvSpPr>
            <a:spLocks noChangeShapeType="1"/>
          </p:cNvSpPr>
          <p:nvPr/>
        </p:nvSpPr>
        <p:spPr bwMode="auto">
          <a:xfrm flipH="1">
            <a:off x="1873250" y="3926114"/>
            <a:ext cx="1144262" cy="462914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0" name="Group 2091"/>
          <p:cNvGrpSpPr>
            <a:grpSpLocks/>
          </p:cNvGrpSpPr>
          <p:nvPr/>
        </p:nvGrpSpPr>
        <p:grpSpPr bwMode="auto">
          <a:xfrm>
            <a:off x="3283611" y="4008029"/>
            <a:ext cx="1601258" cy="1173164"/>
            <a:chOff x="1510" y="768"/>
            <a:chExt cx="1424" cy="739"/>
          </a:xfrm>
        </p:grpSpPr>
        <p:sp>
          <p:nvSpPr>
            <p:cNvPr id="51" name="Rectangle 2092"/>
            <p:cNvSpPr>
              <a:spLocks noChangeArrowheads="1"/>
            </p:cNvSpPr>
            <p:nvPr/>
          </p:nvSpPr>
          <p:spPr bwMode="auto">
            <a:xfrm>
              <a:off x="1510" y="768"/>
              <a:ext cx="1424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>
                  <a:solidFill>
                    <a:schemeClr val="tx1"/>
                  </a:solidFill>
                  <a:latin typeface="Arial Narrow" pitchFamily="34" charset="0"/>
                </a:rPr>
                <a:t>2 mol H</a:t>
              </a:r>
              <a:r>
                <a:rPr lang="en-US" b="1" baseline="-25000">
                  <a:solidFill>
                    <a:schemeClr val="tx1"/>
                  </a:solidFill>
                  <a:latin typeface="Arial Narrow" pitchFamily="34" charset="0"/>
                </a:rPr>
                <a:t>2</a:t>
              </a:r>
              <a:r>
                <a:rPr lang="en-US" b="1">
                  <a:solidFill>
                    <a:schemeClr val="tx1"/>
                  </a:solidFill>
                  <a:latin typeface="Arial Narrow" pitchFamily="34" charset="0"/>
                </a:rPr>
                <a:t>O</a:t>
              </a:r>
            </a:p>
          </p:txBody>
        </p:sp>
        <p:sp>
          <p:nvSpPr>
            <p:cNvPr id="52" name="Rectangle 2093"/>
            <p:cNvSpPr>
              <a:spLocks noChangeArrowheads="1"/>
            </p:cNvSpPr>
            <p:nvPr/>
          </p:nvSpPr>
          <p:spPr bwMode="auto">
            <a:xfrm>
              <a:off x="1565" y="1197"/>
              <a:ext cx="1290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2 </a:t>
              </a:r>
              <a:r>
                <a:rPr lang="en-US" b="1" dirty="0" err="1">
                  <a:solidFill>
                    <a:schemeClr val="tx1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 O</a:t>
              </a:r>
              <a:r>
                <a:rPr lang="en-US" b="1" baseline="-25000" dirty="0">
                  <a:solidFill>
                    <a:schemeClr val="tx1"/>
                  </a:solidFill>
                  <a:latin typeface="Arial Narrow" pitchFamily="34" charset="0"/>
                </a:rPr>
                <a:t>2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 </a:t>
              </a:r>
            </a:p>
          </p:txBody>
        </p:sp>
      </p:grpSp>
      <p:sp>
        <p:nvSpPr>
          <p:cNvPr id="55" name="Line 2096"/>
          <p:cNvSpPr>
            <a:spLocks noChangeShapeType="1"/>
          </p:cNvSpPr>
          <p:nvPr/>
        </p:nvSpPr>
        <p:spPr bwMode="auto">
          <a:xfrm flipH="1">
            <a:off x="3581399" y="4759868"/>
            <a:ext cx="989001" cy="421323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Line 2097"/>
          <p:cNvSpPr>
            <a:spLocks noChangeShapeType="1"/>
          </p:cNvSpPr>
          <p:nvPr/>
        </p:nvSpPr>
        <p:spPr bwMode="auto">
          <a:xfrm flipH="1">
            <a:off x="3739988" y="4046610"/>
            <a:ext cx="1273705" cy="401318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Rectangle 2098"/>
          <p:cNvSpPr>
            <a:spLocks noChangeArrowheads="1"/>
          </p:cNvSpPr>
          <p:nvPr/>
        </p:nvSpPr>
        <p:spPr bwMode="auto">
          <a:xfrm>
            <a:off x="6858000" y="4206466"/>
            <a:ext cx="15240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= 6.02 g 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H</a:t>
            </a:r>
            <a:r>
              <a:rPr lang="en-US" b="1" baseline="-25000" dirty="0">
                <a:solidFill>
                  <a:schemeClr val="tx1"/>
                </a:solidFill>
                <a:latin typeface="Arial Narrow" pitchFamily="34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O</a:t>
            </a:r>
            <a:endParaRPr lang="en-US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grpSp>
        <p:nvGrpSpPr>
          <p:cNvPr id="58" name="Group 2106"/>
          <p:cNvGrpSpPr>
            <a:grpSpLocks/>
          </p:cNvGrpSpPr>
          <p:nvPr/>
        </p:nvGrpSpPr>
        <p:grpSpPr bwMode="auto">
          <a:xfrm>
            <a:off x="5002797" y="4008029"/>
            <a:ext cx="1864209" cy="1173164"/>
            <a:chOff x="1394" y="768"/>
            <a:chExt cx="1656" cy="739"/>
          </a:xfrm>
        </p:grpSpPr>
        <p:sp>
          <p:nvSpPr>
            <p:cNvPr id="59" name="Rectangle 2107"/>
            <p:cNvSpPr>
              <a:spLocks noChangeArrowheads="1"/>
            </p:cNvSpPr>
            <p:nvPr/>
          </p:nvSpPr>
          <p:spPr bwMode="auto">
            <a:xfrm>
              <a:off x="1394" y="768"/>
              <a:ext cx="1656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18.02 g H</a:t>
              </a:r>
              <a:r>
                <a:rPr lang="en-US" b="1" baseline="-25000" dirty="0">
                  <a:solidFill>
                    <a:schemeClr val="tx1"/>
                  </a:solidFill>
                  <a:latin typeface="Arial Narrow" pitchFamily="34" charset="0"/>
                </a:rPr>
                <a:t>2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O</a:t>
              </a:r>
            </a:p>
          </p:txBody>
        </p:sp>
        <p:sp>
          <p:nvSpPr>
            <p:cNvPr id="60" name="Rectangle 2108"/>
            <p:cNvSpPr>
              <a:spLocks noChangeArrowheads="1"/>
            </p:cNvSpPr>
            <p:nvPr/>
          </p:nvSpPr>
          <p:spPr bwMode="auto">
            <a:xfrm>
              <a:off x="1459" y="1197"/>
              <a:ext cx="1505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1 </a:t>
              </a:r>
              <a:r>
                <a:rPr lang="en-US" b="1" dirty="0" err="1">
                  <a:solidFill>
                    <a:schemeClr val="tx1"/>
                  </a:solidFill>
                  <a:latin typeface="Arial Narrow" pitchFamily="34" charset="0"/>
                </a:rPr>
                <a:t>mol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 H</a:t>
              </a:r>
              <a:r>
                <a:rPr lang="en-US" b="1" baseline="-25000" dirty="0">
                  <a:solidFill>
                    <a:schemeClr val="tx1"/>
                  </a:solidFill>
                  <a:latin typeface="Arial Narrow" pitchFamily="34" charset="0"/>
                </a:rPr>
                <a:t>2</a:t>
              </a:r>
              <a:r>
                <a:rPr lang="en-US" b="1" dirty="0">
                  <a:solidFill>
                    <a:schemeClr val="tx1"/>
                  </a:solidFill>
                  <a:latin typeface="Arial Narrow" pitchFamily="34" charset="0"/>
                </a:rPr>
                <a:t>O </a:t>
              </a:r>
            </a:p>
          </p:txBody>
        </p:sp>
      </p:grpSp>
      <p:sp>
        <p:nvSpPr>
          <p:cNvPr id="63" name="Line 2111"/>
          <p:cNvSpPr>
            <a:spLocks noChangeShapeType="1"/>
          </p:cNvSpPr>
          <p:nvPr/>
        </p:nvSpPr>
        <p:spPr bwMode="auto">
          <a:xfrm flipH="1">
            <a:off x="5549090" y="4724400"/>
            <a:ext cx="1066800" cy="4572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680309" y="4642711"/>
            <a:ext cx="6177691" cy="508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 bwMode="auto">
          <a:xfrm>
            <a:off x="3150561" y="3992948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 bwMode="auto">
          <a:xfrm>
            <a:off x="5000855" y="4023838"/>
            <a:ext cx="0" cy="10969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Rectangle 36"/>
          <p:cNvSpPr>
            <a:spLocks noChangeArrowheads="1"/>
          </p:cNvSpPr>
          <p:nvPr/>
        </p:nvSpPr>
        <p:spPr bwMode="auto">
          <a:xfrm>
            <a:off x="1671991" y="2532221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Mole Ratio</a:t>
            </a:r>
            <a:endParaRPr lang="en-US" sz="2400" b="1" dirty="0">
              <a:solidFill>
                <a:srgbClr val="00B05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4091820" y="2438400"/>
            <a:ext cx="2019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5000"/>
              </a:spcBef>
            </a:pP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Molar Mass</a:t>
            </a:r>
            <a:br>
              <a:rPr lang="en-US" sz="2400" b="1" dirty="0">
                <a:solidFill>
                  <a:srgbClr val="00B050"/>
                </a:solidFill>
                <a:latin typeface="Arial" charset="0"/>
              </a:rPr>
            </a:b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of B</a:t>
            </a:r>
            <a:endParaRPr lang="en-US" sz="2400" b="1" dirty="0">
              <a:solidFill>
                <a:srgbClr val="00B05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2852" y="3253490"/>
            <a:ext cx="8335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>
                <a:solidFill>
                  <a:srgbClr val="FF33CC"/>
                </a:solidFill>
              </a:rPr>
              <a:t>OR</a:t>
            </a:r>
            <a:r>
              <a:rPr lang="en-US" sz="2800" b="1" i="1" dirty="0">
                <a:solidFill>
                  <a:srgbClr val="FF33CC"/>
                </a:solidFill>
              </a:rPr>
              <a:t> use moles of O</a:t>
            </a:r>
            <a:r>
              <a:rPr lang="en-US" sz="2800" b="1" i="1" baseline="-25000" dirty="0">
                <a:solidFill>
                  <a:srgbClr val="FF33CC"/>
                </a:solidFill>
              </a:rPr>
              <a:t>2</a:t>
            </a:r>
            <a:r>
              <a:rPr lang="en-US" sz="2800" b="1" i="1" dirty="0">
                <a:solidFill>
                  <a:srgbClr val="FF33CC"/>
                </a:solidFill>
              </a:rPr>
              <a:t> and a different mole ratio!</a:t>
            </a:r>
            <a:endParaRPr lang="en-US" sz="2800" b="1" i="1" baseline="-25000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1458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  <p:bldP spid="55" grpId="0" animBg="1"/>
      <p:bldP spid="56" grpId="0" animBg="1"/>
      <p:bldP spid="57" grpId="0"/>
      <p:bldP spid="6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ami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ami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7845</TotalTime>
  <Words>2372</Words>
  <Application>Microsoft Office PowerPoint</Application>
  <PresentationFormat>On-screen Show (4:3)</PresentationFormat>
  <Paragraphs>392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Aramis</vt:lpstr>
      <vt:lpstr>Arial</vt:lpstr>
      <vt:lpstr>Arial Narrow</vt:lpstr>
      <vt:lpstr>Bell MT</vt:lpstr>
      <vt:lpstr>Bernard MT Condensed</vt:lpstr>
      <vt:lpstr>Times New Roman</vt:lpstr>
      <vt:lpstr>Wingdings</vt:lpstr>
      <vt:lpstr>Default Design</vt:lpstr>
      <vt:lpstr>PowerPoint Presentation</vt:lpstr>
      <vt:lpstr>PowerPoint Presentation</vt:lpstr>
      <vt:lpstr>Gas Stoichiometry</vt:lpstr>
      <vt:lpstr>Sample problem 1</vt:lpstr>
      <vt:lpstr>Sample problem 1</vt:lpstr>
      <vt:lpstr>Sample problem 1</vt:lpstr>
      <vt:lpstr>Sample problem 1</vt:lpstr>
      <vt:lpstr>Sample problem 1 continued</vt:lpstr>
      <vt:lpstr>Sample problem 1 continued</vt:lpstr>
      <vt:lpstr>Sample problem 1 continued</vt:lpstr>
      <vt:lpstr>Sample problem 1 continued</vt:lpstr>
      <vt:lpstr>Sample problem 2</vt:lpstr>
      <vt:lpstr>Sample problem 3</vt:lpstr>
      <vt:lpstr>Extra Practice</vt:lpstr>
      <vt:lpstr>Extra Practice</vt:lpstr>
      <vt:lpstr>Extra Practice</vt:lpstr>
      <vt:lpstr>Extra Practice</vt:lpstr>
      <vt:lpstr>Extra Practice</vt:lpstr>
      <vt:lpstr>Extra Practice</vt:lpstr>
      <vt:lpstr>Answers</vt:lpstr>
      <vt:lpstr>PowerPoint Presentation</vt:lpstr>
      <vt:lpstr>PowerPoint Presentation</vt:lpstr>
      <vt:lpstr>PowerPoint Presentation</vt:lpstr>
      <vt:lpstr>YouTube Link to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Answers - Gas Stoichiometry &amp; The Ideal Gas Law</dc:title>
  <dc:subject>Chemistry Resources for High School Teachers and Students - PowerPoint Lessons, Notes, Labs, Worksheets, Handouts, Practice Problems, and Solutions.</dc:subject>
  <dc:creator>Jeremy Schneider</dc:creator>
  <dc:description>Copyright 2007 - All Rights Reserved -_x000d_
visit www.chalkbored.com for details</dc:description>
  <cp:lastModifiedBy>Farmer, Stephanie [DH]</cp:lastModifiedBy>
  <cp:revision>296</cp:revision>
  <cp:lastPrinted>2017-01-18T19:41:14Z</cp:lastPrinted>
  <dcterms:created xsi:type="dcterms:W3CDTF">1999-09-06T18:10:40Z</dcterms:created>
  <dcterms:modified xsi:type="dcterms:W3CDTF">2024-06-16T23:16:39Z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65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/>
  </property>
  <property fmtid="{D5CDD505-2E9C-101B-9397-08002B2CF9AE}" pid="8" name="HomePage">
    <vt:lpwstr>http://www.mrschneider.com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C:\My Documents\BHS Chemistry\www-mrschneider-com\basic</vt:lpwstr>
  </property>
</Properties>
</file>