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5" r:id="rId2"/>
  </p:sldMasterIdLst>
  <p:notesMasterIdLst>
    <p:notesMasterId r:id="rId122"/>
  </p:notesMasterIdLst>
  <p:sldIdLst>
    <p:sldId id="256" r:id="rId3"/>
    <p:sldId id="257" r:id="rId4"/>
    <p:sldId id="258" r:id="rId5"/>
    <p:sldId id="259" r:id="rId6"/>
    <p:sldId id="376" r:id="rId7"/>
    <p:sldId id="3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7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60" r:id="rId41"/>
    <p:sldId id="261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392" r:id="rId56"/>
    <p:sldId id="393" r:id="rId57"/>
    <p:sldId id="394" r:id="rId58"/>
    <p:sldId id="395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05" r:id="rId69"/>
    <p:sldId id="406" r:id="rId70"/>
    <p:sldId id="407" r:id="rId71"/>
    <p:sldId id="408" r:id="rId72"/>
    <p:sldId id="409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5" r:id="rId121"/>
  </p:sldIdLst>
  <p:sldSz cx="12192000" cy="6858000"/>
  <p:notesSz cx="6858000" cy="9144000"/>
  <p:embeddedFontLst>
    <p:embeddedFont>
      <p:font typeface="Constantia" panose="02030602050306030303" pitchFamily="18" charset="0"/>
      <p:regular r:id="rId123"/>
      <p:bold r:id="rId124"/>
      <p:italic r:id="rId125"/>
      <p:boldItalic r:id="rId126"/>
    </p:embeddedFont>
    <p:embeddedFont>
      <p:font typeface="Calibri" panose="020F0502020204030204" pitchFamily="34" charset="0"/>
      <p:regular r:id="rId127"/>
      <p:bold r:id="rId128"/>
      <p:italic r:id="rId129"/>
      <p:boldItalic r:id="rId1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13EA8F-F765-4936-B3A8-BC205556D59F}">
  <a:tblStyle styleId="{3D13EA8F-F765-4936-B3A8-BC205556D5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font" Target="fonts/font1.fntdata"/><Relationship Id="rId128" Type="http://schemas.openxmlformats.org/officeDocument/2006/relationships/font" Target="fonts/font6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tableStyles" Target="tableStyle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font" Target="fonts/font2.fntdata"/><Relationship Id="rId129" Type="http://schemas.openxmlformats.org/officeDocument/2006/relationships/font" Target="fonts/font7.fntdata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font" Target="fonts/font8.fntdata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font" Target="fonts/font3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viewProps" Target="viewProp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font" Target="fonts/font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a43b60c89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4a43b60c8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48b2690dc0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g48b2690dc0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48b2690dc0_0_2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g48b2690dc0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48b2690dc0_0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g48b2690dc0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48b2690dc0_0_3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g48b2690dc0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48b2690dc0_0_3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g48b2690dc0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48b2690dc0_0_3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g48b2690dc0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48b2690dc0_0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g48b2690dc0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48b2690dc0_0_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g48b2690dc0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48b2690dc0_0_3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g48b2690dc0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48b2690dc0_0_3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g48b2690dc0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48b2690dc0_0_3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g48b2690dc0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48b2690dc0_0_3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g48b2690dc0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48b2690dc0_0_4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g48b2690dc0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48b2690dc0_0_4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48b2690dc0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48b2690dc0_0_4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g48b2690dc0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48b2690dc0_0_4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g48b2690dc0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48b2690dc0_0_4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g48b2690dc0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48b2690dc0_0_4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g48b2690dc0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48b2690dc0_0_4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g48b2690dc0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48b2690dc0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g48b2690dc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8606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a43b60c89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4a43b60c8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a43b60c8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4a43b60c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a43b60c89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4a43b60c8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a43b60c89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4a43b60c8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4a43b60c89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4a43b60c8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4a43b60c89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4a43b60c8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4a43b60c89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g4a43b60c8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2179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3446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26582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2868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3579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06356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80189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832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2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4237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10057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3609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4a43b60c89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g4a43b60c8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7146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4a43b60c89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g4a43b60c8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00668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7853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27279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6767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49264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47734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48b2690dc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g48b2690d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64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01023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48b2690dc0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g48b2690dc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6617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48b2690dc0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g48b2690dc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0558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48b2690dc0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g48b2690dc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0007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48b2690dc0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g48b2690dc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7239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4a43b60c89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g4a43b60c8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78723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48b2690dc0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g48b2690dc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6710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48b2690dc0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g48b2690d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7838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4a43b60c89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g4a43b60c89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6584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4a43b60c89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g4a43b60c8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14889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4a43b60c89_0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g4a43b60c8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20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4a43b60c89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g4a43b60c8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2560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4a43b60c89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g4a43b60c89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712471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4a43b60c89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g4a43b60c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48b2690dc0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g48b2690dc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48b2690dc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g48b2690dc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48b2690dc0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g48b2690dc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48b2690dc0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g48b2690dc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48b2690dc0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g48b2690dc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48b2690dc0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g48b2690dc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48b2690dc0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g48b2690dc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48b2690dc0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g48b2690dc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48b2690dc0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g48b2690dc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48b2690dc0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g48b2690dc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48b2690dc0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g48b2690dc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48b2690dc0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g48b2690dc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48b2690dc0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g48b2690dc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48b2690dc0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g48b2690dc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48b2690dc0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g48b2690dc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48b2690dc0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g48b2690dc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48b2690dc0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g48b2690dc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48b2690dc0_0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g48b2690dc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48b2690dc0_0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g48b2690dc0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609600" y="193516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 rot="5400000">
            <a:off x="7604850" y="2148751"/>
            <a:ext cx="52119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 rot="5400000">
            <a:off x="2016800" y="-492899"/>
            <a:ext cx="52119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01350" y="-1356588"/>
            <a:ext cx="43893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4766733" y="1676400"/>
            <a:ext cx="6815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97510" algn="l" rtl="0">
              <a:spcBef>
                <a:spcPts val="560"/>
              </a:spcBef>
              <a:spcAft>
                <a:spcPts val="0"/>
              </a:spcAft>
              <a:buSzPts val="2660"/>
              <a:buChar char="●"/>
              <a:defRPr sz="2800"/>
            </a:lvl1pPr>
            <a:lvl2pPr marL="914400" lvl="1" indent="-368935" algn="l" rtl="0">
              <a:spcBef>
                <a:spcPts val="520"/>
              </a:spcBef>
              <a:spcAft>
                <a:spcPts val="0"/>
              </a:spcAft>
              <a:buSzPts val="2210"/>
              <a:buChar char="●"/>
              <a:defRPr sz="2600"/>
            </a:lvl2pPr>
            <a:lvl3pPr marL="1371600" lvl="2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8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2"/>
          </p:nvPr>
        </p:nvSpPr>
        <p:spPr>
          <a:xfrm>
            <a:off x="6193367" y="1859757"/>
            <a:ext cx="53892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8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61315" algn="l" rtl="0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marL="2286000" lvl="4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4"/>
          </p:nvPr>
        </p:nvSpPr>
        <p:spPr>
          <a:xfrm>
            <a:off x="6193367" y="2514600"/>
            <a:ext cx="53892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61315" algn="l" rtl="0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marL="2286000" lvl="4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7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7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>
            <a:spLocks noGrp="1"/>
          </p:cNvSpPr>
          <p:nvPr>
            <p:ph type="tbl" idx="2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-12700" y="-7937"/>
            <a:ext cx="12217405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5842000" y="-7937"/>
            <a:ext cx="6350002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609600" y="193516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128" name="Google Shape;128;p20"/>
          <p:cNvGrpSpPr/>
          <p:nvPr/>
        </p:nvGrpSpPr>
        <p:grpSpPr>
          <a:xfrm>
            <a:off x="-37200" y="-23862"/>
            <a:ext cx="11657821" cy="1001105"/>
            <a:chOff x="0" y="0"/>
            <a:chExt cx="2147483647" cy="2147483646"/>
          </a:xfrm>
        </p:grpSpPr>
        <p:grpSp>
          <p:nvGrpSpPr>
            <p:cNvPr id="129" name="Google Shape;129;p20"/>
            <p:cNvGrpSpPr/>
            <p:nvPr/>
          </p:nvGrpSpPr>
          <p:grpSpPr>
            <a:xfrm>
              <a:off x="0" y="0"/>
              <a:ext cx="2141779100" cy="2147483646"/>
              <a:chOff x="0" y="0"/>
              <a:chExt cx="2147483647" cy="2147483647"/>
            </a:xfrm>
          </p:grpSpPr>
          <p:pic>
            <p:nvPicPr>
              <p:cNvPr id="130" name="Google Shape;130;p20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1" name="Google Shape;131;p20"/>
              <p:cNvSpPr txBox="1"/>
              <p:nvPr/>
            </p:nvSpPr>
            <p:spPr>
              <a:xfrm>
                <a:off x="0" y="915194434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20"/>
            <p:cNvGrpSpPr/>
            <p:nvPr/>
          </p:nvGrpSpPr>
          <p:grpSpPr>
            <a:xfrm>
              <a:off x="1772611" y="149824215"/>
              <a:ext cx="2145711035" cy="1860320135"/>
              <a:chOff x="0" y="0"/>
              <a:chExt cx="2147483647" cy="2147483647"/>
            </a:xfrm>
          </p:grpSpPr>
          <p:pic>
            <p:nvPicPr>
              <p:cNvPr id="133" name="Google Shape;133;p20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4" name="Google Shape;134;p20"/>
              <p:cNvSpPr txBox="1"/>
              <p:nvPr/>
            </p:nvSpPr>
            <p:spPr>
              <a:xfrm>
                <a:off x="0" y="105733134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40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	QUESTION TEMPLATE</a:t>
            </a:r>
            <a:endParaRPr b="1"/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answer</a:t>
            </a:r>
            <a:endParaRPr sz="6000" b="1"/>
          </a:p>
        </p:txBody>
      </p:sp>
      <p:sp>
        <p:nvSpPr>
          <p:cNvPr id="191" name="Google Shape;191;p29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#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487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4800" b="1"/>
              <a:t>Do any of these atoms represent isotopes? </a:t>
            </a:r>
            <a:br>
              <a:rPr lang="en-US" sz="4800" b="1"/>
            </a:br>
            <a:r>
              <a:rPr lang="en-US" sz="4800" b="1"/>
              <a:t>If so, which ones and why?</a:t>
            </a:r>
            <a:endParaRPr sz="4800" b="1" baseline="30000"/>
          </a:p>
        </p:txBody>
      </p:sp>
      <p:sp>
        <p:nvSpPr>
          <p:cNvPr id="250" name="Google Shape;250;p38"/>
          <p:cNvSpPr/>
          <p:nvPr/>
        </p:nvSpPr>
        <p:spPr>
          <a:xfrm>
            <a:off x="1340528" y="258340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8"/>
          <p:cNvSpPr/>
          <p:nvPr/>
        </p:nvSpPr>
        <p:spPr>
          <a:xfrm>
            <a:off x="1492928" y="273580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8"/>
          <p:cNvSpPr/>
          <p:nvPr/>
        </p:nvSpPr>
        <p:spPr>
          <a:xfrm>
            <a:off x="1618696" y="2823956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8"/>
          <p:cNvSpPr/>
          <p:nvPr/>
        </p:nvSpPr>
        <p:spPr>
          <a:xfrm>
            <a:off x="1441881" y="2555890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1535097" y="2909149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8"/>
          <p:cNvSpPr/>
          <p:nvPr/>
        </p:nvSpPr>
        <p:spPr>
          <a:xfrm>
            <a:off x="1230297" y="2602266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8"/>
          <p:cNvSpPr/>
          <p:nvPr/>
        </p:nvSpPr>
        <p:spPr>
          <a:xfrm>
            <a:off x="1269505" y="2859834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8"/>
          <p:cNvSpPr/>
          <p:nvPr/>
        </p:nvSpPr>
        <p:spPr>
          <a:xfrm>
            <a:off x="1403412" y="293111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8"/>
          <p:cNvSpPr/>
          <p:nvPr/>
        </p:nvSpPr>
        <p:spPr>
          <a:xfrm>
            <a:off x="1571346" y="2664525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1188128" y="2742830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825623" y="2139518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8"/>
          <p:cNvSpPr/>
          <p:nvPr/>
        </p:nvSpPr>
        <p:spPr>
          <a:xfrm>
            <a:off x="592584" y="1915101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8"/>
          <p:cNvSpPr txBox="1"/>
          <p:nvPr/>
        </p:nvSpPr>
        <p:spPr>
          <a:xfrm>
            <a:off x="962487" y="2142793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3" name="Google Shape;263;p38"/>
          <p:cNvSpPr txBox="1"/>
          <p:nvPr/>
        </p:nvSpPr>
        <p:spPr>
          <a:xfrm>
            <a:off x="1586143" y="3138658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4" name="Google Shape;264;p38"/>
          <p:cNvSpPr txBox="1"/>
          <p:nvPr/>
        </p:nvSpPr>
        <p:spPr>
          <a:xfrm>
            <a:off x="1825840" y="1770186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5" name="Google Shape;265;p38"/>
          <p:cNvSpPr txBox="1"/>
          <p:nvPr/>
        </p:nvSpPr>
        <p:spPr>
          <a:xfrm>
            <a:off x="564471" y="3402595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6" name="Google Shape;266;p38"/>
          <p:cNvSpPr txBox="1"/>
          <p:nvPr/>
        </p:nvSpPr>
        <p:spPr>
          <a:xfrm>
            <a:off x="2132860" y="3287727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7" name="Google Shape;267;p38"/>
          <p:cNvSpPr txBox="1"/>
          <p:nvPr/>
        </p:nvSpPr>
        <p:spPr>
          <a:xfrm>
            <a:off x="3427281" y="4768875"/>
            <a:ext cx="20898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B</a:t>
            </a:r>
            <a:endParaRPr sz="3000" b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protons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neutrons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electrons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436651" y="3895450"/>
            <a:ext cx="20898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A</a:t>
            </a:r>
            <a:endParaRPr sz="3000" b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protons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neutrons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electrons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5906802" y="3912625"/>
            <a:ext cx="19527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C</a:t>
            </a:r>
            <a:endParaRPr sz="3000" b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protons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neutrons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electrons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8688346" y="4768800"/>
            <a:ext cx="19527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D</a:t>
            </a:r>
            <a:endParaRPr sz="3000" b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protons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neutrons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electrons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8"/>
          <p:cNvSpPr/>
          <p:nvPr/>
        </p:nvSpPr>
        <p:spPr>
          <a:xfrm>
            <a:off x="3844770" y="3380627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8"/>
          <p:cNvSpPr/>
          <p:nvPr/>
        </p:nvSpPr>
        <p:spPr>
          <a:xfrm>
            <a:off x="3997170" y="3533027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8"/>
          <p:cNvSpPr/>
          <p:nvPr/>
        </p:nvSpPr>
        <p:spPr>
          <a:xfrm>
            <a:off x="4122938" y="3621181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8"/>
          <p:cNvSpPr/>
          <p:nvPr/>
        </p:nvSpPr>
        <p:spPr>
          <a:xfrm>
            <a:off x="3946123" y="3353115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8"/>
          <p:cNvSpPr/>
          <p:nvPr/>
        </p:nvSpPr>
        <p:spPr>
          <a:xfrm>
            <a:off x="4039339" y="3706374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8"/>
          <p:cNvSpPr/>
          <p:nvPr/>
        </p:nvSpPr>
        <p:spPr>
          <a:xfrm>
            <a:off x="3734539" y="339949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8"/>
          <p:cNvSpPr/>
          <p:nvPr/>
        </p:nvSpPr>
        <p:spPr>
          <a:xfrm>
            <a:off x="3773747" y="3657059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3907654" y="3728336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8"/>
          <p:cNvSpPr/>
          <p:nvPr/>
        </p:nvSpPr>
        <p:spPr>
          <a:xfrm>
            <a:off x="4075588" y="3461750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8"/>
          <p:cNvSpPr/>
          <p:nvPr/>
        </p:nvSpPr>
        <p:spPr>
          <a:xfrm>
            <a:off x="3692370" y="3540055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3329865" y="2936743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8"/>
          <p:cNvSpPr/>
          <p:nvPr/>
        </p:nvSpPr>
        <p:spPr>
          <a:xfrm>
            <a:off x="3096826" y="2712326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3466729" y="2940018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4" name="Google Shape;284;p38"/>
          <p:cNvSpPr txBox="1"/>
          <p:nvPr/>
        </p:nvSpPr>
        <p:spPr>
          <a:xfrm>
            <a:off x="4090385" y="3935883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5" name="Google Shape;285;p38"/>
          <p:cNvSpPr txBox="1"/>
          <p:nvPr/>
        </p:nvSpPr>
        <p:spPr>
          <a:xfrm>
            <a:off x="4330082" y="2567411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6" name="Google Shape;286;p38"/>
          <p:cNvSpPr txBox="1"/>
          <p:nvPr/>
        </p:nvSpPr>
        <p:spPr>
          <a:xfrm>
            <a:off x="3068713" y="4199820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7" name="Google Shape;287;p38"/>
          <p:cNvSpPr txBox="1"/>
          <p:nvPr/>
        </p:nvSpPr>
        <p:spPr>
          <a:xfrm>
            <a:off x="4637102" y="4084952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8" name="Google Shape;288;p38"/>
          <p:cNvSpPr/>
          <p:nvPr/>
        </p:nvSpPr>
        <p:spPr>
          <a:xfrm>
            <a:off x="6428170" y="2556818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6580570" y="2709218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6706338" y="279737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6529523" y="2529306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8"/>
          <p:cNvSpPr/>
          <p:nvPr/>
        </p:nvSpPr>
        <p:spPr>
          <a:xfrm>
            <a:off x="6622739" y="2882565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8"/>
          <p:cNvSpPr/>
          <p:nvPr/>
        </p:nvSpPr>
        <p:spPr>
          <a:xfrm>
            <a:off x="6317939" y="2575682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8"/>
          <p:cNvSpPr/>
          <p:nvPr/>
        </p:nvSpPr>
        <p:spPr>
          <a:xfrm>
            <a:off x="6357147" y="2833250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6491054" y="2904527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8"/>
          <p:cNvSpPr/>
          <p:nvPr/>
        </p:nvSpPr>
        <p:spPr>
          <a:xfrm>
            <a:off x="6658988" y="263794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6275770" y="2716246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8"/>
          <p:cNvSpPr/>
          <p:nvPr/>
        </p:nvSpPr>
        <p:spPr>
          <a:xfrm>
            <a:off x="5913265" y="2112934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5680226" y="1888517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6050129" y="2116209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1" name="Google Shape;301;p38"/>
          <p:cNvSpPr txBox="1"/>
          <p:nvPr/>
        </p:nvSpPr>
        <p:spPr>
          <a:xfrm>
            <a:off x="6673785" y="3112074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2" name="Google Shape;302;p38"/>
          <p:cNvSpPr txBox="1"/>
          <p:nvPr/>
        </p:nvSpPr>
        <p:spPr>
          <a:xfrm>
            <a:off x="6913482" y="1743602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3" name="Google Shape;303;p38"/>
          <p:cNvSpPr txBox="1"/>
          <p:nvPr/>
        </p:nvSpPr>
        <p:spPr>
          <a:xfrm>
            <a:off x="5652113" y="3376011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4" name="Google Shape;304;p38"/>
          <p:cNvSpPr txBox="1"/>
          <p:nvPr/>
        </p:nvSpPr>
        <p:spPr>
          <a:xfrm>
            <a:off x="7220502" y="3261143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5" name="Google Shape;305;p38"/>
          <p:cNvSpPr/>
          <p:nvPr/>
        </p:nvSpPr>
        <p:spPr>
          <a:xfrm>
            <a:off x="9092950" y="3299504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9245350" y="3451904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9371118" y="3540058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9194303" y="327199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8"/>
          <p:cNvSpPr/>
          <p:nvPr/>
        </p:nvSpPr>
        <p:spPr>
          <a:xfrm>
            <a:off x="9287519" y="362525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8"/>
          <p:cNvSpPr/>
          <p:nvPr/>
        </p:nvSpPr>
        <p:spPr>
          <a:xfrm>
            <a:off x="8982719" y="3318368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9021927" y="3575936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8"/>
          <p:cNvSpPr/>
          <p:nvPr/>
        </p:nvSpPr>
        <p:spPr>
          <a:xfrm>
            <a:off x="9155834" y="3647213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8"/>
          <p:cNvSpPr/>
          <p:nvPr/>
        </p:nvSpPr>
        <p:spPr>
          <a:xfrm>
            <a:off x="9323768" y="3380627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8"/>
          <p:cNvSpPr/>
          <p:nvPr/>
        </p:nvSpPr>
        <p:spPr>
          <a:xfrm>
            <a:off x="8940550" y="345893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8"/>
          <p:cNvSpPr/>
          <p:nvPr/>
        </p:nvSpPr>
        <p:spPr>
          <a:xfrm>
            <a:off x="8578045" y="2855620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8"/>
          <p:cNvSpPr/>
          <p:nvPr/>
        </p:nvSpPr>
        <p:spPr>
          <a:xfrm>
            <a:off x="8345006" y="2631203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8"/>
          <p:cNvSpPr txBox="1"/>
          <p:nvPr/>
        </p:nvSpPr>
        <p:spPr>
          <a:xfrm>
            <a:off x="8714909" y="2858895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18" name="Google Shape;318;p38"/>
          <p:cNvSpPr txBox="1"/>
          <p:nvPr/>
        </p:nvSpPr>
        <p:spPr>
          <a:xfrm>
            <a:off x="9338565" y="3854760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19" name="Google Shape;319;p38"/>
          <p:cNvSpPr txBox="1"/>
          <p:nvPr/>
        </p:nvSpPr>
        <p:spPr>
          <a:xfrm>
            <a:off x="9578262" y="2486288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0" name="Google Shape;320;p38"/>
          <p:cNvSpPr txBox="1"/>
          <p:nvPr/>
        </p:nvSpPr>
        <p:spPr>
          <a:xfrm>
            <a:off x="8316893" y="4118697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1" name="Google Shape;321;p38"/>
          <p:cNvSpPr txBox="1"/>
          <p:nvPr/>
        </p:nvSpPr>
        <p:spPr>
          <a:xfrm>
            <a:off x="9885282" y="4003829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2" name="Google Shape;322;p38"/>
          <p:cNvSpPr txBox="1"/>
          <p:nvPr/>
        </p:nvSpPr>
        <p:spPr>
          <a:xfrm>
            <a:off x="8448663" y="2540236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3" name="Google Shape;323;p38"/>
          <p:cNvSpPr/>
          <p:nvPr/>
        </p:nvSpPr>
        <p:spPr>
          <a:xfrm>
            <a:off x="6570949" y="2515360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8"/>
          <p:cNvSpPr/>
          <p:nvPr/>
        </p:nvSpPr>
        <p:spPr>
          <a:xfrm>
            <a:off x="3849209" y="3692697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4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28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molar mass of sodium carbonate?</a:t>
            </a:r>
            <a:endParaRPr dirty="0"/>
          </a:p>
        </p:txBody>
      </p:sp>
      <p:sp>
        <p:nvSpPr>
          <p:cNvPr id="950" name="Google Shape;950;p128"/>
          <p:cNvSpPr txBox="1">
            <a:spLocks noGrp="1"/>
          </p:cNvSpPr>
          <p:nvPr>
            <p:ph type="body" idx="1"/>
          </p:nvPr>
        </p:nvSpPr>
        <p:spPr>
          <a:xfrm>
            <a:off x="609600" y="342916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Char char="●"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106g/</a:t>
            </a:r>
            <a:r>
              <a:rPr lang="en-US" sz="4000" b="0" i="0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mol</a:t>
            </a:r>
            <a:endParaRPr dirty="0"/>
          </a:p>
          <a:p>
            <a:pPr marL="273050" marR="0" lvl="0" indent="-31750" algn="l" rtl="0"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endParaRPr sz="40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29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2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molar mass of iron (III) sulfate </a:t>
            </a:r>
            <a:endParaRPr dirty="0"/>
          </a:p>
        </p:txBody>
      </p:sp>
      <p:sp>
        <p:nvSpPr>
          <p:cNvPr id="956" name="Google Shape;956;p129"/>
          <p:cNvSpPr txBox="1">
            <a:spLocks noGrp="1"/>
          </p:cNvSpPr>
          <p:nvPr>
            <p:ph type="body" idx="1"/>
          </p:nvPr>
        </p:nvSpPr>
        <p:spPr>
          <a:xfrm>
            <a:off x="609600" y="3646655"/>
            <a:ext cx="109728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5000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(SO</a:t>
            </a:r>
            <a:r>
              <a:rPr lang="en-US" sz="5000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5000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=400.1 g/mole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30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32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moles of iron (III) sulfate in 44.5g iron (III) sulfate?  The molar mass is 400.1 g/mol.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62" name="Google Shape;962;p130"/>
          <p:cNvSpPr txBox="1">
            <a:spLocks noGrp="1"/>
          </p:cNvSpPr>
          <p:nvPr>
            <p:ph type="body" idx="1"/>
          </p:nvPr>
        </p:nvSpPr>
        <p:spPr>
          <a:xfrm>
            <a:off x="609600" y="5070284"/>
            <a:ext cx="109728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0.111 moles Fe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(SO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31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grams potassium chloride are in 14.6 moles potassium chloride? </a:t>
            </a:r>
            <a:b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 mole = 74.5 g</a:t>
            </a:r>
            <a:b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68" name="Google Shape;968;p131"/>
          <p:cNvSpPr txBox="1">
            <a:spLocks noGrp="1"/>
          </p:cNvSpPr>
          <p:nvPr>
            <p:ph type="body" idx="1"/>
          </p:nvPr>
        </p:nvSpPr>
        <p:spPr>
          <a:xfrm>
            <a:off x="609600" y="518145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1087.7g </a:t>
            </a:r>
            <a:r>
              <a:rPr lang="en-US" sz="4000" b="0" i="0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KCl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32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grams of iron (III) carbonate are found in 5.46 moles iron (III) carbonate? 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74" name="Google Shape;974;p132"/>
          <p:cNvSpPr txBox="1">
            <a:spLocks noGrp="1"/>
          </p:cNvSpPr>
          <p:nvPr>
            <p:ph type="body" idx="1"/>
          </p:nvPr>
        </p:nvSpPr>
        <p:spPr>
          <a:xfrm>
            <a:off x="609600" y="4431482"/>
            <a:ext cx="109728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1592.68 </a:t>
            </a:r>
            <a:r>
              <a:rPr lang="en-US" sz="4000" b="0" i="0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gFe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(CO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rPr lang="en-US" sz="26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33"/>
          <p:cNvSpPr txBox="1">
            <a:spLocks noGrp="1"/>
          </p:cNvSpPr>
          <p:nvPr>
            <p:ph type="title"/>
          </p:nvPr>
        </p:nvSpPr>
        <p:spPr>
          <a:xfrm>
            <a:off x="389467" y="1143000"/>
            <a:ext cx="114807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Aqueous copper(II) bromide reacts with aqueous aluminum chloride. What type of reaction is this?</a:t>
            </a: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rgbClr val="07AAD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dirty="0">
                <a:solidFill>
                  <a:srgbClr val="07AAD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80" name="Google Shape;980;p133"/>
          <p:cNvSpPr txBox="1">
            <a:spLocks noGrp="1"/>
          </p:cNvSpPr>
          <p:nvPr>
            <p:ph type="body" idx="1"/>
          </p:nvPr>
        </p:nvSpPr>
        <p:spPr>
          <a:xfrm>
            <a:off x="423333" y="5029200"/>
            <a:ext cx="11480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rgbClr val="404040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  <a:r>
              <a:rPr lang="en-US" sz="40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Double displacement.</a:t>
            </a:r>
            <a:endParaRPr sz="32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8001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endParaRPr sz="32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34"/>
          <p:cNvSpPr txBox="1">
            <a:spLocks noGrp="1"/>
          </p:cNvSpPr>
          <p:nvPr>
            <p:ph type="title"/>
          </p:nvPr>
        </p:nvSpPr>
        <p:spPr>
          <a:xfrm>
            <a:off x="389467" y="1143000"/>
            <a:ext cx="114807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Aqueous copper(II) bromide reacts with aqueous aluminum chloride. Balance this equation and predict the products.</a:t>
            </a:r>
            <a:endParaRPr dirty="0"/>
          </a:p>
        </p:txBody>
      </p:sp>
      <p:sp>
        <p:nvSpPr>
          <p:cNvPr id="986" name="Google Shape;986;p134"/>
          <p:cNvSpPr txBox="1">
            <a:spLocks noGrp="1"/>
          </p:cNvSpPr>
          <p:nvPr>
            <p:ph type="body" idx="1"/>
          </p:nvPr>
        </p:nvSpPr>
        <p:spPr>
          <a:xfrm>
            <a:off x="423333" y="5029200"/>
            <a:ext cx="11480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rgbClr val="404040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  <a:r>
              <a:rPr lang="en-US" sz="36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3CuBr</a:t>
            </a:r>
            <a:r>
              <a:rPr lang="en-US" sz="3600" b="0" i="0" u="none" baseline="-25000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36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+ 2AlCl</a:t>
            </a:r>
            <a:r>
              <a:rPr lang="en-US" sz="3600" b="0" i="0" u="none" baseline="-25000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r>
              <a:rPr lang="en-US" sz="36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→ 3CuCl</a:t>
            </a:r>
            <a:r>
              <a:rPr lang="en-US" sz="3600" b="0" i="0" u="none" baseline="-25000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36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+2AlBr</a:t>
            </a:r>
            <a:r>
              <a:rPr lang="en-US" sz="3600" b="0" i="0" u="none" baseline="-25000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endParaRPr sz="28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04140" algn="l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None/>
            </a:pPr>
            <a:endParaRPr sz="28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35"/>
          <p:cNvSpPr txBox="1">
            <a:spLocks noGrp="1"/>
          </p:cNvSpPr>
          <p:nvPr>
            <p:ph type="title"/>
          </p:nvPr>
        </p:nvSpPr>
        <p:spPr>
          <a:xfrm>
            <a:off x="609600" y="1000175"/>
            <a:ext cx="10972800" cy="3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moles of sodium carbonate are in 10.9 g sodium carbonate?  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Molar mass sodium carbonate 106 g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92" name="Google Shape;992;p135"/>
          <p:cNvSpPr txBox="1">
            <a:spLocks noGrp="1"/>
          </p:cNvSpPr>
          <p:nvPr>
            <p:ph type="body" idx="1"/>
          </p:nvPr>
        </p:nvSpPr>
        <p:spPr>
          <a:xfrm>
            <a:off x="609600" y="518145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0.103 moles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36"/>
          <p:cNvSpPr txBox="1">
            <a:spLocks noGrp="1"/>
          </p:cNvSpPr>
          <p:nvPr>
            <p:ph type="title"/>
          </p:nvPr>
        </p:nvSpPr>
        <p:spPr>
          <a:xfrm>
            <a:off x="609600" y="452650"/>
            <a:ext cx="10972800" cy="4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molar ratio of iron(III) sulfate to sodium sulfate when iron(III) sulfate reacts with sodium carbonate? 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(SO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+ 3Na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→ Fe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(CO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+ 3Na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98" name="Google Shape;998;p136"/>
          <p:cNvSpPr txBox="1">
            <a:spLocks noGrp="1"/>
          </p:cNvSpPr>
          <p:nvPr>
            <p:ph type="body" idx="1"/>
          </p:nvPr>
        </p:nvSpPr>
        <p:spPr>
          <a:xfrm>
            <a:off x="609600" y="4760008"/>
            <a:ext cx="109728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 mole Fe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(SO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=  3 moles Na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37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4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10 moles iron (III) sulfate reacts, how many moles sodium carbonate will form?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(SO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+ 3Na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→ Fe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(CO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+ 3Na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sp>
        <p:nvSpPr>
          <p:cNvPr id="1004" name="Google Shape;1004;p137"/>
          <p:cNvSpPr txBox="1">
            <a:spLocks noGrp="1"/>
          </p:cNvSpPr>
          <p:nvPr>
            <p:ph type="body" idx="1"/>
          </p:nvPr>
        </p:nvSpPr>
        <p:spPr>
          <a:xfrm>
            <a:off x="609600" y="5179808"/>
            <a:ext cx="109728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 mole Fe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(SO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=  3 moles Na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208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Two parts of Daltons theory Have been proven false?</a:t>
            </a:r>
            <a:endParaRPr sz="6600" b="1"/>
          </a:p>
        </p:txBody>
      </p:sp>
      <p:sp>
        <p:nvSpPr>
          <p:cNvPr id="331" name="Google Shape;331;p39"/>
          <p:cNvSpPr txBox="1">
            <a:spLocks noGrp="1"/>
          </p:cNvSpPr>
          <p:nvPr>
            <p:ph type="body" idx="1"/>
          </p:nvPr>
        </p:nvSpPr>
        <p:spPr>
          <a:xfrm>
            <a:off x="685800" y="2653050"/>
            <a:ext cx="11062200" cy="2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4800" b="1"/>
              <a:t>Atoms of a given element are identical in mass and size</a:t>
            </a:r>
            <a:endParaRPr b="1"/>
          </a:p>
          <a:p>
            <a:pPr marL="609600" lvl="0" indent="-609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4800" b="1"/>
              <a:t>Atoms cannot be subdivided, created, or destroyed </a:t>
            </a:r>
            <a:endParaRPr b="1"/>
          </a:p>
        </p:txBody>
      </p:sp>
      <p:sp>
        <p:nvSpPr>
          <p:cNvPr id="332" name="Google Shape;332;p3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5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8"/>
          <p:cNvSpPr txBox="1">
            <a:spLocks noGrp="1"/>
          </p:cNvSpPr>
          <p:nvPr>
            <p:ph type="title"/>
          </p:nvPr>
        </p:nvSpPr>
        <p:spPr>
          <a:xfrm>
            <a:off x="609600" y="277812"/>
            <a:ext cx="10972800" cy="4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15 g oxygen is reacted with hydrogen, then how many moles water will be produced?</a:t>
            </a:r>
            <a:endParaRPr dirty="0"/>
          </a:p>
        </p:txBody>
      </p:sp>
      <p:sp>
        <p:nvSpPr>
          <p:cNvPr id="1010" name="Google Shape;1010;p138"/>
          <p:cNvSpPr txBox="1">
            <a:spLocks noGrp="1"/>
          </p:cNvSpPr>
          <p:nvPr>
            <p:ph type="body" idx="1"/>
          </p:nvPr>
        </p:nvSpPr>
        <p:spPr>
          <a:xfrm>
            <a:off x="203200" y="4960750"/>
            <a:ext cx="117855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Char char="●"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2H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+  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→ 2H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0.94 moles water</a:t>
            </a:r>
            <a:endParaRPr dirty="0"/>
          </a:p>
          <a:p>
            <a:pPr marL="273050" marR="0" lvl="0" indent="-31750" algn="l" rtl="0"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endParaRPr sz="40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39"/>
          <p:cNvSpPr txBox="1">
            <a:spLocks noGrp="1"/>
          </p:cNvSpPr>
          <p:nvPr>
            <p:ph type="title"/>
          </p:nvPr>
        </p:nvSpPr>
        <p:spPr>
          <a:xfrm>
            <a:off x="1727200" y="609600"/>
            <a:ext cx="10261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What are three of the four indications that a chemical reaction has occurred?</a:t>
            </a:r>
            <a:endParaRPr dirty="0"/>
          </a:p>
        </p:txBody>
      </p:sp>
      <p:sp>
        <p:nvSpPr>
          <p:cNvPr id="1016" name="Google Shape;1016;p139"/>
          <p:cNvSpPr txBox="1">
            <a:spLocks noGrp="1"/>
          </p:cNvSpPr>
          <p:nvPr>
            <p:ph type="body" idx="1"/>
          </p:nvPr>
        </p:nvSpPr>
        <p:spPr>
          <a:xfrm>
            <a:off x="1250949" y="2971800"/>
            <a:ext cx="104331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Calibri"/>
              <a:buAutoNum type="arabicPeriod"/>
            </a:pPr>
            <a:r>
              <a:rPr lang="en-US" sz="40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Production of heat and light</a:t>
            </a:r>
            <a:endParaRPr dirty="0"/>
          </a:p>
          <a:p>
            <a:pPr marL="1143000" marR="0" lvl="0" indent="-1143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Calibri"/>
              <a:buAutoNum type="arabicPeriod"/>
            </a:pPr>
            <a:r>
              <a:rPr lang="en-US" sz="40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Production of a gas</a:t>
            </a:r>
            <a:endParaRPr dirty="0"/>
          </a:p>
          <a:p>
            <a:pPr marL="1143000" marR="0" lvl="0" indent="-1143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Calibri"/>
              <a:buAutoNum type="arabicPeriod"/>
            </a:pPr>
            <a:r>
              <a:rPr lang="en-US" sz="40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Formation of a precipitate</a:t>
            </a:r>
            <a:endParaRPr dirty="0"/>
          </a:p>
          <a:p>
            <a:pPr marL="1143000" marR="0" lvl="0" indent="-1143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Calibri"/>
              <a:buAutoNum type="arabicPeriod"/>
            </a:pPr>
            <a:r>
              <a:rPr lang="en-US" sz="40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Change in color</a:t>
            </a:r>
            <a:endParaRPr dirty="0"/>
          </a:p>
          <a:p>
            <a:pPr marL="1143000" marR="0" lvl="0" indent="-9499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Calibri"/>
              <a:buNone/>
            </a:pPr>
            <a:endParaRPr sz="32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8001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endParaRPr sz="32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40"/>
          <p:cNvSpPr txBox="1">
            <a:spLocks noGrp="1"/>
          </p:cNvSpPr>
          <p:nvPr>
            <p:ph type="title"/>
          </p:nvPr>
        </p:nvSpPr>
        <p:spPr>
          <a:xfrm>
            <a:off x="609600" y="1127955"/>
            <a:ext cx="109728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46 g sodium metal reacts completely, then how many moles chlorine gas will be required to make sodium chloride?</a:t>
            </a:r>
            <a:endParaRPr dirty="0"/>
          </a:p>
        </p:txBody>
      </p:sp>
      <p:sp>
        <p:nvSpPr>
          <p:cNvPr id="1022" name="Google Shape;1022;p140"/>
          <p:cNvSpPr txBox="1">
            <a:spLocks noGrp="1"/>
          </p:cNvSpPr>
          <p:nvPr>
            <p:ph type="body" idx="1"/>
          </p:nvPr>
        </p:nvSpPr>
        <p:spPr>
          <a:xfrm>
            <a:off x="508000" y="4157700"/>
            <a:ext cx="11684100" cy="19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2Na  +  Cl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→  2NaCl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endParaRPr sz="40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 mole Cl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41"/>
          <p:cNvSpPr txBox="1">
            <a:spLocks noGrp="1"/>
          </p:cNvSpPr>
          <p:nvPr>
            <p:ph type="title"/>
          </p:nvPr>
        </p:nvSpPr>
        <p:spPr>
          <a:xfrm>
            <a:off x="609600" y="1182700"/>
            <a:ext cx="10972800" cy="4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100 g sodium chloride reacts completely with barium, then how many grams sodium metal will be obtained? 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2NaCl  +  Ba  →  BaCl</a:t>
            </a:r>
            <a:r>
              <a:rPr lang="en-US" sz="5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+  2Na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1028" name="Google Shape;1028;p141"/>
          <p:cNvSpPr txBox="1">
            <a:spLocks noGrp="1"/>
          </p:cNvSpPr>
          <p:nvPr>
            <p:ph type="body" idx="1"/>
          </p:nvPr>
        </p:nvSpPr>
        <p:spPr>
          <a:xfrm>
            <a:off x="609600" y="4632225"/>
            <a:ext cx="10972800" cy="19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2NaCl  +  Ba  →  BaCl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+  2Na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39.32 g Na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42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liters fluorine gas in .87 moles of fluorine gas?</a:t>
            </a:r>
            <a:endParaRPr dirty="0"/>
          </a:p>
        </p:txBody>
      </p:sp>
      <p:sp>
        <p:nvSpPr>
          <p:cNvPr id="1034" name="Google Shape;1034;p142"/>
          <p:cNvSpPr txBox="1">
            <a:spLocks noGrp="1"/>
          </p:cNvSpPr>
          <p:nvPr>
            <p:ph type="body" idx="1"/>
          </p:nvPr>
        </p:nvSpPr>
        <p:spPr>
          <a:xfrm>
            <a:off x="609600" y="4038600"/>
            <a:ext cx="10972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 mole gas at STP (standard temperature and pressure, O degrees C and 1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atm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pressure) = 22.4 L gas</a:t>
            </a:r>
            <a:endParaRPr dirty="0"/>
          </a:p>
        </p:txBody>
      </p:sp>
      <p:sp>
        <p:nvSpPr>
          <p:cNvPr id="1035" name="Google Shape;1035;p142"/>
          <p:cNvSpPr txBox="1">
            <a:spLocks noGrp="1"/>
          </p:cNvSpPr>
          <p:nvPr>
            <p:ph type="body" idx="1"/>
          </p:nvPr>
        </p:nvSpPr>
        <p:spPr>
          <a:xfrm>
            <a:off x="463575" y="5143282"/>
            <a:ext cx="10972800" cy="19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19.52L 	F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43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grams of oxygen gas are in .69L of oxygen gas?  (22.4 L/1 mole)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1041" name="Google Shape;1041;p143"/>
          <p:cNvSpPr txBox="1">
            <a:spLocks noGrp="1"/>
          </p:cNvSpPr>
          <p:nvPr>
            <p:ph type="body" idx="1"/>
          </p:nvPr>
        </p:nvSpPr>
        <p:spPr>
          <a:xfrm>
            <a:off x="609600" y="4979008"/>
            <a:ext cx="109728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.99g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44"/>
          <p:cNvSpPr txBox="1">
            <a:spLocks noGrp="1"/>
          </p:cNvSpPr>
          <p:nvPr>
            <p:ph type="title"/>
          </p:nvPr>
        </p:nvSpPr>
        <p:spPr>
          <a:xfrm>
            <a:off x="609600" y="2898350"/>
            <a:ext cx="10972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  H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 +  3 O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→  2 SO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  2 H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b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moles of H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 are required to form 8.20 moles of SO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1047" name="Google Shape;1047;p144"/>
          <p:cNvSpPr txBox="1">
            <a:spLocks noGrp="1"/>
          </p:cNvSpPr>
          <p:nvPr>
            <p:ph type="title"/>
          </p:nvPr>
        </p:nvSpPr>
        <p:spPr>
          <a:xfrm>
            <a:off x="299325" y="526772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8.2 </a:t>
            </a:r>
            <a:r>
              <a:rPr lang="en-US" sz="5000" b="0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45"/>
          <p:cNvSpPr txBox="1">
            <a:spLocks noGrp="1"/>
          </p:cNvSpPr>
          <p:nvPr>
            <p:ph type="title"/>
          </p:nvPr>
        </p:nvSpPr>
        <p:spPr>
          <a:xfrm>
            <a:off x="609600" y="1018425"/>
            <a:ext cx="10972800" cy="3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 NaClO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→ 2 </a:t>
            </a:r>
            <a:r>
              <a:rPr lang="en-US" sz="5000" b="0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NaCl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+ 3 O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How many molecules of oxygen are produced when 80.0 grams of sodium chloride are produced?</a:t>
            </a:r>
            <a:endParaRPr dirty="0"/>
          </a:p>
        </p:txBody>
      </p:sp>
      <p:sp>
        <p:nvSpPr>
          <p:cNvPr id="1053" name="Google Shape;1053;p145"/>
          <p:cNvSpPr txBox="1">
            <a:spLocks noGrp="1"/>
          </p:cNvSpPr>
          <p:nvPr>
            <p:ph type="title"/>
          </p:nvPr>
        </p:nvSpPr>
        <p:spPr>
          <a:xfrm>
            <a:off x="609600" y="47384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1.23 x 10</a:t>
            </a:r>
            <a:r>
              <a:rPr lang="en-US" sz="5000" b="0" i="0" u="none" baseline="30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24  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molecules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46"/>
          <p:cNvSpPr txBox="1">
            <a:spLocks noGrp="1"/>
          </p:cNvSpPr>
          <p:nvPr>
            <p:ph type="title"/>
          </p:nvPr>
        </p:nvSpPr>
        <p:spPr>
          <a:xfrm>
            <a:off x="609600" y="854175"/>
            <a:ext cx="10972800" cy="19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3(</a:t>
            </a:r>
            <a:r>
              <a:rPr lang="en-US" sz="4000" b="0" i="0" u="none" baseline="-25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aq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+ 4Cl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2(g)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+ 5H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4000" b="0" i="0" u="none" baseline="-25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aq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→ 2NaHSO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4(</a:t>
            </a:r>
            <a:r>
              <a:rPr lang="en-US" sz="4000" b="0" i="0" u="none" baseline="-25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aq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+ 8HCl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4000" b="0" i="0" u="none" baseline="-25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aq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moles of H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react if 5.24 x 10</a:t>
            </a:r>
            <a:r>
              <a:rPr lang="en-US" sz="4000" b="0" i="0" u="none" baseline="30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molecules of  </a:t>
            </a:r>
            <a:r>
              <a:rPr lang="en-US" sz="4000" b="0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HCl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are formed?</a:t>
            </a:r>
            <a:endParaRPr dirty="0"/>
          </a:p>
        </p:txBody>
      </p:sp>
      <p:sp>
        <p:nvSpPr>
          <p:cNvPr id="1059" name="Google Shape;1059;p146"/>
          <p:cNvSpPr txBox="1">
            <a:spLocks noGrp="1"/>
          </p:cNvSpPr>
          <p:nvPr>
            <p:ph type="title"/>
          </p:nvPr>
        </p:nvSpPr>
        <p:spPr>
          <a:xfrm>
            <a:off x="609600" y="336957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5.44 x 10</a:t>
            </a:r>
            <a:r>
              <a:rPr lang="en-US" sz="5000" b="0" i="0" u="none" baseline="30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0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B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48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Draw the Lewis structure and identify the VSEPR geometry for BCl</a:t>
            </a:r>
            <a:r>
              <a:rPr lang="en-US" baseline="-25000" dirty="0"/>
              <a:t>3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104" name="Google Shape;1104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400" y="2570875"/>
            <a:ext cx="5280725" cy="31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148"/>
          <p:cNvSpPr txBox="1"/>
          <p:nvPr/>
        </p:nvSpPr>
        <p:spPr>
          <a:xfrm>
            <a:off x="469799" y="4260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Trigonal Planar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98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dirty="0"/>
              <a:t>Name the </a:t>
            </a:r>
            <a:r>
              <a:rPr lang="en-US" sz="6000" b="1" dirty="0" smtClean="0"/>
              <a:t>phases </a:t>
            </a:r>
            <a:r>
              <a:rPr lang="en-US" sz="6000" b="1" dirty="0"/>
              <a:t>of matter</a:t>
            </a:r>
            <a:endParaRPr sz="6000" b="1" dirty="0"/>
          </a:p>
        </p:txBody>
      </p:sp>
      <p:sp>
        <p:nvSpPr>
          <p:cNvPr id="338" name="Google Shape;338;p40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Solid, liquid, gas, and plasma</a:t>
            </a:r>
            <a:endParaRPr sz="6000" b="1"/>
          </a:p>
        </p:txBody>
      </p:sp>
      <p:sp>
        <p:nvSpPr>
          <p:cNvPr id="339" name="Google Shape;339;p40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6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249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Name all phase changes and what phases the change is between</a:t>
            </a:r>
            <a:endParaRPr sz="6600" b="1"/>
          </a:p>
        </p:txBody>
      </p:sp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228075" y="2616200"/>
            <a:ext cx="119640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US" sz="3600" b="1"/>
              <a:t>Melting – Solid to Liquid                  Freezing – Liquid to Solid </a:t>
            </a:r>
            <a:endParaRPr sz="3600" b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US" sz="3600" b="1"/>
              <a:t>Condensing – Gas to Liquid           Vaporizing – Liquid to gas</a:t>
            </a:r>
            <a:endParaRPr sz="3600" b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US" sz="3600" b="1"/>
              <a:t>Sublimation – Solid to Gas             Deposition – Gas to Solid </a:t>
            </a:r>
            <a:endParaRPr sz="3600" b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endParaRPr sz="3600" b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endParaRPr sz="3600" b="1"/>
          </a:p>
        </p:txBody>
      </p:sp>
      <p:sp>
        <p:nvSpPr>
          <p:cNvPr id="346" name="Google Shape;346;p4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7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>
            <a:spLocks noGrp="1"/>
          </p:cNvSpPr>
          <p:nvPr>
            <p:ph type="title"/>
          </p:nvPr>
        </p:nvSpPr>
        <p:spPr>
          <a:xfrm>
            <a:off x="0" y="50800"/>
            <a:ext cx="12192000" cy="2661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6000" b="1"/>
              <a:t>Draw a diagram for Rutherford’s Experiment. Explain what it proved about atomic structure</a:t>
            </a:r>
            <a:endParaRPr sz="6000" b="1"/>
          </a:p>
        </p:txBody>
      </p:sp>
      <p:pic>
        <p:nvPicPr>
          <p:cNvPr id="352" name="Google Shape;352;p42" descr="http://www.nisd.net/marshall/Departments/Sciencedept/Atomic%20Theory/Images/GoldFoilExpt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8550" y="2978975"/>
            <a:ext cx="4233300" cy="32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2"/>
          <p:cNvSpPr txBox="1">
            <a:spLocks noGrp="1"/>
          </p:cNvSpPr>
          <p:nvPr>
            <p:ph type="body" idx="1"/>
          </p:nvPr>
        </p:nvSpPr>
        <p:spPr>
          <a:xfrm>
            <a:off x="4579075" y="3161425"/>
            <a:ext cx="7613100" cy="22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US" sz="4800" b="1" dirty="0"/>
              <a:t>Atom mostly empty space</a:t>
            </a:r>
            <a:endParaRPr sz="48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US" sz="4800" b="1" dirty="0"/>
              <a:t>Dense, </a:t>
            </a:r>
            <a:r>
              <a:rPr lang="en-US" sz="4800" b="1" dirty="0" smtClean="0"/>
              <a:t>central, positive core </a:t>
            </a:r>
            <a:r>
              <a:rPr lang="en-US" sz="4800" b="1" dirty="0"/>
              <a:t>- nucleus </a:t>
            </a:r>
            <a:endParaRPr sz="4800" b="1" dirty="0"/>
          </a:p>
        </p:txBody>
      </p:sp>
      <p:sp>
        <p:nvSpPr>
          <p:cNvPr id="354" name="Google Shape;354;p4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8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42056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63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Name an element with similar properties to Iodine.</a:t>
            </a:r>
            <a:endParaRPr sz="6600" b="1"/>
          </a:p>
        </p:txBody>
      </p:sp>
      <p:sp>
        <p:nvSpPr>
          <p:cNvPr id="360" name="Google Shape;360;p43"/>
          <p:cNvSpPr txBox="1">
            <a:spLocks noGrp="1"/>
          </p:cNvSpPr>
          <p:nvPr>
            <p:ph type="body" idx="1"/>
          </p:nvPr>
        </p:nvSpPr>
        <p:spPr>
          <a:xfrm>
            <a:off x="935126" y="2522915"/>
            <a:ext cx="103947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Fluorine, Chlorine, any halogen </a:t>
            </a:r>
            <a:endParaRPr sz="6000" b="1"/>
          </a:p>
        </p:txBody>
      </p:sp>
      <p:sp>
        <p:nvSpPr>
          <p:cNvPr id="361" name="Google Shape;361;p4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9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421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How do you calculate mass number?</a:t>
            </a:r>
            <a:endParaRPr sz="6000" b="1"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0" y="2181100"/>
            <a:ext cx="12192000" cy="19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Protons + neutrons = mass number </a:t>
            </a:r>
            <a:endParaRPr sz="6000" b="1"/>
          </a:p>
        </p:txBody>
      </p:sp>
      <p:sp>
        <p:nvSpPr>
          <p:cNvPr id="368" name="Google Shape;368;p4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10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00200" cy="2063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How many valence Electrons do the Halogen elements have?</a:t>
            </a:r>
            <a:endParaRPr sz="6000" b="1"/>
          </a:p>
        </p:txBody>
      </p:sp>
      <p:sp>
        <p:nvSpPr>
          <p:cNvPr id="374" name="Google Shape;374;p45"/>
          <p:cNvSpPr txBox="1">
            <a:spLocks noGrp="1"/>
          </p:cNvSpPr>
          <p:nvPr>
            <p:ph type="body" idx="1"/>
          </p:nvPr>
        </p:nvSpPr>
        <p:spPr>
          <a:xfrm>
            <a:off x="685800" y="2539851"/>
            <a:ext cx="10394700" cy="2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Seven</a:t>
            </a:r>
            <a:endParaRPr sz="6000" b="1"/>
          </a:p>
        </p:txBody>
      </p:sp>
      <p:sp>
        <p:nvSpPr>
          <p:cNvPr id="375" name="Google Shape;375;p45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11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59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Define chemical change and physical change. Give an example of each.</a:t>
            </a:r>
            <a:endParaRPr sz="6600" b="1"/>
          </a:p>
        </p:txBody>
      </p:sp>
      <p:sp>
        <p:nvSpPr>
          <p:cNvPr id="381" name="Google Shape;381;p46"/>
          <p:cNvSpPr txBox="1">
            <a:spLocks noGrp="1"/>
          </p:cNvSpPr>
          <p:nvPr>
            <p:ph type="body" idx="1"/>
          </p:nvPr>
        </p:nvSpPr>
        <p:spPr>
          <a:xfrm>
            <a:off x="0" y="2104750"/>
            <a:ext cx="10797300" cy="3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800" b="1"/>
              <a:t>Physical change is same substance </a:t>
            </a:r>
            <a:br>
              <a:rPr lang="en-US" sz="4800" b="1"/>
            </a:br>
            <a:r>
              <a:rPr lang="en-US" sz="4800" b="1"/>
              <a:t>before and after (boiling water). </a:t>
            </a:r>
            <a:br>
              <a:rPr lang="en-US" sz="4800" b="1"/>
            </a:br>
            <a:r>
              <a:rPr lang="en-US" sz="4800" b="1"/>
              <a:t/>
            </a:r>
            <a:br>
              <a:rPr lang="en-US" sz="4800" b="1"/>
            </a:br>
            <a:r>
              <a:rPr lang="en-US" sz="4800" b="1"/>
              <a:t>Chemical change involves the making and breaking of chemical bonds to make a new substance (combustion, rusting, etc)</a:t>
            </a:r>
            <a:endParaRPr sz="4800" b="1"/>
          </a:p>
        </p:txBody>
      </p:sp>
      <p:sp>
        <p:nvSpPr>
          <p:cNvPr id="382" name="Google Shape;382;p46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12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18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Name the three subatomic particles and give their relative masses.</a:t>
            </a:r>
            <a:endParaRPr sz="6000" b="1"/>
          </a:p>
        </p:txBody>
      </p:sp>
      <p:sp>
        <p:nvSpPr>
          <p:cNvPr id="388" name="Google Shape;388;p47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Proton – 1 amu</a:t>
            </a:r>
            <a:endParaRPr sz="6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Neutron – 1 amu</a:t>
            </a:r>
            <a:endParaRPr sz="6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Electron – almost no mass at all </a:t>
            </a:r>
            <a:endParaRPr sz="6000" b="1"/>
          </a:p>
        </p:txBody>
      </p:sp>
      <p:sp>
        <p:nvSpPr>
          <p:cNvPr id="389" name="Google Shape;389;p47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13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406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	QUESTION TEMPLATE</a:t>
            </a:r>
            <a:endParaRPr b="1"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answer</a:t>
            </a:r>
            <a:endParaRPr sz="6000" b="1"/>
          </a:p>
        </p:txBody>
      </p:sp>
      <p:sp>
        <p:nvSpPr>
          <p:cNvPr id="198" name="Google Shape;198;p30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#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18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Convert 15mi/day into in/sec</a:t>
            </a:r>
            <a:endParaRPr sz="6000" b="1"/>
          </a:p>
        </p:txBody>
      </p:sp>
      <p:sp>
        <p:nvSpPr>
          <p:cNvPr id="395" name="Google Shape;395;p48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11 in/sec </a:t>
            </a:r>
            <a:endParaRPr sz="6000" b="1"/>
          </a:p>
        </p:txBody>
      </p:sp>
      <p:sp>
        <p:nvSpPr>
          <p:cNvPr id="396" name="Google Shape;396;p4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14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9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2616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/>
              <a:t>Classify Each Substance Below as:</a:t>
            </a:r>
            <a:br>
              <a:rPr lang="en-US" sz="4800" b="1"/>
            </a:br>
            <a:r>
              <a:rPr lang="en-US" sz="4800" b="1"/>
              <a:t>Pure Substance (element or compound) Mixture (homogeneous or heterogeneous).</a:t>
            </a:r>
            <a:endParaRPr b="1"/>
          </a:p>
        </p:txBody>
      </p:sp>
      <p:sp>
        <p:nvSpPr>
          <p:cNvPr id="402" name="Google Shape;402;p49"/>
          <p:cNvSpPr txBox="1">
            <a:spLocks noGrp="1"/>
          </p:cNvSpPr>
          <p:nvPr>
            <p:ph type="body" idx="1"/>
          </p:nvPr>
        </p:nvSpPr>
        <p:spPr>
          <a:xfrm>
            <a:off x="348775" y="2616200"/>
            <a:ext cx="70689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Calcium</a:t>
            </a:r>
            <a:endParaRPr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Cookies and Cream Ice Cream</a:t>
            </a:r>
            <a:endParaRPr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Carbon Dioxide</a:t>
            </a:r>
            <a:endParaRPr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Tap Water</a:t>
            </a:r>
            <a:endParaRPr b="1"/>
          </a:p>
        </p:txBody>
      </p:sp>
      <p:sp>
        <p:nvSpPr>
          <p:cNvPr id="403" name="Google Shape;403;p49"/>
          <p:cNvSpPr txBox="1"/>
          <p:nvPr/>
        </p:nvSpPr>
        <p:spPr>
          <a:xfrm>
            <a:off x="7417675" y="2616200"/>
            <a:ext cx="47742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eon</a:t>
            </a:r>
            <a:endParaRPr b="1"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ool Aid Punch</a:t>
            </a:r>
            <a:endParaRPr b="1"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H2O</a:t>
            </a:r>
            <a:endParaRPr b="1"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Italian </a:t>
            </a: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alad dressing</a:t>
            </a: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/>
          </a:p>
        </p:txBody>
      </p:sp>
      <p:sp>
        <p:nvSpPr>
          <p:cNvPr id="404" name="Google Shape;404;p4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15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0"/>
          <p:cNvSpPr txBox="1">
            <a:spLocks noGrp="1"/>
          </p:cNvSpPr>
          <p:nvPr>
            <p:ph type="title"/>
          </p:nvPr>
        </p:nvSpPr>
        <p:spPr>
          <a:xfrm>
            <a:off x="-88225" y="275475"/>
            <a:ext cx="12192000" cy="23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	   Pure Substance</a:t>
            </a:r>
            <a:r>
              <a:rPr lang="en-US" sz="3600" b="1"/>
              <a:t>				                    Mixture</a:t>
            </a:r>
            <a:br>
              <a:rPr lang="en-US" sz="3600" b="1"/>
            </a:br>
            <a:r>
              <a:rPr lang="en-US" sz="3600" b="1"/>
              <a:t>	</a:t>
            </a:r>
            <a:r>
              <a:rPr lang="en-US" sz="3600" b="1" u="sng"/>
              <a:t>Element	Pure Comp	</a:t>
            </a:r>
            <a:r>
              <a:rPr lang="en-US" sz="3600" b="1"/>
              <a:t>        </a:t>
            </a:r>
            <a:r>
              <a:rPr lang="en-US" sz="3600" b="1" u="sng"/>
              <a:t>Homogeneous 	Heterogeneous</a:t>
            </a:r>
            <a:r>
              <a:rPr lang="en-US" sz="4000" b="1" u="sng"/>
              <a:t/>
            </a:r>
            <a:br>
              <a:rPr lang="en-US" sz="4000" b="1" u="sng"/>
            </a:br>
            <a:endParaRPr sz="4000" b="1" u="sng"/>
          </a:p>
        </p:txBody>
      </p:sp>
      <p:sp>
        <p:nvSpPr>
          <p:cNvPr id="410" name="Google Shape;410;p50"/>
          <p:cNvSpPr txBox="1">
            <a:spLocks noGrp="1"/>
          </p:cNvSpPr>
          <p:nvPr>
            <p:ph type="body" idx="1"/>
          </p:nvPr>
        </p:nvSpPr>
        <p:spPr>
          <a:xfrm>
            <a:off x="287601" y="1750017"/>
            <a:ext cx="23559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CALCIUM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NEON</a:t>
            </a:r>
            <a:endParaRPr sz="4000"/>
          </a:p>
        </p:txBody>
      </p:sp>
      <p:sp>
        <p:nvSpPr>
          <p:cNvPr id="411" name="Google Shape;411;p50"/>
          <p:cNvSpPr txBox="1"/>
          <p:nvPr/>
        </p:nvSpPr>
        <p:spPr>
          <a:xfrm>
            <a:off x="8436334" y="1750025"/>
            <a:ext cx="4005600" cy="3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6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SALAD DRESSING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96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COOKIES AND CREAM ICE CREAM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960"/>
              <a:buFont typeface="Arial"/>
              <a:buNone/>
            </a:pPr>
            <a:r>
              <a:rPr lang="en-US" sz="31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12" name="Google Shape;412;p50"/>
          <p:cNvSpPr txBox="1"/>
          <p:nvPr/>
        </p:nvSpPr>
        <p:spPr>
          <a:xfrm>
            <a:off x="5377376" y="1560425"/>
            <a:ext cx="27666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KOOL AID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 WATER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endParaRPr sz="4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0"/>
          <p:cNvSpPr txBox="1"/>
          <p:nvPr/>
        </p:nvSpPr>
        <p:spPr>
          <a:xfrm>
            <a:off x="2500191" y="1438866"/>
            <a:ext cx="23559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H2O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DIOXIDE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903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How many valence electrons do the alkali metals have and what is the charge of their ions?</a:t>
            </a:r>
            <a:endParaRPr sz="3959"/>
          </a:p>
        </p:txBody>
      </p:sp>
      <p:sp>
        <p:nvSpPr>
          <p:cNvPr id="419" name="Google Shape;419;p51"/>
          <p:cNvSpPr txBox="1">
            <a:spLocks noGrp="1"/>
          </p:cNvSpPr>
          <p:nvPr>
            <p:ph type="body" idx="1"/>
          </p:nvPr>
        </p:nvSpPr>
        <p:spPr>
          <a:xfrm>
            <a:off x="747050" y="3185971"/>
            <a:ext cx="103947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1 valence electron</a:t>
            </a:r>
            <a:endParaRPr sz="6000" b="1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1+ charge</a:t>
            </a:r>
            <a:endParaRPr sz="6000"/>
          </a:p>
        </p:txBody>
      </p:sp>
      <p:sp>
        <p:nvSpPr>
          <p:cNvPr id="420" name="Google Shape;420;p5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16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2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2236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radioactive emission changes a neutron into a proton?</a:t>
            </a:r>
            <a:endParaRPr sz="6000" b="1"/>
          </a:p>
        </p:txBody>
      </p:sp>
      <p:sp>
        <p:nvSpPr>
          <p:cNvPr id="426" name="Google Shape;426;p52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Beta particle</a:t>
            </a:r>
            <a:endParaRPr sz="6000" b="1"/>
          </a:p>
        </p:txBody>
      </p:sp>
      <p:sp>
        <p:nvSpPr>
          <p:cNvPr id="427" name="Google Shape;427;p5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17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563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6000" b="1"/>
              <a:t>The half-life of thorium-227 is </a:t>
            </a:r>
            <a:br>
              <a:rPr lang="en-US" sz="6000" b="1"/>
            </a:br>
            <a:r>
              <a:rPr lang="en-US" sz="6000" b="1"/>
              <a:t>18.72 days How many days are required for three-fourths of a given amount to decay?</a:t>
            </a:r>
            <a:endParaRPr sz="6000" b="1"/>
          </a:p>
        </p:txBody>
      </p:sp>
      <p:sp>
        <p:nvSpPr>
          <p:cNvPr id="433" name="Google Shape;433;p53"/>
          <p:cNvSpPr txBox="1">
            <a:spLocks noGrp="1"/>
          </p:cNvSpPr>
          <p:nvPr>
            <p:ph type="body" idx="1"/>
          </p:nvPr>
        </p:nvSpPr>
        <p:spPr>
          <a:xfrm>
            <a:off x="684725" y="3852925"/>
            <a:ext cx="10394700" cy="3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37.44 days</a:t>
            </a:r>
            <a:endParaRPr sz="6000" b="1"/>
          </a:p>
        </p:txBody>
      </p:sp>
      <p:sp>
        <p:nvSpPr>
          <p:cNvPr id="434" name="Google Shape;434;p5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18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32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radioactive emission changes a neutron into a proton?</a:t>
            </a:r>
            <a:endParaRPr sz="6600" b="1"/>
          </a:p>
        </p:txBody>
      </p:sp>
      <p:sp>
        <p:nvSpPr>
          <p:cNvPr id="440" name="Google Shape;440;p54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Beta Emission</a:t>
            </a:r>
            <a:endParaRPr sz="6000" b="1"/>
          </a:p>
        </p:txBody>
      </p:sp>
      <p:sp>
        <p:nvSpPr>
          <p:cNvPr id="441" name="Google Shape;441;p5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19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5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2073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How many protons and neutrons are in the nuclei of Tl-204 atoms?</a:t>
            </a:r>
            <a:endParaRPr sz="6600" b="1"/>
          </a:p>
        </p:txBody>
      </p:sp>
      <p:sp>
        <p:nvSpPr>
          <p:cNvPr id="447" name="Google Shape;447;p55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81 protons and 123 neutrons</a:t>
            </a:r>
            <a:endParaRPr sz="6000" b="1"/>
          </a:p>
        </p:txBody>
      </p:sp>
      <p:sp>
        <p:nvSpPr>
          <p:cNvPr id="448" name="Google Shape;448;p55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20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616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Uranium-235 undergoes alpha emission. What is the balanced eq.?</a:t>
            </a:r>
            <a:endParaRPr sz="6600" b="1"/>
          </a:p>
        </p:txBody>
      </p:sp>
      <p:sp>
        <p:nvSpPr>
          <p:cNvPr id="454" name="Google Shape;454;p56"/>
          <p:cNvSpPr txBox="1">
            <a:spLocks noGrp="1"/>
          </p:cNvSpPr>
          <p:nvPr>
            <p:ph type="body" idx="1"/>
          </p:nvPr>
        </p:nvSpPr>
        <p:spPr>
          <a:xfrm>
            <a:off x="1098814" y="3207422"/>
            <a:ext cx="103947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/>
              <a:t>	U →    He +        Th </a:t>
            </a:r>
            <a:endParaRPr sz="6000"/>
          </a:p>
        </p:txBody>
      </p:sp>
      <p:sp>
        <p:nvSpPr>
          <p:cNvPr id="455" name="Google Shape;455;p56"/>
          <p:cNvSpPr txBox="1"/>
          <p:nvPr/>
        </p:nvSpPr>
        <p:spPr>
          <a:xfrm>
            <a:off x="5063396" y="2802525"/>
            <a:ext cx="1455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231</a:t>
            </a:r>
            <a:endParaRPr sz="60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endParaRPr sz="6000"/>
          </a:p>
        </p:txBody>
      </p:sp>
      <p:sp>
        <p:nvSpPr>
          <p:cNvPr id="456" name="Google Shape;456;p56"/>
          <p:cNvSpPr txBox="1"/>
          <p:nvPr/>
        </p:nvSpPr>
        <p:spPr>
          <a:xfrm>
            <a:off x="2910030" y="2802513"/>
            <a:ext cx="92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0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000"/>
          </a:p>
        </p:txBody>
      </p:sp>
      <p:sp>
        <p:nvSpPr>
          <p:cNvPr id="457" name="Google Shape;457;p56"/>
          <p:cNvSpPr txBox="1"/>
          <p:nvPr/>
        </p:nvSpPr>
        <p:spPr>
          <a:xfrm>
            <a:off x="0" y="2650175"/>
            <a:ext cx="1694100" cy="20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235</a:t>
            </a:r>
            <a:endParaRPr sz="60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</a:t>
            </a:r>
            <a:endParaRPr sz="6000"/>
          </a:p>
        </p:txBody>
      </p:sp>
      <p:sp>
        <p:nvSpPr>
          <p:cNvPr id="458" name="Google Shape;458;p56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21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7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2873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Neutron initiated fission of U-235 results in the release of 4 beta particles, the formation of Sr-90 and the release of another nucleus. What is the other nucleus?</a:t>
            </a:r>
            <a:endParaRPr sz="4800" b="1"/>
          </a:p>
        </p:txBody>
      </p:sp>
      <p:sp>
        <p:nvSpPr>
          <p:cNvPr id="464" name="Google Shape;464;p57"/>
          <p:cNvSpPr txBox="1">
            <a:spLocks noGrp="1"/>
          </p:cNvSpPr>
          <p:nvPr>
            <p:ph type="body" idx="1"/>
          </p:nvPr>
        </p:nvSpPr>
        <p:spPr>
          <a:xfrm>
            <a:off x="684713" y="3044000"/>
            <a:ext cx="103947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Cerium - 146</a:t>
            </a:r>
            <a:endParaRPr sz="6000" b="1"/>
          </a:p>
        </p:txBody>
      </p:sp>
      <p:sp>
        <p:nvSpPr>
          <p:cNvPr id="465" name="Google Shape;465;p57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22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40600"/>
          </a:xfrm>
          <a:prstGeom prst="rect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	QUESTION TEMPLATE</a:t>
            </a:r>
            <a:endParaRPr b="1"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answer</a:t>
            </a:r>
            <a:endParaRPr sz="6000" b="1"/>
          </a:p>
        </p:txBody>
      </p:sp>
      <p:sp>
        <p:nvSpPr>
          <p:cNvPr id="205" name="Google Shape;205;p31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#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8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3567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4000" b="1"/>
              <a:t>Calculate the average atomic mass of Magnesium from these data. Magnesium occurs in nature in </a:t>
            </a:r>
            <a:br>
              <a:rPr lang="en-US" sz="4000" b="1"/>
            </a:br>
            <a:r>
              <a:rPr lang="en-US" sz="4000" b="1"/>
              <a:t>three isotopic forms: </a:t>
            </a:r>
            <a:br>
              <a:rPr lang="en-US" sz="4000" b="1"/>
            </a:br>
            <a:r>
              <a:rPr lang="en-US" sz="4000" b="1"/>
              <a:t> Mg-24 (78.70% abundance) </a:t>
            </a:r>
            <a:br>
              <a:rPr lang="en-US" sz="4000" b="1"/>
            </a:br>
            <a:r>
              <a:rPr lang="en-US" sz="4000" b="1"/>
              <a:t>Mg-26 (11.17% abundance)</a:t>
            </a:r>
            <a:br>
              <a:rPr lang="en-US" sz="4000" b="1"/>
            </a:br>
            <a:r>
              <a:rPr lang="en-US" sz="4000" b="1"/>
              <a:t>Mg-25 (10.13% abundance)</a:t>
            </a:r>
            <a:endParaRPr sz="4000" b="1"/>
          </a:p>
        </p:txBody>
      </p:sp>
      <p:sp>
        <p:nvSpPr>
          <p:cNvPr id="471" name="Google Shape;471;p58"/>
          <p:cNvSpPr txBox="1">
            <a:spLocks noGrp="1"/>
          </p:cNvSpPr>
          <p:nvPr>
            <p:ph type="body" idx="1"/>
          </p:nvPr>
        </p:nvSpPr>
        <p:spPr>
          <a:xfrm>
            <a:off x="684713" y="3843280"/>
            <a:ext cx="103947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24.31 amu</a:t>
            </a:r>
            <a:endParaRPr sz="4800"/>
          </a:p>
        </p:txBody>
      </p:sp>
      <p:sp>
        <p:nvSpPr>
          <p:cNvPr id="472" name="Google Shape;472;p5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23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87400" cy="1257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nuclear fission?</a:t>
            </a:r>
            <a:endParaRPr sz="6000" b="1"/>
          </a:p>
        </p:txBody>
      </p:sp>
      <p:sp>
        <p:nvSpPr>
          <p:cNvPr id="478" name="Google Shape;478;p59"/>
          <p:cNvSpPr txBox="1">
            <a:spLocks noGrp="1"/>
          </p:cNvSpPr>
          <p:nvPr>
            <p:ph type="body" idx="1"/>
          </p:nvPr>
        </p:nvSpPr>
        <p:spPr>
          <a:xfrm>
            <a:off x="143050" y="1507600"/>
            <a:ext cx="6899100" cy="4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A large, unstable nucleus breaking apart into smaller more stable nuclei. Sometimes the result is a chain reaction. </a:t>
            </a:r>
            <a:endParaRPr sz="4800" b="1"/>
          </a:p>
        </p:txBody>
      </p:sp>
      <p:pic>
        <p:nvPicPr>
          <p:cNvPr id="479" name="Google Shape;479;p59" descr="Image result for chain reaction nucle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325" y="2252677"/>
            <a:ext cx="4556225" cy="30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24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788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A substance has a density of 1.39g/ml. You have 10g of the substance. What volume (in L) </a:t>
            </a:r>
            <a:br>
              <a:rPr lang="en-US" sz="6000" b="1"/>
            </a:br>
            <a:r>
              <a:rPr lang="en-US" sz="6000" b="1"/>
              <a:t>do you have? </a:t>
            </a:r>
            <a:endParaRPr sz="3959"/>
          </a:p>
        </p:txBody>
      </p:sp>
      <p:sp>
        <p:nvSpPr>
          <p:cNvPr id="486" name="Google Shape;486;p60"/>
          <p:cNvSpPr txBox="1">
            <a:spLocks noGrp="1"/>
          </p:cNvSpPr>
          <p:nvPr>
            <p:ph type="body" idx="1"/>
          </p:nvPr>
        </p:nvSpPr>
        <p:spPr>
          <a:xfrm>
            <a:off x="665400" y="3788096"/>
            <a:ext cx="103947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7.2x10</a:t>
            </a:r>
            <a:r>
              <a:rPr lang="en-US" sz="6000" b="1" baseline="30000"/>
              <a:t>-3</a:t>
            </a:r>
            <a:r>
              <a:rPr lang="en-US" sz="6000" b="1"/>
              <a:t> L</a:t>
            </a:r>
            <a:endParaRPr sz="6000" b="1" baseline="30000"/>
          </a:p>
        </p:txBody>
      </p:sp>
      <p:sp>
        <p:nvSpPr>
          <p:cNvPr id="487" name="Google Shape;487;p60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25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228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How many decigrams are in 437 kg? </a:t>
            </a:r>
            <a:br>
              <a:rPr lang="en-US" sz="6000" b="1"/>
            </a:br>
            <a:r>
              <a:rPr lang="en-US" sz="6000" b="1"/>
              <a:t>Write in scientific notation!</a:t>
            </a:r>
            <a:endParaRPr sz="6000"/>
          </a:p>
        </p:txBody>
      </p:sp>
      <p:sp>
        <p:nvSpPr>
          <p:cNvPr id="493" name="Google Shape;493;p61"/>
          <p:cNvSpPr txBox="1">
            <a:spLocks noGrp="1"/>
          </p:cNvSpPr>
          <p:nvPr>
            <p:ph type="body" idx="1"/>
          </p:nvPr>
        </p:nvSpPr>
        <p:spPr>
          <a:xfrm>
            <a:off x="685800" y="2624577"/>
            <a:ext cx="10394700" cy="2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4.37x10</a:t>
            </a:r>
            <a:r>
              <a:rPr lang="en-US" sz="6000" b="1" baseline="30000"/>
              <a:t>6</a:t>
            </a:r>
            <a:r>
              <a:rPr lang="en-US" sz="6000" b="1"/>
              <a:t> dg</a:t>
            </a:r>
            <a:endParaRPr sz="6000" b="1" baseline="30000"/>
          </a:p>
        </p:txBody>
      </p:sp>
      <p:sp>
        <p:nvSpPr>
          <p:cNvPr id="494" name="Google Shape;494;p6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26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073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How many sig. figs are in the following values?</a:t>
            </a:r>
            <a:br>
              <a:rPr lang="en-US" sz="6000" b="1"/>
            </a:br>
            <a:r>
              <a:rPr lang="en-US" sz="6000" b="1"/>
              <a:t>612 kg			0.00067 ml		309.4 g</a:t>
            </a:r>
            <a:endParaRPr sz="3959"/>
          </a:p>
        </p:txBody>
      </p:sp>
      <p:sp>
        <p:nvSpPr>
          <p:cNvPr id="500" name="Google Shape;500;p62"/>
          <p:cNvSpPr txBox="1">
            <a:spLocks noGrp="1"/>
          </p:cNvSpPr>
          <p:nvPr>
            <p:ph type="body" idx="1"/>
          </p:nvPr>
        </p:nvSpPr>
        <p:spPr>
          <a:xfrm>
            <a:off x="1194431" y="3225893"/>
            <a:ext cx="103947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/>
              <a:t>612 kg  →  3 s.f.</a:t>
            </a:r>
            <a:br>
              <a:rPr lang="en-US" sz="4400" b="1"/>
            </a:br>
            <a:r>
              <a:rPr lang="en-US" sz="4400" b="1"/>
              <a:t>0.00067 ml →  2 s.f.</a:t>
            </a:r>
            <a:br>
              <a:rPr lang="en-US" sz="4400" b="1"/>
            </a:br>
            <a:r>
              <a:rPr lang="en-US" sz="4400" b="1"/>
              <a:t>309.4 g  → 4 s.f.</a:t>
            </a:r>
            <a:br>
              <a:rPr lang="en-US" sz="4400" b="1"/>
            </a:br>
            <a:endParaRPr sz="4400" baseline="30000"/>
          </a:p>
        </p:txBody>
      </p:sp>
      <p:sp>
        <p:nvSpPr>
          <p:cNvPr id="501" name="Google Shape;501;p6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27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073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Perform the calculation using accurate sig figs</a:t>
            </a:r>
            <a:br>
              <a:rPr lang="en-US" sz="6000" b="1"/>
            </a:br>
            <a:r>
              <a:rPr lang="en-US" sz="6000" b="1"/>
              <a:t>1.31 cm x 2.3 cm =</a:t>
            </a:r>
            <a:endParaRPr sz="3959"/>
          </a:p>
        </p:txBody>
      </p:sp>
      <p:sp>
        <p:nvSpPr>
          <p:cNvPr id="507" name="Google Shape;507;p63"/>
          <p:cNvSpPr txBox="1">
            <a:spLocks noGrp="1"/>
          </p:cNvSpPr>
          <p:nvPr>
            <p:ph type="body" idx="1"/>
          </p:nvPr>
        </p:nvSpPr>
        <p:spPr>
          <a:xfrm>
            <a:off x="1194431" y="3225893"/>
            <a:ext cx="103947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6000" b="1"/>
              <a:t>3.0 cm</a:t>
            </a:r>
            <a:r>
              <a:rPr lang="en-US" sz="4400" b="1"/>
              <a:t/>
            </a:r>
            <a:br>
              <a:rPr lang="en-US" sz="4400" b="1"/>
            </a:br>
            <a:endParaRPr sz="4400" baseline="30000"/>
          </a:p>
        </p:txBody>
      </p:sp>
      <p:sp>
        <p:nvSpPr>
          <p:cNvPr id="508" name="Google Shape;508;p6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28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073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Perform the calculation using accurate sig figs</a:t>
            </a:r>
            <a:br>
              <a:rPr lang="en-US" sz="6000" b="1"/>
            </a:br>
            <a:r>
              <a:rPr lang="en-US" sz="6000" b="1"/>
              <a:t>8.264 g - 7.8 g =</a:t>
            </a:r>
            <a:endParaRPr sz="3959"/>
          </a:p>
        </p:txBody>
      </p:sp>
      <p:sp>
        <p:nvSpPr>
          <p:cNvPr id="514" name="Google Shape;514;p64"/>
          <p:cNvSpPr txBox="1">
            <a:spLocks noGrp="1"/>
          </p:cNvSpPr>
          <p:nvPr>
            <p:ph type="body" idx="1"/>
          </p:nvPr>
        </p:nvSpPr>
        <p:spPr>
          <a:xfrm>
            <a:off x="1194431" y="3225893"/>
            <a:ext cx="103947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6000" b="1"/>
              <a:t>0.5 g</a:t>
            </a:r>
            <a:r>
              <a:rPr lang="en-US" sz="4400" b="1"/>
              <a:t/>
            </a:r>
            <a:br>
              <a:rPr lang="en-US" sz="4400" b="1"/>
            </a:br>
            <a:endParaRPr sz="4400" baseline="30000"/>
          </a:p>
        </p:txBody>
      </p:sp>
      <p:sp>
        <p:nvSpPr>
          <p:cNvPr id="515" name="Google Shape;515;p6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29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073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A radioactive substance has a half life of 125 days. What percent is left after 1.45 years?</a:t>
            </a:r>
            <a:endParaRPr sz="3959"/>
          </a:p>
        </p:txBody>
      </p:sp>
      <p:sp>
        <p:nvSpPr>
          <p:cNvPr id="521" name="Google Shape;521;p65"/>
          <p:cNvSpPr txBox="1">
            <a:spLocks noGrp="1"/>
          </p:cNvSpPr>
          <p:nvPr>
            <p:ph type="body" idx="1"/>
          </p:nvPr>
        </p:nvSpPr>
        <p:spPr>
          <a:xfrm>
            <a:off x="1194431" y="3225893"/>
            <a:ext cx="103947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6000" b="1"/>
              <a:t>5.31%</a:t>
            </a:r>
            <a:r>
              <a:rPr lang="en-US" sz="4400" b="1"/>
              <a:t/>
            </a:r>
            <a:br>
              <a:rPr lang="en-US" sz="4400" b="1"/>
            </a:br>
            <a:endParaRPr sz="4400" baseline="30000"/>
          </a:p>
        </p:txBody>
      </p:sp>
      <p:sp>
        <p:nvSpPr>
          <p:cNvPr id="522" name="Google Shape;522;p65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30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6"/>
          <p:cNvSpPr txBox="1">
            <a:spLocks noGrp="1"/>
          </p:cNvSpPr>
          <p:nvPr>
            <p:ph type="ctrTitle"/>
          </p:nvPr>
        </p:nvSpPr>
        <p:spPr>
          <a:xfrm>
            <a:off x="1524000" y="-1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9600" b="1" dirty="0" smtClean="0">
                <a:solidFill>
                  <a:srgbClr val="6AA84F"/>
                </a:solidFill>
              </a:rPr>
              <a:t>Grudge Ball !!!</a:t>
            </a:r>
            <a:endParaRPr sz="9600" b="1" dirty="0">
              <a:solidFill>
                <a:srgbClr val="6AA84F"/>
              </a:solidFill>
            </a:endParaRPr>
          </a:p>
        </p:txBody>
      </p:sp>
      <p:sp>
        <p:nvSpPr>
          <p:cNvPr id="528" name="Google Shape;528;p66"/>
          <p:cNvSpPr txBox="1">
            <a:spLocks noGrp="1"/>
          </p:cNvSpPr>
          <p:nvPr>
            <p:ph type="subTitle" idx="1"/>
          </p:nvPr>
        </p:nvSpPr>
        <p:spPr>
          <a:xfrm>
            <a:off x="994611" y="2479663"/>
            <a:ext cx="10475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 u="sng"/>
              <a:t>Match #2: </a:t>
            </a:r>
            <a:r>
              <a:rPr lang="en-US" sz="6000" b="1"/>
              <a:t/>
            </a:r>
            <a:br>
              <a:rPr lang="en-US" sz="6000" b="1"/>
            </a:br>
            <a:r>
              <a:rPr lang="en-US" sz="6000" b="1"/>
              <a:t>Electrons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/>
              <a:t>Periodic Table </a:t>
            </a:r>
            <a:endParaRPr sz="6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559500" y="2528550"/>
            <a:ext cx="11229900" cy="4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team gets 10Xs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Teams will take a turn answering a review </a:t>
            </a: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Q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Correct answer</a:t>
            </a: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600" b="1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2Xs to take from any team (splitting is ok) </a:t>
            </a:r>
            <a:b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and a shot at the hoop. </a:t>
            </a:r>
            <a:b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Successful shot from the:</a:t>
            </a:r>
            <a:br>
              <a:rPr lang="en-US" sz="3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point line = +2X (4 total)</a:t>
            </a:r>
            <a:b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point line = +3X (5 total)</a:t>
            </a:r>
            <a:b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0" b="1">
                <a:solidFill>
                  <a:schemeClr val="dk1"/>
                </a:solidFill>
              </a:rPr>
              <a:t/>
            </a:r>
            <a:br>
              <a:rPr lang="en-US" sz="8000" b="1">
                <a:solidFill>
                  <a:schemeClr val="dk1"/>
                </a:solidFill>
              </a:rPr>
            </a:br>
            <a:endParaRPr sz="8000"/>
          </a:p>
        </p:txBody>
      </p:sp>
      <p:sp>
        <p:nvSpPr>
          <p:cNvPr id="217" name="Google Shape;217;p33"/>
          <p:cNvSpPr txBox="1"/>
          <p:nvPr/>
        </p:nvSpPr>
        <p:spPr>
          <a:xfrm>
            <a:off x="1023500" y="249252"/>
            <a:ext cx="103968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 sz="60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GRUDGE BALL RULES</a:t>
            </a:r>
            <a:endParaRPr sz="6600" b="1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ctrTitle"/>
          </p:nvPr>
        </p:nvSpPr>
        <p:spPr>
          <a:xfrm>
            <a:off x="1524000" y="-1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Bing-Bing-Toe !!!</a:t>
            </a:r>
            <a:endParaRPr sz="9600" b="1" dirty="0">
              <a:solidFill>
                <a:srgbClr val="FF0000"/>
              </a:solidFill>
            </a:endParaRPr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1"/>
          </p:nvPr>
        </p:nvSpPr>
        <p:spPr>
          <a:xfrm>
            <a:off x="0" y="2479663"/>
            <a:ext cx="12191999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 u="sng" dirty="0"/>
              <a:t>Match #1: 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>Chemistry Basics &amp; Atomic Structure </a:t>
            </a:r>
            <a:endParaRPr sz="60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 dirty="0"/>
              <a:t>Nuclear </a:t>
            </a:r>
            <a:endParaRPr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455000" y="3075709"/>
            <a:ext cx="11072700" cy="408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More </a:t>
            </a:r>
            <a:r>
              <a:rPr lang="en-US" sz="3600" b="1" u="sng" dirty="0" err="1">
                <a:latin typeface="Arial"/>
                <a:ea typeface="Arial"/>
                <a:cs typeface="Arial"/>
                <a:sym typeface="Arial"/>
              </a:rPr>
              <a:t>Xs</a:t>
            </a:r>
            <a:r>
              <a:rPr lang="en-US" sz="3600" b="1" u="sng" dirty="0"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ain back </a:t>
            </a: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2Xs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answering the 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correctly.</a:t>
            </a:r>
            <a:b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</a:t>
            </a:r>
            <a:r>
              <a:rPr lang="en-US" sz="3600" b="1" u="sng" dirty="0">
                <a:latin typeface="Arial"/>
                <a:ea typeface="Arial"/>
                <a:cs typeface="Arial"/>
                <a:sym typeface="Arial"/>
              </a:rPr>
              <a:t>orrect Answer?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team gets incorrect answer, random choice gets to steal the Q, so BE READY!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u="sng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u="sng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u="sng" dirty="0">
                <a:latin typeface="Arial"/>
                <a:ea typeface="Arial"/>
                <a:cs typeface="Arial"/>
                <a:sym typeface="Arial"/>
              </a:rPr>
              <a:t>Winning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Most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Xs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at the end of game wins!</a:t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8000" b="1" dirty="0">
                <a:solidFill>
                  <a:schemeClr val="dk1"/>
                </a:solidFill>
              </a:rPr>
              <a:t/>
            </a:r>
            <a:br>
              <a:rPr lang="en-US" sz="8000" b="1" dirty="0">
                <a:solidFill>
                  <a:schemeClr val="dk1"/>
                </a:solidFill>
              </a:rPr>
            </a:br>
            <a:r>
              <a:rPr lang="en-US" sz="8000" b="1" dirty="0">
                <a:solidFill>
                  <a:schemeClr val="dk1"/>
                </a:solidFill>
              </a:rPr>
              <a:t/>
            </a:r>
            <a:br>
              <a:rPr lang="en-US" sz="8000" b="1" dirty="0">
                <a:solidFill>
                  <a:schemeClr val="dk1"/>
                </a:solidFill>
              </a:rPr>
            </a:br>
            <a:endParaRPr sz="8000" dirty="0"/>
          </a:p>
        </p:txBody>
      </p:sp>
      <p:sp>
        <p:nvSpPr>
          <p:cNvPr id="223" name="Google Shape;223;p34"/>
          <p:cNvSpPr txBox="1"/>
          <p:nvPr/>
        </p:nvSpPr>
        <p:spPr>
          <a:xfrm>
            <a:off x="1130900" y="91752"/>
            <a:ext cx="10396800" cy="13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 sz="60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GRUDGE BALL RULES</a:t>
            </a:r>
            <a:endParaRPr sz="6600" b="1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1462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Which element is this?</a:t>
            </a:r>
            <a:br>
              <a:rPr lang="en-US" sz="6000" b="1"/>
            </a:br>
            <a:r>
              <a:rPr lang="en-US" sz="6000" b="1"/>
              <a:t>	1s</a:t>
            </a:r>
            <a:r>
              <a:rPr lang="en-US" sz="6000" b="1" baseline="30000"/>
              <a:t>2</a:t>
            </a:r>
            <a:r>
              <a:rPr lang="en-US" sz="6000" b="1"/>
              <a:t> 2s</a:t>
            </a:r>
            <a:r>
              <a:rPr lang="en-US" sz="6000" b="1" baseline="30000"/>
              <a:t>2</a:t>
            </a:r>
            <a:r>
              <a:rPr lang="en-US" sz="6000" b="1"/>
              <a:t> 2p</a:t>
            </a:r>
            <a:r>
              <a:rPr lang="en-US" sz="6000" b="1" baseline="30000"/>
              <a:t>6</a:t>
            </a:r>
            <a:r>
              <a:rPr lang="en-US" sz="6000" b="1"/>
              <a:t> 3s</a:t>
            </a:r>
            <a:r>
              <a:rPr lang="en-US" sz="6000" b="1" baseline="30000"/>
              <a:t>2</a:t>
            </a:r>
            <a:r>
              <a:rPr lang="en-US" sz="6000" b="1"/>
              <a:t> 3p</a:t>
            </a:r>
            <a:r>
              <a:rPr lang="en-US" sz="6000" b="1" baseline="30000"/>
              <a:t>6</a:t>
            </a:r>
            <a:r>
              <a:rPr lang="en-US" sz="6000" b="1"/>
              <a:t> 4s</a:t>
            </a:r>
            <a:r>
              <a:rPr lang="en-US" sz="6000" b="1" baseline="30000"/>
              <a:t>2</a:t>
            </a:r>
            <a:r>
              <a:rPr lang="en-US" sz="6000" b="1"/>
              <a:t> 3d</a:t>
            </a:r>
            <a:r>
              <a:rPr lang="en-US" sz="6000" b="1" baseline="30000"/>
              <a:t>5</a:t>
            </a:r>
            <a:endParaRPr sz="6000"/>
          </a:p>
        </p:txBody>
      </p:sp>
      <p:sp>
        <p:nvSpPr>
          <p:cNvPr id="546" name="Google Shape;546;p69"/>
          <p:cNvSpPr txBox="1">
            <a:spLocks noGrp="1"/>
          </p:cNvSpPr>
          <p:nvPr>
            <p:ph type="body" idx="4294967295"/>
          </p:nvPr>
        </p:nvSpPr>
        <p:spPr>
          <a:xfrm>
            <a:off x="855625" y="2743200"/>
            <a:ext cx="10395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Manganese</a:t>
            </a:r>
            <a:endParaRPr sz="6000"/>
          </a:p>
        </p:txBody>
      </p:sp>
      <p:sp>
        <p:nvSpPr>
          <p:cNvPr id="547" name="Google Shape;547;p6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0665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0"/>
          <p:cNvSpPr txBox="1">
            <a:spLocks noGrp="1"/>
          </p:cNvSpPr>
          <p:nvPr>
            <p:ph type="title"/>
          </p:nvPr>
        </p:nvSpPr>
        <p:spPr>
          <a:xfrm>
            <a:off x="-50" y="0"/>
            <a:ext cx="12192000" cy="28092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Give name and write out noble gas notation:</a:t>
            </a:r>
            <a:r>
              <a:rPr lang="en-US" sz="3959" b="1"/>
              <a:t/>
            </a:r>
            <a:br>
              <a:rPr lang="en-US" sz="3959" b="1"/>
            </a:br>
            <a:r>
              <a:rPr lang="en-US" sz="6000" b="1"/>
              <a:t>	 </a:t>
            </a:r>
            <a:r>
              <a:rPr lang="en-US" sz="4800" b="1"/>
              <a:t>1s</a:t>
            </a:r>
            <a:r>
              <a:rPr lang="en-US" sz="4800" b="1" baseline="30000"/>
              <a:t>2</a:t>
            </a:r>
            <a:r>
              <a:rPr lang="en-US" sz="4800" b="1"/>
              <a:t> 2s</a:t>
            </a:r>
            <a:r>
              <a:rPr lang="en-US" sz="4800" b="1" baseline="30000"/>
              <a:t>2</a:t>
            </a:r>
            <a:r>
              <a:rPr lang="en-US" sz="4800" b="1"/>
              <a:t> 2p</a:t>
            </a:r>
            <a:r>
              <a:rPr lang="en-US" sz="4800" b="1" baseline="30000"/>
              <a:t>6</a:t>
            </a:r>
            <a:r>
              <a:rPr lang="en-US" sz="4800" b="1"/>
              <a:t> 3s</a:t>
            </a:r>
            <a:r>
              <a:rPr lang="en-US" sz="4800" b="1" baseline="30000"/>
              <a:t>2</a:t>
            </a:r>
            <a:r>
              <a:rPr lang="en-US" sz="4800" b="1"/>
              <a:t> 3p</a:t>
            </a:r>
            <a:r>
              <a:rPr lang="en-US" sz="4800" b="1" baseline="30000"/>
              <a:t>6</a:t>
            </a:r>
            <a:r>
              <a:rPr lang="en-US" sz="4800" b="1"/>
              <a:t> 4s</a:t>
            </a:r>
            <a:r>
              <a:rPr lang="en-US" sz="4800" b="1" baseline="30000"/>
              <a:t>2</a:t>
            </a:r>
            <a:r>
              <a:rPr lang="en-US" sz="4800" b="1"/>
              <a:t> 3d</a:t>
            </a:r>
            <a:r>
              <a:rPr lang="en-US" sz="4800" b="1" baseline="30000"/>
              <a:t>10</a:t>
            </a:r>
            <a:r>
              <a:rPr lang="en-US" sz="4800" b="1"/>
              <a:t> 4p</a:t>
            </a:r>
            <a:r>
              <a:rPr lang="en-US" sz="4800" b="1" baseline="30000"/>
              <a:t>6</a:t>
            </a:r>
            <a:r>
              <a:rPr lang="en-US" sz="4800" b="1"/>
              <a:t> 5s2 4d</a:t>
            </a:r>
            <a:r>
              <a:rPr lang="en-US" sz="4800" b="1" baseline="30000"/>
              <a:t>2</a:t>
            </a:r>
            <a:endParaRPr sz="3959"/>
          </a:p>
        </p:txBody>
      </p:sp>
      <p:sp>
        <p:nvSpPr>
          <p:cNvPr id="553" name="Google Shape;553;p70"/>
          <p:cNvSpPr txBox="1">
            <a:spLocks noGrp="1"/>
          </p:cNvSpPr>
          <p:nvPr>
            <p:ph type="body" idx="1"/>
          </p:nvPr>
        </p:nvSpPr>
        <p:spPr>
          <a:xfrm>
            <a:off x="685798" y="3116862"/>
            <a:ext cx="10394633" cy="331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Zirconium</a:t>
            </a:r>
            <a:endParaRPr sz="6000" b="1"/>
          </a:p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[Kr] 5s</a:t>
            </a:r>
            <a:r>
              <a:rPr lang="en-US" sz="6000" b="1" baseline="30000"/>
              <a:t>2</a:t>
            </a:r>
            <a:r>
              <a:rPr lang="en-US" sz="6000" b="1"/>
              <a:t> 4d</a:t>
            </a:r>
            <a:r>
              <a:rPr lang="en-US" sz="6000" b="1" baseline="30000"/>
              <a:t>2</a:t>
            </a:r>
            <a:r>
              <a:rPr lang="en-US" sz="6000" b="1"/>
              <a:t> </a:t>
            </a:r>
            <a:endParaRPr sz="6000"/>
          </a:p>
        </p:txBody>
      </p:sp>
      <p:sp>
        <p:nvSpPr>
          <p:cNvPr id="554" name="Google Shape;554;p70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5359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509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does the Pauli Exclusion Principle say</a:t>
            </a:r>
            <a:r>
              <a:rPr lang="en-US" sz="6000"/>
              <a:t>? </a:t>
            </a:r>
            <a:endParaRPr sz="6600"/>
          </a:p>
        </p:txBody>
      </p:sp>
      <p:sp>
        <p:nvSpPr>
          <p:cNvPr id="560" name="Google Shape;560;p71"/>
          <p:cNvSpPr txBox="1">
            <a:spLocks noGrp="1"/>
          </p:cNvSpPr>
          <p:nvPr>
            <p:ph type="body" idx="1"/>
          </p:nvPr>
        </p:nvSpPr>
        <p:spPr>
          <a:xfrm>
            <a:off x="0" y="2318350"/>
            <a:ext cx="12192000" cy="3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No two electrons can have the same set of quantum numbers – they can’t occupy the “same space” - they can’t have the same “address.”</a:t>
            </a:r>
            <a:endParaRPr sz="6000" b="1"/>
          </a:p>
        </p:txBody>
      </p:sp>
      <p:sp>
        <p:nvSpPr>
          <p:cNvPr id="561" name="Google Shape;561;p7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3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4093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2759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does the Aufbau Principle say?</a:t>
            </a:r>
            <a:endParaRPr sz="6000" b="1"/>
          </a:p>
        </p:txBody>
      </p:sp>
      <p:sp>
        <p:nvSpPr>
          <p:cNvPr id="567" name="Google Shape;567;p72"/>
          <p:cNvSpPr txBox="1">
            <a:spLocks noGrp="1"/>
          </p:cNvSpPr>
          <p:nvPr>
            <p:ph type="body" idx="1"/>
          </p:nvPr>
        </p:nvSpPr>
        <p:spPr>
          <a:xfrm>
            <a:off x="124500" y="1566050"/>
            <a:ext cx="117684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Electrons are lazy! 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They want to occupy the lowest energy orbitals first. </a:t>
            </a:r>
            <a:endParaRPr sz="6000" b="1"/>
          </a:p>
        </p:txBody>
      </p:sp>
      <p:sp>
        <p:nvSpPr>
          <p:cNvPr id="568" name="Google Shape;568;p7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4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6282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1669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Draw the orbital diagram for carbon. How many unpaired e- does it have?</a:t>
            </a:r>
            <a:endParaRPr sz="6000"/>
          </a:p>
        </p:txBody>
      </p:sp>
      <p:sp>
        <p:nvSpPr>
          <p:cNvPr id="574" name="Google Shape;574;p73"/>
          <p:cNvSpPr txBox="1">
            <a:spLocks noGrp="1"/>
          </p:cNvSpPr>
          <p:nvPr>
            <p:ph type="body" idx="1"/>
          </p:nvPr>
        </p:nvSpPr>
        <p:spPr>
          <a:xfrm>
            <a:off x="685800" y="2814221"/>
            <a:ext cx="10394707" cy="256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</a:pPr>
            <a:r>
              <a:rPr lang="en-US" sz="6000" b="1" dirty="0"/>
              <a:t>__  __  __</a:t>
            </a:r>
            <a:endParaRPr sz="6000" dirty="0"/>
          </a:p>
          <a:p>
            <a:pPr marL="2286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</a:pPr>
            <a:r>
              <a:rPr lang="en-US" sz="6000" b="1" dirty="0"/>
              <a:t>__</a:t>
            </a:r>
            <a:endParaRPr sz="6000" dirty="0"/>
          </a:p>
          <a:p>
            <a:pPr marL="2286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</a:pPr>
            <a:r>
              <a:rPr lang="en-US" sz="6000" b="1" dirty="0"/>
              <a:t>__</a:t>
            </a: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cxnSp>
        <p:nvCxnSpPr>
          <p:cNvPr id="575" name="Google Shape;575;p73"/>
          <p:cNvCxnSpPr/>
          <p:nvPr/>
        </p:nvCxnSpPr>
        <p:spPr>
          <a:xfrm flipH="1">
            <a:off x="1637175" y="3824258"/>
            <a:ext cx="0" cy="7056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6" name="Google Shape;576;p73"/>
          <p:cNvCxnSpPr/>
          <p:nvPr/>
        </p:nvCxnSpPr>
        <p:spPr>
          <a:xfrm rot="10800000">
            <a:off x="1387505" y="3845715"/>
            <a:ext cx="0" cy="662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7" name="Google Shape;577;p73"/>
          <p:cNvCxnSpPr/>
          <p:nvPr/>
        </p:nvCxnSpPr>
        <p:spPr>
          <a:xfrm flipH="1">
            <a:off x="1560975" y="4814858"/>
            <a:ext cx="0" cy="7056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8" name="Google Shape;578;p73"/>
          <p:cNvCxnSpPr/>
          <p:nvPr/>
        </p:nvCxnSpPr>
        <p:spPr>
          <a:xfrm rot="10800000">
            <a:off x="1311305" y="4836315"/>
            <a:ext cx="0" cy="662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9" name="Google Shape;579;p73"/>
          <p:cNvCxnSpPr/>
          <p:nvPr/>
        </p:nvCxnSpPr>
        <p:spPr>
          <a:xfrm rot="10800000">
            <a:off x="2507050" y="2927175"/>
            <a:ext cx="0" cy="627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80" name="Google Shape;580;p73"/>
          <p:cNvCxnSpPr/>
          <p:nvPr/>
        </p:nvCxnSpPr>
        <p:spPr>
          <a:xfrm rot="10800000">
            <a:off x="1241675" y="2928600"/>
            <a:ext cx="0" cy="662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81" name="Google Shape;581;p7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5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2816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047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the noble gas configuration for calcium?</a:t>
            </a:r>
            <a:endParaRPr sz="6000"/>
          </a:p>
        </p:txBody>
      </p:sp>
      <p:sp>
        <p:nvSpPr>
          <p:cNvPr id="587" name="Google Shape;587;p74"/>
          <p:cNvSpPr txBox="1">
            <a:spLocks noGrp="1"/>
          </p:cNvSpPr>
          <p:nvPr>
            <p:ph type="body" idx="1"/>
          </p:nvPr>
        </p:nvSpPr>
        <p:spPr>
          <a:xfrm>
            <a:off x="685800" y="2440825"/>
            <a:ext cx="10785300" cy="4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6000" b="1"/>
              <a:t>[Ar] 4s</a:t>
            </a:r>
            <a:r>
              <a:rPr lang="en-US" sz="6000" b="1" baseline="30000"/>
              <a:t>2</a:t>
            </a:r>
            <a:endParaRPr sz="6000" b="1"/>
          </a:p>
        </p:txBody>
      </p:sp>
      <p:sp>
        <p:nvSpPr>
          <p:cNvPr id="588" name="Google Shape;588;p7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6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5610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8693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How many unpaired electrons </a:t>
            </a:r>
            <a:br>
              <a:rPr lang="en-US" sz="6000" b="1"/>
            </a:br>
            <a:r>
              <a:rPr lang="en-US" sz="6000" b="1"/>
              <a:t>are in chromium?</a:t>
            </a:r>
            <a:endParaRPr sz="6000"/>
          </a:p>
        </p:txBody>
      </p:sp>
      <p:sp>
        <p:nvSpPr>
          <p:cNvPr id="594" name="Google Shape;594;p75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Four</a:t>
            </a:r>
            <a:endParaRPr sz="6000" b="1"/>
          </a:p>
        </p:txBody>
      </p:sp>
      <p:sp>
        <p:nvSpPr>
          <p:cNvPr id="595" name="Google Shape;595;p75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7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2116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8489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How many orbitals in a set of each type/shape orbital?</a:t>
            </a:r>
            <a:endParaRPr sz="6000"/>
          </a:p>
        </p:txBody>
      </p:sp>
      <p:sp>
        <p:nvSpPr>
          <p:cNvPr id="601" name="Google Shape;601;p76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s - 1</a:t>
            </a:r>
            <a:endParaRPr sz="6000" b="1"/>
          </a:p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p - 3</a:t>
            </a:r>
            <a:endParaRPr sz="6000" b="1"/>
          </a:p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d - 5</a:t>
            </a:r>
            <a:endParaRPr sz="6000" b="1"/>
          </a:p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f - 7</a:t>
            </a:r>
            <a:endParaRPr sz="6000"/>
          </a:p>
        </p:txBody>
      </p:sp>
      <p:sp>
        <p:nvSpPr>
          <p:cNvPr id="602" name="Google Shape;602;p76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8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9764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7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28737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the highest energy level in the element below:</a:t>
            </a:r>
            <a:br>
              <a:rPr lang="en-US" sz="6000" b="1"/>
            </a:br>
            <a:r>
              <a:rPr lang="en-US" sz="6000" b="1"/>
              <a:t>	 1s</a:t>
            </a:r>
            <a:r>
              <a:rPr lang="en-US" sz="6000" b="1" baseline="30000"/>
              <a:t>2</a:t>
            </a:r>
            <a:r>
              <a:rPr lang="en-US" sz="6000" b="1"/>
              <a:t> 2s</a:t>
            </a:r>
            <a:r>
              <a:rPr lang="en-US" sz="6000" b="1" baseline="30000"/>
              <a:t>2</a:t>
            </a:r>
            <a:r>
              <a:rPr lang="en-US" sz="6000" b="1"/>
              <a:t> 2p</a:t>
            </a:r>
            <a:r>
              <a:rPr lang="en-US" sz="6000" b="1" baseline="30000"/>
              <a:t>6</a:t>
            </a:r>
            <a:r>
              <a:rPr lang="en-US" sz="6000" b="1"/>
              <a:t> 3s</a:t>
            </a:r>
            <a:r>
              <a:rPr lang="en-US" sz="6000" b="1" baseline="30000"/>
              <a:t>2</a:t>
            </a:r>
            <a:r>
              <a:rPr lang="en-US" sz="6000" b="1"/>
              <a:t> 3p</a:t>
            </a:r>
            <a:r>
              <a:rPr lang="en-US" sz="6000" b="1" baseline="30000"/>
              <a:t>6</a:t>
            </a:r>
            <a:r>
              <a:rPr lang="en-US" sz="6000" b="1"/>
              <a:t> 4s</a:t>
            </a:r>
            <a:r>
              <a:rPr lang="en-US" sz="6000" b="1" baseline="30000"/>
              <a:t>2</a:t>
            </a:r>
            <a:r>
              <a:rPr lang="en-US" sz="6000" b="1"/>
              <a:t> 3d</a:t>
            </a:r>
            <a:r>
              <a:rPr lang="en-US" sz="6000" b="1" baseline="30000"/>
              <a:t>10</a:t>
            </a:r>
            <a:r>
              <a:rPr lang="en-US" sz="6000" b="1"/>
              <a:t> 4p</a:t>
            </a:r>
            <a:r>
              <a:rPr lang="en-US" sz="6000" b="1" baseline="30000"/>
              <a:t>6</a:t>
            </a:r>
            <a:endParaRPr sz="6000"/>
          </a:p>
        </p:txBody>
      </p:sp>
      <p:sp>
        <p:nvSpPr>
          <p:cNvPr id="608" name="Google Shape;608;p77"/>
          <p:cNvSpPr txBox="1">
            <a:spLocks noGrp="1"/>
          </p:cNvSpPr>
          <p:nvPr>
            <p:ph type="body" idx="1"/>
          </p:nvPr>
        </p:nvSpPr>
        <p:spPr>
          <a:xfrm>
            <a:off x="683625" y="34290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Fourth energy level </a:t>
            </a:r>
            <a:endParaRPr sz="6000" b="1"/>
          </a:p>
        </p:txBody>
      </p:sp>
      <p:sp>
        <p:nvSpPr>
          <p:cNvPr id="609" name="Google Shape;609;p77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9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1242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" name="Google Shape;533;p67"/>
          <p:cNvGraphicFramePr/>
          <p:nvPr/>
        </p:nvGraphicFramePr>
        <p:xfrm>
          <a:off x="2895600" y="1447800"/>
          <a:ext cx="6172250" cy="5029250"/>
        </p:xfrm>
        <a:graphic>
          <a:graphicData uri="http://schemas.openxmlformats.org/drawingml/2006/table">
            <a:tbl>
              <a:tblPr>
                <a:noFill/>
                <a:tableStyleId>{3D13EA8F-F765-4936-B3A8-BC205556D59F}</a:tableStyleId>
              </a:tblPr>
              <a:tblGrid>
                <a:gridCol w="123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Space</a:t>
                      </a:r>
                      <a:endParaRPr/>
                    </a:p>
                  </a:txBody>
                  <a:tcPr marL="60950" marR="60950" marT="0" marB="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4" name="Google Shape;534;p67"/>
          <p:cNvSpPr txBox="1"/>
          <p:nvPr/>
        </p:nvSpPr>
        <p:spPr>
          <a:xfrm>
            <a:off x="0" y="248275"/>
            <a:ext cx="12192000" cy="96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182875" rIns="274300" bIns="18287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n-US" sz="6000" b="1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BING-BING-TOE GAME RULES</a:t>
            </a:r>
            <a:endParaRPr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7768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Which element might form a ion by losing electrons from the s and d orbitals	F, S, Li, Ti</a:t>
            </a:r>
            <a:endParaRPr sz="6000"/>
          </a:p>
        </p:txBody>
      </p:sp>
      <p:sp>
        <p:nvSpPr>
          <p:cNvPr id="615" name="Google Shape;615;p78"/>
          <p:cNvSpPr txBox="1">
            <a:spLocks noGrp="1"/>
          </p:cNvSpPr>
          <p:nvPr>
            <p:ph type="body" idx="1"/>
          </p:nvPr>
        </p:nvSpPr>
        <p:spPr>
          <a:xfrm>
            <a:off x="563350" y="3175725"/>
            <a:ext cx="10394700" cy="21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Ti</a:t>
            </a:r>
            <a:endParaRPr sz="6000" b="1" baseline="30000"/>
          </a:p>
        </p:txBody>
      </p:sp>
      <p:sp>
        <p:nvSpPr>
          <p:cNvPr id="616" name="Google Shape;616;p7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10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3948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2366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What is the atomic radius?</a:t>
            </a:r>
            <a:endParaRPr sz="6000"/>
          </a:p>
        </p:txBody>
      </p:sp>
      <p:sp>
        <p:nvSpPr>
          <p:cNvPr id="622" name="Google Shape;622;p79"/>
          <p:cNvSpPr txBox="1">
            <a:spLocks noGrp="1"/>
          </p:cNvSpPr>
          <p:nvPr>
            <p:ph type="body" idx="1"/>
          </p:nvPr>
        </p:nvSpPr>
        <p:spPr>
          <a:xfrm>
            <a:off x="0" y="1808100"/>
            <a:ext cx="121920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Measure of the distance from the center nucleus to the </a:t>
            </a:r>
            <a:r>
              <a:rPr lang="en-US" sz="6000" b="1" dirty="0" smtClean="0"/>
              <a:t>valence </a:t>
            </a:r>
            <a:r>
              <a:rPr lang="en-US" sz="6000" b="1" dirty="0"/>
              <a:t>electron.</a:t>
            </a:r>
            <a:endParaRPr sz="6000" dirty="0"/>
          </a:p>
        </p:txBody>
      </p:sp>
      <p:sp>
        <p:nvSpPr>
          <p:cNvPr id="623" name="Google Shape;623;p7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11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6494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8899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Atomic radius increases as you go (left or right?) and (up or down?)</a:t>
            </a:r>
            <a:endParaRPr sz="3959"/>
          </a:p>
        </p:txBody>
      </p:sp>
      <p:sp>
        <p:nvSpPr>
          <p:cNvPr id="629" name="Google Shape;629;p80"/>
          <p:cNvSpPr txBox="1">
            <a:spLocks noGrp="1"/>
          </p:cNvSpPr>
          <p:nvPr>
            <p:ph type="body" idx="1"/>
          </p:nvPr>
        </p:nvSpPr>
        <p:spPr>
          <a:xfrm>
            <a:off x="898650" y="3097098"/>
            <a:ext cx="10394700" cy="15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Left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Down</a:t>
            </a:r>
            <a:endParaRPr sz="6000" b="1"/>
          </a:p>
        </p:txBody>
      </p:sp>
      <p:sp>
        <p:nvSpPr>
          <p:cNvPr id="630" name="Google Shape;630;p80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50592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1"/>
          <p:cNvSpPr txBox="1">
            <a:spLocks noGrp="1"/>
          </p:cNvSpPr>
          <p:nvPr>
            <p:ph type="body" idx="1"/>
          </p:nvPr>
        </p:nvSpPr>
        <p:spPr>
          <a:xfrm>
            <a:off x="0" y="2950975"/>
            <a:ext cx="12192000" cy="24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/>
              <a:t>Greater effective nuclear charge  = more protons pulling electrons in closer</a:t>
            </a:r>
            <a:endParaRPr sz="4400" b="1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/>
              <a:t>More energy levels and increased shielding cause nucleus to not pull electrons in as hard</a:t>
            </a:r>
            <a:endParaRPr sz="4400" b="1"/>
          </a:p>
        </p:txBody>
      </p:sp>
      <p:sp>
        <p:nvSpPr>
          <p:cNvPr id="636" name="Google Shape;636;p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7264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4800" b="1"/>
              <a:t>Atomic radius decreases going right because ______________ and increases going down because _____________</a:t>
            </a:r>
            <a:endParaRPr sz="4800"/>
          </a:p>
        </p:txBody>
      </p:sp>
      <p:sp>
        <p:nvSpPr>
          <p:cNvPr id="637" name="Google Shape;637;p8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13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3137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8347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Order these elements </a:t>
            </a:r>
            <a:br>
              <a:rPr lang="en-US" sz="6000" b="1"/>
            </a:br>
            <a:r>
              <a:rPr lang="en-US" sz="6000" b="1"/>
              <a:t>from smallest to largest?</a:t>
            </a:r>
            <a:br>
              <a:rPr lang="en-US" sz="6000" b="1"/>
            </a:br>
            <a:r>
              <a:rPr lang="en-US" sz="6000" b="1"/>
              <a:t>Se,		S,		Cl		Na</a:t>
            </a:r>
            <a:endParaRPr sz="3959"/>
          </a:p>
        </p:txBody>
      </p:sp>
      <p:sp>
        <p:nvSpPr>
          <p:cNvPr id="643" name="Google Shape;643;p82"/>
          <p:cNvSpPr txBox="1">
            <a:spLocks noGrp="1"/>
          </p:cNvSpPr>
          <p:nvPr>
            <p:ph type="body" idx="1"/>
          </p:nvPr>
        </p:nvSpPr>
        <p:spPr>
          <a:xfrm>
            <a:off x="685800" y="3186853"/>
            <a:ext cx="103947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Cl, S, Se, Na</a:t>
            </a:r>
            <a:endParaRPr sz="6000"/>
          </a:p>
        </p:txBody>
      </p:sp>
      <p:sp>
        <p:nvSpPr>
          <p:cNvPr id="644" name="Google Shape;644;p8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14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4360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6136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Of the elements in the alkaline earth metals which has the highest electronegativity</a:t>
            </a:r>
            <a:endParaRPr sz="6000"/>
          </a:p>
        </p:txBody>
      </p:sp>
      <p:sp>
        <p:nvSpPr>
          <p:cNvPr id="650" name="Google Shape;650;p83"/>
          <p:cNvSpPr txBox="1">
            <a:spLocks noGrp="1"/>
          </p:cNvSpPr>
          <p:nvPr>
            <p:ph type="body" idx="1"/>
          </p:nvPr>
        </p:nvSpPr>
        <p:spPr>
          <a:xfrm>
            <a:off x="685800" y="2947424"/>
            <a:ext cx="10394700" cy="24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Beryllium</a:t>
            </a:r>
            <a:endParaRPr sz="6000"/>
          </a:p>
        </p:txBody>
      </p:sp>
      <p:sp>
        <p:nvSpPr>
          <p:cNvPr id="651" name="Google Shape;651;p8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15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9042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2365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Why does it take less energy to remove e- as you go down a group?</a:t>
            </a:r>
            <a:endParaRPr sz="3959"/>
          </a:p>
        </p:txBody>
      </p:sp>
      <p:sp>
        <p:nvSpPr>
          <p:cNvPr id="657" name="Google Shape;657;p84"/>
          <p:cNvSpPr txBox="1">
            <a:spLocks noGrp="1"/>
          </p:cNvSpPr>
          <p:nvPr>
            <p:ph type="body" idx="1"/>
          </p:nvPr>
        </p:nvSpPr>
        <p:spPr>
          <a:xfrm>
            <a:off x="326750" y="2583575"/>
            <a:ext cx="11368800" cy="27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More energy levels, so electron is further from the nucleus, and more shielding which means the nucleus isn’t able to attract as well.</a:t>
            </a:r>
            <a:endParaRPr sz="4800"/>
          </a:p>
        </p:txBody>
      </p:sp>
      <p:sp>
        <p:nvSpPr>
          <p:cNvPr id="658" name="Google Shape;658;p8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16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8306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8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192000" cy="19509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Describe the trend for </a:t>
            </a:r>
            <a:br>
              <a:rPr lang="en-US" sz="6000" b="1"/>
            </a:br>
            <a:r>
              <a:rPr lang="en-US" sz="6000" b="1"/>
              <a:t>reactivity of halogens.</a:t>
            </a:r>
            <a:endParaRPr sz="6000" b="1"/>
          </a:p>
        </p:txBody>
      </p:sp>
      <p:sp>
        <p:nvSpPr>
          <p:cNvPr id="664" name="Google Shape;664;p85"/>
          <p:cNvSpPr txBox="1"/>
          <p:nvPr/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Reactivity increases as you move UP the periodic table. </a:t>
            </a:r>
            <a:endParaRPr sz="6000"/>
          </a:p>
        </p:txBody>
      </p:sp>
      <p:sp>
        <p:nvSpPr>
          <p:cNvPr id="665" name="Google Shape;665;p85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17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8962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6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32367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What is the </a:t>
            </a:r>
            <a:r>
              <a:rPr lang="en-US" sz="6000" b="1" u="sng"/>
              <a:t>sum</a:t>
            </a:r>
            <a:r>
              <a:rPr lang="en-US" sz="6000" b="1"/>
              <a:t> of the charges from the atoms below when they are ions? Calcium, nitrogen, and strontium</a:t>
            </a:r>
            <a:endParaRPr sz="6000" b="1"/>
          </a:p>
        </p:txBody>
      </p:sp>
      <p:sp>
        <p:nvSpPr>
          <p:cNvPr id="671" name="Google Shape;671;p86"/>
          <p:cNvSpPr txBox="1"/>
          <p:nvPr/>
        </p:nvSpPr>
        <p:spPr>
          <a:xfrm>
            <a:off x="685800" y="3522592"/>
            <a:ext cx="103947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6000" b="1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2+(-3)+2 =1</a:t>
            </a:r>
            <a:endParaRPr sz="6000" b="1"/>
          </a:p>
        </p:txBody>
      </p:sp>
      <p:sp>
        <p:nvSpPr>
          <p:cNvPr id="672" name="Google Shape;672;p86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18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75477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733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How many electrons are in a </a:t>
            </a:r>
            <a:br>
              <a:rPr lang="en-US" sz="6000" b="1"/>
            </a:br>
            <a:r>
              <a:rPr lang="en-US" sz="6000" b="1"/>
              <a:t>set of p orbitals?</a:t>
            </a:r>
            <a:endParaRPr sz="6000" b="1" baseline="-25000"/>
          </a:p>
        </p:txBody>
      </p:sp>
      <p:sp>
        <p:nvSpPr>
          <p:cNvPr id="678" name="Google Shape;678;p87"/>
          <p:cNvSpPr txBox="1"/>
          <p:nvPr/>
        </p:nvSpPr>
        <p:spPr>
          <a:xfrm>
            <a:off x="685800" y="2318349"/>
            <a:ext cx="10394700" cy="3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electrons  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87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19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121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8"/>
          <p:cNvSpPr txBox="1">
            <a:spLocks noGrp="1"/>
          </p:cNvSpPr>
          <p:nvPr>
            <p:ph type="body" idx="1"/>
          </p:nvPr>
        </p:nvSpPr>
        <p:spPr>
          <a:xfrm>
            <a:off x="284850" y="1501925"/>
            <a:ext cx="117747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Noto Sans Symbols"/>
              <a:buChar char="●"/>
            </a:pPr>
            <a:r>
              <a:rPr lang="en-US" sz="3400" b="1" dirty="0" smtClean="0"/>
              <a:t>Clock Side = even #s – </a:t>
            </a:r>
            <a:r>
              <a:rPr lang="en-US" sz="3400" b="1" dirty="0"/>
              <a:t>X</a:t>
            </a:r>
            <a:r>
              <a:rPr lang="en-US" b="1" dirty="0"/>
              <a:t>       </a:t>
            </a:r>
            <a:r>
              <a:rPr lang="en-US" sz="3400" b="1" dirty="0" smtClean="0"/>
              <a:t>Window </a:t>
            </a:r>
            <a:r>
              <a:rPr lang="en-US" sz="3400" b="1" dirty="0"/>
              <a:t>side </a:t>
            </a:r>
            <a:r>
              <a:rPr lang="en-US" sz="3400" b="1" dirty="0" smtClean="0"/>
              <a:t>= odd #s </a:t>
            </a:r>
            <a:r>
              <a:rPr lang="en-US" sz="3400" b="1" dirty="0"/>
              <a:t>– O</a:t>
            </a:r>
            <a:endParaRPr b="1" dirty="0"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Noto Sans Symbols"/>
              <a:buChar char="●"/>
            </a:pPr>
            <a:r>
              <a:rPr lang="en-US" sz="3400" b="1" dirty="0"/>
              <a:t>2 players from each team go head to head </a:t>
            </a:r>
            <a:br>
              <a:rPr lang="en-US" sz="3400" b="1" dirty="0"/>
            </a:br>
            <a:r>
              <a:rPr lang="en-US" sz="3400" b="1" dirty="0"/>
              <a:t>(standing by opposite team)</a:t>
            </a:r>
            <a:endParaRPr b="1" dirty="0"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Noto Sans Symbols"/>
              <a:buChar char="●"/>
            </a:pPr>
            <a:r>
              <a:rPr lang="en-US" sz="3400" b="1" dirty="0"/>
              <a:t>Team may not help! Teams lose points for trying to distract the other team or help their team with answers.</a:t>
            </a:r>
            <a:endParaRPr b="1" dirty="0"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Noto Sans Symbols"/>
              <a:buChar char="●"/>
            </a:pPr>
            <a:r>
              <a:rPr lang="en-US" sz="3400" b="1" dirty="0"/>
              <a:t>1st to hold up board with correct answer gets to play a square.</a:t>
            </a:r>
            <a:endParaRPr b="1" dirty="0"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Noto Sans Symbols"/>
              <a:buChar char="●"/>
            </a:pPr>
            <a:r>
              <a:rPr lang="en-US" sz="3400" b="1" dirty="0"/>
              <a:t>Each BING-TOE = 1 point</a:t>
            </a:r>
            <a:endParaRPr b="1" dirty="0"/>
          </a:p>
          <a:p>
            <a:pPr marL="274320" lvl="0" indent="-965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</a:pPr>
            <a:endParaRPr dirty="0"/>
          </a:p>
        </p:txBody>
      </p:sp>
      <p:sp>
        <p:nvSpPr>
          <p:cNvPr id="540" name="Google Shape;540;p68"/>
          <p:cNvSpPr txBox="1">
            <a:spLocks noGrp="1"/>
          </p:cNvSpPr>
          <p:nvPr>
            <p:ph type="title"/>
          </p:nvPr>
        </p:nvSpPr>
        <p:spPr>
          <a:xfrm>
            <a:off x="1562696" y="109816"/>
            <a:ext cx="97377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800" b="1" dirty="0">
                <a:solidFill>
                  <a:srgbClr val="FF0000"/>
                </a:solidFill>
              </a:rPr>
              <a:t>Bing-</a:t>
            </a:r>
            <a:r>
              <a:rPr lang="en-US" sz="4800" b="1" dirty="0" err="1">
                <a:solidFill>
                  <a:srgbClr val="FF0000"/>
                </a:solidFill>
              </a:rPr>
              <a:t>bing</a:t>
            </a:r>
            <a:r>
              <a:rPr lang="en-US" sz="4800" b="1" dirty="0">
                <a:solidFill>
                  <a:srgbClr val="FF0000"/>
                </a:solidFill>
              </a:rPr>
              <a:t>-toe game rules</a:t>
            </a:r>
            <a:endParaRPr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8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28212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the term for the ability of metals to be pounded and </a:t>
            </a:r>
            <a:br>
              <a:rPr lang="en-US" sz="6000" b="1"/>
            </a:br>
            <a:r>
              <a:rPr lang="en-US" sz="6000" b="1"/>
              <a:t>shaped into sheets?</a:t>
            </a:r>
            <a:endParaRPr sz="6000" b="1" baseline="-25000"/>
          </a:p>
        </p:txBody>
      </p:sp>
      <p:sp>
        <p:nvSpPr>
          <p:cNvPr id="685" name="Google Shape;685;p88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malleability  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8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20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6085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9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17838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the definition of </a:t>
            </a:r>
            <a:br>
              <a:rPr lang="en-US" sz="6000" b="1"/>
            </a:br>
            <a:r>
              <a:rPr lang="en-US" sz="6000" b="1"/>
              <a:t>ionization energy?</a:t>
            </a:r>
            <a:endParaRPr sz="6000" b="1" baseline="-25000"/>
          </a:p>
        </p:txBody>
      </p:sp>
      <p:sp>
        <p:nvSpPr>
          <p:cNvPr id="692" name="Google Shape;692;p89"/>
          <p:cNvSpPr txBox="1"/>
          <p:nvPr/>
        </p:nvSpPr>
        <p:spPr>
          <a:xfrm>
            <a:off x="685800" y="2337024"/>
            <a:ext cx="10394700" cy="3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amount of energy needed to remove one electron from a neutral atom.  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8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21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7523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0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28974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Predict the ions of the following atoms and then rank the ions </a:t>
            </a:r>
            <a:br>
              <a:rPr lang="en-US" sz="4800" b="1"/>
            </a:br>
            <a:r>
              <a:rPr lang="en-US" sz="4800" b="1"/>
              <a:t>from smallest to largest radius</a:t>
            </a:r>
            <a:endParaRPr sz="48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S , P , Cl , Ca , K</a:t>
            </a:r>
            <a:endParaRPr sz="4800" b="1"/>
          </a:p>
        </p:txBody>
      </p:sp>
      <p:sp>
        <p:nvSpPr>
          <p:cNvPr id="699" name="Google Shape;699;p90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Ca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Cl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S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P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90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4289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1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27378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Electronegativity increases </a:t>
            </a:r>
            <a:br>
              <a:rPr lang="en-US" sz="6000" b="1"/>
            </a:br>
            <a:r>
              <a:rPr lang="en-US" sz="6000" b="1"/>
              <a:t>going (left or right?) and increases going (up or down?)</a:t>
            </a:r>
            <a:endParaRPr sz="6000" b="1" baseline="-25000"/>
          </a:p>
        </p:txBody>
      </p:sp>
      <p:sp>
        <p:nvSpPr>
          <p:cNvPr id="706" name="Google Shape;706;p91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 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9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653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2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22776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Which element is in period 4 </a:t>
            </a:r>
            <a:br>
              <a:rPr lang="en-US" sz="6000" b="1"/>
            </a:br>
            <a:r>
              <a:rPr lang="en-US" sz="6000" b="1"/>
              <a:t>group  3B </a:t>
            </a:r>
            <a:endParaRPr sz="6000" b="1" baseline="-25000"/>
          </a:p>
        </p:txBody>
      </p:sp>
      <p:sp>
        <p:nvSpPr>
          <p:cNvPr id="713" name="Google Shape;713;p92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Scandium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9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23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63580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93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21141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Draw a diagram for absorption 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and emission.</a:t>
            </a:r>
            <a:endParaRPr sz="6000" b="1" baseline="-25000"/>
          </a:p>
        </p:txBody>
      </p:sp>
      <p:sp>
        <p:nvSpPr>
          <p:cNvPr id="720" name="Google Shape;720;p93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9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24</a:t>
            </a:r>
            <a:endParaRPr sz="3600" b="1"/>
          </a:p>
        </p:txBody>
      </p:sp>
      <p:cxnSp>
        <p:nvCxnSpPr>
          <p:cNvPr id="722" name="Google Shape;722;p93"/>
          <p:cNvCxnSpPr/>
          <p:nvPr/>
        </p:nvCxnSpPr>
        <p:spPr>
          <a:xfrm>
            <a:off x="1905000" y="5012550"/>
            <a:ext cx="25104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3" name="Google Shape;723;p93"/>
          <p:cNvCxnSpPr/>
          <p:nvPr/>
        </p:nvCxnSpPr>
        <p:spPr>
          <a:xfrm>
            <a:off x="1905000" y="3429000"/>
            <a:ext cx="25104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4" name="Google Shape;724;p93"/>
          <p:cNvCxnSpPr/>
          <p:nvPr/>
        </p:nvCxnSpPr>
        <p:spPr>
          <a:xfrm>
            <a:off x="5909575" y="5012550"/>
            <a:ext cx="25104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5" name="Google Shape;725;p93"/>
          <p:cNvCxnSpPr/>
          <p:nvPr/>
        </p:nvCxnSpPr>
        <p:spPr>
          <a:xfrm>
            <a:off x="5909575" y="3429000"/>
            <a:ext cx="25104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6" name="Google Shape;726;p93"/>
          <p:cNvSpPr/>
          <p:nvPr/>
        </p:nvSpPr>
        <p:spPr>
          <a:xfrm>
            <a:off x="2831825" y="4522650"/>
            <a:ext cx="530700" cy="489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93"/>
          <p:cNvSpPr/>
          <p:nvPr/>
        </p:nvSpPr>
        <p:spPr>
          <a:xfrm>
            <a:off x="7001475" y="2939100"/>
            <a:ext cx="530700" cy="489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8" name="Google Shape;728;p93"/>
          <p:cNvCxnSpPr>
            <a:stCxn id="726" idx="0"/>
          </p:cNvCxnSpPr>
          <p:nvPr/>
        </p:nvCxnSpPr>
        <p:spPr>
          <a:xfrm rot="10800000">
            <a:off x="3097175" y="3461250"/>
            <a:ext cx="0" cy="1061400"/>
          </a:xfrm>
          <a:prstGeom prst="straightConnector1">
            <a:avLst/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9" name="Google Shape;729;p93"/>
          <p:cNvCxnSpPr>
            <a:stCxn id="727" idx="4"/>
          </p:cNvCxnSpPr>
          <p:nvPr/>
        </p:nvCxnSpPr>
        <p:spPr>
          <a:xfrm flipH="1">
            <a:off x="7266225" y="3429000"/>
            <a:ext cx="600" cy="1522200"/>
          </a:xfrm>
          <a:prstGeom prst="straightConnector1">
            <a:avLst/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0" name="Google Shape;730;p93"/>
          <p:cNvSpPr/>
          <p:nvPr/>
        </p:nvSpPr>
        <p:spPr>
          <a:xfrm>
            <a:off x="794825" y="3960775"/>
            <a:ext cx="1183748" cy="520000"/>
          </a:xfrm>
          <a:custGeom>
            <a:avLst/>
            <a:gdLst/>
            <a:ahLst/>
            <a:cxnLst/>
            <a:rect l="l" t="t" r="r" b="b"/>
            <a:pathLst>
              <a:path w="80010" h="20800" extrusionOk="0">
                <a:moveTo>
                  <a:pt x="0" y="14689"/>
                </a:moveTo>
                <a:cubicBezTo>
                  <a:pt x="3655" y="9208"/>
                  <a:pt x="10852" y="-2213"/>
                  <a:pt x="15513" y="2443"/>
                </a:cubicBezTo>
                <a:cubicBezTo>
                  <a:pt x="19561" y="6486"/>
                  <a:pt x="18812" y="13912"/>
                  <a:pt x="22860" y="17955"/>
                </a:cubicBezTo>
                <a:cubicBezTo>
                  <a:pt x="25393" y="20485"/>
                  <a:pt x="30272" y="21189"/>
                  <a:pt x="33474" y="19588"/>
                </a:cubicBezTo>
                <a:cubicBezTo>
                  <a:pt x="39905" y="16373"/>
                  <a:pt x="37658" y="4027"/>
                  <a:pt x="44088" y="810"/>
                </a:cubicBezTo>
                <a:cubicBezTo>
                  <a:pt x="53249" y="-3774"/>
                  <a:pt x="60520" y="13160"/>
                  <a:pt x="67764" y="20404"/>
                </a:cubicBezTo>
                <a:cubicBezTo>
                  <a:pt x="68557" y="21197"/>
                  <a:pt x="70237" y="20381"/>
                  <a:pt x="71030" y="19588"/>
                </a:cubicBezTo>
                <a:cubicBezTo>
                  <a:pt x="74307" y="16311"/>
                  <a:pt x="75376" y="8974"/>
                  <a:pt x="80010" y="8974"/>
                </a:cubicBezTo>
              </a:path>
            </a:pathLst>
          </a:cu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1" name="Google Shape;731;p93"/>
          <p:cNvSpPr/>
          <p:nvPr/>
        </p:nvSpPr>
        <p:spPr>
          <a:xfrm>
            <a:off x="7678675" y="3986750"/>
            <a:ext cx="1430179" cy="520000"/>
          </a:xfrm>
          <a:custGeom>
            <a:avLst/>
            <a:gdLst/>
            <a:ahLst/>
            <a:cxnLst/>
            <a:rect l="l" t="t" r="r" b="b"/>
            <a:pathLst>
              <a:path w="80010" h="20800" extrusionOk="0">
                <a:moveTo>
                  <a:pt x="0" y="14689"/>
                </a:moveTo>
                <a:cubicBezTo>
                  <a:pt x="3655" y="9208"/>
                  <a:pt x="10852" y="-2213"/>
                  <a:pt x="15513" y="2443"/>
                </a:cubicBezTo>
                <a:cubicBezTo>
                  <a:pt x="19561" y="6486"/>
                  <a:pt x="18812" y="13912"/>
                  <a:pt x="22860" y="17955"/>
                </a:cubicBezTo>
                <a:cubicBezTo>
                  <a:pt x="25393" y="20485"/>
                  <a:pt x="30272" y="21189"/>
                  <a:pt x="33474" y="19588"/>
                </a:cubicBezTo>
                <a:cubicBezTo>
                  <a:pt x="39905" y="16373"/>
                  <a:pt x="37658" y="4027"/>
                  <a:pt x="44088" y="810"/>
                </a:cubicBezTo>
                <a:cubicBezTo>
                  <a:pt x="53249" y="-3774"/>
                  <a:pt x="60520" y="13160"/>
                  <a:pt x="67764" y="20404"/>
                </a:cubicBezTo>
                <a:cubicBezTo>
                  <a:pt x="68557" y="21197"/>
                  <a:pt x="70237" y="20381"/>
                  <a:pt x="71030" y="19588"/>
                </a:cubicBezTo>
                <a:cubicBezTo>
                  <a:pt x="74307" y="16311"/>
                  <a:pt x="75376" y="8974"/>
                  <a:pt x="80010" y="8974"/>
                </a:cubicBezTo>
              </a:path>
            </a:pathLst>
          </a:cu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732" name="Google Shape;732;p93"/>
          <p:cNvCxnSpPr/>
          <p:nvPr/>
        </p:nvCxnSpPr>
        <p:spPr>
          <a:xfrm>
            <a:off x="1921500" y="4175725"/>
            <a:ext cx="285900" cy="0"/>
          </a:xfrm>
          <a:prstGeom prst="straightConnector1">
            <a:avLst/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3" name="Google Shape;733;p93"/>
          <p:cNvCxnSpPr/>
          <p:nvPr/>
        </p:nvCxnSpPr>
        <p:spPr>
          <a:xfrm>
            <a:off x="9108850" y="4220775"/>
            <a:ext cx="285900" cy="0"/>
          </a:xfrm>
          <a:prstGeom prst="straightConnector1">
            <a:avLst/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723;p93"/>
          <p:cNvCxnSpPr/>
          <p:nvPr/>
        </p:nvCxnSpPr>
        <p:spPr>
          <a:xfrm>
            <a:off x="1905000" y="3387125"/>
            <a:ext cx="25104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726;p93"/>
          <p:cNvSpPr/>
          <p:nvPr/>
        </p:nvSpPr>
        <p:spPr>
          <a:xfrm>
            <a:off x="2831825" y="4480775"/>
            <a:ext cx="530700" cy="489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" name="Google Shape;728;p93"/>
          <p:cNvCxnSpPr>
            <a:stCxn id="18" idx="0"/>
          </p:cNvCxnSpPr>
          <p:nvPr/>
        </p:nvCxnSpPr>
        <p:spPr>
          <a:xfrm rot="10800000">
            <a:off x="3097175" y="3419375"/>
            <a:ext cx="0" cy="1061400"/>
          </a:xfrm>
          <a:prstGeom prst="straightConnector1">
            <a:avLst/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629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" grpId="0" animBg="1"/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733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the e- configuration for 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copper (II)?</a:t>
            </a:r>
            <a:endParaRPr sz="6000" b="1" baseline="-25000"/>
          </a:p>
        </p:txBody>
      </p:sp>
      <p:sp>
        <p:nvSpPr>
          <p:cNvPr id="739" name="Google Shape;739;p94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1s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2s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2p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3s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3p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3d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9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25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42851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509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How many electrons can fit </a:t>
            </a:r>
            <a:br>
              <a:rPr lang="en-US" sz="6000" b="1"/>
            </a:br>
            <a:r>
              <a:rPr lang="en-US" sz="6000" b="1"/>
              <a:t>in a d orbital?</a:t>
            </a:r>
            <a:endParaRPr b="1"/>
          </a:p>
        </p:txBody>
      </p:sp>
      <p:sp>
        <p:nvSpPr>
          <p:cNvPr id="746" name="Google Shape;746;p95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2</a:t>
            </a:r>
            <a:endParaRPr sz="6000" b="1"/>
          </a:p>
        </p:txBody>
      </p:sp>
      <p:sp>
        <p:nvSpPr>
          <p:cNvPr id="747" name="Google Shape;747;p95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26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5198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6600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dirty="0"/>
              <a:t>	</a:t>
            </a:r>
            <a:r>
              <a:rPr lang="en-US" sz="6000" b="1" dirty="0" smtClean="0"/>
              <a:t>Electronegativity </a:t>
            </a:r>
            <a:br>
              <a:rPr lang="en-US" sz="6000" b="1" dirty="0" smtClean="0"/>
            </a:br>
            <a:r>
              <a:rPr lang="en-US" sz="6000" b="1" dirty="0" smtClean="0"/>
              <a:t>(increases or decreases?) as </a:t>
            </a:r>
            <a:r>
              <a:rPr lang="en-US" sz="6000" b="1" dirty="0"/>
              <a:t>you move down a group.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WHY?</a:t>
            </a:r>
            <a:endParaRPr b="1" dirty="0"/>
          </a:p>
        </p:txBody>
      </p:sp>
      <p:sp>
        <p:nvSpPr>
          <p:cNvPr id="753" name="Google Shape;753;p96"/>
          <p:cNvSpPr txBox="1">
            <a:spLocks noGrp="1"/>
          </p:cNvSpPr>
          <p:nvPr>
            <p:ph type="body" idx="1"/>
          </p:nvPr>
        </p:nvSpPr>
        <p:spPr>
          <a:xfrm>
            <a:off x="144425" y="3753875"/>
            <a:ext cx="113901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000" b="1" dirty="0" smtClean="0"/>
              <a:t>DECREASES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000" b="1" dirty="0"/>
              <a:t>M</a:t>
            </a:r>
            <a:r>
              <a:rPr lang="en-US" sz="4000" b="1" dirty="0" smtClean="0"/>
              <a:t>ore </a:t>
            </a:r>
            <a:r>
              <a:rPr lang="en-US" sz="4000" b="1" dirty="0"/>
              <a:t>energy levels </a:t>
            </a:r>
            <a:r>
              <a:rPr lang="en-US" sz="4000" b="1" dirty="0" smtClean="0">
                <a:sym typeface="Wingdings" panose="05000000000000000000" pitchFamily="2" charset="2"/>
              </a:rPr>
              <a:t> more </a:t>
            </a:r>
            <a:r>
              <a:rPr lang="en-US" sz="4000" b="1" dirty="0" smtClean="0"/>
              <a:t>shielding </a:t>
            </a:r>
            <a:br>
              <a:rPr lang="en-US" sz="4000" b="1" dirty="0" smtClean="0"/>
            </a:br>
            <a:r>
              <a:rPr lang="en-US" sz="4000" b="1" dirty="0" smtClean="0"/>
              <a:t>                                    </a:t>
            </a:r>
            <a:r>
              <a:rPr lang="en-US" sz="4000" b="1" dirty="0" smtClean="0">
                <a:sym typeface="Wingdings" panose="05000000000000000000" pitchFamily="2" charset="2"/>
              </a:rPr>
              <a:t> </a:t>
            </a:r>
            <a:r>
              <a:rPr lang="en-US" sz="4000" b="1" dirty="0" smtClean="0">
                <a:sym typeface="Wingdings" panose="05000000000000000000" pitchFamily="2" charset="2"/>
              </a:rPr>
              <a:t>further from nucleus </a:t>
            </a:r>
            <a:r>
              <a:rPr lang="en-US" sz="4000" b="1" dirty="0" smtClean="0"/>
              <a:t>harder to                    </a:t>
            </a:r>
            <a:br>
              <a:rPr lang="en-US" sz="4000" b="1" dirty="0" smtClean="0"/>
            </a:br>
            <a:r>
              <a:rPr lang="en-US" sz="4000" b="1" dirty="0" smtClean="0"/>
              <a:t>                                         attract electrons</a:t>
            </a:r>
            <a:endParaRPr sz="4000" b="1" dirty="0"/>
          </a:p>
        </p:txBody>
      </p:sp>
      <p:sp>
        <p:nvSpPr>
          <p:cNvPr id="754" name="Google Shape;754;p96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27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4730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9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192000" cy="2576945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dirty="0"/>
              <a:t>	</a:t>
            </a:r>
            <a:r>
              <a:rPr lang="en-US" sz="6000" b="1" dirty="0" smtClean="0"/>
              <a:t>Does </a:t>
            </a:r>
            <a:r>
              <a:rPr lang="en-US" sz="6000" b="1" dirty="0" smtClean="0"/>
              <a:t>Metallic Character (reactivity) </a:t>
            </a:r>
            <a:r>
              <a:rPr lang="en-US" sz="6000" b="1" dirty="0" smtClean="0"/>
              <a:t>increase or decrease going down a group?</a:t>
            </a:r>
            <a:endParaRPr b="1" dirty="0"/>
          </a:p>
        </p:txBody>
      </p:sp>
      <p:sp>
        <p:nvSpPr>
          <p:cNvPr id="760" name="Google Shape;760;p97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 dirty="0" smtClean="0"/>
              <a:t>Increases</a:t>
            </a:r>
            <a:endParaRPr sz="6000" b="1" dirty="0"/>
          </a:p>
        </p:txBody>
      </p:sp>
      <p:sp>
        <p:nvSpPr>
          <p:cNvPr id="761" name="Google Shape;761;p97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28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84216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40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How many atoms are in one 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molecule of Al(OH)</a:t>
            </a:r>
            <a:r>
              <a:rPr lang="en-US" sz="3600" b="1"/>
              <a:t>3 </a:t>
            </a:r>
            <a:r>
              <a:rPr lang="en-US" sz="6600" b="1"/>
              <a:t>?</a:t>
            </a:r>
            <a:endParaRPr b="1"/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Seven (7)</a:t>
            </a:r>
            <a:endParaRPr sz="6000" b="1"/>
          </a:p>
        </p:txBody>
      </p:sp>
      <p:sp>
        <p:nvSpPr>
          <p:cNvPr id="230" name="Google Shape;230;p35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406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Define “effective nuclear charge.”</a:t>
            </a:r>
            <a:endParaRPr b="1"/>
          </a:p>
        </p:txBody>
      </p:sp>
      <p:sp>
        <p:nvSpPr>
          <p:cNvPr id="767" name="Google Shape;767;p98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The attractive positive charge of nuclear protons acting on valence electrons.</a:t>
            </a:r>
            <a:endParaRPr sz="6000" b="1"/>
          </a:p>
        </p:txBody>
      </p:sp>
      <p:sp>
        <p:nvSpPr>
          <p:cNvPr id="768" name="Google Shape;768;p98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29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1284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4548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	Give an example of two ions that each have a larger atomic radius than their neutral parent atom.</a:t>
            </a:r>
            <a:endParaRPr b="1"/>
          </a:p>
        </p:txBody>
      </p:sp>
      <p:sp>
        <p:nvSpPr>
          <p:cNvPr id="774" name="Google Shape;774;p99"/>
          <p:cNvSpPr txBox="1">
            <a:spLocks noGrp="1"/>
          </p:cNvSpPr>
          <p:nvPr>
            <p:ph type="body" idx="1"/>
          </p:nvPr>
        </p:nvSpPr>
        <p:spPr>
          <a:xfrm>
            <a:off x="984150" y="3651274"/>
            <a:ext cx="10394700" cy="22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Anions are larger than neutral parent atom.</a:t>
            </a:r>
            <a:endParaRPr sz="6000" b="1"/>
          </a:p>
        </p:txBody>
      </p:sp>
      <p:sp>
        <p:nvSpPr>
          <p:cNvPr id="775" name="Google Shape;775;p99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30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1431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9600" b="1">
                <a:solidFill>
                  <a:srgbClr val="0000FF"/>
                </a:solidFill>
              </a:rPr>
              <a:t>Board Game Review !!!</a:t>
            </a:r>
            <a:endParaRPr sz="9600" b="1">
              <a:solidFill>
                <a:srgbClr val="0000FF"/>
              </a:solidFill>
            </a:endParaRPr>
          </a:p>
        </p:txBody>
      </p:sp>
      <p:sp>
        <p:nvSpPr>
          <p:cNvPr id="781" name="Google Shape;781;p100"/>
          <p:cNvSpPr txBox="1">
            <a:spLocks noGrp="1"/>
          </p:cNvSpPr>
          <p:nvPr>
            <p:ph type="subTitle" idx="1"/>
          </p:nvPr>
        </p:nvSpPr>
        <p:spPr>
          <a:xfrm>
            <a:off x="994611" y="2479663"/>
            <a:ext cx="10475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 u="sng"/>
              <a:t>Match #3: </a:t>
            </a:r>
            <a:r>
              <a:rPr lang="en-US" sz="6000" b="1"/>
              <a:t/>
            </a:r>
            <a:br>
              <a:rPr lang="en-US" sz="6000" b="1"/>
            </a:br>
            <a:r>
              <a:rPr lang="en-US" sz="6000" b="1"/>
              <a:t>Bonding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/>
              <a:t>Reactions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/>
              <a:t>Stoichiometry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6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01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name of the compound </a:t>
            </a:r>
            <a:r>
              <a:rPr lang="en-US" dirty="0" err="1"/>
              <a:t>SrO</a:t>
            </a:r>
            <a:r>
              <a:rPr lang="en-US" dirty="0"/>
              <a:t>?</a:t>
            </a:r>
            <a:endParaRPr baseline="-25000" dirty="0"/>
          </a:p>
        </p:txBody>
      </p:sp>
      <p:sp>
        <p:nvSpPr>
          <p:cNvPr id="787" name="Google Shape;787;p101"/>
          <p:cNvSpPr txBox="1"/>
          <p:nvPr/>
        </p:nvSpPr>
        <p:spPr>
          <a:xfrm>
            <a:off x="685799" y="3144253"/>
            <a:ext cx="10394707" cy="27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Strontium oxide 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02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molar mass for the hydrocarbon </a:t>
            </a:r>
            <a:br>
              <a:rPr lang="en-US" dirty="0"/>
            </a:br>
            <a:r>
              <a:rPr lang="en-US" dirty="0"/>
              <a:t>C</a:t>
            </a:r>
            <a:r>
              <a:rPr lang="en-US" baseline="-25000" dirty="0"/>
              <a:t>24</a:t>
            </a:r>
            <a:r>
              <a:rPr lang="en-US" dirty="0"/>
              <a:t>H</a:t>
            </a:r>
            <a:r>
              <a:rPr lang="en-US" baseline="-25000" dirty="0"/>
              <a:t>37</a:t>
            </a:r>
            <a:r>
              <a:rPr lang="en-US" dirty="0"/>
              <a:t>O</a:t>
            </a:r>
            <a:r>
              <a:rPr lang="en-US" baseline="-25000" dirty="0"/>
              <a:t>6</a:t>
            </a:r>
            <a:endParaRPr dirty="0"/>
          </a:p>
        </p:txBody>
      </p:sp>
      <p:sp>
        <p:nvSpPr>
          <p:cNvPr id="793" name="Google Shape;793;p102"/>
          <p:cNvSpPr txBox="1"/>
          <p:nvPr/>
        </p:nvSpPr>
        <p:spPr>
          <a:xfrm>
            <a:off x="685799" y="2570747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421.61 g/mol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03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happens to the electrons during a metallic bond?</a:t>
            </a:r>
            <a:endParaRPr baseline="-25000" dirty="0"/>
          </a:p>
        </p:txBody>
      </p:sp>
      <p:sp>
        <p:nvSpPr>
          <p:cNvPr id="799" name="Google Shape;799;p103"/>
          <p:cNvSpPr txBox="1"/>
          <p:nvPr/>
        </p:nvSpPr>
        <p:spPr>
          <a:xfrm>
            <a:off x="685799" y="3144253"/>
            <a:ext cx="10394707" cy="27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of electrons, delocalized electrons etc.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04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type of bond forms between two nonmetals share electrons?</a:t>
            </a:r>
            <a:endParaRPr baseline="-25000" dirty="0"/>
          </a:p>
        </p:txBody>
      </p:sp>
      <p:sp>
        <p:nvSpPr>
          <p:cNvPr id="805" name="Google Shape;805;p104"/>
          <p:cNvSpPr txBox="1"/>
          <p:nvPr/>
        </p:nvSpPr>
        <p:spPr>
          <a:xfrm>
            <a:off x="685799" y="3144253"/>
            <a:ext cx="10394707" cy="27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Covalent bond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05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Balance the following reaction and identify the mole ratio between the two reactants.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 + O</a:t>
            </a:r>
            <a:r>
              <a:rPr lang="en-US" baseline="-25000" dirty="0"/>
              <a:t>2</a:t>
            </a:r>
            <a:r>
              <a:rPr lang="en-US" dirty="0"/>
              <a:t> → </a:t>
            </a:r>
            <a:endParaRPr dirty="0"/>
          </a:p>
        </p:txBody>
      </p:sp>
      <p:sp>
        <p:nvSpPr>
          <p:cNvPr id="811" name="Google Shape;811;p105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1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06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are the dominant intermolecular forces present in water?</a:t>
            </a:r>
            <a:endParaRPr baseline="-25000" dirty="0"/>
          </a:p>
        </p:txBody>
      </p:sp>
      <p:sp>
        <p:nvSpPr>
          <p:cNvPr id="817" name="Google Shape;817;p106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Hydrogen bonding 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H-NOF!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07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Rank the bulk forces in order of strength from weakest to strongest.</a:t>
            </a:r>
            <a:endParaRPr baseline="-25000" dirty="0"/>
          </a:p>
        </p:txBody>
      </p:sp>
      <p:sp>
        <p:nvSpPr>
          <p:cNvPr id="823" name="Google Shape;823;p107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Metallic &lt; Ionic Lattice &lt; Network Covalent 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53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particle did Thompson discover and which experiment proved it?</a:t>
            </a:r>
            <a:endParaRPr sz="6600" b="1"/>
          </a:p>
        </p:txBody>
      </p:sp>
      <p:sp>
        <p:nvSpPr>
          <p:cNvPr id="236" name="Google Shape;236;p36"/>
          <p:cNvSpPr txBox="1">
            <a:spLocks noGrp="1"/>
          </p:cNvSpPr>
          <p:nvPr>
            <p:ph type="body" idx="1"/>
          </p:nvPr>
        </p:nvSpPr>
        <p:spPr>
          <a:xfrm>
            <a:off x="685800" y="3515932"/>
            <a:ext cx="10394707" cy="185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Electron → </a:t>
            </a:r>
            <a:br>
              <a:rPr lang="en-US" sz="6000" b="1"/>
            </a:br>
            <a:r>
              <a:rPr lang="en-US" sz="6000" b="1"/>
              <a:t>Cathode Ray Tube Experiment</a:t>
            </a:r>
            <a:endParaRPr sz="6000" b="1"/>
          </a:p>
        </p:txBody>
      </p:sp>
      <p:sp>
        <p:nvSpPr>
          <p:cNvPr id="237" name="Google Shape;237;p36"/>
          <p:cNvSpPr/>
          <p:nvPr/>
        </p:nvSpPr>
        <p:spPr>
          <a:xfrm>
            <a:off x="10928100" y="5686125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08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formula for copper (IV) sulfate?</a:t>
            </a:r>
            <a:endParaRPr baseline="-25000" dirty="0"/>
          </a:p>
        </p:txBody>
      </p:sp>
      <p:sp>
        <p:nvSpPr>
          <p:cNvPr id="829" name="Google Shape;829;p108"/>
          <p:cNvSpPr txBox="1"/>
          <p:nvPr/>
        </p:nvSpPr>
        <p:spPr>
          <a:xfrm>
            <a:off x="685799" y="3144253"/>
            <a:ext cx="10394707" cy="27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Cu(SO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400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09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kind of a reaction is this?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Na + CaSO</a:t>
            </a:r>
            <a:r>
              <a:rPr lang="en-US" baseline="-25000" dirty="0"/>
              <a:t>4</a:t>
            </a:r>
            <a:r>
              <a:rPr lang="en-US" dirty="0"/>
              <a:t> → </a:t>
            </a:r>
            <a:endParaRPr dirty="0"/>
          </a:p>
        </p:txBody>
      </p:sp>
      <p:sp>
        <p:nvSpPr>
          <p:cNvPr id="835" name="Google Shape;835;p109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replacement/single displacement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10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/>
              <a:t>Which molecule has covalent bonding and does not require a double or triple bond?</a:t>
            </a:r>
            <a:br>
              <a:rPr lang="en-US" sz="3959" dirty="0"/>
            </a:br>
            <a:r>
              <a:rPr lang="en-US" sz="3959" dirty="0"/>
              <a:t>CO</a:t>
            </a:r>
            <a:r>
              <a:rPr lang="en-US" sz="3959" baseline="-25000" dirty="0"/>
              <a:t>2</a:t>
            </a:r>
            <a:r>
              <a:rPr lang="en-US" sz="3959" dirty="0"/>
              <a:t>, CO, N</a:t>
            </a:r>
            <a:r>
              <a:rPr lang="en-US" sz="3959" baseline="-25000" dirty="0"/>
              <a:t>2</a:t>
            </a:r>
            <a:r>
              <a:rPr lang="en-US" sz="3959" dirty="0"/>
              <a:t>, CI</a:t>
            </a:r>
            <a:r>
              <a:rPr lang="en-US" sz="3959" baseline="-25000" dirty="0"/>
              <a:t>2</a:t>
            </a:r>
            <a:endParaRPr dirty="0"/>
          </a:p>
        </p:txBody>
      </p:sp>
      <p:sp>
        <p:nvSpPr>
          <p:cNvPr id="841" name="Google Shape;841;p110"/>
          <p:cNvSpPr txBox="1"/>
          <p:nvPr/>
        </p:nvSpPr>
        <p:spPr>
          <a:xfrm>
            <a:off x="685799" y="3144253"/>
            <a:ext cx="10394707" cy="27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11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Draw the Lewis dot structure for BrO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dirty="0"/>
          </a:p>
        </p:txBody>
      </p:sp>
      <p:pic>
        <p:nvPicPr>
          <p:cNvPr id="847" name="Google Shape;847;p111" descr="Image result for bro3- lew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7484" y="2865771"/>
            <a:ext cx="5203327" cy="301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12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VSEPR geometry for carbon tetrachloride?</a:t>
            </a:r>
            <a:endParaRPr baseline="-25000" dirty="0"/>
          </a:p>
        </p:txBody>
      </p:sp>
      <p:sp>
        <p:nvSpPr>
          <p:cNvPr id="853" name="Google Shape;853;p112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tetrahedral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13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molar mass of 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S?</a:t>
            </a:r>
            <a:endParaRPr baseline="-25000" dirty="0"/>
          </a:p>
        </p:txBody>
      </p:sp>
      <p:sp>
        <p:nvSpPr>
          <p:cNvPr id="859" name="Google Shape;859;p113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68.15 g/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14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VSEPR geometry for ammonia?</a:t>
            </a:r>
            <a:endParaRPr baseline="-25000" dirty="0"/>
          </a:p>
        </p:txBody>
      </p:sp>
      <p:sp>
        <p:nvSpPr>
          <p:cNvPr id="865" name="Google Shape;865;p114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trigonal pyramidal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15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Draw the Lewis Dot structure for nitrogen gas. </a:t>
            </a:r>
            <a:endParaRPr baseline="-25000" dirty="0"/>
          </a:p>
        </p:txBody>
      </p:sp>
      <p:sp>
        <p:nvSpPr>
          <p:cNvPr id="871" name="Google Shape;871;p115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2" name="Google Shape;872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750" y="3632075"/>
            <a:ext cx="476250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16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kind of a reaction requires O</a:t>
            </a:r>
            <a:r>
              <a:rPr lang="en-US" baseline="-25000" dirty="0"/>
              <a:t>2</a:t>
            </a:r>
            <a:r>
              <a:rPr lang="en-US" dirty="0"/>
              <a:t> as a reactant?</a:t>
            </a:r>
            <a:endParaRPr baseline="-25000" dirty="0"/>
          </a:p>
        </p:txBody>
      </p:sp>
      <p:sp>
        <p:nvSpPr>
          <p:cNvPr id="878" name="Google Shape;878;p116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Combustion!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17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Predict the products and balance the following reaction: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aluminum phosphate plus rubidium nitrite</a:t>
            </a:r>
            <a:endParaRPr dirty="0"/>
          </a:p>
        </p:txBody>
      </p:sp>
      <p:sp>
        <p:nvSpPr>
          <p:cNvPr id="884" name="Google Shape;884;p117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2AlPO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+ 3Rb(NO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→ 2Al(NO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Rb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146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Three parts of Dalton’s theory remain true today?</a:t>
            </a:r>
            <a:endParaRPr sz="6600" b="1"/>
          </a:p>
        </p:txBody>
      </p:sp>
      <p:sp>
        <p:nvSpPr>
          <p:cNvPr id="243" name="Google Shape;243;p37"/>
          <p:cNvSpPr txBox="1">
            <a:spLocks noGrp="1"/>
          </p:cNvSpPr>
          <p:nvPr>
            <p:ph type="body" idx="1"/>
          </p:nvPr>
        </p:nvSpPr>
        <p:spPr>
          <a:xfrm>
            <a:off x="204275" y="2362975"/>
            <a:ext cx="11987700" cy="2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5532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4800" b="1"/>
              <a:t>All matter is composed of atoms</a:t>
            </a:r>
            <a:endParaRPr sz="4800" b="1"/>
          </a:p>
          <a:p>
            <a:pPr marL="609600" lvl="0" indent="-65532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4800" b="1"/>
              <a:t>Atoms combined to form simple whole number chemical compounds</a:t>
            </a:r>
            <a:endParaRPr sz="4800" b="1"/>
          </a:p>
          <a:p>
            <a:pPr marL="609600" lvl="0" indent="-65532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4800" b="1"/>
              <a:t>In chemical reactions atoms are combined, separated, or rearranged</a:t>
            </a:r>
            <a:endParaRPr sz="4800" b="1"/>
          </a:p>
        </p:txBody>
      </p:sp>
      <p:sp>
        <p:nvSpPr>
          <p:cNvPr id="244" name="Google Shape;244;p37"/>
          <p:cNvSpPr/>
          <p:nvPr/>
        </p:nvSpPr>
        <p:spPr>
          <a:xfrm>
            <a:off x="10940325" y="57269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3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18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In a 'polar' bond, the elements involved are sharing the electron(s)...</a:t>
            </a:r>
            <a:endParaRPr baseline="-25000" dirty="0"/>
          </a:p>
        </p:txBody>
      </p:sp>
      <p:sp>
        <p:nvSpPr>
          <p:cNvPr id="890" name="Google Shape;890;p118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Unequally!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19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If you have 10 </a:t>
            </a:r>
            <a:r>
              <a:rPr lang="en-US" b="1" dirty="0" err="1"/>
              <a:t>mol</a:t>
            </a:r>
            <a:r>
              <a:rPr lang="en-US" b="1" dirty="0"/>
              <a:t> of Zn, how many </a:t>
            </a:r>
            <a:r>
              <a:rPr lang="en-US" b="1" dirty="0" err="1"/>
              <a:t>mols</a:t>
            </a:r>
            <a:r>
              <a:rPr lang="en-US" b="1" dirty="0"/>
              <a:t> of </a:t>
            </a:r>
            <a:r>
              <a:rPr lang="en-US" b="1" dirty="0" err="1"/>
              <a:t>ZnO</a:t>
            </a:r>
            <a:r>
              <a:rPr lang="en-US" b="1" dirty="0"/>
              <a:t> can be produced?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3Zn + Al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3</a:t>
            </a:r>
            <a:r>
              <a:rPr lang="en-US" b="1" dirty="0"/>
              <a:t> → 3ZnO + 2Al</a:t>
            </a:r>
            <a:endParaRPr b="1" dirty="0"/>
          </a:p>
        </p:txBody>
      </p:sp>
      <p:sp>
        <p:nvSpPr>
          <p:cNvPr id="896" name="Google Shape;896;p119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ZnO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molar ratio!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20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If you have 25g of Zn, how many g of </a:t>
            </a:r>
            <a:r>
              <a:rPr lang="en-US" b="1" dirty="0" err="1"/>
              <a:t>ZnO</a:t>
            </a:r>
            <a:r>
              <a:rPr lang="en-US" b="1" dirty="0"/>
              <a:t> can be produced?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3Zn + Al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3</a:t>
            </a:r>
            <a:r>
              <a:rPr lang="en-US" b="1" dirty="0"/>
              <a:t> → 3ZnO + 2Al</a:t>
            </a:r>
            <a:endParaRPr b="1" dirty="0"/>
          </a:p>
        </p:txBody>
      </p:sp>
      <p:sp>
        <p:nvSpPr>
          <p:cNvPr id="902" name="Google Shape;902;p120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31.1g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ZnO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21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Name the seven diatomic elements.</a:t>
            </a:r>
            <a:endParaRPr b="1" dirty="0"/>
          </a:p>
        </p:txBody>
      </p:sp>
      <p:sp>
        <p:nvSpPr>
          <p:cNvPr id="908" name="Google Shape;908;p121"/>
          <p:cNvSpPr txBox="1"/>
          <p:nvPr/>
        </p:nvSpPr>
        <p:spPr>
          <a:xfrm>
            <a:off x="645699" y="2570878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H2			F2			Cl2</a:t>
            </a:r>
            <a:endParaRPr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940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Br2			I2			O2</a:t>
            </a:r>
            <a:endParaRPr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940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N2</a:t>
            </a:r>
            <a:endParaRPr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22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950" dirty="0">
                <a:solidFill>
                  <a:srgbClr val="04617B"/>
                </a:solidFill>
                <a:highlight>
                  <a:srgbClr val="FFFFFF"/>
                </a:highlight>
              </a:rPr>
              <a:t>What is the molar mass of Al(OH)3?</a:t>
            </a:r>
            <a:endParaRPr b="1" dirty="0"/>
          </a:p>
        </p:txBody>
      </p:sp>
      <p:sp>
        <p:nvSpPr>
          <p:cNvPr id="914" name="Google Shape;914;p122"/>
          <p:cNvSpPr txBox="1"/>
          <p:nvPr/>
        </p:nvSpPr>
        <p:spPr>
          <a:xfrm>
            <a:off x="645699" y="2570878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77.98 g/</a:t>
            </a:r>
            <a:r>
              <a:rPr lang="en-US" sz="4000" dirty="0" err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mol</a:t>
            </a:r>
            <a:endParaRPr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23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If you have 38L of O</a:t>
            </a:r>
            <a:r>
              <a:rPr lang="en-US" b="1" baseline="-25000" dirty="0"/>
              <a:t>2</a:t>
            </a:r>
            <a:r>
              <a:rPr lang="en-US" b="1" dirty="0"/>
              <a:t> at STP, how many L of H</a:t>
            </a:r>
            <a:r>
              <a:rPr lang="en-US" b="1" baseline="-25000" dirty="0"/>
              <a:t>2</a:t>
            </a:r>
            <a:r>
              <a:rPr lang="en-US" b="1" dirty="0"/>
              <a:t>O can you produce, assuming your water is gaseous.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2H</a:t>
            </a:r>
            <a:r>
              <a:rPr lang="en-US" b="1" baseline="-25000" dirty="0"/>
              <a:t>2</a:t>
            </a:r>
            <a:r>
              <a:rPr lang="en-US" b="1" dirty="0"/>
              <a:t> + O</a:t>
            </a:r>
            <a:r>
              <a:rPr lang="en-US" b="1" baseline="-25000" dirty="0"/>
              <a:t>2</a:t>
            </a:r>
            <a:r>
              <a:rPr lang="en-US" b="1" dirty="0"/>
              <a:t>→ 2H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b="1" dirty="0"/>
          </a:p>
        </p:txBody>
      </p:sp>
      <p:sp>
        <p:nvSpPr>
          <p:cNvPr id="920" name="Google Shape;920;p123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of A →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mols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→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mols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 → L of B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76L H</a:t>
            </a:r>
            <a:r>
              <a:rPr lang="en-US" sz="44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24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If you have 38L of O</a:t>
            </a:r>
            <a:r>
              <a:rPr lang="en-US" b="1" baseline="-25000" dirty="0"/>
              <a:t>2</a:t>
            </a:r>
            <a:r>
              <a:rPr lang="en-US" b="1" dirty="0"/>
              <a:t> at STP, how many L of H</a:t>
            </a:r>
            <a:r>
              <a:rPr lang="en-US" b="1" baseline="-25000" dirty="0"/>
              <a:t>2</a:t>
            </a:r>
            <a:r>
              <a:rPr lang="en-US" b="1" dirty="0"/>
              <a:t>O can you produce, assuming your water is gaseous.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2H</a:t>
            </a:r>
            <a:r>
              <a:rPr lang="en-US" b="1" baseline="-25000" dirty="0"/>
              <a:t>2</a:t>
            </a:r>
            <a:r>
              <a:rPr lang="en-US" b="1" dirty="0"/>
              <a:t> + O</a:t>
            </a:r>
            <a:r>
              <a:rPr lang="en-US" b="1" baseline="-25000" dirty="0"/>
              <a:t>2</a:t>
            </a:r>
            <a:r>
              <a:rPr lang="en-US" b="1" dirty="0"/>
              <a:t>→ 2H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b="1" dirty="0"/>
          </a:p>
        </p:txBody>
      </p:sp>
      <p:sp>
        <p:nvSpPr>
          <p:cNvPr id="926" name="Google Shape;926;p124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of A → mols A → mols B → L of B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76L H</a:t>
            </a:r>
            <a:r>
              <a:rPr lang="en-US" sz="4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25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Draw the Lewis dot structure for AlH</a:t>
            </a:r>
            <a:r>
              <a:rPr lang="en-US" baseline="-25000" dirty="0"/>
              <a:t>3</a:t>
            </a:r>
            <a:endParaRPr baseline="30000" dirty="0"/>
          </a:p>
        </p:txBody>
      </p:sp>
      <p:pic>
        <p:nvPicPr>
          <p:cNvPr id="932" name="Google Shape;932;p125" descr="Image result for alh3 lew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5709" y="2879811"/>
            <a:ext cx="2814888" cy="2814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26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mole ratio of TNT to carbon monoxide in the following equation?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→ CO + C + H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+ N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38" name="Google Shape;938;p126"/>
          <p:cNvSpPr txBox="1">
            <a:spLocks noGrp="1"/>
          </p:cNvSpPr>
          <p:nvPr>
            <p:ph type="body" idx="1"/>
          </p:nvPr>
        </p:nvSpPr>
        <p:spPr>
          <a:xfrm>
            <a:off x="609600" y="507691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Char char="●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 mole TNT : 7 mole CO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27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3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formula of sodium carbonate?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44" name="Google Shape;944;p127"/>
          <p:cNvSpPr txBox="1">
            <a:spLocks noGrp="1"/>
          </p:cNvSpPr>
          <p:nvPr>
            <p:ph type="body" idx="1"/>
          </p:nvPr>
        </p:nvSpPr>
        <p:spPr>
          <a:xfrm>
            <a:off x="609600" y="4887758"/>
            <a:ext cx="1097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Char char="●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Na</a:t>
            </a:r>
            <a:r>
              <a:rPr lang="en-US" sz="4000" b="0" i="0" u="none" strike="noStrike" cap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 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</a:t>
            </a:r>
            <a:r>
              <a:rPr lang="en-US" sz="4000" b="0" i="0" u="none" strike="noStrike" cap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endParaRPr dirty="0"/>
          </a:p>
          <a:p>
            <a:pPr marL="273050" marR="0" lvl="0" indent="-31750" algn="l" rtl="0"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endParaRPr sz="4000" b="0" i="0" u="none" baseline="-25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2129</Words>
  <Application>Microsoft Office PowerPoint</Application>
  <PresentationFormat>Widescreen</PresentationFormat>
  <Paragraphs>441</Paragraphs>
  <Slides>119</Slides>
  <Notes>119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119</vt:i4>
      </vt:variant>
    </vt:vector>
  </HeadingPairs>
  <TitlesOfParts>
    <vt:vector size="127" baseType="lpstr">
      <vt:lpstr>Noto Sans Symbols</vt:lpstr>
      <vt:lpstr>Times New Roman</vt:lpstr>
      <vt:lpstr>Constantia</vt:lpstr>
      <vt:lpstr>Calibri</vt:lpstr>
      <vt:lpstr>Wingdings</vt:lpstr>
      <vt:lpstr>Arial</vt:lpstr>
      <vt:lpstr>Office Theme</vt:lpstr>
      <vt:lpstr>Flow</vt:lpstr>
      <vt:lpstr> QUESTION TEMPLATE</vt:lpstr>
      <vt:lpstr> QUESTION TEMPLATE</vt:lpstr>
      <vt:lpstr> QUESTION TEMPLATE</vt:lpstr>
      <vt:lpstr>Bing-Bing-Toe !!!</vt:lpstr>
      <vt:lpstr>PowerPoint Presentation</vt:lpstr>
      <vt:lpstr>Bing-bing-toe game rules</vt:lpstr>
      <vt:lpstr>How many atoms are in one  molecule of Al(OH)3 ?</vt:lpstr>
      <vt:lpstr>What particle did Thompson discover and which experiment proved it?</vt:lpstr>
      <vt:lpstr>What Three parts of Dalton’s theory remain true today?</vt:lpstr>
      <vt:lpstr>Do any of these atoms represent isotopes?  If so, which ones and why?</vt:lpstr>
      <vt:lpstr>What Two parts of Daltons theory Have been proven false?</vt:lpstr>
      <vt:lpstr>Name the phases of matter</vt:lpstr>
      <vt:lpstr>Name all phase changes and what phases the change is between</vt:lpstr>
      <vt:lpstr>Draw a diagram for Rutherford’s Experiment. Explain what it proved about atomic structure</vt:lpstr>
      <vt:lpstr>Name an element with similar properties to Iodine.</vt:lpstr>
      <vt:lpstr>How do you calculate mass number?</vt:lpstr>
      <vt:lpstr>How many valence Electrons do the Halogen elements have?</vt:lpstr>
      <vt:lpstr>Define chemical change and physical change. Give an example of each.</vt:lpstr>
      <vt:lpstr>Name the three subatomic particles and give their relative masses.</vt:lpstr>
      <vt:lpstr>Convert 15mi/day into in/sec</vt:lpstr>
      <vt:lpstr>Classify Each Substance Below as: Pure Substance (element or compound) Mixture (homogeneous or heterogeneous).</vt:lpstr>
      <vt:lpstr>    Pure Substance                        Mixture  Element Pure Comp         Homogeneous  Heterogeneous </vt:lpstr>
      <vt:lpstr>How many valence electrons do the alkali metals have and what is the charge of their ions?</vt:lpstr>
      <vt:lpstr>What radioactive emission changes a neutron into a proton?</vt:lpstr>
      <vt:lpstr>The half-life of thorium-227 is  18.72 days How many days are required for three-fourths of a given amount to decay?</vt:lpstr>
      <vt:lpstr>What radioactive emission changes a neutron into a proton?</vt:lpstr>
      <vt:lpstr>How many protons and neutrons are in the nuclei of Tl-204 atoms?</vt:lpstr>
      <vt:lpstr>Uranium-235 undergoes alpha emission. What is the balanced eq.?</vt:lpstr>
      <vt:lpstr>Neutron initiated fission of U-235 results in the release of 4 beta particles, the formation of Sr-90 and the release of another nucleus. What is the other nucleus?</vt:lpstr>
      <vt:lpstr>Calculate the average atomic mass of Magnesium from these data. Magnesium occurs in nature in  three isotopic forms:   Mg-24 (78.70% abundance)  Mg-26 (11.17% abundance) Mg-25 (10.13% abundance)</vt:lpstr>
      <vt:lpstr>What is nuclear fission?</vt:lpstr>
      <vt:lpstr>A substance has a density of 1.39g/ml. You have 10g of the substance. What volume (in L)  do you have? </vt:lpstr>
      <vt:lpstr>How many decigrams are in 437 kg?  Write in scientific notation!</vt:lpstr>
      <vt:lpstr>How many sig. figs are in the following values? 612 kg   0.00067 ml  309.4 g</vt:lpstr>
      <vt:lpstr>Perform the calculation using accurate sig figs 1.31 cm x 2.3 cm =</vt:lpstr>
      <vt:lpstr>Perform the calculation using accurate sig figs 8.264 g - 7.8 g =</vt:lpstr>
      <vt:lpstr>A radioactive substance has a half life of 125 days. What percent is left after 1.45 years?</vt:lpstr>
      <vt:lpstr>Grudge Ball !!!</vt:lpstr>
      <vt:lpstr>Each team gets 10Xs - Teams will take a turn answering a review Q - Correct answer  = 2Xs to take from any team (splitting is ok)     and a shot at the hoop.   Successful shot from the: 2 point line = +2X (4 total) 3 point line = +3X (5 total)  </vt:lpstr>
      <vt:lpstr> No More Xs?  Gain back 2Xs by answering the Q correctly.  Incorrect Answer? If team gets incorrect answer, random choice gets to steal the Q, so BE READY!  Winning Most Xs at the end of game wins!    </vt:lpstr>
      <vt:lpstr>Which element is this?  1s2 2s2 2p6 3s2 3p6 4s2 3d5</vt:lpstr>
      <vt:lpstr>Give name and write out noble gas notation:   1s2 2s2 2p6 3s2 3p6 4s2 3d10 4p6 5s2 4d2</vt:lpstr>
      <vt:lpstr>What does the Pauli Exclusion Principle say? </vt:lpstr>
      <vt:lpstr>What does the Aufbau Principle say?</vt:lpstr>
      <vt:lpstr>Draw the orbital diagram for carbon. How many unpaired e- does it have?</vt:lpstr>
      <vt:lpstr>What is the noble gas configuration for calcium?</vt:lpstr>
      <vt:lpstr>How many unpaired electrons  are in chromium?</vt:lpstr>
      <vt:lpstr>How many orbitals in a set of each type/shape orbital?</vt:lpstr>
      <vt:lpstr>What is the highest energy level in the element below:   1s2 2s2 2p6 3s2 3p6 4s2 3d10 4p6</vt:lpstr>
      <vt:lpstr>Which element might form a ion by losing electrons from the s and d orbitals F, S, Li, Ti</vt:lpstr>
      <vt:lpstr>What is the atomic radius?</vt:lpstr>
      <vt:lpstr>Atomic radius increases as you go (left or right?) and (up or down?)</vt:lpstr>
      <vt:lpstr>Atomic radius decreases going right because ______________ and increases going down because _____________</vt:lpstr>
      <vt:lpstr>Order these elements  from smallest to largest? Se,  S,  Cl  Na</vt:lpstr>
      <vt:lpstr>Of the elements in the alkaline earth metals which has the highest electronegativity</vt:lpstr>
      <vt:lpstr>Why does it take less energy to remove e- as you go down a group?</vt:lpstr>
      <vt:lpstr>Describe the trend for  reactivity of halogens.</vt:lpstr>
      <vt:lpstr>What is the sum of the charges from the atoms below when they are ions? Calcium, nitrogen, and strontium</vt:lpstr>
      <vt:lpstr>How many electrons are in a  set of p orbitals?</vt:lpstr>
      <vt:lpstr>What is the term for the ability of metals to be pounded and  shaped into sheets?</vt:lpstr>
      <vt:lpstr>What is the definition of  ionization energy?</vt:lpstr>
      <vt:lpstr>Predict the ions of the following atoms and then rank the ions  from smallest to largest radius S , P , Cl , Ca , K</vt:lpstr>
      <vt:lpstr>Electronegativity increases  going (left or right?) and increases going (up or down?)</vt:lpstr>
      <vt:lpstr>Which element is in period 4  group  3B </vt:lpstr>
      <vt:lpstr>Draw a diagram for absorption  and emission.</vt:lpstr>
      <vt:lpstr>What is the e- configuration for  copper (II)?</vt:lpstr>
      <vt:lpstr>How many electrons can fit  in a d orbital?</vt:lpstr>
      <vt:lpstr> Electronegativity  (increases or decreases?) as you move down a group.  WHY?</vt:lpstr>
      <vt:lpstr> Does Metallic Character (reactivity) increase or decrease going down a group?</vt:lpstr>
      <vt:lpstr>Define “effective nuclear charge.”</vt:lpstr>
      <vt:lpstr> Give an example of two ions that each have a larger atomic radius than their neutral parent atom.</vt:lpstr>
      <vt:lpstr>Board Game Review !!!</vt:lpstr>
      <vt:lpstr>What is the name of the compound SrO?</vt:lpstr>
      <vt:lpstr>What is the molar mass for the hydrocarbon  C24H37O6</vt:lpstr>
      <vt:lpstr>What happens to the electrons during a metallic bond?</vt:lpstr>
      <vt:lpstr>What type of bond forms between two nonmetals share electrons?</vt:lpstr>
      <vt:lpstr>Balance the following reaction and identify the mole ratio between the two reactants. CH4 + O2 → </vt:lpstr>
      <vt:lpstr>What are the dominant intermolecular forces present in water?</vt:lpstr>
      <vt:lpstr>Rank the bulk forces in order of strength from weakest to strongest.</vt:lpstr>
      <vt:lpstr>What is the formula for copper (IV) sulfate?</vt:lpstr>
      <vt:lpstr>What kind of a reaction is this? Na + CaSO4 → </vt:lpstr>
      <vt:lpstr>Which molecule has covalent bonding and does not require a double or triple bond? CO2, CO, N2, CI2</vt:lpstr>
      <vt:lpstr>Draw the Lewis dot structure for BrO3-</vt:lpstr>
      <vt:lpstr>What is the VSEPR geometry for carbon tetrachloride?</vt:lpstr>
      <vt:lpstr>What is the molar mass of (NH4)2S?</vt:lpstr>
      <vt:lpstr>What is the VSEPR geometry for ammonia?</vt:lpstr>
      <vt:lpstr>Draw the Lewis Dot structure for nitrogen gas. </vt:lpstr>
      <vt:lpstr>What kind of a reaction requires O2 as a reactant?</vt:lpstr>
      <vt:lpstr>Predict the products and balance the following reaction: aluminum phosphate plus rubidium nitrite</vt:lpstr>
      <vt:lpstr>In a 'polar' bond, the elements involved are sharing the electron(s)...</vt:lpstr>
      <vt:lpstr>If you have 10 mol of Zn, how many mols of ZnO can be produced? 3Zn + Al2O3 → 3ZnO + 2Al</vt:lpstr>
      <vt:lpstr>If you have 25g of Zn, how many g of ZnO can be produced? 3Zn + Al2O3 → 3ZnO + 2Al</vt:lpstr>
      <vt:lpstr>Name the seven diatomic elements.</vt:lpstr>
      <vt:lpstr>What is the molar mass of Al(OH)3?</vt:lpstr>
      <vt:lpstr>If you have 38L of O2 at STP, how many L of H2O can you produce, assuming your water is gaseous.  2H2 + O2→ 2H2O</vt:lpstr>
      <vt:lpstr>If you have 38L of O2 at STP, how many L of H2O can you produce, assuming your water is gaseous.  2H2 + O2→ 2H2O</vt:lpstr>
      <vt:lpstr>Draw the Lewis dot structure for AlH3</vt:lpstr>
      <vt:lpstr>What is the mole ratio of TNT to carbon monoxide in the following equation?  C7H5N3O6  → CO + C + H2O + N2  </vt:lpstr>
      <vt:lpstr>What is the formula of sodium carbonate? </vt:lpstr>
      <vt:lpstr>What is the molar mass of sodium carbonate?</vt:lpstr>
      <vt:lpstr>What is the molar mass of iron (III) sulfate </vt:lpstr>
      <vt:lpstr>How many moles of iron (III) sulfate in 44.5g iron (III) sulfate?  The molar mass is 400.1 g/mol. </vt:lpstr>
      <vt:lpstr>How many grams potassium chloride are in 14.6 moles potassium chloride?  1 mole = 74.5 g </vt:lpstr>
      <vt:lpstr>How many grams of iron (III) carbonate are found in 5.46 moles iron (III) carbonate?  </vt:lpstr>
      <vt:lpstr>    Aqueous copper(II) bromide reacts with aqueous aluminum chloride. What type of reaction is this?   </vt:lpstr>
      <vt:lpstr>Aqueous copper(II) bromide reacts with aqueous aluminum chloride. Balance this equation and predict the products.</vt:lpstr>
      <vt:lpstr>How many moles of sodium carbonate are in 10.9 g sodium carbonate?   Molar mass sodium carbonate 106 g </vt:lpstr>
      <vt:lpstr>What is the molar ratio of iron(III) sulfate to sodium sulfate when iron(III) sulfate reacts with sodium carbonate?  Fe2(SO4)3 + 3Na2CO3 → Fe2(CO3)3 + 3Na2SO4 </vt:lpstr>
      <vt:lpstr>If 10 moles iron (III) sulfate reacts, how many moles sodium carbonate will form?  Fe2(SO4)3 + 3Na2CO3 → Fe2(CO3)3 + 3Na2SO4</vt:lpstr>
      <vt:lpstr>If 15 g oxygen is reacted with hydrogen, then how many moles water will be produced?</vt:lpstr>
      <vt:lpstr>What are three of the four indications that a chemical reaction has occurred?</vt:lpstr>
      <vt:lpstr>If 46 g sodium metal reacts completely, then how many moles chlorine gas will be required to make sodium chloride?</vt:lpstr>
      <vt:lpstr>If 100 g sodium chloride reacts completely with barium, then how many grams sodium metal will be obtained?  2NaCl  +  Ba  →  BaCl2  +  2Na </vt:lpstr>
      <vt:lpstr>How many liters fluorine gas in .87 moles of fluorine gas?</vt:lpstr>
      <vt:lpstr>How many grams of oxygen gas are in .69L of oxygen gas?  (22.4 L/1 mole) </vt:lpstr>
      <vt:lpstr>2  H2S +  3 O2 →  2 SO2+  2 H2O How many moles of H2S are required to form 8.20 moles of SO2? </vt:lpstr>
      <vt:lpstr>2 NaClO3 → 2 NaCl + 3 O2  How many molecules of oxygen are produced when 80.0 grams of sodium chloride are produced?</vt:lpstr>
      <vt:lpstr>Na2S2O3(aq) + 4Cl2(g) + 5H2O(aq) → 2NaHSO4(aq) + 8HCl(aq) How many moles of H2O react if 5.24 x 1019 molecules of  HCl are formed?</vt:lpstr>
      <vt:lpstr>Draw the Lewis structure and identify the VSEPR geometry for BCl3.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TEMPLATE</dc:title>
  <dc:creator>Farmer, Stephanie [DH]</dc:creator>
  <cp:lastModifiedBy>Farmer, Stephanie [DH]</cp:lastModifiedBy>
  <cp:revision>12</cp:revision>
  <dcterms:modified xsi:type="dcterms:W3CDTF">2018-12-11T23:05:14Z</dcterms:modified>
</cp:coreProperties>
</file>