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35"/>
  </p:notesMasterIdLst>
  <p:sldIdLst>
    <p:sldId id="259" r:id="rId2"/>
    <p:sldId id="376" r:id="rId3"/>
    <p:sldId id="37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12192000" cy="6858000"/>
  <p:notesSz cx="6858000" cy="9144000"/>
  <p:embeddedFontLst>
    <p:embeddedFont>
      <p:font typeface="Calibri" panose="020F0502020204030204" pitchFamily="34" charset="0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13EA8F-F765-4936-B3A8-BC205556D59F}">
  <a:tblStyle styleId="{3D13EA8F-F765-4936-B3A8-BC205556D5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4a43b60c89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g4a43b60c8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423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01023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a43b60c89_0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g4a43b60c8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4a43b60c89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4a43b60c8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4a43b60c89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4a43b60c8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Bing-Bing-Toe !!!</a:t>
            </a:r>
            <a:endParaRPr sz="9600" b="1" dirty="0">
              <a:solidFill>
                <a:srgbClr val="FF0000"/>
              </a:solidFill>
            </a:endParaRPr>
          </a:p>
        </p:txBody>
      </p:sp>
      <p:sp>
        <p:nvSpPr>
          <p:cNvPr id="211" name="Google Shape;211;p32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#1: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Foundations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Nuclear </a:t>
            </a:r>
            <a:endParaRPr sz="6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49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all phase changes and what phases the change is between</a:t>
            </a:r>
            <a:endParaRPr sz="6600" b="1"/>
          </a:p>
        </p:txBody>
      </p:sp>
      <p:sp>
        <p:nvSpPr>
          <p:cNvPr id="346" name="Google Shape;346;p4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>
            <a:spLocks noGrp="1"/>
          </p:cNvSpPr>
          <p:nvPr>
            <p:ph type="title"/>
          </p:nvPr>
        </p:nvSpPr>
        <p:spPr>
          <a:xfrm>
            <a:off x="0" y="50800"/>
            <a:ext cx="12192000" cy="2661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Draw a diagram for Rutherford’s Experiment. Explain what it proved about atomic structure</a:t>
            </a:r>
            <a:endParaRPr sz="6000" b="1"/>
          </a:p>
        </p:txBody>
      </p:sp>
      <p:sp>
        <p:nvSpPr>
          <p:cNvPr id="354" name="Google Shape;354;p4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an element with similar properties to Iodine.</a:t>
            </a:r>
            <a:endParaRPr sz="6600" b="1"/>
          </a:p>
        </p:txBody>
      </p:sp>
      <p:sp>
        <p:nvSpPr>
          <p:cNvPr id="361" name="Google Shape;361;p4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21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do you calculate mass number?</a:t>
            </a:r>
            <a:endParaRPr sz="6000" b="1"/>
          </a:p>
        </p:txBody>
      </p:sp>
      <p:sp>
        <p:nvSpPr>
          <p:cNvPr id="368" name="Google Shape;368;p4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002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How many valence Electrons do the Halogen elements have?</a:t>
            </a:r>
            <a:endParaRPr sz="6000" b="1"/>
          </a:p>
        </p:txBody>
      </p:sp>
      <p:sp>
        <p:nvSpPr>
          <p:cNvPr id="375" name="Google Shape;375;p4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9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Define chemical change and physical change. Give an example of each.</a:t>
            </a:r>
            <a:endParaRPr sz="6600" b="1"/>
          </a:p>
        </p:txBody>
      </p:sp>
      <p:sp>
        <p:nvSpPr>
          <p:cNvPr id="382" name="Google Shape;382;p4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Name the three subatomic particles and give their relative masses.</a:t>
            </a:r>
            <a:endParaRPr sz="6000" b="1"/>
          </a:p>
        </p:txBody>
      </p:sp>
      <p:sp>
        <p:nvSpPr>
          <p:cNvPr id="389" name="Google Shape;389;p4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Convert 15mi/day into in/sec</a:t>
            </a:r>
            <a:endParaRPr sz="6000" b="1"/>
          </a:p>
        </p:txBody>
      </p:sp>
      <p:sp>
        <p:nvSpPr>
          <p:cNvPr id="396" name="Google Shape;396;p4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9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Classify Each Substance Below as:</a:t>
            </a:r>
            <a:br>
              <a:rPr lang="en-US" sz="4800" b="1"/>
            </a:br>
            <a:r>
              <a:rPr lang="en-US" sz="4800" b="1"/>
              <a:t>Pure Substance (element or compound) Mixture (homogeneous or heterogeneous).</a:t>
            </a:r>
            <a:endParaRPr b="1"/>
          </a:p>
        </p:txBody>
      </p:sp>
      <p:sp>
        <p:nvSpPr>
          <p:cNvPr id="404" name="Google Shape;404;p4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903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valence electrons do the alkali metals have and what is the charge of their ions?</a:t>
            </a:r>
            <a:endParaRPr sz="3959"/>
          </a:p>
        </p:txBody>
      </p:sp>
      <p:sp>
        <p:nvSpPr>
          <p:cNvPr id="420" name="Google Shape;420;p5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" name="Google Shape;533;p67"/>
          <p:cNvGraphicFramePr/>
          <p:nvPr/>
        </p:nvGraphicFramePr>
        <p:xfrm>
          <a:off x="2895600" y="1447800"/>
          <a:ext cx="6172250" cy="5029250"/>
        </p:xfrm>
        <a:graphic>
          <a:graphicData uri="http://schemas.openxmlformats.org/drawingml/2006/table">
            <a:tbl>
              <a:tblPr>
                <a:noFill/>
                <a:tableStyleId>{3D13EA8F-F765-4936-B3A8-BC205556D59F}</a:tableStyleId>
              </a:tblPr>
              <a:tblGrid>
                <a:gridCol w="123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FREE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Space</a:t>
                      </a:r>
                      <a:endParaRPr/>
                    </a:p>
                  </a:txBody>
                  <a:tcPr marL="60950" marR="60950" marT="0" marB="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4" name="Google Shape;534;p67"/>
          <p:cNvSpPr txBox="1"/>
          <p:nvPr/>
        </p:nvSpPr>
        <p:spPr>
          <a:xfrm>
            <a:off x="0" y="248275"/>
            <a:ext cx="12192000" cy="961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274300" tIns="182875" rIns="274300" bIns="182875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alibri"/>
              <a:buNone/>
            </a:pPr>
            <a:r>
              <a:rPr lang="en-US" sz="6000" b="1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BING-BING-TOE GAME RULES</a:t>
            </a:r>
            <a:endParaRPr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36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2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236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000" b="1"/>
          </a:p>
        </p:txBody>
      </p:sp>
      <p:sp>
        <p:nvSpPr>
          <p:cNvPr id="427" name="Google Shape;427;p5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5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The half-life of thorium-227 is </a:t>
            </a:r>
            <a:br>
              <a:rPr lang="en-US" sz="6000" b="1"/>
            </a:br>
            <a:r>
              <a:rPr lang="en-US" sz="6000" b="1"/>
              <a:t>18.72 days How many days are required for three-fourths of a given amount to decay?</a:t>
            </a:r>
            <a:endParaRPr sz="6000" b="1"/>
          </a:p>
        </p:txBody>
      </p:sp>
      <p:sp>
        <p:nvSpPr>
          <p:cNvPr id="434" name="Google Shape;434;p5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32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600" b="1"/>
          </a:p>
        </p:txBody>
      </p:sp>
      <p:sp>
        <p:nvSpPr>
          <p:cNvPr id="441" name="Google Shape;441;p5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5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protons and neutrons are in the nuclei of Tl-204 atoms?</a:t>
            </a:r>
            <a:endParaRPr sz="6600" b="1"/>
          </a:p>
        </p:txBody>
      </p:sp>
      <p:sp>
        <p:nvSpPr>
          <p:cNvPr id="448" name="Google Shape;448;p5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Uranium-235 undergoes alpha emission. What is the balanced eq.?</a:t>
            </a:r>
            <a:endParaRPr sz="6600" b="1"/>
          </a:p>
        </p:txBody>
      </p:sp>
      <p:sp>
        <p:nvSpPr>
          <p:cNvPr id="458" name="Google Shape;458;p5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Neutron initiated fission of U-235 results in the release of 4 beta particles, the formation of Sr-90 and the release of another nucleus. What is the other nucleus?</a:t>
            </a:r>
            <a:endParaRPr sz="4800" b="1"/>
          </a:p>
        </p:txBody>
      </p:sp>
      <p:sp>
        <p:nvSpPr>
          <p:cNvPr id="465" name="Google Shape;465;p5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8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356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 b="1"/>
              <a:t>Calculate the average atomic mass of Magnesium from these data. Magnesium occurs in nature in </a:t>
            </a:r>
            <a:br>
              <a:rPr lang="en-US" sz="4000" b="1"/>
            </a:br>
            <a:r>
              <a:rPr lang="en-US" sz="4000" b="1"/>
              <a:t>three isotopic forms: </a:t>
            </a:r>
            <a:br>
              <a:rPr lang="en-US" sz="4000" b="1"/>
            </a:br>
            <a:r>
              <a:rPr lang="en-US" sz="4000" b="1"/>
              <a:t> Mg-24 (78.70% abundance) </a:t>
            </a:r>
            <a:br>
              <a:rPr lang="en-US" sz="4000" b="1"/>
            </a:br>
            <a:r>
              <a:rPr lang="en-US" sz="4000" b="1"/>
              <a:t>Mg-26 (11.17% abundance)</a:t>
            </a:r>
            <a:br>
              <a:rPr lang="en-US" sz="4000" b="1"/>
            </a:br>
            <a:r>
              <a:rPr lang="en-US" sz="4000" b="1"/>
              <a:t>Mg-25 (10.13% abundance)</a:t>
            </a:r>
            <a:endParaRPr sz="4000" b="1"/>
          </a:p>
        </p:txBody>
      </p:sp>
      <p:sp>
        <p:nvSpPr>
          <p:cNvPr id="472" name="Google Shape;472;p5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287400" cy="1257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nuclear fission?</a:t>
            </a:r>
            <a:endParaRPr sz="6000" b="1"/>
          </a:p>
        </p:txBody>
      </p:sp>
      <p:sp>
        <p:nvSpPr>
          <p:cNvPr id="480" name="Google Shape;480;p5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788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substance has a density of 1.39g/ml. You have 10g of the substance. What volume (in L) </a:t>
            </a:r>
            <a:br>
              <a:rPr lang="en-US" sz="6000" b="1"/>
            </a:br>
            <a:r>
              <a:rPr lang="en-US" sz="6000" b="1"/>
              <a:t>do you have? </a:t>
            </a:r>
            <a:endParaRPr sz="3959"/>
          </a:p>
        </p:txBody>
      </p:sp>
      <p:sp>
        <p:nvSpPr>
          <p:cNvPr id="487" name="Google Shape;487;p6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28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decigrams are in 437 kg? </a:t>
            </a:r>
            <a:br>
              <a:rPr lang="en-US" sz="6000" b="1"/>
            </a:br>
            <a:r>
              <a:rPr lang="en-US" sz="6000" b="1"/>
              <a:t>Write in scientific notation!</a:t>
            </a:r>
            <a:endParaRPr sz="6000"/>
          </a:p>
        </p:txBody>
      </p:sp>
      <p:sp>
        <p:nvSpPr>
          <p:cNvPr id="494" name="Google Shape;494;p6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8"/>
          <p:cNvSpPr txBox="1">
            <a:spLocks noGrp="1"/>
          </p:cNvSpPr>
          <p:nvPr>
            <p:ph type="body" idx="1"/>
          </p:nvPr>
        </p:nvSpPr>
        <p:spPr>
          <a:xfrm>
            <a:off x="284850" y="1501925"/>
            <a:ext cx="11774700" cy="44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Right side of room – X</a:t>
            </a:r>
            <a:r>
              <a:rPr lang="en-US" b="1"/>
              <a:t>       </a:t>
            </a:r>
            <a:r>
              <a:rPr lang="en-US" sz="3400" b="1"/>
              <a:t>Left side of room – O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2 players from each team go head to head </a:t>
            </a:r>
            <a:br>
              <a:rPr lang="en-US" sz="3400" b="1"/>
            </a:br>
            <a:r>
              <a:rPr lang="en-US" sz="3400" b="1"/>
              <a:t>(standing by opposite team)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Team may not help! Teams lose points for trying to distract the other team or help their team with answers.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1st to hold up board with correct answer gets to play a square.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Each BING-TOE = 1 point</a:t>
            </a:r>
            <a:endParaRPr b="1"/>
          </a:p>
          <a:p>
            <a:pPr marL="274320" lvl="0" indent="-965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endParaRPr/>
          </a:p>
        </p:txBody>
      </p:sp>
      <p:sp>
        <p:nvSpPr>
          <p:cNvPr id="540" name="Google Shape;540;p68"/>
          <p:cNvSpPr txBox="1">
            <a:spLocks noGrp="1"/>
          </p:cNvSpPr>
          <p:nvPr>
            <p:ph type="title"/>
          </p:nvPr>
        </p:nvSpPr>
        <p:spPr>
          <a:xfrm>
            <a:off x="1562696" y="109816"/>
            <a:ext cx="9737700" cy="9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800" b="1" dirty="0">
                <a:solidFill>
                  <a:srgbClr val="FF0000"/>
                </a:solidFill>
              </a:rPr>
              <a:t>Bing-</a:t>
            </a:r>
            <a:r>
              <a:rPr lang="en-US" sz="4800" b="1" dirty="0" err="1">
                <a:solidFill>
                  <a:srgbClr val="FF0000"/>
                </a:solidFill>
              </a:rPr>
              <a:t>bing</a:t>
            </a:r>
            <a:r>
              <a:rPr lang="en-US" sz="4800" b="1" dirty="0">
                <a:solidFill>
                  <a:srgbClr val="FF0000"/>
                </a:solidFill>
              </a:rPr>
              <a:t>-toe game rules</a:t>
            </a:r>
            <a:endParaRPr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35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sig. figs are in the following values?</a:t>
            </a:r>
            <a:br>
              <a:rPr lang="en-US" sz="6000" b="1"/>
            </a:br>
            <a:r>
              <a:rPr lang="en-US" sz="6000" b="1"/>
              <a:t>612 kg			0.00067 ml		309.4 g</a:t>
            </a:r>
            <a:endParaRPr sz="3959"/>
          </a:p>
        </p:txBody>
      </p:sp>
      <p:sp>
        <p:nvSpPr>
          <p:cNvPr id="501" name="Google Shape;501;p6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1.31 cm x 2.3 cm =</a:t>
            </a:r>
            <a:endParaRPr sz="3959"/>
          </a:p>
        </p:txBody>
      </p:sp>
      <p:sp>
        <p:nvSpPr>
          <p:cNvPr id="508" name="Google Shape;508;p6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8.264 g - 7.8 g =</a:t>
            </a:r>
            <a:endParaRPr sz="3959"/>
          </a:p>
        </p:txBody>
      </p:sp>
      <p:sp>
        <p:nvSpPr>
          <p:cNvPr id="515" name="Google Shape;515;p6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radioactive substance has a half life of 125 days. What percent is left after 1.45 years?</a:t>
            </a:r>
            <a:endParaRPr sz="3959"/>
          </a:p>
        </p:txBody>
      </p:sp>
      <p:sp>
        <p:nvSpPr>
          <p:cNvPr id="522" name="Google Shape;522;p6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atoms are in one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molecule of Al(OH)</a:t>
            </a:r>
            <a:r>
              <a:rPr lang="en-US" sz="3600" b="1"/>
              <a:t>3 </a:t>
            </a:r>
            <a:r>
              <a:rPr lang="en-US" sz="6600" b="1"/>
              <a:t>?</a:t>
            </a:r>
            <a:endParaRPr b="1"/>
          </a:p>
        </p:txBody>
      </p:sp>
      <p:sp>
        <p:nvSpPr>
          <p:cNvPr id="230" name="Google Shape;230;p3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5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particle did Thompson discover and which experiment proved it?</a:t>
            </a:r>
            <a:endParaRPr sz="6600" b="1"/>
          </a:p>
        </p:txBody>
      </p:sp>
      <p:sp>
        <p:nvSpPr>
          <p:cNvPr id="237" name="Google Shape;237;p36"/>
          <p:cNvSpPr/>
          <p:nvPr/>
        </p:nvSpPr>
        <p:spPr>
          <a:xfrm>
            <a:off x="10928100" y="5686125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Three parts of Dalton’s theory remain true today?</a:t>
            </a:r>
            <a:endParaRPr sz="6600" b="1"/>
          </a:p>
        </p:txBody>
      </p:sp>
      <p:sp>
        <p:nvSpPr>
          <p:cNvPr id="244" name="Google Shape;244;p37"/>
          <p:cNvSpPr/>
          <p:nvPr/>
        </p:nvSpPr>
        <p:spPr>
          <a:xfrm>
            <a:off x="10940325" y="57269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7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/>
              <a:t>Do any of these atoms represent isotopes? </a:t>
            </a:r>
            <a:br>
              <a:rPr lang="en-US" sz="4800" b="1"/>
            </a:br>
            <a:r>
              <a:rPr lang="en-US" sz="4800" b="1"/>
              <a:t>If so, which ones and why?</a:t>
            </a:r>
            <a:endParaRPr sz="4800" b="1" baseline="30000"/>
          </a:p>
        </p:txBody>
      </p:sp>
      <p:sp>
        <p:nvSpPr>
          <p:cNvPr id="250" name="Google Shape;250;p38"/>
          <p:cNvSpPr/>
          <p:nvPr/>
        </p:nvSpPr>
        <p:spPr>
          <a:xfrm>
            <a:off x="1340528" y="25834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8"/>
          <p:cNvSpPr/>
          <p:nvPr/>
        </p:nvSpPr>
        <p:spPr>
          <a:xfrm>
            <a:off x="1492928" y="27358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8"/>
          <p:cNvSpPr/>
          <p:nvPr/>
        </p:nvSpPr>
        <p:spPr>
          <a:xfrm>
            <a:off x="1618696" y="282395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8"/>
          <p:cNvSpPr/>
          <p:nvPr/>
        </p:nvSpPr>
        <p:spPr>
          <a:xfrm>
            <a:off x="1441881" y="255589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8"/>
          <p:cNvSpPr/>
          <p:nvPr/>
        </p:nvSpPr>
        <p:spPr>
          <a:xfrm>
            <a:off x="1535097" y="290914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8"/>
          <p:cNvSpPr/>
          <p:nvPr/>
        </p:nvSpPr>
        <p:spPr>
          <a:xfrm>
            <a:off x="1230297" y="260226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/>
          <p:nvPr/>
        </p:nvSpPr>
        <p:spPr>
          <a:xfrm>
            <a:off x="1269505" y="285983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8"/>
          <p:cNvSpPr/>
          <p:nvPr/>
        </p:nvSpPr>
        <p:spPr>
          <a:xfrm>
            <a:off x="1403412" y="293111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1571346" y="266452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8"/>
          <p:cNvSpPr/>
          <p:nvPr/>
        </p:nvSpPr>
        <p:spPr>
          <a:xfrm>
            <a:off x="1188128" y="274283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8"/>
          <p:cNvSpPr/>
          <p:nvPr/>
        </p:nvSpPr>
        <p:spPr>
          <a:xfrm>
            <a:off x="825623" y="2139518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8"/>
          <p:cNvSpPr/>
          <p:nvPr/>
        </p:nvSpPr>
        <p:spPr>
          <a:xfrm>
            <a:off x="592584" y="1915101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8"/>
          <p:cNvSpPr txBox="1"/>
          <p:nvPr/>
        </p:nvSpPr>
        <p:spPr>
          <a:xfrm>
            <a:off x="962487" y="214279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1586143" y="313865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4" name="Google Shape;264;p38"/>
          <p:cNvSpPr txBox="1"/>
          <p:nvPr/>
        </p:nvSpPr>
        <p:spPr>
          <a:xfrm>
            <a:off x="1825840" y="177018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5" name="Google Shape;265;p38"/>
          <p:cNvSpPr txBox="1"/>
          <p:nvPr/>
        </p:nvSpPr>
        <p:spPr>
          <a:xfrm>
            <a:off x="564471" y="34025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6" name="Google Shape;266;p38"/>
          <p:cNvSpPr txBox="1"/>
          <p:nvPr/>
        </p:nvSpPr>
        <p:spPr>
          <a:xfrm>
            <a:off x="2132860" y="328772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7" name="Google Shape;267;p38"/>
          <p:cNvSpPr txBox="1"/>
          <p:nvPr/>
        </p:nvSpPr>
        <p:spPr>
          <a:xfrm>
            <a:off x="3427281" y="4768875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B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/>
        </p:nvSpPr>
        <p:spPr>
          <a:xfrm>
            <a:off x="436651" y="3895450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A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8"/>
          <p:cNvSpPr txBox="1"/>
          <p:nvPr/>
        </p:nvSpPr>
        <p:spPr>
          <a:xfrm>
            <a:off x="5906802" y="3912625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C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8"/>
          <p:cNvSpPr txBox="1"/>
          <p:nvPr/>
        </p:nvSpPr>
        <p:spPr>
          <a:xfrm>
            <a:off x="8688346" y="4768800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D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8"/>
          <p:cNvSpPr/>
          <p:nvPr/>
        </p:nvSpPr>
        <p:spPr>
          <a:xfrm>
            <a:off x="3844770" y="33806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8"/>
          <p:cNvSpPr/>
          <p:nvPr/>
        </p:nvSpPr>
        <p:spPr>
          <a:xfrm>
            <a:off x="3997170" y="35330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/>
          <p:nvPr/>
        </p:nvSpPr>
        <p:spPr>
          <a:xfrm>
            <a:off x="4122938" y="3621181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/>
          <p:nvPr/>
        </p:nvSpPr>
        <p:spPr>
          <a:xfrm>
            <a:off x="3946123" y="335311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4039339" y="370637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/>
          <p:nvPr/>
        </p:nvSpPr>
        <p:spPr>
          <a:xfrm>
            <a:off x="3734539" y="339949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/>
          <p:nvPr/>
        </p:nvSpPr>
        <p:spPr>
          <a:xfrm>
            <a:off x="3773747" y="365705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8"/>
          <p:cNvSpPr/>
          <p:nvPr/>
        </p:nvSpPr>
        <p:spPr>
          <a:xfrm>
            <a:off x="3907654" y="37283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8"/>
          <p:cNvSpPr/>
          <p:nvPr/>
        </p:nvSpPr>
        <p:spPr>
          <a:xfrm>
            <a:off x="4075588" y="34617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8"/>
          <p:cNvSpPr/>
          <p:nvPr/>
        </p:nvSpPr>
        <p:spPr>
          <a:xfrm>
            <a:off x="3692370" y="354005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329865" y="2936743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3096826" y="2712326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8"/>
          <p:cNvSpPr txBox="1"/>
          <p:nvPr/>
        </p:nvSpPr>
        <p:spPr>
          <a:xfrm>
            <a:off x="3466729" y="294001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090385" y="393588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5" name="Google Shape;285;p38"/>
          <p:cNvSpPr txBox="1"/>
          <p:nvPr/>
        </p:nvSpPr>
        <p:spPr>
          <a:xfrm>
            <a:off x="4330082" y="25674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3068713" y="419982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7" name="Google Shape;287;p38"/>
          <p:cNvSpPr txBox="1"/>
          <p:nvPr/>
        </p:nvSpPr>
        <p:spPr>
          <a:xfrm>
            <a:off x="4637102" y="408495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8" name="Google Shape;288;p38"/>
          <p:cNvSpPr/>
          <p:nvPr/>
        </p:nvSpPr>
        <p:spPr>
          <a:xfrm>
            <a:off x="6428170" y="25568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6580570" y="27092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6706338" y="279737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529523" y="252930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622739" y="288256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17939" y="2575682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8"/>
          <p:cNvSpPr/>
          <p:nvPr/>
        </p:nvSpPr>
        <p:spPr>
          <a:xfrm>
            <a:off x="6357147" y="28332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8"/>
          <p:cNvSpPr/>
          <p:nvPr/>
        </p:nvSpPr>
        <p:spPr>
          <a:xfrm>
            <a:off x="6491054" y="29045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8"/>
          <p:cNvSpPr/>
          <p:nvPr/>
        </p:nvSpPr>
        <p:spPr>
          <a:xfrm>
            <a:off x="6658988" y="263794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6275770" y="271624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5913265" y="2112934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5680226" y="1888517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6050129" y="211620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1" name="Google Shape;301;p38"/>
          <p:cNvSpPr txBox="1"/>
          <p:nvPr/>
        </p:nvSpPr>
        <p:spPr>
          <a:xfrm>
            <a:off x="6673785" y="3112074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2" name="Google Shape;302;p38"/>
          <p:cNvSpPr txBox="1"/>
          <p:nvPr/>
        </p:nvSpPr>
        <p:spPr>
          <a:xfrm>
            <a:off x="6913482" y="174360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3" name="Google Shape;303;p38"/>
          <p:cNvSpPr txBox="1"/>
          <p:nvPr/>
        </p:nvSpPr>
        <p:spPr>
          <a:xfrm>
            <a:off x="5652113" y="33760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4" name="Google Shape;304;p38"/>
          <p:cNvSpPr txBox="1"/>
          <p:nvPr/>
        </p:nvSpPr>
        <p:spPr>
          <a:xfrm>
            <a:off x="7220502" y="326114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9092950" y="32995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9245350" y="34519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>
            <a:off x="9371118" y="354005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9194303" y="327199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9287519" y="362525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/>
          <p:nvPr/>
        </p:nvSpPr>
        <p:spPr>
          <a:xfrm>
            <a:off x="8982719" y="3318368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8"/>
          <p:cNvSpPr/>
          <p:nvPr/>
        </p:nvSpPr>
        <p:spPr>
          <a:xfrm>
            <a:off x="9021927" y="35759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8"/>
          <p:cNvSpPr/>
          <p:nvPr/>
        </p:nvSpPr>
        <p:spPr>
          <a:xfrm>
            <a:off x="9155834" y="3647213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8"/>
          <p:cNvSpPr/>
          <p:nvPr/>
        </p:nvSpPr>
        <p:spPr>
          <a:xfrm>
            <a:off x="9323768" y="33806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8"/>
          <p:cNvSpPr/>
          <p:nvPr/>
        </p:nvSpPr>
        <p:spPr>
          <a:xfrm>
            <a:off x="8940550" y="345893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8"/>
          <p:cNvSpPr/>
          <p:nvPr/>
        </p:nvSpPr>
        <p:spPr>
          <a:xfrm>
            <a:off x="8578045" y="2855620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/>
          <p:nvPr/>
        </p:nvSpPr>
        <p:spPr>
          <a:xfrm>
            <a:off x="8345006" y="2631203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8"/>
          <p:cNvSpPr txBox="1"/>
          <p:nvPr/>
        </p:nvSpPr>
        <p:spPr>
          <a:xfrm>
            <a:off x="8714909" y="28588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8" name="Google Shape;318;p38"/>
          <p:cNvSpPr txBox="1"/>
          <p:nvPr/>
        </p:nvSpPr>
        <p:spPr>
          <a:xfrm>
            <a:off x="9338565" y="385476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9" name="Google Shape;319;p38"/>
          <p:cNvSpPr txBox="1"/>
          <p:nvPr/>
        </p:nvSpPr>
        <p:spPr>
          <a:xfrm>
            <a:off x="9578262" y="248628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0" name="Google Shape;320;p38"/>
          <p:cNvSpPr txBox="1"/>
          <p:nvPr/>
        </p:nvSpPr>
        <p:spPr>
          <a:xfrm>
            <a:off x="8316893" y="411869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1" name="Google Shape;321;p38"/>
          <p:cNvSpPr txBox="1"/>
          <p:nvPr/>
        </p:nvSpPr>
        <p:spPr>
          <a:xfrm>
            <a:off x="9885282" y="400382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2" name="Google Shape;322;p38"/>
          <p:cNvSpPr txBox="1"/>
          <p:nvPr/>
        </p:nvSpPr>
        <p:spPr>
          <a:xfrm>
            <a:off x="8448663" y="254023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>
            <a:off x="6570949" y="251536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/>
          <p:nvPr/>
        </p:nvSpPr>
        <p:spPr>
          <a:xfrm>
            <a:off x="3849209" y="369269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3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0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Two parts of Daltons theory Have been proven false?</a:t>
            </a:r>
            <a:endParaRPr sz="6600" b="1"/>
          </a:p>
        </p:txBody>
      </p:sp>
      <p:sp>
        <p:nvSpPr>
          <p:cNvPr id="332" name="Google Shape;332;p3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9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the </a:t>
            </a:r>
            <a:r>
              <a:rPr lang="en-US" sz="6000" b="1" dirty="0" smtClean="0"/>
              <a:t>phases </a:t>
            </a:r>
            <a:r>
              <a:rPr lang="en-US" sz="6000" b="1" dirty="0"/>
              <a:t>of matter</a:t>
            </a:r>
            <a:endParaRPr sz="6000" b="1" dirty="0"/>
          </a:p>
        </p:txBody>
      </p:sp>
      <p:sp>
        <p:nvSpPr>
          <p:cNvPr id="339" name="Google Shape;339;p4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450</Words>
  <Application>Microsoft Office PowerPoint</Application>
  <PresentationFormat>Widescreen</PresentationFormat>
  <Paragraphs>110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Times New Roman</vt:lpstr>
      <vt:lpstr>Noto Sans Symbols</vt:lpstr>
      <vt:lpstr>Calibri</vt:lpstr>
      <vt:lpstr>Arial</vt:lpstr>
      <vt:lpstr>Office Theme</vt:lpstr>
      <vt:lpstr>Bing-Bing-Toe !!!</vt:lpstr>
      <vt:lpstr>PowerPoint Presentation</vt:lpstr>
      <vt:lpstr>Bing-bing-toe game rules</vt:lpstr>
      <vt:lpstr>How many atoms are in one  molecule of Al(OH)3 ?</vt:lpstr>
      <vt:lpstr>What particle did Thompson discover and which experiment proved it?</vt:lpstr>
      <vt:lpstr>What Three parts of Dalton’s theory remain true today?</vt:lpstr>
      <vt:lpstr>Do any of these atoms represent isotopes?  If so, which ones and why?</vt:lpstr>
      <vt:lpstr>What Two parts of Daltons theory Have been proven false?</vt:lpstr>
      <vt:lpstr>Name the phases of matter</vt:lpstr>
      <vt:lpstr>Name all phase changes and what phases the change is between</vt:lpstr>
      <vt:lpstr>Draw a diagram for Rutherford’s Experiment. Explain what it proved about atomic structure</vt:lpstr>
      <vt:lpstr>Name an element with similar properties to Iodine.</vt:lpstr>
      <vt:lpstr>How do you calculate mass number?</vt:lpstr>
      <vt:lpstr>How many valence Electrons do the Halogen elements have?</vt:lpstr>
      <vt:lpstr>Define chemical change and physical change. Give an example of each.</vt:lpstr>
      <vt:lpstr>Name the three subatomic particles and give their relative masses.</vt:lpstr>
      <vt:lpstr>Convert 15mi/day into in/sec</vt:lpstr>
      <vt:lpstr>Classify Each Substance Below as: Pure Substance (element or compound) Mixture (homogeneous or heterogeneous).</vt:lpstr>
      <vt:lpstr>How many valence electrons do the alkali metals have and what is the charge of their ions?</vt:lpstr>
      <vt:lpstr>What radioactive emission changes a neutron into a proton?</vt:lpstr>
      <vt:lpstr>The half-life of thorium-227 is  18.72 days How many days are required for three-fourths of a given amount to decay?</vt:lpstr>
      <vt:lpstr>What radioactive emission changes a neutron into a proton?</vt:lpstr>
      <vt:lpstr>How many protons and neutrons are in the nuclei of Tl-204 atoms?</vt:lpstr>
      <vt:lpstr>Uranium-235 undergoes alpha emission. What is the balanced eq.?</vt:lpstr>
      <vt:lpstr>Neutron initiated fission of U-235 results in the release of 4 beta particles, the formation of Sr-90 and the release of another nucleus. What is the other nucleus?</vt:lpstr>
      <vt:lpstr>Calculate the average atomic mass of Magnesium from these data. Magnesium occurs in nature in  three isotopic forms:   Mg-24 (78.70% abundance)  Mg-26 (11.17% abundance) Mg-25 (10.13% abundance)</vt:lpstr>
      <vt:lpstr>What is nuclear fission?</vt:lpstr>
      <vt:lpstr>A substance has a density of 1.39g/ml. You have 10g of the substance. What volume (in L)  do you have? </vt:lpstr>
      <vt:lpstr>How many decigrams are in 437 kg?  Write in scientific notation!</vt:lpstr>
      <vt:lpstr>How many sig. figs are in the following values? 612 kg   0.00067 ml  309.4 g</vt:lpstr>
      <vt:lpstr>Perform the calculation using accurate sig figs 1.31 cm x 2.3 cm =</vt:lpstr>
      <vt:lpstr>Perform the calculation using accurate sig figs 8.264 g - 7.8 g =</vt:lpstr>
      <vt:lpstr>A radioactive substance has a half life of 125 days. What percent is left after 1.45 years?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TEMPLATE</dc:title>
  <dc:creator>Farmer, Stephanie [DH]</dc:creator>
  <cp:lastModifiedBy>Farmer, Stephanie [DH]</cp:lastModifiedBy>
  <cp:revision>4</cp:revision>
  <dcterms:modified xsi:type="dcterms:W3CDTF">2018-12-10T21:24:53Z</dcterms:modified>
</cp:coreProperties>
</file>